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5"/>
  </p:notesMasterIdLst>
  <p:handoutMasterIdLst>
    <p:handoutMasterId r:id="rId46"/>
  </p:handoutMasterIdLst>
  <p:sldIdLst>
    <p:sldId id="376" r:id="rId3"/>
    <p:sldId id="378" r:id="rId4"/>
    <p:sldId id="325" r:id="rId5"/>
    <p:sldId id="379" r:id="rId6"/>
    <p:sldId id="380" r:id="rId7"/>
    <p:sldId id="386" r:id="rId8"/>
    <p:sldId id="369" r:id="rId9"/>
    <p:sldId id="409" r:id="rId10"/>
    <p:sldId id="387" r:id="rId11"/>
    <p:sldId id="368" r:id="rId12"/>
    <p:sldId id="388" r:id="rId13"/>
    <p:sldId id="385" r:id="rId14"/>
    <p:sldId id="411" r:id="rId15"/>
    <p:sldId id="391" r:id="rId16"/>
    <p:sldId id="410" r:id="rId17"/>
    <p:sldId id="389" r:id="rId18"/>
    <p:sldId id="372" r:id="rId19"/>
    <p:sldId id="413" r:id="rId20"/>
    <p:sldId id="392" r:id="rId21"/>
    <p:sldId id="393" r:id="rId22"/>
    <p:sldId id="381" r:id="rId23"/>
    <p:sldId id="394" r:id="rId24"/>
    <p:sldId id="390" r:id="rId25"/>
    <p:sldId id="396" r:id="rId26"/>
    <p:sldId id="397" r:id="rId27"/>
    <p:sldId id="395" r:id="rId28"/>
    <p:sldId id="398" r:id="rId29"/>
    <p:sldId id="399" r:id="rId30"/>
    <p:sldId id="400" r:id="rId31"/>
    <p:sldId id="403" r:id="rId32"/>
    <p:sldId id="401" r:id="rId33"/>
    <p:sldId id="402" r:id="rId34"/>
    <p:sldId id="404" r:id="rId35"/>
    <p:sldId id="412" r:id="rId36"/>
    <p:sldId id="405" r:id="rId37"/>
    <p:sldId id="406" r:id="rId38"/>
    <p:sldId id="407" r:id="rId39"/>
    <p:sldId id="414" r:id="rId40"/>
    <p:sldId id="408" r:id="rId41"/>
    <p:sldId id="382" r:id="rId42"/>
    <p:sldId id="415" r:id="rId43"/>
    <p:sldId id="384" r:id="rId44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F66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998" autoAdjust="0"/>
  </p:normalViewPr>
  <p:slideViewPr>
    <p:cSldViewPr>
      <p:cViewPr>
        <p:scale>
          <a:sx n="100" d="100"/>
          <a:sy n="100" d="100"/>
        </p:scale>
        <p:origin x="-72" y="26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4956"/>
    </p:cViewPr>
  </p:sorterViewPr>
  <p:notesViewPr>
    <p:cSldViewPr>
      <p:cViewPr>
        <p:scale>
          <a:sx n="100" d="100"/>
          <a:sy n="100" d="100"/>
        </p:scale>
        <p:origin x="-2400" y="17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3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 sz="1050" dirty="0" smtClean="0"/>
              <a:t>Microsoft ASP.NET Connections / HTML5 Connections</a:t>
            </a:r>
            <a:endParaRPr lang="en-US" sz="1050" dirty="0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0" y="8685213"/>
            <a:ext cx="685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fld id="{3F71AD83-62FA-4EB3-9346-87B2329DBB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33800" y="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smtClean="0"/>
            </a:lvl1pPr>
          </a:lstStyle>
          <a:p>
            <a:pPr>
              <a:defRPr/>
            </a:pPr>
            <a:r>
              <a:rPr lang="en-US" sz="1050" dirty="0" smtClean="0"/>
              <a:t>October 29 – Nov 1, </a:t>
            </a:r>
            <a:r>
              <a:rPr lang="en-US" sz="1050" dirty="0"/>
              <a:t>2012 • Las Vegas, NV</a:t>
            </a:r>
          </a:p>
        </p:txBody>
      </p:sp>
    </p:spTree>
    <p:extLst>
      <p:ext uri="{BB962C8B-B14F-4D97-AF65-F5344CB8AC3E}">
        <p14:creationId xmlns:p14="http://schemas.microsoft.com/office/powerpoint/2010/main" val="2935810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en-US" dirty="0" smtClean="0"/>
              <a:t>Microsoft ASP.NET Connections / HTML5 Connections</a:t>
            </a:r>
            <a:endParaRPr lang="en-US" dirty="0"/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dirty="0" smtClean="0"/>
            </a:lvl1pPr>
          </a:lstStyle>
          <a:p>
            <a:pPr>
              <a:defRPr/>
            </a:pPr>
            <a:r>
              <a:rPr lang="en-US" dirty="0" smtClean="0"/>
              <a:t>Oct 29 – Nov 1, 2012 • Las Vegas, NV</a:t>
            </a:r>
            <a:endParaRPr lang="en-US" dirty="0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0" y="8685213"/>
            <a:ext cx="685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fld id="{882B373A-0A01-43D4-AAA8-170A74DCBC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38200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 dirty="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Updates will be available at http://www.devconnections.com/updates/LasVegas_Fall12/ASP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8067933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Visual Studio Connections</a:t>
            </a:r>
          </a:p>
        </p:txBody>
      </p:sp>
      <p:sp>
        <p:nvSpPr>
          <p:cNvPr id="6147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Updates will be available at http://www.devconnections.com/updates/LasVegas_Fall08/VS</a:t>
            </a:r>
          </a:p>
        </p:txBody>
      </p:sp>
      <p:sp>
        <p:nvSpPr>
          <p:cNvPr id="6148" name="Rectangle 1031"/>
          <p:cNvSpPr>
            <a:spLocks noGrp="1" noChangeArrowheads="1"/>
          </p:cNvSpPr>
          <p:nvPr>
            <p:ph type="sldNum" sz="quarter" idx="5"/>
          </p:nvPr>
        </p:nvSpPr>
        <p:spPr>
          <a:xfrm>
            <a:off x="0" y="8610600"/>
            <a:ext cx="6856413" cy="457200"/>
          </a:xfrm>
          <a:noFill/>
        </p:spPr>
        <p:txBody>
          <a:bodyPr/>
          <a:lstStyle/>
          <a:p>
            <a:fld id="{723E00C3-EEDE-48E9-8E23-526B3181EAC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1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Microsoft ASP.NET Connections / HTML5 Connections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2B373A-0A01-43D4-AAA8-170A74DCBCF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Updates will be available at http://www.devconnections.com/updates/LasVegas_Fall12/ASP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6680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Microsoft ASP.NET Connections / HTML5 Connections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2B373A-0A01-43D4-AAA8-170A74DCBCFB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Updates will be available at http://www.devconnections.com/updates/LasVegas_Fall12/ASP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83036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CB49CA-D13D-4260-BBBB-9F00A16D32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25C1A-5F2B-476F-A304-5E4FF49A6A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2280B-1FC4-40EC-BDA0-55C663884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06253"/>
      </p:ext>
    </p:extLst>
  </p:cSld>
  <p:clrMapOvr>
    <a:masterClrMapping/>
  </p:clrMapOvr>
  <p:transition>
    <p:fade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200150"/>
            <a:ext cx="6172200" cy="2971800"/>
          </a:xfrm>
          <a:solidFill>
            <a:srgbClr val="FFFFCC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8591504"/>
      </p:ext>
    </p:extLst>
  </p:cSld>
  <p:clrMapOvr>
    <a:masterClrMapping/>
  </p:clrMapOvr>
  <p:transition>
    <p:fade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64440"/>
      </p:ext>
    </p:extLst>
  </p:cSld>
  <p:clrMapOvr>
    <a:masterClrMapping/>
  </p:clrMapOvr>
  <p:transition>
    <p:fade/>
  </p:transition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9835-01F0-4476-B657-5D686B291B2E}" type="datetimeFigureOut">
              <a:rPr lang="en-US" smtClean="0"/>
              <a:t>11/15/2012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CB48-71DF-4E2F-B241-367900E7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76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9835-01F0-4476-B657-5D686B291B2E}" type="datetimeFigureOut">
              <a:rPr lang="en-US" smtClean="0"/>
              <a:t>11/15/2012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CB48-71DF-4E2F-B241-367900E7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859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9835-01F0-4476-B657-5D686B291B2E}" type="datetimeFigureOut">
              <a:rPr lang="en-US" smtClean="0"/>
              <a:t>11/15/2012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CB48-71DF-4E2F-B241-367900E7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25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9835-01F0-4476-B657-5D686B291B2E}" type="datetimeFigureOut">
              <a:rPr lang="en-US" smtClean="0"/>
              <a:t>11/15/2012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CB48-71DF-4E2F-B241-367900E7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441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9835-01F0-4476-B657-5D686B291B2E}" type="datetimeFigureOut">
              <a:rPr lang="en-US" smtClean="0"/>
              <a:t>11/15/2012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CB48-71DF-4E2F-B241-367900E7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F910DE-2C89-4E00-ABCE-598392C47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9835-01F0-4476-B657-5D686B291B2E}" type="datetimeFigureOut">
              <a:rPr lang="en-US" smtClean="0"/>
              <a:t>11/15/2012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CB48-71DF-4E2F-B241-367900E7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911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9835-01F0-4476-B657-5D686B291B2E}" type="datetimeFigureOut">
              <a:rPr lang="en-US" smtClean="0"/>
              <a:t>11/15/2012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CB48-71DF-4E2F-B241-367900E7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335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9835-01F0-4476-B657-5D686B291B2E}" type="datetimeFigureOut">
              <a:rPr lang="en-US" smtClean="0"/>
              <a:t>11/15/2012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CB48-71DF-4E2F-B241-367900E7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02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9835-01F0-4476-B657-5D686B291B2E}" type="datetimeFigureOut">
              <a:rPr lang="en-US" smtClean="0"/>
              <a:t>11/15/2012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CB48-71DF-4E2F-B241-367900E7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807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9835-01F0-4476-B657-5D686B291B2E}" type="datetimeFigureOut">
              <a:rPr lang="en-US" smtClean="0"/>
              <a:t>11/15/2012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CB48-71DF-4E2F-B241-367900E7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535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9835-01F0-4476-B657-5D686B291B2E}" type="datetimeFigureOut">
              <a:rPr lang="en-US" smtClean="0"/>
              <a:t>11/15/2012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CB48-71DF-4E2F-B241-367900E7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99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DBC78B-A7C8-41F0-8E2E-F665C6572E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33DEA5-3236-49DF-A87B-8A60F6D569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AC467B-4FC7-4D73-BF12-D0A0A527C0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F7FF4-37D2-4E09-BDCD-56435D34A3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B99A2B-6586-4CBD-B897-64B6620D71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91967B-3950-47B6-87FF-FFEFC76BA6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6AD81-FA7F-45BE-B26D-A36433F839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96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" y="0"/>
            <a:ext cx="9142233" cy="5143500"/>
          </a:xfrm>
          <a:prstGeom prst="rect">
            <a:avLst/>
          </a:prstGeom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E08501C-12D1-4FD8-AEBE-086BB657A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4" r:id="rId12"/>
    <p:sldLayoutId id="2147483679" r:id="rId13"/>
    <p:sldLayoutId id="2147483683" r:id="rId1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FFFF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Font typeface="Arial" charset="0"/>
        <a:buChar char="●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89835-01F0-4476-B657-5D686B291B2E}" type="datetimeFigureOut">
              <a:rPr lang="en-US" smtClean="0"/>
              <a:t>11/15/2012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0CB48-71DF-4E2F-B241-367900E7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06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>
              <a:lumMod val="7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>
              <a:lumMod val="75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ward@ideablade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witter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deaBlade/Breeze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www.breezejs.com/documentation/query-examples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learn.breezejs.com/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://learn.breezejs.com/" TargetMode="Externa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://www.breezejs.com/documentation/lap-around-breeze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://www.breezejs.com/sites/all/apidocs/classes/EntityManager.html" TargetMode="Externa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://www.breezejs.com/samples" TargetMode="Externa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jpapa.me/spaps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johnpapa.net/recent-presentation-on-spa-basics/" TargetMode="External"/><Relationship Id="rId4" Type="http://schemas.openxmlformats.org/officeDocument/2006/relationships/hyperlink" Target="http://jpapa.me/codecamperdemo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76350"/>
            <a:ext cx="7772400" cy="1102519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SPA Data with Breeze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" y="2647950"/>
            <a:ext cx="8991600" cy="20574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Ward Bell</a:t>
            </a:r>
          </a:p>
          <a:p>
            <a:pPr eaLnBrk="1" hangingPunct="1"/>
            <a:r>
              <a:rPr lang="en-US" dirty="0" smtClean="0"/>
              <a:t>IdeaBlade</a:t>
            </a:r>
          </a:p>
          <a:p>
            <a:pPr marL="2625725" algn="l" eaLnBrk="1" hangingPunct="1">
              <a:spcBef>
                <a:spcPts val="1200"/>
              </a:spcBef>
            </a:pPr>
            <a:r>
              <a:rPr lang="en-US" sz="2000" dirty="0" smtClean="0"/>
              <a:t>email: </a:t>
            </a:r>
            <a:r>
              <a:rPr lang="en-US" sz="2000" dirty="0" smtClean="0">
                <a:hlinkClick r:id="rId3"/>
              </a:rPr>
              <a:t>wardb@ideablade.com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twitter: </a:t>
            </a:r>
            <a:r>
              <a:rPr lang="en-US" sz="2000" u="sng" dirty="0" err="1" smtClean="0">
                <a:hlinkClick r:id="rId4"/>
              </a:rPr>
              <a:t>wardbell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3664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Ward\Documents\IdeaBlade\Breeze\Documentation\Breeze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225" y="1581150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Rich data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03517" y="1911350"/>
            <a:ext cx="2992192" cy="4572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Caching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03517" y="3129009"/>
            <a:ext cx="2992192" cy="4572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Tracking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03517" y="1276350"/>
            <a:ext cx="2992192" cy="4572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Queries (local or server)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03517" y="3740150"/>
            <a:ext cx="2992192" cy="4572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Extend the Model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03517" y="2501900"/>
            <a:ext cx="2992192" cy="4572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Graphs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114800" y="1631950"/>
            <a:ext cx="2286000" cy="2044700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Buxton Sketch" pitchFamily="66" charset="0"/>
              </a:rPr>
              <a:t>Roll Your Own</a:t>
            </a:r>
            <a:endParaRPr lang="en-US" sz="3600" dirty="0">
              <a:latin typeface="Buxton Sketch" pitchFamily="66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143456" y="476394"/>
            <a:ext cx="2964854" cy="838104"/>
            <a:chOff x="5133389" y="558587"/>
            <a:chExt cx="2662646" cy="839159"/>
          </a:xfrm>
          <a:solidFill>
            <a:srgbClr val="00B0F0"/>
          </a:solidFill>
        </p:grpSpPr>
        <p:sp>
          <p:nvSpPr>
            <p:cNvPr id="12" name="Rectangular Callout 11"/>
            <p:cNvSpPr/>
            <p:nvPr/>
          </p:nvSpPr>
          <p:spPr>
            <a:xfrm>
              <a:off x="5410200" y="863387"/>
              <a:ext cx="2385835" cy="534359"/>
            </a:xfrm>
            <a:prstGeom prst="wedgeRectCallout">
              <a:avLst>
                <a:gd name="adj1" fmla="val 20075"/>
                <a:gd name="adj2" fmla="val 91071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http://breezejs.com</a:t>
              </a:r>
              <a:endParaRPr lang="en-US" sz="2000" dirty="0"/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5133389" y="558587"/>
              <a:ext cx="420720" cy="457200"/>
            </a:xfrm>
            <a:prstGeom prst="ellipse">
              <a:avLst/>
            </a:prstGeom>
            <a:grpFill/>
            <a:ln>
              <a:solidFill>
                <a:schemeClr val="tx1"/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dirty="0" smtClean="0"/>
                <a:t>1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2256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14550"/>
            <a:ext cx="8229600" cy="857250"/>
          </a:xfrm>
        </p:spPr>
        <p:txBody>
          <a:bodyPr/>
          <a:lstStyle/>
          <a:p>
            <a:r>
              <a:rPr lang="en-US" dirty="0" smtClean="0"/>
              <a:t>What’s so hard?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771650"/>
            <a:ext cx="198120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76200"/>
            <a:ext cx="2314575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6885708" y="990022"/>
            <a:ext cx="1905000" cy="1371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85708" y="2536536"/>
            <a:ext cx="1905000" cy="5114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85708" y="3562350"/>
            <a:ext cx="1905000" cy="13698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90472" y="1995055"/>
            <a:ext cx="1752600" cy="13392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05400" y="348615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8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992019" y="20955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19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23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4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14550"/>
            <a:ext cx="8229600" cy="857250"/>
          </a:xfrm>
        </p:spPr>
        <p:txBody>
          <a:bodyPr/>
          <a:lstStyle/>
          <a:p>
            <a:r>
              <a:rPr lang="en-US" dirty="0" smtClean="0"/>
              <a:t>Is Breeze hard?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895350"/>
            <a:ext cx="2514600" cy="3616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562600" y="1161619"/>
            <a:ext cx="1600200" cy="1861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38812" y="2414586"/>
            <a:ext cx="1600200" cy="595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5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Ward\Documents\IdeaBlade\Breeze\Documentation\Breeze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657350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43400" y="1962150"/>
            <a:ext cx="4038600" cy="164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n-US" sz="2800" dirty="0" smtClean="0"/>
              <a:t>Free</a:t>
            </a:r>
          </a:p>
          <a:p>
            <a:pPr>
              <a:spcBef>
                <a:spcPts val="1000"/>
              </a:spcBef>
            </a:pPr>
            <a:r>
              <a:rPr lang="en-US" sz="2800" dirty="0" smtClean="0"/>
              <a:t>Open Source </a:t>
            </a:r>
            <a:r>
              <a:rPr lang="en-US" sz="2000" dirty="0" smtClean="0"/>
              <a:t>(</a:t>
            </a:r>
            <a:r>
              <a:rPr lang="en-US" sz="2000" dirty="0" err="1" smtClean="0">
                <a:hlinkClick r:id="rId3"/>
              </a:rPr>
              <a:t>GitHub</a:t>
            </a:r>
            <a:r>
              <a:rPr lang="en-US" sz="2000" dirty="0" smtClean="0"/>
              <a:t>)</a:t>
            </a:r>
            <a:endParaRPr lang="en-US" sz="2800" dirty="0" smtClean="0"/>
          </a:p>
          <a:p>
            <a:pPr>
              <a:spcBef>
                <a:spcPts val="1000"/>
              </a:spcBef>
            </a:pPr>
            <a:r>
              <a:rPr lang="en-US" sz="2800" dirty="0" smtClean="0"/>
              <a:t>MIT License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8808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114550"/>
            <a:ext cx="3200400" cy="857250"/>
          </a:xfrm>
        </p:spPr>
        <p:txBody>
          <a:bodyPr/>
          <a:lstStyle/>
          <a:p>
            <a:r>
              <a:rPr lang="en-US" dirty="0" smtClean="0"/>
              <a:t>2 minutes </a:t>
            </a:r>
            <a:br>
              <a:rPr lang="en-US" dirty="0" smtClean="0"/>
            </a:br>
            <a:r>
              <a:rPr lang="en-US" dirty="0" smtClean="0"/>
              <a:t>to Breeze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782638"/>
            <a:ext cx="3952875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71600" y="318135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with </a:t>
            </a:r>
            <a:r>
              <a:rPr lang="en-US" i="1" dirty="0" err="1" smtClean="0"/>
              <a:t>NuGet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93856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architecture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71600" y="1581150"/>
            <a:ext cx="2514600" cy="533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EF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371600" y="2266950"/>
            <a:ext cx="2514600" cy="533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Model  (C#)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371600" y="2975970"/>
            <a:ext cx="2514600" cy="533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Web API Controller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4645378" y="3714750"/>
            <a:ext cx="2514600" cy="533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Model (JS)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4645378" y="2975970"/>
            <a:ext cx="2514600" cy="533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Dataservice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4648200" y="4400550"/>
            <a:ext cx="2514600" cy="533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ViewModel</a:t>
            </a:r>
            <a:r>
              <a:rPr lang="en-US" sz="2000" dirty="0" smtClean="0"/>
              <a:t> + View</a:t>
            </a:r>
            <a:endParaRPr lang="en-US" sz="2000" dirty="0"/>
          </a:p>
        </p:txBody>
      </p:sp>
      <p:cxnSp>
        <p:nvCxnSpPr>
          <p:cNvPr id="10" name="Straight Connector 9"/>
          <p:cNvCxnSpPr>
            <a:stCxn id="3" idx="2"/>
            <a:endCxn id="4" idx="0"/>
          </p:cNvCxnSpPr>
          <p:nvPr/>
        </p:nvCxnSpPr>
        <p:spPr>
          <a:xfrm>
            <a:off x="2628900" y="2114550"/>
            <a:ext cx="0" cy="15240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2"/>
            <a:endCxn id="5" idx="0"/>
          </p:cNvCxnSpPr>
          <p:nvPr/>
        </p:nvCxnSpPr>
        <p:spPr>
          <a:xfrm>
            <a:off x="2628900" y="2800350"/>
            <a:ext cx="0" cy="17562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7" idx="1"/>
          </p:cNvCxnSpPr>
          <p:nvPr/>
        </p:nvCxnSpPr>
        <p:spPr>
          <a:xfrm>
            <a:off x="3886200" y="3242670"/>
            <a:ext cx="759178" cy="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2"/>
            <a:endCxn id="6" idx="0"/>
          </p:cNvCxnSpPr>
          <p:nvPr/>
        </p:nvCxnSpPr>
        <p:spPr>
          <a:xfrm>
            <a:off x="5902678" y="3509370"/>
            <a:ext cx="0" cy="20538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2"/>
            <a:endCxn id="8" idx="0"/>
          </p:cNvCxnSpPr>
          <p:nvPr/>
        </p:nvCxnSpPr>
        <p:spPr>
          <a:xfrm>
            <a:off x="5902678" y="4248150"/>
            <a:ext cx="2822" cy="15240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0200" y="104775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C000"/>
                </a:solidFill>
              </a:rPr>
              <a:t>Server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14900" y="2414885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C000"/>
                </a:solidFill>
              </a:rPr>
              <a:t>Client</a:t>
            </a:r>
            <a:endParaRPr lang="en-US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0522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3517" y="1911350"/>
            <a:ext cx="2992192" cy="457200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Caching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03517" y="3129009"/>
            <a:ext cx="2992192" cy="457200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Tracking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03517" y="1276350"/>
            <a:ext cx="2992192" cy="4572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Queries (local or server)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03517" y="3740150"/>
            <a:ext cx="2992192" cy="457200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Extend the Model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03517" y="2501900"/>
            <a:ext cx="2992192" cy="457200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18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4800" y="1200150"/>
            <a:ext cx="5715000" cy="3657600"/>
          </a:xfrm>
          <a:solidFill>
            <a:schemeClr val="tx1"/>
          </a:solidFill>
        </p:spPr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var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10000"/>
                  </a:schemeClr>
                </a:solidFill>
              </a:rPr>
              <a:t>query = </a:t>
            </a:r>
            <a:r>
              <a:rPr lang="en-US" dirty="0" err="1" smtClean="0">
                <a:solidFill>
                  <a:schemeClr val="tx1">
                    <a:lumMod val="10000"/>
                  </a:schemeClr>
                </a:solidFill>
              </a:rPr>
              <a:t>EntityQuery.from</a:t>
            </a:r>
            <a:r>
              <a:rPr lang="en-US" dirty="0">
                <a:solidFill>
                  <a:schemeClr val="tx1">
                    <a:lumMod val="10000"/>
                  </a:schemeClr>
                </a:solidFill>
              </a:rPr>
              <a:t>(</a:t>
            </a:r>
            <a:r>
              <a:rPr lang="en-US" dirty="0">
                <a:solidFill>
                  <a:srgbClr val="C00000"/>
                </a:solidFill>
              </a:rPr>
              <a:t>'Speakers</a:t>
            </a:r>
            <a:r>
              <a:rPr lang="en-US" dirty="0" smtClean="0">
                <a:solidFill>
                  <a:srgbClr val="C00000"/>
                </a:solidFill>
              </a:rPr>
              <a:t>'</a:t>
            </a:r>
            <a:r>
              <a:rPr lang="en-US" dirty="0" smtClean="0">
                <a:solidFill>
                  <a:schemeClr val="tx1">
                    <a:lumMod val="10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tx1">
                    <a:lumMod val="1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10000"/>
                  </a:schemeClr>
                </a:solidFill>
              </a:rPr>
              <a:t>   .where(</a:t>
            </a:r>
            <a:r>
              <a:rPr lang="en-US" dirty="0" smtClean="0">
                <a:solidFill>
                  <a:srgbClr val="C00000"/>
                </a:solidFill>
              </a:rPr>
              <a:t>'</a:t>
            </a:r>
            <a:r>
              <a:rPr lang="en-US" dirty="0" err="1" smtClean="0">
                <a:solidFill>
                  <a:srgbClr val="C00000"/>
                </a:solidFill>
              </a:rPr>
              <a:t>lastName</a:t>
            </a:r>
            <a:r>
              <a:rPr lang="en-US" dirty="0" smtClean="0">
                <a:solidFill>
                  <a:srgbClr val="C00000"/>
                </a:solidFill>
              </a:rPr>
              <a:t>'</a:t>
            </a:r>
            <a:r>
              <a:rPr lang="en-US" dirty="0" smtClean="0">
                <a:solidFill>
                  <a:schemeClr val="tx1">
                    <a:lumMod val="10000"/>
                  </a:schemeClr>
                </a:solidFill>
              </a:rPr>
              <a:t>,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'</a:t>
            </a:r>
            <a:r>
              <a:rPr lang="en-US" dirty="0" err="1" smtClean="0">
                <a:solidFill>
                  <a:srgbClr val="C00000"/>
                </a:solidFill>
              </a:rPr>
              <a:t>startsWith</a:t>
            </a:r>
            <a:r>
              <a:rPr lang="en-US" dirty="0" smtClean="0">
                <a:solidFill>
                  <a:srgbClr val="C00000"/>
                </a:solidFill>
              </a:rPr>
              <a:t>'</a:t>
            </a:r>
            <a:r>
              <a:rPr lang="en-US" dirty="0" smtClean="0">
                <a:solidFill>
                  <a:schemeClr val="tx1">
                    <a:lumMod val="10000"/>
                  </a:schemeClr>
                </a:solidFill>
              </a:rPr>
              <a:t>, </a:t>
            </a:r>
            <a:r>
              <a:rPr lang="en-US" dirty="0" smtClean="0">
                <a:solidFill>
                  <a:srgbClr val="C00000"/>
                </a:solidFill>
              </a:rPr>
              <a:t>'A'</a:t>
            </a:r>
            <a:r>
              <a:rPr lang="en-US" dirty="0" smtClean="0">
                <a:solidFill>
                  <a:schemeClr val="tx1">
                    <a:lumMod val="10000"/>
                  </a:schemeClr>
                </a:solidFill>
              </a:rPr>
              <a:t>)</a:t>
            </a:r>
            <a:endParaRPr lang="en-US" dirty="0">
              <a:solidFill>
                <a:schemeClr val="tx1">
                  <a:lumMod val="10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10000"/>
                  </a:schemeClr>
                </a:solidFill>
              </a:rPr>
              <a:t>    </a:t>
            </a:r>
            <a:r>
              <a:rPr lang="en-US" dirty="0">
                <a:solidFill>
                  <a:schemeClr val="tx1">
                    <a:lumMod val="10000"/>
                  </a:schemeClr>
                </a:solidFill>
              </a:rPr>
              <a:t>.</a:t>
            </a:r>
            <a:r>
              <a:rPr lang="en-US" dirty="0" err="1">
                <a:solidFill>
                  <a:schemeClr val="tx1">
                    <a:lumMod val="10000"/>
                  </a:schemeClr>
                </a:solidFill>
              </a:rPr>
              <a:t>orderBy</a:t>
            </a:r>
            <a:r>
              <a:rPr lang="en-US" dirty="0">
                <a:solidFill>
                  <a:schemeClr val="tx1">
                    <a:lumMod val="10000"/>
                  </a:schemeClr>
                </a:solidFill>
              </a:rPr>
              <a:t>(</a:t>
            </a:r>
            <a:r>
              <a:rPr lang="en-US" dirty="0">
                <a:solidFill>
                  <a:srgbClr val="C00000"/>
                </a:solidFill>
              </a:rPr>
              <a:t>'</a:t>
            </a:r>
            <a:r>
              <a:rPr lang="en-US" dirty="0" err="1">
                <a:solidFill>
                  <a:srgbClr val="C00000"/>
                </a:solidFill>
              </a:rPr>
              <a:t>lastName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firstName</a:t>
            </a:r>
            <a:r>
              <a:rPr lang="en-US" dirty="0">
                <a:solidFill>
                  <a:srgbClr val="C00000"/>
                </a:solidFill>
              </a:rPr>
              <a:t>'</a:t>
            </a:r>
            <a:r>
              <a:rPr lang="en-US" dirty="0">
                <a:solidFill>
                  <a:schemeClr val="tx1">
                    <a:lumMod val="10000"/>
                  </a:schemeClr>
                </a:solidFill>
              </a:rPr>
              <a:t>);</a:t>
            </a:r>
          </a:p>
          <a:p>
            <a:endParaRPr lang="en-US" dirty="0">
              <a:solidFill>
                <a:schemeClr val="tx1">
                  <a:lumMod val="10000"/>
                </a:schemeClr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return </a:t>
            </a:r>
            <a:r>
              <a:rPr lang="en-US" dirty="0" err="1">
                <a:solidFill>
                  <a:schemeClr val="tx1">
                    <a:lumMod val="10000"/>
                  </a:schemeClr>
                </a:solidFill>
              </a:rPr>
              <a:t>manager.executeQuery</a:t>
            </a:r>
            <a:r>
              <a:rPr lang="en-US" dirty="0">
                <a:solidFill>
                  <a:schemeClr val="tx1">
                    <a:lumMod val="10000"/>
                  </a:schemeClr>
                </a:solidFill>
              </a:rPr>
              <a:t>(query)</a:t>
            </a:r>
          </a:p>
          <a:p>
            <a:r>
              <a:rPr lang="en-US" dirty="0" smtClean="0">
                <a:solidFill>
                  <a:schemeClr val="tx1">
                    <a:lumMod val="10000"/>
                  </a:schemeClr>
                </a:solidFill>
              </a:rPr>
              <a:t>    </a:t>
            </a:r>
            <a:r>
              <a:rPr lang="en-US" dirty="0">
                <a:solidFill>
                  <a:schemeClr val="tx1">
                    <a:lumMod val="10000"/>
                  </a:schemeClr>
                </a:solidFill>
              </a:rPr>
              <a:t>.then(</a:t>
            </a:r>
            <a:r>
              <a:rPr lang="en-US" dirty="0" err="1">
                <a:solidFill>
                  <a:schemeClr val="tx1">
                    <a:lumMod val="10000"/>
                  </a:schemeClr>
                </a:solidFill>
              </a:rPr>
              <a:t>querySucceeded</a:t>
            </a:r>
            <a:r>
              <a:rPr lang="en-US" dirty="0">
                <a:solidFill>
                  <a:schemeClr val="tx1">
                    <a:lumMod val="1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tx1">
                    <a:lumMod val="10000"/>
                  </a:schemeClr>
                </a:solidFill>
              </a:rPr>
              <a:t>    </a:t>
            </a:r>
            <a:r>
              <a:rPr lang="en-US" dirty="0">
                <a:solidFill>
                  <a:schemeClr val="tx1">
                    <a:lumMod val="10000"/>
                  </a:schemeClr>
                </a:solidFill>
              </a:rPr>
              <a:t>.fail(</a:t>
            </a:r>
            <a:r>
              <a:rPr lang="en-US" dirty="0" err="1">
                <a:solidFill>
                  <a:schemeClr val="tx1">
                    <a:lumMod val="10000"/>
                  </a:schemeClr>
                </a:solidFill>
              </a:rPr>
              <a:t>queryFailed</a:t>
            </a:r>
            <a:r>
              <a:rPr lang="en-US" dirty="0">
                <a:solidFill>
                  <a:schemeClr val="tx1">
                    <a:lumMod val="10000"/>
                  </a:schemeClr>
                </a:solidFill>
              </a:rPr>
              <a:t>);</a:t>
            </a:r>
          </a:p>
          <a:p>
            <a:endParaRPr lang="en-US" dirty="0">
              <a:solidFill>
                <a:schemeClr val="tx1">
                  <a:lumMod val="10000"/>
                </a:schemeClr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function </a:t>
            </a:r>
            <a:r>
              <a:rPr lang="en-US" dirty="0" err="1">
                <a:solidFill>
                  <a:schemeClr val="tx1">
                    <a:lumMod val="10000"/>
                  </a:schemeClr>
                </a:solidFill>
              </a:rPr>
              <a:t>querySucceeded</a:t>
            </a:r>
            <a:r>
              <a:rPr lang="en-US" dirty="0">
                <a:solidFill>
                  <a:schemeClr val="tx1">
                    <a:lumMod val="10000"/>
                  </a:schemeClr>
                </a:solidFill>
              </a:rPr>
              <a:t>(data) {</a:t>
            </a:r>
          </a:p>
          <a:p>
            <a:r>
              <a:rPr lang="en-US" dirty="0" smtClean="0">
                <a:solidFill>
                  <a:schemeClr val="tx1">
                    <a:lumMod val="10000"/>
                  </a:schemeClr>
                </a:solidFill>
              </a:rPr>
              <a:t>    speakers(</a:t>
            </a:r>
            <a:r>
              <a:rPr lang="en-US" dirty="0" err="1" smtClean="0">
                <a:solidFill>
                  <a:schemeClr val="tx1">
                    <a:lumMod val="10000"/>
                  </a:schemeClr>
                </a:solidFill>
              </a:rPr>
              <a:t>data.results</a:t>
            </a:r>
            <a:r>
              <a:rPr lang="en-US" dirty="0" smtClean="0">
                <a:solidFill>
                  <a:schemeClr val="tx1">
                    <a:lumMod val="10000"/>
                  </a:schemeClr>
                </a:solidFill>
              </a:rPr>
              <a:t>);</a:t>
            </a:r>
            <a:endParaRPr lang="en-US" dirty="0">
              <a:solidFill>
                <a:schemeClr val="tx1">
                  <a:lumMod val="10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10000"/>
                  </a:schemeClr>
                </a:solidFill>
              </a:rPr>
              <a:t>}</a:t>
            </a:r>
            <a:endParaRPr 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143456" y="209550"/>
            <a:ext cx="2964854" cy="838104"/>
            <a:chOff x="5133389" y="558587"/>
            <a:chExt cx="2662646" cy="839159"/>
          </a:xfrm>
          <a:solidFill>
            <a:srgbClr val="00B0F0"/>
          </a:solidFill>
        </p:grpSpPr>
        <p:sp>
          <p:nvSpPr>
            <p:cNvPr id="7" name="Rectangular Callout 6"/>
            <p:cNvSpPr/>
            <p:nvPr/>
          </p:nvSpPr>
          <p:spPr>
            <a:xfrm>
              <a:off x="5410200" y="863387"/>
              <a:ext cx="2385835" cy="534359"/>
            </a:xfrm>
            <a:prstGeom prst="wedgeRectCallout">
              <a:avLst>
                <a:gd name="adj1" fmla="val -45023"/>
                <a:gd name="adj2" fmla="val 102245"/>
              </a:avLst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Create a query</a:t>
              </a:r>
              <a:endParaRPr lang="en-US" sz="2000" dirty="0"/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5133389" y="558587"/>
              <a:ext cx="420720" cy="457200"/>
            </a:xfrm>
            <a:prstGeom prst="ellipse">
              <a:avLst/>
            </a:prstGeom>
            <a:grpFill/>
            <a:ln>
              <a:solidFill>
                <a:schemeClr val="accent2"/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dirty="0" smtClean="0"/>
                <a:t>1</a:t>
              </a:r>
              <a:endParaRPr lang="en-US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143456" y="2190846"/>
            <a:ext cx="2964854" cy="838104"/>
            <a:chOff x="5133389" y="558587"/>
            <a:chExt cx="2662646" cy="839159"/>
          </a:xfrm>
          <a:solidFill>
            <a:srgbClr val="00B0F0"/>
          </a:solidFill>
        </p:grpSpPr>
        <p:sp>
          <p:nvSpPr>
            <p:cNvPr id="10" name="Rectangular Callout 9"/>
            <p:cNvSpPr/>
            <p:nvPr/>
          </p:nvSpPr>
          <p:spPr>
            <a:xfrm>
              <a:off x="5410200" y="863387"/>
              <a:ext cx="2385835" cy="534359"/>
            </a:xfrm>
            <a:prstGeom prst="wedgeRectCallout">
              <a:avLst>
                <a:gd name="adj1" fmla="val -77198"/>
                <a:gd name="adj2" fmla="val 12852"/>
              </a:avLst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Execute a query</a:t>
              </a:r>
              <a:endParaRPr lang="en-US" sz="2000" dirty="0"/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5133389" y="558587"/>
              <a:ext cx="420720" cy="457200"/>
            </a:xfrm>
            <a:prstGeom prst="ellipse">
              <a:avLst/>
            </a:prstGeom>
            <a:grpFill/>
            <a:ln>
              <a:solidFill>
                <a:schemeClr val="accent2"/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dirty="0" smtClean="0"/>
                <a:t>2</a:t>
              </a:r>
              <a:endParaRPr lang="en-US" sz="2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724400" y="3714846"/>
            <a:ext cx="4114800" cy="838104"/>
            <a:chOff x="5133389" y="558587"/>
            <a:chExt cx="3695378" cy="839159"/>
          </a:xfrm>
          <a:solidFill>
            <a:srgbClr val="00B0F0"/>
          </a:solidFill>
        </p:grpSpPr>
        <p:sp>
          <p:nvSpPr>
            <p:cNvPr id="13" name="Rectangular Callout 12"/>
            <p:cNvSpPr/>
            <p:nvPr/>
          </p:nvSpPr>
          <p:spPr>
            <a:xfrm>
              <a:off x="5410200" y="863387"/>
              <a:ext cx="3418567" cy="534359"/>
            </a:xfrm>
            <a:prstGeom prst="wedgeRectCallout">
              <a:avLst>
                <a:gd name="adj1" fmla="val -77198"/>
                <a:gd name="adj2" fmla="val 12852"/>
              </a:avLst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Return data as observables</a:t>
              </a:r>
              <a:endParaRPr lang="en-US" sz="2000" dirty="0"/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5133389" y="558587"/>
              <a:ext cx="420720" cy="457200"/>
            </a:xfrm>
            <a:prstGeom prst="ellipse">
              <a:avLst/>
            </a:prstGeom>
            <a:grpFill/>
            <a:ln>
              <a:solidFill>
                <a:schemeClr val="accent2"/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dirty="0" smtClean="0"/>
                <a:t>3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57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Breeze Web API controller</a:t>
            </a:r>
            <a:endParaRPr lang="en-US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 bwMode="auto">
          <a:xfrm>
            <a:off x="304800" y="1047750"/>
            <a:ext cx="8458200" cy="396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b="1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JsonFormatter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b="1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ODataActionFilter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US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b="1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BreezeController</a:t>
            </a:r>
            <a:r>
              <a:rPr lang="en-US" b="1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b="1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ApiController</a:t>
            </a:r>
            <a:endParaRPr lang="en-US" b="1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readonly</a:t>
            </a:r>
            <a:r>
              <a:rPr lang="en-US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EFContextProvider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CodeCamperDbContext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 _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contextProvider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</a:t>
            </a: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EFContextProvider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CodeCamperDbContext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&gt;();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b="1" dirty="0">
              <a:solidFill>
                <a:schemeClr val="tx1">
                  <a:lumMod val="1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 smtClean="0">
                <a:solidFill>
                  <a:schemeClr val="tx1">
                    <a:lumMod val="10000"/>
                  </a:schemeClr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b="1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HttpGet</a:t>
            </a:r>
            <a:r>
              <a:rPr lang="en-US" b="1" dirty="0" smtClean="0">
                <a:solidFill>
                  <a:schemeClr val="tx1">
                    <a:lumMod val="10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  <a:endParaRPr lang="en-US" b="1" dirty="0">
              <a:solidFill>
                <a:schemeClr val="tx1">
                  <a:lumMod val="1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IQueryable</a:t>
            </a:r>
            <a:r>
              <a:rPr lang="en-US" b="1" dirty="0" smtClean="0">
                <a:solidFill>
                  <a:schemeClr val="tx1">
                    <a:lumMod val="1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Session</a:t>
            </a:r>
            <a:r>
              <a:rPr lang="en-US" b="1" dirty="0">
                <a:solidFill>
                  <a:schemeClr val="tx1">
                    <a:lumMod val="10000"/>
                  </a:schemeClr>
                </a:solidFill>
                <a:latin typeface="Consolas" pitchFamily="49" charset="0"/>
                <a:cs typeface="Consolas" pitchFamily="49" charset="0"/>
              </a:rPr>
              <a:t>&gt; Sessions()</a:t>
            </a:r>
          </a:p>
          <a:p>
            <a:r>
              <a:rPr lang="en-US" b="1" dirty="0">
                <a:solidFill>
                  <a:schemeClr val="tx1">
                    <a:lumMod val="1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b="1" dirty="0">
                <a:solidFill>
                  <a:schemeClr val="tx1">
                    <a:lumMod val="1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chemeClr val="tx1">
                    <a:lumMod val="10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return </a:t>
            </a:r>
            <a:r>
              <a:rPr lang="en-US" b="1" dirty="0" smtClean="0">
                <a:solidFill>
                  <a:schemeClr val="tx1">
                    <a:lumMod val="10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b="1" dirty="0" err="1">
                <a:solidFill>
                  <a:schemeClr val="tx1">
                    <a:lumMod val="10000"/>
                  </a:schemeClr>
                </a:solidFill>
                <a:latin typeface="Consolas" pitchFamily="49" charset="0"/>
                <a:cs typeface="Consolas" pitchFamily="49" charset="0"/>
              </a:rPr>
              <a:t>contextProvider.Context.Sessions</a:t>
            </a:r>
            <a:r>
              <a:rPr lang="en-US" b="1" dirty="0">
                <a:solidFill>
                  <a:schemeClr val="tx1">
                    <a:lumMod val="1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>
                <a:solidFill>
                  <a:schemeClr val="tx1">
                    <a:lumMod val="1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b="1" dirty="0">
              <a:solidFill>
                <a:schemeClr val="tx1">
                  <a:lumMod val="1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 smtClean="0">
                <a:solidFill>
                  <a:schemeClr val="tx1">
                    <a:lumMod val="10000"/>
                  </a:schemeClr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b="1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HttpGet</a:t>
            </a:r>
            <a:r>
              <a:rPr lang="en-US" b="1" dirty="0" smtClean="0">
                <a:solidFill>
                  <a:schemeClr val="tx1">
                    <a:lumMod val="10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  <a:endParaRPr lang="en-US" b="1" dirty="0">
              <a:solidFill>
                <a:schemeClr val="tx1">
                  <a:lumMod val="1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IQueryable</a:t>
            </a:r>
            <a:r>
              <a:rPr lang="en-US" b="1" dirty="0" smtClean="0">
                <a:solidFill>
                  <a:schemeClr val="tx1">
                    <a:lumMod val="1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b="1" dirty="0">
                <a:solidFill>
                  <a:schemeClr val="tx1">
                    <a:lumMod val="10000"/>
                  </a:schemeClr>
                </a:solidFill>
                <a:latin typeface="Consolas" pitchFamily="49" charset="0"/>
                <a:cs typeface="Consolas" pitchFamily="49" charset="0"/>
              </a:rPr>
              <a:t>&gt; Speakers()</a:t>
            </a:r>
          </a:p>
          <a:p>
            <a:r>
              <a:rPr lang="en-US" b="1" dirty="0">
                <a:solidFill>
                  <a:schemeClr val="tx1">
                    <a:lumMod val="1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b="1" dirty="0">
                <a:solidFill>
                  <a:schemeClr val="tx1">
                    <a:lumMod val="1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chemeClr val="tx1">
                    <a:lumMod val="10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return </a:t>
            </a:r>
            <a:r>
              <a:rPr lang="en-US" b="1" dirty="0" smtClean="0">
                <a:solidFill>
                  <a:schemeClr val="tx1">
                    <a:lumMod val="10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b="1" dirty="0" err="1">
                <a:solidFill>
                  <a:schemeClr val="tx1">
                    <a:lumMod val="10000"/>
                  </a:schemeClr>
                </a:solidFill>
                <a:latin typeface="Consolas" pitchFamily="49" charset="0"/>
                <a:cs typeface="Consolas" pitchFamily="49" charset="0"/>
              </a:rPr>
              <a:t>contextProvider.Context.Persons.Where</a:t>
            </a:r>
            <a:r>
              <a:rPr lang="en-US" b="1" dirty="0">
                <a:solidFill>
                  <a:schemeClr val="tx1">
                    <a:lumMod val="10000"/>
                  </a:schemeClr>
                </a:solidFill>
                <a:latin typeface="Consolas" pitchFamily="49" charset="0"/>
                <a:cs typeface="Consolas" pitchFamily="49" charset="0"/>
              </a:rPr>
              <a:t>(p =&gt; </a:t>
            </a:r>
            <a:r>
              <a:rPr lang="en-US" b="1" dirty="0" err="1">
                <a:solidFill>
                  <a:schemeClr val="tx1">
                    <a:lumMod val="10000"/>
                  </a:schemeClr>
                </a:solidFill>
                <a:latin typeface="Consolas" pitchFamily="49" charset="0"/>
                <a:cs typeface="Consolas" pitchFamily="49" charset="0"/>
              </a:rPr>
              <a:t>p.SpeakerSessions.Any</a:t>
            </a:r>
            <a:r>
              <a:rPr lang="en-US" b="1" dirty="0">
                <a:solidFill>
                  <a:schemeClr val="tx1">
                    <a:lumMod val="10000"/>
                  </a:schemeClr>
                </a:solidFill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en-US" b="1" dirty="0">
                <a:solidFill>
                  <a:schemeClr val="tx1">
                    <a:lumMod val="1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77000" y="40005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FFC000"/>
                </a:solidFill>
              </a:rPr>
              <a:t>Query Methods</a:t>
            </a:r>
            <a:endParaRPr lang="en-US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017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1123950"/>
            <a:ext cx="3966411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191000" y="1276350"/>
            <a:ext cx="5029200" cy="245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2000" b="1" dirty="0" err="1" smtClean="0">
                <a:solidFill>
                  <a:srgbClr val="FFC000"/>
                </a:solidFill>
              </a:rPr>
              <a:t>Dataservice</a:t>
            </a:r>
            <a:endParaRPr lang="en-US" sz="2000" b="1" dirty="0" smtClean="0">
              <a:solidFill>
                <a:srgbClr val="FFC000"/>
              </a:solidFill>
            </a:endParaRPr>
          </a:p>
          <a:p>
            <a:pPr marL="285750" indent="-285750">
              <a:spcAft>
                <a:spcPts val="800"/>
              </a:spcAft>
              <a:buFont typeface="Arial" pitchFamily="34" charset="0"/>
              <a:buChar char="•"/>
            </a:pPr>
            <a:r>
              <a:rPr lang="en-US" sz="2000" dirty="0" smtClean="0"/>
              <a:t>Simple query</a:t>
            </a:r>
          </a:p>
          <a:p>
            <a:pPr marL="285750" indent="-285750">
              <a:spcAft>
                <a:spcPts val="800"/>
              </a:spcAft>
              <a:buFont typeface="Arial" pitchFamily="34" charset="0"/>
              <a:buChar char="•"/>
            </a:pPr>
            <a:r>
              <a:rPr lang="en-US" sz="2000" dirty="0" smtClean="0"/>
              <a:t>“</a:t>
            </a:r>
            <a:r>
              <a:rPr lang="en-US" sz="2000" dirty="0" err="1" smtClean="0"/>
              <a:t>orderBy</a:t>
            </a:r>
            <a:r>
              <a:rPr lang="en-US" sz="2000" dirty="0" smtClean="0"/>
              <a:t>”</a:t>
            </a:r>
          </a:p>
          <a:p>
            <a:pPr marL="285750" indent="-285750">
              <a:spcAft>
                <a:spcPts val="800"/>
              </a:spcAft>
              <a:buFont typeface="Arial" pitchFamily="34" charset="0"/>
              <a:buChar char="•"/>
            </a:pPr>
            <a:r>
              <a:rPr lang="en-US" sz="2000" dirty="0" smtClean="0"/>
              <a:t>“select” query to cherry pick properties</a:t>
            </a:r>
          </a:p>
          <a:p>
            <a:pPr marL="285750" indent="-285750">
              <a:spcAft>
                <a:spcPts val="800"/>
              </a:spcAft>
              <a:buFont typeface="Arial" pitchFamily="34" charset="0"/>
              <a:buChar char="•"/>
            </a:pPr>
            <a:r>
              <a:rPr lang="en-US" sz="2000" dirty="0" smtClean="0"/>
              <a:t>“expand” to include related entities</a:t>
            </a:r>
          </a:p>
          <a:p>
            <a:pPr marL="285750" indent="-285750">
              <a:spcAft>
                <a:spcPts val="800"/>
              </a:spcAft>
              <a:buFont typeface="Arial" pitchFamily="34" charset="0"/>
              <a:buChar char="•"/>
            </a:pPr>
            <a:r>
              <a:rPr lang="en-US" sz="2000" dirty="0" smtClean="0"/>
              <a:t>Lookups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51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Page Application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66800" y="1585913"/>
            <a:ext cx="7010400" cy="1971675"/>
          </a:xfrm>
          <a:prstGeom prst="rect">
            <a:avLst/>
          </a:prstGeom>
          <a:solidFill>
            <a:srgbClr val="0070C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 web page hosts layout &amp; content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composed dynamically on the client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with JavaScript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67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99" y="1076325"/>
            <a:ext cx="6334125" cy="37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74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2811" y="19051"/>
            <a:ext cx="7398378" cy="5111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327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21"/>
          <a:stretch/>
        </p:blipFill>
        <p:spPr bwMode="auto">
          <a:xfrm>
            <a:off x="914400" y="155496"/>
            <a:ext cx="7315200" cy="4832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60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3517" y="1911350"/>
            <a:ext cx="2992192" cy="4572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Caching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03517" y="3129009"/>
            <a:ext cx="2992192" cy="457200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Tracking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03517" y="1276350"/>
            <a:ext cx="2992192" cy="457200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Queries (local or server)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03517" y="3740150"/>
            <a:ext cx="2992192" cy="457200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Extend the Model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03517" y="2501900"/>
            <a:ext cx="2992192" cy="457200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Graphs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91000" y="1734197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Queried and created entities held in client-side cache(s)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23657" y="3036153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Serialize cached models </a:t>
            </a:r>
            <a:br>
              <a:rPr lang="en-US" sz="2400" dirty="0" smtClean="0"/>
            </a:br>
            <a:r>
              <a:rPr lang="en-US" sz="2400" dirty="0" smtClean="0"/>
              <a:t>to local storage or …</a:t>
            </a:r>
            <a:endParaRPr lang="en-US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29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to local storage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394" y="900257"/>
            <a:ext cx="6399213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882900" y="3056612"/>
            <a:ext cx="19939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82900" y="3323312"/>
            <a:ext cx="17653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82900" y="4324350"/>
            <a:ext cx="26035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82900" y="4813300"/>
            <a:ext cx="25273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9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3517" y="1911350"/>
            <a:ext cx="2992192" cy="457200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Caching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03517" y="3129009"/>
            <a:ext cx="2992192" cy="457200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Tracking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03517" y="1276350"/>
            <a:ext cx="2992192" cy="457200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Queries (local or server)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03517" y="3740150"/>
            <a:ext cx="2992192" cy="457200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Extend the Model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03517" y="2501900"/>
            <a:ext cx="2992192" cy="4572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Graphs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91000" y="2156252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Navigate among parent and child entities in cache</a:t>
            </a:r>
            <a:endParaRPr lang="en-US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07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08" y="1200150"/>
            <a:ext cx="7608887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graph binding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83100" y="2333625"/>
            <a:ext cx="1612900" cy="2047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62538" y="2085973"/>
            <a:ext cx="1862136" cy="223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83100" y="2562224"/>
            <a:ext cx="1168400" cy="1952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76800" y="3638550"/>
            <a:ext cx="1828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22800" y="2988468"/>
            <a:ext cx="1168400" cy="1952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0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Pick-list binding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09" y="1657350"/>
            <a:ext cx="8633691" cy="3394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947" y="115668"/>
            <a:ext cx="3956439" cy="3065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V="1">
            <a:off x="2362200" y="1390650"/>
            <a:ext cx="3276600" cy="175260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209800" y="1657350"/>
            <a:ext cx="3429000" cy="243840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2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entity queries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1500188"/>
            <a:ext cx="6646863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807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3517" y="1911350"/>
            <a:ext cx="2992192" cy="457200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Caching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03517" y="3129009"/>
            <a:ext cx="2992192" cy="4572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Tracking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03517" y="1276350"/>
            <a:ext cx="2992192" cy="457200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Queries (local or server)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03517" y="3740150"/>
            <a:ext cx="2992192" cy="457200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Extend the Model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03517" y="2501900"/>
            <a:ext cx="2992192" cy="457200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Graphs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91000" y="2340918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Breeze entities are </a:t>
            </a:r>
            <a:r>
              <a:rPr lang="en-US" sz="2400" dirty="0" smtClean="0">
                <a:solidFill>
                  <a:srgbClr val="FFC000"/>
                </a:solidFill>
              </a:rPr>
              <a:t>self-tracking</a:t>
            </a:r>
            <a:endParaRPr lang="en-US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49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>
                <a:latin typeface="+mj-lt"/>
              </a:rPr>
              <a:t>Why SPA</a:t>
            </a:r>
            <a:endParaRPr lang="en-US" b="0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09600" y="1657350"/>
            <a:ext cx="7848600" cy="25908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As rich and responsive as a desktop app but built with </a:t>
            </a:r>
            <a:r>
              <a:rPr lang="en-US" sz="3200" dirty="0" smtClean="0">
                <a:solidFill>
                  <a:schemeClr val="tx1"/>
                </a:solidFill>
              </a:rPr>
              <a:t>HTML5 and </a:t>
            </a:r>
            <a:r>
              <a:rPr lang="en-US" sz="3200" dirty="0">
                <a:solidFill>
                  <a:schemeClr val="tx1"/>
                </a:solidFill>
              </a:rPr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22908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Self-tracking entities</a:t>
            </a:r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1" y="951976"/>
            <a:ext cx="5981699" cy="4162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819400" y="2343150"/>
            <a:ext cx="2090738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19400" y="2581275"/>
            <a:ext cx="2433638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67025" y="3042975"/>
            <a:ext cx="1704975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57500" y="3714750"/>
            <a:ext cx="1871663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7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1047750"/>
            <a:ext cx="5715000" cy="3718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 or cancel 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21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" r="1346" b="2673"/>
          <a:stretch/>
        </p:blipFill>
        <p:spPr bwMode="auto">
          <a:xfrm>
            <a:off x="685800" y="1038226"/>
            <a:ext cx="7696200" cy="2895600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Consolidated controller save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7400" y="4412218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Save interceptor to </a:t>
            </a:r>
            <a:r>
              <a:rPr lang="en-US" dirty="0" smtClean="0"/>
              <a:t>validate </a:t>
            </a:r>
            <a:r>
              <a:rPr lang="en-US" dirty="0" smtClean="0"/>
              <a:t>save bundle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57400" y="401955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One Save method to rule them all</a:t>
            </a:r>
            <a:endParaRPr lang="en-US" dirty="0" smtClean="0"/>
          </a:p>
        </p:txBody>
      </p:sp>
      <p:sp>
        <p:nvSpPr>
          <p:cNvPr id="6" name="Text Placeholder 4"/>
          <p:cNvSpPr txBox="1">
            <a:spLocks/>
          </p:cNvSpPr>
          <p:nvPr/>
        </p:nvSpPr>
        <p:spPr bwMode="auto">
          <a:xfrm>
            <a:off x="685801" y="1060451"/>
            <a:ext cx="7696200" cy="1282700"/>
          </a:xfrm>
          <a:prstGeom prst="rect">
            <a:avLst/>
          </a:prstGeom>
          <a:solidFill>
            <a:schemeClr val="tx1">
              <a:alpha val="69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="1" dirty="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30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3517" y="1911350"/>
            <a:ext cx="2992192" cy="457200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Caching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03517" y="3129009"/>
            <a:ext cx="2992192" cy="457200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Tracking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03517" y="1276350"/>
            <a:ext cx="2992192" cy="457200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Queries (local or server)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03517" y="3740150"/>
            <a:ext cx="2992192" cy="4572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Extend the Model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03517" y="2501900"/>
            <a:ext cx="2992192" cy="457200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Graphs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191000" y="1730720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JavaScript model types can be generated from server-provided </a:t>
            </a:r>
            <a:r>
              <a:rPr lang="en-US" sz="2400" dirty="0" smtClean="0">
                <a:solidFill>
                  <a:srgbClr val="FFC000"/>
                </a:solidFill>
              </a:rPr>
              <a:t>metadata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91000" y="3481685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and extended on the client</a:t>
            </a:r>
            <a:endParaRPr lang="en-US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86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705600" y="386775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C000"/>
                </a:solidFill>
              </a:rPr>
              <a:t>Metadata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Breeze Web API controller</a:t>
            </a:r>
            <a:endParaRPr lang="en-US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 bwMode="auto">
          <a:xfrm>
            <a:off x="304800" y="1428750"/>
            <a:ext cx="8458200" cy="3505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b="1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JsonFormatter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b="1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ODataActionFilter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600" b="1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BreezeController</a:t>
            </a:r>
            <a:r>
              <a:rPr lang="en-US" sz="1600" b="1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600" b="1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ApiController</a:t>
            </a:r>
            <a:endParaRPr lang="en-US" sz="1600" b="1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readonly</a:t>
            </a:r>
            <a:r>
              <a:rPr lang="en-US" sz="16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EFContextProvider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b="1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CodeCamperDbContext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 _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contextProvider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</a:t>
            </a:r>
          </a:p>
          <a:p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EFContextProvider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b="1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CodeCamperDbContext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&gt;();</a:t>
            </a:r>
            <a:endParaRPr lang="en-US" sz="1600" b="1" dirty="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600" b="1" dirty="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HttpGet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  <a:endParaRPr lang="en-US" sz="1600" b="1" dirty="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Metadata()</a:t>
            </a:r>
          </a:p>
          <a:p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contextProvider.Metadata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en-US" sz="1600" b="1" dirty="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en-US" sz="1600" b="1" dirty="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 Placeholder 4"/>
          <p:cNvSpPr txBox="1">
            <a:spLocks/>
          </p:cNvSpPr>
          <p:nvPr/>
        </p:nvSpPr>
        <p:spPr bwMode="auto">
          <a:xfrm>
            <a:off x="304800" y="1428750"/>
            <a:ext cx="8458200" cy="1295400"/>
          </a:xfrm>
          <a:prstGeom prst="rect">
            <a:avLst/>
          </a:prstGeom>
          <a:solidFill>
            <a:schemeClr val="tx1">
              <a:alpha val="69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="1" dirty="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786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47750"/>
            <a:ext cx="5465837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3190875"/>
            <a:ext cx="592455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 with Knockout </a:t>
            </a:r>
            <a:r>
              <a:rPr lang="en-US" dirty="0" err="1" smtClean="0"/>
              <a:t>computeds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119063"/>
            <a:ext cx="6951663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667000" y="1200151"/>
            <a:ext cx="2286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67000" y="1476377"/>
            <a:ext cx="2286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43200" y="4476750"/>
            <a:ext cx="2362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43200" y="4238627"/>
            <a:ext cx="2743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0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14550"/>
            <a:ext cx="8229600" cy="857250"/>
          </a:xfrm>
        </p:spPr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95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70" y="58677"/>
            <a:ext cx="8308060" cy="5026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01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9676"/>
            <a:ext cx="8534400" cy="4824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329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is the norm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809750"/>
            <a:ext cx="2057400" cy="16002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ASP Web Form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4600" y="1809750"/>
            <a:ext cx="2057400" cy="16002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ASP MVC Page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81800" y="1809750"/>
            <a:ext cx="2057400" cy="16002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ASP MVC Page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48200" y="1809750"/>
            <a:ext cx="2057400" cy="16002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4381440"/>
            <a:ext cx="876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56263" indent="-5656263"/>
            <a:r>
              <a:rPr lang="en-US" sz="2000" dirty="0" smtClean="0"/>
              <a:t>No one pattern is the best	Evolution, not revolution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6613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582" y="16371"/>
            <a:ext cx="6748836" cy="5110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392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56" y="37921"/>
            <a:ext cx="7634288" cy="5067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793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60317" y="1771650"/>
            <a:ext cx="8458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 smtClean="0"/>
              <a:t>learn more at</a:t>
            </a:r>
          </a:p>
          <a:p>
            <a:pPr algn="ctr"/>
            <a:r>
              <a:rPr lang="en-US" sz="7200" b="1" dirty="0" smtClean="0"/>
              <a:t>www.breezejs.com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01302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is a SPA a good choice?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28700" y="1200150"/>
            <a:ext cx="7086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 smtClean="0">
                <a:latin typeface="Segoe WP"/>
              </a:rPr>
              <a:t>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1355803" y="3856732"/>
            <a:ext cx="643239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Segoe WP"/>
              </a:rPr>
              <a:t>When the </a:t>
            </a:r>
            <a:r>
              <a:rPr lang="en-US" sz="3200" dirty="0">
                <a:latin typeface="Segoe WP"/>
              </a:rPr>
              <a:t>user's interaction </a:t>
            </a:r>
            <a:r>
              <a:rPr lang="en-US" sz="3200" dirty="0" smtClean="0">
                <a:latin typeface="Segoe WP"/>
              </a:rPr>
              <a:t>with</a:t>
            </a:r>
            <a:br>
              <a:rPr lang="en-US" sz="3200" dirty="0" smtClean="0">
                <a:latin typeface="Segoe WP"/>
              </a:rPr>
            </a:br>
            <a:r>
              <a:rPr lang="en-US" sz="3200" dirty="0" smtClean="0">
                <a:latin typeface="Segoe WP"/>
              </a:rPr>
              <a:t>data is </a:t>
            </a:r>
            <a:r>
              <a:rPr lang="en-US" sz="3200" dirty="0">
                <a:latin typeface="Segoe WP"/>
              </a:rPr>
              <a:t>intensive and multi-faceted</a:t>
            </a:r>
          </a:p>
        </p:txBody>
      </p:sp>
    </p:spTree>
    <p:extLst>
      <p:ext uri="{BB962C8B-B14F-4D97-AF65-F5344CB8AC3E}">
        <p14:creationId xmlns:p14="http://schemas.microsoft.com/office/powerpoint/2010/main" val="2926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0"/>
            <a:ext cx="8229600" cy="857250"/>
          </a:xfrm>
        </p:spPr>
        <p:txBody>
          <a:bodyPr/>
          <a:lstStyle/>
          <a:p>
            <a:r>
              <a:rPr lang="en-US" dirty="0" smtClean="0"/>
              <a:t>Demo: Code Camper</a:t>
            </a:r>
            <a:endParaRPr lang="en-US" dirty="0"/>
          </a:p>
        </p:txBody>
      </p:sp>
      <p:pic>
        <p:nvPicPr>
          <p:cNvPr id="8" name="Picture 3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30154"/>
            <a:ext cx="9144000" cy="1403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7200" y="4171950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http://jpapa.me/spaps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4465082"/>
            <a:ext cx="3621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http://jpapa.me/codecamperdemo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" y="4727496"/>
            <a:ext cx="6276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5"/>
              </a:rPr>
              <a:t>http://www.johnpapa.net/recent-presentation-on-spa-basics/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02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Libraries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4532085" y="2495550"/>
            <a:ext cx="2209800" cy="3429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/>
              <a:t>Sammy.js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532085" y="2047728"/>
            <a:ext cx="2209800" cy="3429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/>
              <a:t>knockout.js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 bwMode="auto">
          <a:xfrm>
            <a:off x="4532085" y="1581150"/>
            <a:ext cx="2209800" cy="3429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err="1" smtClean="0"/>
              <a:t>jQuery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2089898" y="1602196"/>
            <a:ext cx="213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/>
              <a:t>DOM / AJAX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24000" y="2062015"/>
            <a:ext cx="270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/>
              <a:t>Data Binding / MVVM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52600" y="3550946"/>
            <a:ext cx="2482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/>
              <a:t>Rich data interactivity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24000" y="2495698"/>
            <a:ext cx="270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err="1" smtClean="0"/>
              <a:t>Nav</a:t>
            </a:r>
            <a:r>
              <a:rPr lang="en-US" sz="1800" dirty="0" smtClean="0"/>
              <a:t> / History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532085" y="2956484"/>
            <a:ext cx="2209800" cy="3429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/>
              <a:t>toastr.js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1524000" y="2956632"/>
            <a:ext cx="270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/>
              <a:t>Alerts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532085" y="3393636"/>
            <a:ext cx="2209800" cy="742950"/>
            <a:chOff x="4532085" y="2490640"/>
            <a:chExt cx="2209800" cy="742950"/>
          </a:xfrm>
        </p:grpSpPr>
        <p:sp>
          <p:nvSpPr>
            <p:cNvPr id="7" name="Rectangle 6"/>
            <p:cNvSpPr/>
            <p:nvPr/>
          </p:nvSpPr>
          <p:spPr bwMode="auto">
            <a:xfrm>
              <a:off x="4532085" y="2490640"/>
              <a:ext cx="2209800" cy="74295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000" dirty="0" smtClean="0"/>
                <a:t>breeze.js</a:t>
              </a:r>
              <a:endParaRPr lang="en-US" sz="2000" dirty="0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9248" y="2545763"/>
              <a:ext cx="1895475" cy="676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5578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/>
      <p:bldP spid="13" grpId="0"/>
      <p:bldP spid="14" grpId="0"/>
      <p:bldP spid="15" grpId="0"/>
      <p:bldP spid="11" grpId="0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Rich Data = Object Graphs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1220932"/>
            <a:ext cx="1981200" cy="533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Session</a:t>
            </a:r>
            <a:endParaRPr lang="en-US" sz="2000" dirty="0"/>
          </a:p>
        </p:txBody>
      </p:sp>
      <p:grpSp>
        <p:nvGrpSpPr>
          <p:cNvPr id="56" name="Group 55"/>
          <p:cNvGrpSpPr/>
          <p:nvPr/>
        </p:nvGrpSpPr>
        <p:grpSpPr>
          <a:xfrm>
            <a:off x="1676401" y="1754331"/>
            <a:ext cx="2743199" cy="545235"/>
            <a:chOff x="1676401" y="1754331"/>
            <a:chExt cx="2743199" cy="545235"/>
          </a:xfrm>
        </p:grpSpPr>
        <p:sp>
          <p:nvSpPr>
            <p:cNvPr id="6" name="Rectangle 5"/>
            <p:cNvSpPr/>
            <p:nvPr/>
          </p:nvSpPr>
          <p:spPr>
            <a:xfrm>
              <a:off x="1943100" y="1913371"/>
              <a:ext cx="1447800" cy="38619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Track</a:t>
              </a:r>
              <a:endParaRPr lang="en-US" sz="2000" dirty="0"/>
            </a:p>
          </p:txBody>
        </p:sp>
        <p:cxnSp>
          <p:nvCxnSpPr>
            <p:cNvPr id="11" name="Elbow Connector 10"/>
            <p:cNvCxnSpPr>
              <a:stCxn id="3" idx="2"/>
              <a:endCxn id="6" idx="1"/>
            </p:cNvCxnSpPr>
            <p:nvPr/>
          </p:nvCxnSpPr>
          <p:spPr>
            <a:xfrm rot="16200000" flipH="1">
              <a:off x="1633682" y="1797050"/>
              <a:ext cx="352137" cy="266700"/>
            </a:xfrm>
            <a:prstGeom prst="bentConnector2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3"/>
            </p:cNvCxnSpPr>
            <p:nvPr/>
          </p:nvCxnSpPr>
          <p:spPr>
            <a:xfrm flipV="1">
              <a:off x="3390900" y="2106468"/>
              <a:ext cx="10287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1676400" y="1754332"/>
            <a:ext cx="2743200" cy="993775"/>
            <a:chOff x="1676400" y="1754332"/>
            <a:chExt cx="2743200" cy="993775"/>
          </a:xfrm>
        </p:grpSpPr>
        <p:sp>
          <p:nvSpPr>
            <p:cNvPr id="7" name="Rectangle 6"/>
            <p:cNvSpPr/>
            <p:nvPr/>
          </p:nvSpPr>
          <p:spPr>
            <a:xfrm>
              <a:off x="1943100" y="2361912"/>
              <a:ext cx="1447800" cy="38619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TimeSlot</a:t>
              </a:r>
              <a:endParaRPr lang="en-US" sz="2000" dirty="0"/>
            </a:p>
          </p:txBody>
        </p:sp>
        <p:cxnSp>
          <p:nvCxnSpPr>
            <p:cNvPr id="13" name="Elbow Connector 12"/>
            <p:cNvCxnSpPr>
              <a:stCxn id="3" idx="2"/>
              <a:endCxn id="7" idx="1"/>
            </p:cNvCxnSpPr>
            <p:nvPr/>
          </p:nvCxnSpPr>
          <p:spPr>
            <a:xfrm rot="16200000" flipH="1">
              <a:off x="1409411" y="2021321"/>
              <a:ext cx="800678" cy="266700"/>
            </a:xfrm>
            <a:prstGeom prst="bentConnector2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" idx="3"/>
            </p:cNvCxnSpPr>
            <p:nvPr/>
          </p:nvCxnSpPr>
          <p:spPr>
            <a:xfrm flipV="1">
              <a:off x="3390900" y="2427288"/>
              <a:ext cx="1028700" cy="1277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1676401" y="1754331"/>
            <a:ext cx="2666999" cy="1427019"/>
            <a:chOff x="1676401" y="1754331"/>
            <a:chExt cx="2666999" cy="1427019"/>
          </a:xfrm>
        </p:grpSpPr>
        <p:sp>
          <p:nvSpPr>
            <p:cNvPr id="8" name="Rectangle 7"/>
            <p:cNvSpPr/>
            <p:nvPr/>
          </p:nvSpPr>
          <p:spPr>
            <a:xfrm>
              <a:off x="1943100" y="2795155"/>
              <a:ext cx="1447800" cy="38619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Room</a:t>
              </a:r>
              <a:endParaRPr lang="en-US" sz="2000" dirty="0"/>
            </a:p>
          </p:txBody>
        </p:sp>
        <p:cxnSp>
          <p:nvCxnSpPr>
            <p:cNvPr id="23" name="Straight Arrow Connector 22"/>
            <p:cNvCxnSpPr>
              <a:stCxn id="8" idx="3"/>
            </p:cNvCxnSpPr>
            <p:nvPr/>
          </p:nvCxnSpPr>
          <p:spPr>
            <a:xfrm flipV="1">
              <a:off x="3390900" y="2748107"/>
              <a:ext cx="952500" cy="2401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3" idx="2"/>
              <a:endCxn id="8" idx="1"/>
            </p:cNvCxnSpPr>
            <p:nvPr/>
          </p:nvCxnSpPr>
          <p:spPr>
            <a:xfrm rot="16200000" flipH="1">
              <a:off x="1192790" y="2237942"/>
              <a:ext cx="1233921" cy="266700"/>
            </a:xfrm>
            <a:prstGeom prst="bentConnector2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1676400" y="1754332"/>
            <a:ext cx="2743200" cy="2651413"/>
            <a:chOff x="1676400" y="1754332"/>
            <a:chExt cx="2743200" cy="2651413"/>
          </a:xfrm>
        </p:grpSpPr>
        <p:sp>
          <p:nvSpPr>
            <p:cNvPr id="9" name="Rectangle 8"/>
            <p:cNvSpPr/>
            <p:nvPr/>
          </p:nvSpPr>
          <p:spPr>
            <a:xfrm>
              <a:off x="1943100" y="4019550"/>
              <a:ext cx="1447800" cy="38619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Speaker</a:t>
              </a:r>
              <a:endParaRPr lang="en-US" sz="2000" dirty="0"/>
            </a:p>
          </p:txBody>
        </p:sp>
        <p:cxnSp>
          <p:nvCxnSpPr>
            <p:cNvPr id="28" name="Straight Arrow Connector 27"/>
            <p:cNvCxnSpPr>
              <a:stCxn id="9" idx="3"/>
            </p:cNvCxnSpPr>
            <p:nvPr/>
          </p:nvCxnSpPr>
          <p:spPr>
            <a:xfrm flipV="1">
              <a:off x="3390900" y="4212647"/>
              <a:ext cx="10287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3" idx="2"/>
              <a:endCxn id="9" idx="1"/>
            </p:cNvCxnSpPr>
            <p:nvPr/>
          </p:nvCxnSpPr>
          <p:spPr>
            <a:xfrm rot="16200000" flipH="1">
              <a:off x="580592" y="2850140"/>
              <a:ext cx="2458316" cy="266700"/>
            </a:xfrm>
            <a:prstGeom prst="bentConnector2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657350"/>
            <a:ext cx="4057650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608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views of the same session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032272"/>
            <a:ext cx="2623402" cy="3958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305" y="1034173"/>
            <a:ext cx="2857895" cy="3970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89" y="1039603"/>
            <a:ext cx="2824111" cy="3964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038199"/>
            <a:ext cx="2135093" cy="3971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230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A2A2A2"/>
      </a:dk1>
      <a:lt1>
        <a:srgbClr val="F8F8F8"/>
      </a:lt1>
      <a:dk2>
        <a:srgbClr val="969696"/>
      </a:dk2>
      <a:lt2>
        <a:srgbClr val="FFCC00"/>
      </a:lt2>
      <a:accent1>
        <a:srgbClr val="C4D8DA"/>
      </a:accent1>
      <a:accent2>
        <a:srgbClr val="FF9933"/>
      </a:accent2>
      <a:accent3>
        <a:srgbClr val="C9C9C9"/>
      </a:accent3>
      <a:accent4>
        <a:srgbClr val="D4D4D4"/>
      </a:accent4>
      <a:accent5>
        <a:srgbClr val="DEE9EA"/>
      </a:accent5>
      <a:accent6>
        <a:srgbClr val="E78A2D"/>
      </a:accent6>
      <a:hlink>
        <a:srgbClr val="FFCC00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BEC53B"/>
        </a:dk1>
        <a:lt1>
          <a:srgbClr val="F8F8F8"/>
        </a:lt1>
        <a:dk2>
          <a:srgbClr val="111111"/>
        </a:dk2>
        <a:lt2>
          <a:srgbClr val="FFFF66"/>
        </a:lt2>
        <a:accent1>
          <a:srgbClr val="BBE0E3"/>
        </a:accent1>
        <a:accent2>
          <a:srgbClr val="FF9933"/>
        </a:accent2>
        <a:accent3>
          <a:srgbClr val="AAAAAA"/>
        </a:accent3>
        <a:accent4>
          <a:srgbClr val="D4D4D4"/>
        </a:accent4>
        <a:accent5>
          <a:srgbClr val="DAEDEF"/>
        </a:accent5>
        <a:accent6>
          <a:srgbClr val="E78A2D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BEC53B"/>
        </a:dk1>
        <a:lt1>
          <a:srgbClr val="F8F8F8"/>
        </a:lt1>
        <a:dk2>
          <a:srgbClr val="C0C0C0"/>
        </a:dk2>
        <a:lt2>
          <a:srgbClr val="FFFF66"/>
        </a:lt2>
        <a:accent1>
          <a:srgbClr val="BBE0E3"/>
        </a:accent1>
        <a:accent2>
          <a:srgbClr val="FF9933"/>
        </a:accent2>
        <a:accent3>
          <a:srgbClr val="DCDCDC"/>
        </a:accent3>
        <a:accent4>
          <a:srgbClr val="D4D4D4"/>
        </a:accent4>
        <a:accent5>
          <a:srgbClr val="DAEDEF"/>
        </a:accent5>
        <a:accent6>
          <a:srgbClr val="E78A2D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BEC53B"/>
        </a:dk1>
        <a:lt1>
          <a:srgbClr val="F8F8F8"/>
        </a:lt1>
        <a:dk2>
          <a:srgbClr val="FF6600"/>
        </a:dk2>
        <a:lt2>
          <a:srgbClr val="FFFF66"/>
        </a:lt2>
        <a:accent1>
          <a:srgbClr val="BBE0E3"/>
        </a:accent1>
        <a:accent2>
          <a:srgbClr val="FF9933"/>
        </a:accent2>
        <a:accent3>
          <a:srgbClr val="FFB8AA"/>
        </a:accent3>
        <a:accent4>
          <a:srgbClr val="D4D4D4"/>
        </a:accent4>
        <a:accent5>
          <a:srgbClr val="DAEDEF"/>
        </a:accent5>
        <a:accent6>
          <a:srgbClr val="E78A2D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BEC53B"/>
        </a:dk1>
        <a:lt1>
          <a:srgbClr val="F8F8F8"/>
        </a:lt1>
        <a:dk2>
          <a:srgbClr val="FF6600"/>
        </a:dk2>
        <a:lt2>
          <a:srgbClr val="CC0000"/>
        </a:lt2>
        <a:accent1>
          <a:srgbClr val="BBE0E3"/>
        </a:accent1>
        <a:accent2>
          <a:srgbClr val="FF9933"/>
        </a:accent2>
        <a:accent3>
          <a:srgbClr val="FFB8AA"/>
        </a:accent3>
        <a:accent4>
          <a:srgbClr val="D4D4D4"/>
        </a:accent4>
        <a:accent5>
          <a:srgbClr val="DAEDEF"/>
        </a:accent5>
        <a:accent6>
          <a:srgbClr val="E78A2D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1127</TotalTime>
  <Words>583</Words>
  <Application>Microsoft Office PowerPoint</Application>
  <PresentationFormat>On-screen Show (16:9)</PresentationFormat>
  <Paragraphs>181</Paragraphs>
  <Slides>42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Default Design</vt:lpstr>
      <vt:lpstr>Custom Design</vt:lpstr>
      <vt:lpstr>SPA Data with Breeze</vt:lpstr>
      <vt:lpstr>Single Page Application</vt:lpstr>
      <vt:lpstr>Why SPA</vt:lpstr>
      <vt:lpstr>Hybrid is the norm</vt:lpstr>
      <vt:lpstr>When is a SPA a good choice?</vt:lpstr>
      <vt:lpstr>Demo: Code Camper</vt:lpstr>
      <vt:lpstr>Core Libraries</vt:lpstr>
      <vt:lpstr>Rich Data = Object Graphs</vt:lpstr>
      <vt:lpstr>Four views of the same session</vt:lpstr>
      <vt:lpstr>Rich data</vt:lpstr>
      <vt:lpstr>What’s so hard?</vt:lpstr>
      <vt:lpstr>Is Breeze hard?</vt:lpstr>
      <vt:lpstr>PowerPoint Presentation</vt:lpstr>
      <vt:lpstr>2 minutes  to Breeze</vt:lpstr>
      <vt:lpstr>An architecture</vt:lpstr>
      <vt:lpstr>PowerPoint Presentation</vt:lpstr>
      <vt:lpstr>Query</vt:lpstr>
      <vt:lpstr>Breeze Web API controller</vt:lpstr>
      <vt:lpstr>PowerPoint Presentation</vt:lpstr>
      <vt:lpstr>Query tests</vt:lpstr>
      <vt:lpstr>PowerPoint Presentation</vt:lpstr>
      <vt:lpstr>PowerPoint Presentation</vt:lpstr>
      <vt:lpstr>PowerPoint Presentation</vt:lpstr>
      <vt:lpstr>Cache to local storage</vt:lpstr>
      <vt:lpstr>PowerPoint Presentation</vt:lpstr>
      <vt:lpstr>Object graph binding</vt:lpstr>
      <vt:lpstr>Pick-list binding</vt:lpstr>
      <vt:lpstr>Related entity queries</vt:lpstr>
      <vt:lpstr>PowerPoint Presentation</vt:lpstr>
      <vt:lpstr>Self-tracking entities</vt:lpstr>
      <vt:lpstr>Save or cancel change</vt:lpstr>
      <vt:lpstr>Consolidated controller save</vt:lpstr>
      <vt:lpstr>PowerPoint Presentation</vt:lpstr>
      <vt:lpstr>Breeze Web API controller</vt:lpstr>
      <vt:lpstr>Extend with Knockout computeds</vt:lpstr>
      <vt:lpstr>PowerPoint Presentation</vt:lpstr>
      <vt:lpstr>Documentation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Tech Conferences,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2009 Connections Conference Template</dc:title>
  <dc:creator>Erik Ruthruff</dc:creator>
  <cp:lastModifiedBy>Ward Bell</cp:lastModifiedBy>
  <cp:revision>205</cp:revision>
  <dcterms:created xsi:type="dcterms:W3CDTF">2003-02-03T22:16:31Z</dcterms:created>
  <dcterms:modified xsi:type="dcterms:W3CDTF">2012-11-15T19:25:17Z</dcterms:modified>
</cp:coreProperties>
</file>