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56" r:id="rId3"/>
    <p:sldId id="277" r:id="rId4"/>
    <p:sldId id="260" r:id="rId5"/>
    <p:sldId id="263" r:id="rId6"/>
    <p:sldId id="261" r:id="rId7"/>
    <p:sldId id="271" r:id="rId8"/>
    <p:sldId id="279" r:id="rId9"/>
    <p:sldId id="278" r:id="rId10"/>
    <p:sldId id="268" r:id="rId11"/>
    <p:sldId id="280" r:id="rId12"/>
    <p:sldId id="281" r:id="rId13"/>
    <p:sldId id="282" r:id="rId14"/>
    <p:sldId id="283" r:id="rId15"/>
    <p:sldId id="273" r:id="rId16"/>
    <p:sldId id="274" r:id="rId17"/>
    <p:sldId id="275" r:id="rId18"/>
    <p:sldId id="270" r:id="rId19"/>
    <p:sldId id="269" r:id="rId20"/>
    <p:sldId id="272" r:id="rId21"/>
    <p:sldId id="265" r:id="rId22"/>
    <p:sldId id="284" r:id="rId23"/>
    <p:sldId id="276" r:id="rId24"/>
    <p:sldId id="259" r:id="rId2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96969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8" y="-22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2400" y="17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sz="1050" dirty="0" smtClean="0"/>
              <a:t>Microsoft ASP.NET Connections / HTML5 Connections</a:t>
            </a:r>
            <a:endParaRPr lang="en-US" sz="1050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3F71AD83-62FA-4EB3-9346-87B2329DBB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33800" y="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r>
              <a:rPr lang="en-US" sz="1050" dirty="0" smtClean="0"/>
              <a:t>October 29 – Nov 1, </a:t>
            </a:r>
            <a:r>
              <a:rPr lang="en-US" sz="1050" dirty="0"/>
              <a:t>2012 • Las Vegas, NV</a:t>
            </a:r>
          </a:p>
        </p:txBody>
      </p:sp>
    </p:spTree>
    <p:extLst>
      <p:ext uri="{BB962C8B-B14F-4D97-AF65-F5344CB8AC3E}">
        <p14:creationId xmlns:p14="http://schemas.microsoft.com/office/powerpoint/2010/main" val="2935810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 dirty="0" smtClean="0"/>
              <a:t>Microsoft ASP.NET Connections / HTML5 Connections</a:t>
            </a:r>
            <a:endParaRPr lang="en-US" dirty="0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dirty="0" smtClean="0"/>
            </a:lvl1pPr>
          </a:lstStyle>
          <a:p>
            <a:pPr>
              <a:defRPr/>
            </a:pPr>
            <a:r>
              <a:rPr lang="en-US" dirty="0" smtClean="0"/>
              <a:t>Oct 29 – Nov 1, 2012 • Las Vegas, NV</a:t>
            </a:r>
            <a:endParaRPr lang="en-US" dirty="0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882B373A-0A01-43D4-AAA8-170A74DCBC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820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 dirty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Updates will be available at http://www.devconnections.com/updates/LasVegas_Fall12/ASP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067933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johnpapa/BEzJc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Visual Studio Connections</a:t>
            </a:r>
          </a:p>
        </p:txBody>
      </p:sp>
      <p:sp>
        <p:nvSpPr>
          <p:cNvPr id="6147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Updates will be available at http://www.devconnections.com/updates/LasVegas_Fall08/VS</a:t>
            </a:r>
          </a:p>
        </p:txBody>
      </p:sp>
      <p:sp>
        <p:nvSpPr>
          <p:cNvPr id="6148" name="Rectangle 103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0" y="8610600"/>
            <a:ext cx="6856413" cy="457200"/>
          </a:xfrm>
          <a:noFill/>
        </p:spPr>
        <p:txBody>
          <a:bodyPr/>
          <a:lstStyle/>
          <a:p>
            <a:fld id="{723E00C3-EEDE-48E9-8E23-526B3181EAC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defTabSz="864931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dirty="0" smtClean="0">
                <a:hlinkClick r:id="rId3"/>
              </a:rPr>
              <a:t>http://jsfiddle.net/johnpapa/BEzJc/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17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CCJS 101 Demo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Session/Speakers lists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Custom data service with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ajax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Router/</a:t>
            </a:r>
            <a:r>
              <a:rPr lang="en-US" dirty="0" err="1" smtClean="0"/>
              <a:t>nav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Viewmodels</a:t>
            </a:r>
            <a:r>
              <a:rPr lang="en-US" baseline="0" dirty="0" smtClean="0"/>
              <a:t> and knockout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Breeze</a:t>
            </a:r>
            <a:r>
              <a:rPr lang="en-US" baseline="0" dirty="0" smtClean="0"/>
              <a:t> 101 Demo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Same as above plus 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Priming the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Breeze replaces </a:t>
            </a:r>
            <a:r>
              <a:rPr lang="en-US" baseline="0" dirty="0" err="1" smtClean="0"/>
              <a:t>dataservice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Simplifying the data service (queries)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Simplifying the models (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 code for </a:t>
            </a:r>
            <a:r>
              <a:rPr lang="en-US" baseline="0" dirty="0" err="1" smtClean="0"/>
              <a:t>computeds</a:t>
            </a:r>
            <a:r>
              <a:rPr lang="en-US" baseline="0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Breeze Demo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Same as above plus …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Getting briefs/partials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Priming the data with </a:t>
            </a:r>
            <a:r>
              <a:rPr lang="en-US" b="1" dirty="0" smtClean="0"/>
              <a:t>briefs </a:t>
            </a:r>
            <a:r>
              <a:rPr lang="en-US" dirty="0" smtClean="0"/>
              <a:t>only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Querying the local cache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Saving / rejecting changes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Change tracking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ASP.NET Connections / HTML5 Connections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2B373A-0A01-43D4-AAA8-170A74DCBCF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Updates will be available at http://www.devconnections.com/updates/LasVegas_Fall12/ASP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2134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1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Visual Studio Connections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Updates will be available at http://www.devconnections.com/updates/LasVegas_Fall08/VS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6EAB40-3BED-4879-909B-D791B02DA3CD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49CA-D13D-4260-BBBB-9F00A16D3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5C1A-5F2B-476F-A304-5E4FF49A6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2280B-1FC4-40EC-BDA0-55C663884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200150"/>
            <a:ext cx="6172200" cy="2971800"/>
          </a:xfrm>
          <a:solidFill>
            <a:srgbClr val="FFFFCC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9721650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7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85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2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44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6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91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910DE-2C89-4E00-ABCE-598392C47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2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80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53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9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BC78B-A7C8-41F0-8E2E-F665C6572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3DEA5-3236-49DF-A87B-8A60F6D56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C467B-4FC7-4D73-BF12-D0A0A527C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F7FF4-37D2-4E09-BDCD-56435D34A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99A2B-6586-4CBD-B897-64B6620D7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1967B-3950-47B6-87FF-FFEFC76BA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6AD81-FA7F-45BE-B26D-A36433F83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E08501C-12D1-4FD8-AEBE-086BB657A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●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89835-01F0-4476-B657-5D686B291B2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0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ard@ideablad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eezejs.com/samples/breezy-devices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://www.breezejs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hyperlink" Target="http://www.breezejs.com/documentation/start-nuget" TargetMode="Externa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qunitj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qunitjs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category/deferred-object/" TargetMode="External"/><Relationship Id="rId2" Type="http://schemas.openxmlformats.org/officeDocument/2006/relationships/hyperlink" Target="https://github.com/kriskowal/q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requirejs.org/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knockoutjs.com/index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knockoutjs.com/" TargetMode="External"/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sfiddle.net/wardbell/eK3KA/" TargetMode="External"/><Relationship Id="rId5" Type="http://schemas.openxmlformats.org/officeDocument/2006/relationships/hyperlink" Target="http://jsfiddle.net/wardbell/uzrCN/" TargetMode="External"/><Relationship Id="rId4" Type="http://schemas.openxmlformats.org/officeDocument/2006/relationships/hyperlink" Target="http://www.knockmeout.net/2011/08/all-of-knockoutjscom-live-samples-i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trike="sngStrike" dirty="0" smtClean="0"/>
              <a:t>A</a:t>
            </a:r>
            <a:r>
              <a:rPr lang="en-US" dirty="0" smtClean="0"/>
              <a:t> JavaScript developer’s toolbox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2914650"/>
            <a:ext cx="8991600" cy="131445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Ward Bell</a:t>
            </a:r>
          </a:p>
          <a:p>
            <a:pPr eaLnBrk="1" hangingPunct="1"/>
            <a:r>
              <a:rPr lang="en-US" dirty="0" smtClean="0"/>
              <a:t>IdeaBlade</a:t>
            </a:r>
          </a:p>
          <a:p>
            <a:pPr marL="2625725" algn="l" eaLnBrk="1" hangingPunct="1"/>
            <a:r>
              <a:rPr lang="en-US" sz="2000" dirty="0" smtClean="0"/>
              <a:t>email: </a:t>
            </a:r>
            <a:r>
              <a:rPr lang="en-US" sz="2000" dirty="0" smtClean="0">
                <a:hlinkClick r:id="rId3"/>
              </a:rPr>
              <a:t>wardb@ideablade.com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twitter: </a:t>
            </a:r>
            <a:r>
              <a:rPr lang="en-US" sz="2000" u="sng" dirty="0" err="1" smtClean="0">
                <a:hlinkClick r:id="rId4"/>
              </a:rPr>
              <a:t>wardbell</a:t>
            </a:r>
            <a:endParaRPr lang="en-US" sz="20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304800" y="209550"/>
            <a:ext cx="14430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AJS321</a:t>
            </a:r>
          </a:p>
        </p:txBody>
      </p:sp>
      <p:sp>
        <p:nvSpPr>
          <p:cNvPr id="2" name="TextBox 1"/>
          <p:cNvSpPr txBox="1"/>
          <p:nvPr/>
        </p:nvSpPr>
        <p:spPr>
          <a:xfrm rot="20507496">
            <a:off x="467785" y="168079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One</a:t>
            </a:r>
            <a:endParaRPr lang="en-US" sz="32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683" y="57150"/>
            <a:ext cx="6612635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33500" y="2800350"/>
            <a:ext cx="6484620" cy="2266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2978150"/>
            <a:ext cx="6393180" cy="5334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714750"/>
            <a:ext cx="6393180" cy="5334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71600" y="4565650"/>
            <a:ext cx="6393180" cy="501650"/>
          </a:xfrm>
          <a:prstGeom prst="rect">
            <a:avLst/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4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3" r="13088"/>
          <a:stretch/>
        </p:blipFill>
        <p:spPr bwMode="auto">
          <a:xfrm>
            <a:off x="-2474" y="1047750"/>
            <a:ext cx="9108374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900" y="1892300"/>
            <a:ext cx="9017000" cy="2679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2286000"/>
            <a:ext cx="8343900" cy="10350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0100" y="3384550"/>
            <a:ext cx="7747000" cy="1003300"/>
          </a:xfrm>
          <a:prstGeom prst="rect">
            <a:avLst/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6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47750"/>
            <a:ext cx="6068697" cy="342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meets </a:t>
            </a:r>
            <a:r>
              <a:rPr lang="en-US" dirty="0" err="1" smtClean="0"/>
              <a:t>ViewModel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59" y="1833563"/>
            <a:ext cx="8044141" cy="25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143456" y="927915"/>
            <a:ext cx="3086144" cy="805635"/>
            <a:chOff x="5133389" y="623127"/>
            <a:chExt cx="2771573" cy="806649"/>
          </a:xfrm>
          <a:solidFill>
            <a:srgbClr val="00B0F0"/>
          </a:solidFill>
        </p:grpSpPr>
        <p:sp>
          <p:nvSpPr>
            <p:cNvPr id="5" name="Rectangular Callout 4"/>
            <p:cNvSpPr/>
            <p:nvPr/>
          </p:nvSpPr>
          <p:spPr>
            <a:xfrm>
              <a:off x="5410200" y="895417"/>
              <a:ext cx="2494762" cy="534359"/>
            </a:xfrm>
            <a:prstGeom prst="wedgeRectCallout">
              <a:avLst>
                <a:gd name="adj1" fmla="val -45023"/>
                <a:gd name="adj2" fmla="val 102245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Require View template</a:t>
              </a:r>
              <a:endParaRPr lang="en-US" sz="2000" dirty="0"/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133389" y="623127"/>
              <a:ext cx="420720" cy="457200"/>
            </a:xfrm>
            <a:prstGeom prst="ellipse">
              <a:avLst/>
            </a:prstGeom>
            <a:grpFill/>
            <a:ln>
              <a:solidFill>
                <a:schemeClr val="accent2"/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94564" y="939560"/>
            <a:ext cx="3012151" cy="767631"/>
            <a:chOff x="1809370" y="482195"/>
            <a:chExt cx="2705122" cy="768597"/>
          </a:xfrm>
          <a:solidFill>
            <a:srgbClr val="00B0F0"/>
          </a:solidFill>
        </p:grpSpPr>
        <p:sp>
          <p:nvSpPr>
            <p:cNvPr id="8" name="Rectangular Callout 7"/>
            <p:cNvSpPr/>
            <p:nvPr/>
          </p:nvSpPr>
          <p:spPr>
            <a:xfrm>
              <a:off x="2019730" y="716433"/>
              <a:ext cx="2494762" cy="534359"/>
            </a:xfrm>
            <a:prstGeom prst="wedgeRectCallout">
              <a:avLst>
                <a:gd name="adj1" fmla="val -45023"/>
                <a:gd name="adj2" fmla="val 102245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Require </a:t>
              </a:r>
              <a:r>
                <a:rPr lang="en-US" sz="2000" dirty="0" err="1" smtClean="0"/>
                <a:t>ViewModel</a:t>
              </a:r>
              <a:endParaRPr lang="en-US" sz="2000" dirty="0"/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809370" y="482195"/>
              <a:ext cx="420720" cy="457200"/>
            </a:xfrm>
            <a:prstGeom prst="ellipse">
              <a:avLst/>
            </a:prstGeom>
            <a:grpFill/>
            <a:ln>
              <a:solidFill>
                <a:schemeClr val="accent2"/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66446" y="2234625"/>
            <a:ext cx="2964854" cy="838104"/>
            <a:chOff x="5133389" y="558587"/>
            <a:chExt cx="2662646" cy="839159"/>
          </a:xfrm>
          <a:solidFill>
            <a:srgbClr val="00B0F0"/>
          </a:solidFill>
        </p:grpSpPr>
        <p:sp>
          <p:nvSpPr>
            <p:cNvPr id="11" name="Rectangular Callout 10"/>
            <p:cNvSpPr/>
            <p:nvPr/>
          </p:nvSpPr>
          <p:spPr>
            <a:xfrm>
              <a:off x="5410200" y="863387"/>
              <a:ext cx="2385835" cy="534359"/>
            </a:xfrm>
            <a:prstGeom prst="wedgeRectCallout">
              <a:avLst>
                <a:gd name="adj1" fmla="val -73852"/>
                <a:gd name="adj2" fmla="val 2951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View as DOM elem.</a:t>
              </a:r>
              <a:endParaRPr lang="en-US" sz="2000" dirty="0"/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133389" y="558587"/>
              <a:ext cx="420720" cy="457200"/>
            </a:xfrm>
            <a:prstGeom prst="ellipse">
              <a:avLst/>
            </a:prstGeom>
            <a:grpFill/>
            <a:ln>
              <a:solidFill>
                <a:schemeClr val="accent2"/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9899" y="4105417"/>
            <a:ext cx="2890862" cy="856674"/>
            <a:chOff x="4300315" y="1062116"/>
            <a:chExt cx="2596195" cy="857753"/>
          </a:xfrm>
          <a:solidFill>
            <a:srgbClr val="00B0F0"/>
          </a:solidFill>
        </p:grpSpPr>
        <p:sp>
          <p:nvSpPr>
            <p:cNvPr id="16" name="Rectangular Callout 15"/>
            <p:cNvSpPr/>
            <p:nvPr/>
          </p:nvSpPr>
          <p:spPr>
            <a:xfrm>
              <a:off x="4300315" y="1385510"/>
              <a:ext cx="2385835" cy="534359"/>
            </a:xfrm>
            <a:prstGeom prst="wedgeRectCallout">
              <a:avLst>
                <a:gd name="adj1" fmla="val 48051"/>
                <a:gd name="adj2" fmla="val -248912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View meets VM</a:t>
              </a:r>
              <a:endParaRPr lang="en-US" sz="2000" dirty="0"/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6475790" y="1062116"/>
              <a:ext cx="420720" cy="457200"/>
            </a:xfrm>
            <a:prstGeom prst="ellipse">
              <a:avLst/>
            </a:prstGeom>
            <a:grpFill/>
            <a:ln>
              <a:solidFill>
                <a:schemeClr val="accent2"/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44918" y="4172236"/>
            <a:ext cx="2890862" cy="856674"/>
            <a:chOff x="4300315" y="1062116"/>
            <a:chExt cx="2596195" cy="857753"/>
          </a:xfrm>
          <a:solidFill>
            <a:srgbClr val="00B0F0"/>
          </a:solidFill>
        </p:grpSpPr>
        <p:sp>
          <p:nvSpPr>
            <p:cNvPr id="19" name="Rectangular Callout 18"/>
            <p:cNvSpPr/>
            <p:nvPr/>
          </p:nvSpPr>
          <p:spPr>
            <a:xfrm>
              <a:off x="4300315" y="1385510"/>
              <a:ext cx="2385835" cy="534359"/>
            </a:xfrm>
            <a:prstGeom prst="wedgeRectCallout">
              <a:avLst>
                <a:gd name="adj1" fmla="val -51861"/>
                <a:gd name="adj2" fmla="val -203698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Stick it on screen</a:t>
              </a:r>
              <a:endParaRPr lang="en-US" sz="2000" dirty="0"/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6475790" y="1062116"/>
              <a:ext cx="420720" cy="457200"/>
            </a:xfrm>
            <a:prstGeom prst="ellipse">
              <a:avLst/>
            </a:prstGeom>
            <a:grpFill/>
            <a:ln>
              <a:solidFill>
                <a:schemeClr val="accent2"/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99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 data</a:t>
            </a:r>
            <a:endParaRPr lang="en-US" dirty="0"/>
          </a:p>
        </p:txBody>
      </p:sp>
      <p:pic>
        <p:nvPicPr>
          <p:cNvPr id="1026" name="Picture 2" descr="C:\Users\John\Downloads\Breez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81150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436808" y="1123950"/>
            <a:ext cx="2992192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Caching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6808" y="1860550"/>
            <a:ext cx="2992192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Tracking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36808" y="2597150"/>
            <a:ext cx="2992192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Queries (local or server)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6808" y="3333750"/>
            <a:ext cx="2992192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Extend the Model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6808" y="4019550"/>
            <a:ext cx="2992192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Graphs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1631950"/>
            <a:ext cx="2286000" cy="20447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uxton Sketch" pitchFamily="66" charset="0"/>
              </a:rPr>
              <a:t>Roll Your Own</a:t>
            </a:r>
            <a:endParaRPr lang="en-US" sz="3600" dirty="0">
              <a:latin typeface="Buxton Sketch" pitchFamily="66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143456" y="476394"/>
            <a:ext cx="2964854" cy="838104"/>
            <a:chOff x="5133389" y="558587"/>
            <a:chExt cx="2662646" cy="839159"/>
          </a:xfrm>
          <a:solidFill>
            <a:srgbClr val="00B0F0"/>
          </a:solidFill>
        </p:grpSpPr>
        <p:sp>
          <p:nvSpPr>
            <p:cNvPr id="12" name="Rectangular Callout 11"/>
            <p:cNvSpPr/>
            <p:nvPr/>
          </p:nvSpPr>
          <p:spPr>
            <a:xfrm>
              <a:off x="5410200" y="863387"/>
              <a:ext cx="2385835" cy="534359"/>
            </a:xfrm>
            <a:prstGeom prst="wedgeRectCallout">
              <a:avLst>
                <a:gd name="adj1" fmla="val 20075"/>
                <a:gd name="adj2" fmla="val 9107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http://breezejs.com</a:t>
              </a:r>
              <a:endParaRPr lang="en-US" sz="2000" dirty="0"/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133389" y="558587"/>
              <a:ext cx="420720" cy="457200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591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LINQ-style query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" y="1200150"/>
            <a:ext cx="5334000" cy="3429000"/>
          </a:xfrm>
          <a:solidFill>
            <a:schemeClr val="tx1"/>
          </a:solidFill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query = </a:t>
            </a:r>
            <a:r>
              <a:rPr lang="en-US" dirty="0" err="1" smtClean="0">
                <a:solidFill>
                  <a:schemeClr val="tx1">
                    <a:lumMod val="10000"/>
                  </a:schemeClr>
                </a:solidFill>
              </a:rPr>
              <a:t>EntityQuery.from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'Speakers'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    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.</a:t>
            </a:r>
            <a:r>
              <a:rPr lang="en-US" dirty="0" err="1">
                <a:solidFill>
                  <a:schemeClr val="tx1">
                    <a:lumMod val="10000"/>
                  </a:schemeClr>
                </a:solidFill>
              </a:rPr>
              <a:t>orderBy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'</a:t>
            </a:r>
            <a:r>
              <a:rPr lang="en-US" dirty="0" err="1">
                <a:solidFill>
                  <a:srgbClr val="C00000"/>
                </a:solidFill>
              </a:rPr>
              <a:t>lastName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firstName</a:t>
            </a:r>
            <a:r>
              <a:rPr lang="en-US" dirty="0">
                <a:solidFill>
                  <a:srgbClr val="C00000"/>
                </a:solidFill>
              </a:rPr>
              <a:t>'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return </a:t>
            </a:r>
            <a:r>
              <a:rPr lang="en-US" dirty="0" err="1">
                <a:solidFill>
                  <a:schemeClr val="tx1">
                    <a:lumMod val="10000"/>
                  </a:schemeClr>
                </a:solidFill>
              </a:rPr>
              <a:t>manager.executeQuery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(query)</a:t>
            </a:r>
          </a:p>
          <a:p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    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.then(</a:t>
            </a:r>
            <a:r>
              <a:rPr lang="en-US" dirty="0" err="1">
                <a:solidFill>
                  <a:schemeClr val="tx1">
                    <a:lumMod val="10000"/>
                  </a:schemeClr>
                </a:solidFill>
              </a:rPr>
              <a:t>querySucceeded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    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.fail(</a:t>
            </a:r>
            <a:r>
              <a:rPr lang="en-US" dirty="0" err="1">
                <a:solidFill>
                  <a:schemeClr val="tx1">
                    <a:lumMod val="10000"/>
                  </a:schemeClr>
                </a:solidFill>
              </a:rPr>
              <a:t>queryFailed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function </a:t>
            </a:r>
            <a:r>
              <a:rPr lang="en-US" dirty="0" err="1">
                <a:solidFill>
                  <a:schemeClr val="tx1">
                    <a:lumMod val="10000"/>
                  </a:schemeClr>
                </a:solidFill>
              </a:rPr>
              <a:t>querySucceeded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(data) {</a:t>
            </a:r>
          </a:p>
          <a:p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    speakers(</a:t>
            </a:r>
            <a:r>
              <a:rPr lang="en-US" dirty="0" err="1" smtClean="0">
                <a:solidFill>
                  <a:schemeClr val="tx1">
                    <a:lumMod val="10000"/>
                  </a:schemeClr>
                </a:solidFill>
              </a:rPr>
              <a:t>data.results</a:t>
            </a:r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);</a:t>
            </a:r>
            <a:endParaRPr lang="en-US" dirty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}</a:t>
            </a:r>
            <a:endParaRPr 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143456" y="476394"/>
            <a:ext cx="2964854" cy="838104"/>
            <a:chOff x="5133389" y="558587"/>
            <a:chExt cx="2662646" cy="839159"/>
          </a:xfrm>
          <a:solidFill>
            <a:srgbClr val="00B0F0"/>
          </a:solidFill>
        </p:grpSpPr>
        <p:sp>
          <p:nvSpPr>
            <p:cNvPr id="7" name="Rectangular Callout 6"/>
            <p:cNvSpPr/>
            <p:nvPr/>
          </p:nvSpPr>
          <p:spPr>
            <a:xfrm>
              <a:off x="5410200" y="863387"/>
              <a:ext cx="2385835" cy="534359"/>
            </a:xfrm>
            <a:prstGeom prst="wedgeRectCallout">
              <a:avLst>
                <a:gd name="adj1" fmla="val -45023"/>
                <a:gd name="adj2" fmla="val 102245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Create a query</a:t>
              </a:r>
              <a:endParaRPr lang="en-US" sz="2000" dirty="0"/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133389" y="558587"/>
              <a:ext cx="420720" cy="457200"/>
            </a:xfrm>
            <a:prstGeom prst="ellipse">
              <a:avLst/>
            </a:prstGeom>
            <a:grpFill/>
            <a:ln>
              <a:solidFill>
                <a:schemeClr val="accent2"/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43456" y="1809750"/>
            <a:ext cx="2964854" cy="838104"/>
            <a:chOff x="5133389" y="558587"/>
            <a:chExt cx="2662646" cy="839159"/>
          </a:xfrm>
          <a:solidFill>
            <a:srgbClr val="00B0F0"/>
          </a:solidFill>
        </p:grpSpPr>
        <p:sp>
          <p:nvSpPr>
            <p:cNvPr id="10" name="Rectangular Callout 9"/>
            <p:cNvSpPr/>
            <p:nvPr/>
          </p:nvSpPr>
          <p:spPr>
            <a:xfrm>
              <a:off x="5410200" y="863387"/>
              <a:ext cx="2385835" cy="534359"/>
            </a:xfrm>
            <a:prstGeom prst="wedgeRectCallout">
              <a:avLst>
                <a:gd name="adj1" fmla="val -77198"/>
                <a:gd name="adj2" fmla="val 12852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Execute a query</a:t>
              </a:r>
              <a:endParaRPr lang="en-US" sz="2000" dirty="0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133389" y="558587"/>
              <a:ext cx="420720" cy="457200"/>
            </a:xfrm>
            <a:prstGeom prst="ellipse">
              <a:avLst/>
            </a:prstGeom>
            <a:grpFill/>
            <a:ln>
              <a:solidFill>
                <a:schemeClr val="accent2"/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24400" y="3409950"/>
            <a:ext cx="4114800" cy="838104"/>
            <a:chOff x="5133389" y="558587"/>
            <a:chExt cx="3695378" cy="839159"/>
          </a:xfrm>
          <a:solidFill>
            <a:srgbClr val="00B0F0"/>
          </a:solidFill>
        </p:grpSpPr>
        <p:sp>
          <p:nvSpPr>
            <p:cNvPr id="13" name="Rectangular Callout 12"/>
            <p:cNvSpPr/>
            <p:nvPr/>
          </p:nvSpPr>
          <p:spPr>
            <a:xfrm>
              <a:off x="5410200" y="863387"/>
              <a:ext cx="3418567" cy="534359"/>
            </a:xfrm>
            <a:prstGeom prst="wedgeRectCallout">
              <a:avLst>
                <a:gd name="adj1" fmla="val -77198"/>
                <a:gd name="adj2" fmla="val 12852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Return data as observables</a:t>
              </a:r>
              <a:endParaRPr lang="en-US" sz="2000" dirty="0"/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5133389" y="558587"/>
              <a:ext cx="420720" cy="457200"/>
            </a:xfrm>
            <a:prstGeom prst="ellipse">
              <a:avLst/>
            </a:prstGeom>
            <a:grpFill/>
            <a:ln>
              <a:solidFill>
                <a:schemeClr val="accent2"/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65962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8800" dirty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Rich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3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BreezeJS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404718" y="209550"/>
            <a:ext cx="2662957" cy="2428879"/>
            <a:chOff x="5404718" y="438899"/>
            <a:chExt cx="3415432" cy="3417710"/>
          </a:xfrm>
        </p:grpSpPr>
        <p:pic>
          <p:nvPicPr>
            <p:cNvPr id="2050" name="Picture 2" descr="http://www.breezejs.com/sites/all/images/BreezyDevicesRunning01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4718" y="1151506"/>
              <a:ext cx="3415432" cy="2705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404718" y="438899"/>
              <a:ext cx="3415432" cy="6929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smtClean="0"/>
                <a:t>Julie </a:t>
              </a:r>
              <a:r>
                <a:rPr lang="en-US" sz="1600" dirty="0" err="1" smtClean="0"/>
                <a:t>Lerman</a:t>
              </a:r>
              <a:r>
                <a:rPr lang="en-US" sz="1600" dirty="0" smtClean="0"/>
                <a:t> on Breeze </a:t>
              </a:r>
            </a:p>
            <a:p>
              <a:pPr algn="ctr"/>
              <a:r>
                <a:rPr lang="en-US" sz="1600" dirty="0" smtClean="0"/>
                <a:t>MSDN Magazine, Dec 2012</a:t>
              </a:r>
              <a:endParaRPr lang="en-US" sz="16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404718" y="2724150"/>
            <a:ext cx="2844078" cy="2183193"/>
            <a:chOff x="5404718" y="2880662"/>
            <a:chExt cx="2844078" cy="2183193"/>
          </a:xfrm>
        </p:grpSpPr>
        <p:sp>
          <p:nvSpPr>
            <p:cNvPr id="8" name="TextBox 7"/>
            <p:cNvSpPr txBox="1"/>
            <p:nvPr/>
          </p:nvSpPr>
          <p:spPr>
            <a:xfrm>
              <a:off x="5490443" y="2880662"/>
              <a:ext cx="266295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smtClean="0"/>
                <a:t>“Zero to Breeze in 2 minutes”</a:t>
              </a:r>
              <a:endParaRPr lang="en-US" sz="1600" dirty="0"/>
            </a:p>
          </p:txBody>
        </p:sp>
        <p:pic>
          <p:nvPicPr>
            <p:cNvPr id="2052" name="Picture 4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4718" y="3126883"/>
              <a:ext cx="2844078" cy="19369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1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1462"/>
            <a:ext cx="3994881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89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QUnit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Bad: automated testing is mandatory</a:t>
            </a:r>
          </a:p>
          <a:p>
            <a:pPr marL="400050" lvl="1" indent="0">
              <a:buNone/>
            </a:pPr>
            <a:r>
              <a:rPr lang="en-US" sz="2400" dirty="0" smtClean="0"/>
              <a:t>JavaScript === tons of stupid bugs!</a:t>
            </a:r>
          </a:p>
          <a:p>
            <a:pPr marL="400050" lvl="1" indent="0">
              <a:buNone/>
            </a:pPr>
            <a:r>
              <a:rPr lang="en-US" sz="2400" dirty="0" smtClean="0"/>
              <a:t>Weak IDE support</a:t>
            </a:r>
          </a:p>
          <a:p>
            <a:pPr marL="400050" lvl="1" indent="0">
              <a:buNone/>
            </a:pPr>
            <a:r>
              <a:rPr lang="en-US" sz="2400" dirty="0"/>
              <a:t>No compiler help</a:t>
            </a:r>
          </a:p>
          <a:p>
            <a:pPr marL="400050" lvl="1" indent="0">
              <a:buNone/>
            </a:pPr>
            <a:r>
              <a:rPr lang="en-US" sz="2400" dirty="0" smtClean="0"/>
              <a:t>Slow, painful debugging</a:t>
            </a:r>
          </a:p>
          <a:p>
            <a:pPr marL="400050" lvl="1" indent="0">
              <a:buNone/>
            </a:pPr>
            <a:r>
              <a:rPr lang="en-US" sz="2400" dirty="0" smtClean="0"/>
              <a:t>Browser madness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dirty="0" smtClean="0"/>
              <a:t>The Good: usually easier than in C#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583161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Checkout Jasmine, Mocha, Phantom (headless)…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061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7150"/>
            <a:ext cx="7848600" cy="4812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52799" y="4798913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http://qunitjs.com/</a:t>
            </a:r>
          </a:p>
        </p:txBody>
      </p:sp>
    </p:spTree>
    <p:extLst>
      <p:ext uri="{BB962C8B-B14F-4D97-AF65-F5344CB8AC3E}">
        <p14:creationId xmlns:p14="http://schemas.microsoft.com/office/powerpoint/2010/main" val="161590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038350"/>
            <a:ext cx="8229600" cy="857250"/>
          </a:xfrm>
        </p:spPr>
        <p:txBody>
          <a:bodyPr/>
          <a:lstStyle/>
          <a:p>
            <a:r>
              <a:rPr lang="en-US" dirty="0" smtClean="0"/>
              <a:t>Tools &amp;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0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2859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Q.js</a:t>
            </a:r>
            <a:endParaRPr lang="en-US" dirty="0" smtClean="0"/>
          </a:p>
          <a:p>
            <a:pPr marL="0" indent="0">
              <a:spcBef>
                <a:spcPts val="2000"/>
              </a:spcBef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583161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hlinkClick r:id="rId3"/>
              </a:rPr>
              <a:t>jQuery</a:t>
            </a:r>
            <a:r>
              <a:rPr lang="en-US" sz="2000" i="1" dirty="0" smtClean="0">
                <a:hlinkClick r:id="rId3"/>
              </a:rPr>
              <a:t> deferred </a:t>
            </a:r>
            <a:r>
              <a:rPr lang="en-US" sz="2000" i="1" dirty="0" smtClean="0"/>
              <a:t>is also popular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066800" y="1904821"/>
            <a:ext cx="670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manager.executeQuery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(query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.then(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assertGotCustomers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// success callback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.fail(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handleFail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        // failure callback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.fin(start);              // "fin" always called.</a:t>
            </a:r>
          </a:p>
        </p:txBody>
      </p:sp>
    </p:spTree>
    <p:extLst>
      <p:ext uri="{BB962C8B-B14F-4D97-AF65-F5344CB8AC3E}">
        <p14:creationId xmlns:p14="http://schemas.microsoft.com/office/powerpoint/2010/main" val="32727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RequireJS</a:t>
            </a:r>
            <a:r>
              <a:rPr lang="en-US" dirty="0" smtClean="0"/>
              <a:t> – for modularity</a:t>
            </a:r>
            <a:endParaRPr lang="en-US" dirty="0"/>
          </a:p>
        </p:txBody>
      </p:sp>
      <p:pic>
        <p:nvPicPr>
          <p:cNvPr id="8194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1550"/>
            <a:ext cx="8610600" cy="4110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58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362200"/>
            <a:ext cx="8001000" cy="20383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http://johnpapa.net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http://jpapa.me/spaps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http://jpapa.me/codecamperdemo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14350"/>
            <a:ext cx="9144000" cy="140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60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Your Feedback is Important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10878"/>
            <a:ext cx="8839200" cy="339447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dirty="0" smtClean="0"/>
              <a:t>Please fill out a session evaluation form</a:t>
            </a:r>
          </a:p>
          <a:p>
            <a:pPr algn="ctr" eaLnBrk="1" hangingPunct="1">
              <a:buFontTx/>
              <a:buNone/>
            </a:pPr>
            <a:endParaRPr lang="en-US" dirty="0"/>
          </a:p>
          <a:p>
            <a:pPr algn="ctr" eaLnBrk="1" hangingPunct="1">
              <a:buFontTx/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drop it off at the conference registration desk.</a:t>
            </a:r>
          </a:p>
          <a:p>
            <a:pPr algn="ctr" eaLnBrk="1" hangingPunct="1">
              <a:buFontTx/>
              <a:buNone/>
            </a:pPr>
            <a:r>
              <a:rPr lang="en-US" dirty="0" smtClean="0"/>
              <a:t>Thank you!</a:t>
            </a:r>
          </a:p>
        </p:txBody>
      </p:sp>
      <p:sp>
        <p:nvSpPr>
          <p:cNvPr id="5" name="Rectangle 4"/>
          <p:cNvSpPr/>
          <p:nvPr/>
        </p:nvSpPr>
        <p:spPr>
          <a:xfrm>
            <a:off x="867465" y="2063175"/>
            <a:ext cx="74090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AJS321: a JavaScript </a:t>
            </a:r>
            <a:r>
              <a:rPr lang="en-US" sz="3600" dirty="0" err="1" smtClean="0"/>
              <a:t>dev’s</a:t>
            </a:r>
            <a:r>
              <a:rPr lang="en-US" sz="3600" dirty="0" smtClean="0"/>
              <a:t> </a:t>
            </a:r>
            <a:r>
              <a:rPr lang="en-US" sz="3600" dirty="0" err="1" smtClean="0"/>
              <a:t>toolbelt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3295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151"/>
            <a:ext cx="77724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Visual Studio 2012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R#</a:t>
            </a:r>
          </a:p>
          <a:p>
            <a:pPr marL="0" indent="0">
              <a:buNone/>
            </a:pPr>
            <a:r>
              <a:rPr lang="en-US" sz="2800" dirty="0"/>
              <a:t>Browser </a:t>
            </a:r>
            <a:r>
              <a:rPr lang="en-US" sz="2800" dirty="0" smtClean="0"/>
              <a:t>developer </a:t>
            </a:r>
            <a:r>
              <a:rPr lang="en-US" sz="2800" dirty="0"/>
              <a:t>tools</a:t>
            </a:r>
          </a:p>
          <a:p>
            <a:pPr marL="0" indent="0">
              <a:buNone/>
            </a:pPr>
            <a:r>
              <a:rPr lang="en-US" sz="2800" dirty="0" err="1" smtClean="0"/>
              <a:t>jsFiddle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Fiddler</a:t>
            </a:r>
          </a:p>
        </p:txBody>
      </p:sp>
    </p:spTree>
    <p:extLst>
      <p:ext uri="{BB962C8B-B14F-4D97-AF65-F5344CB8AC3E}">
        <p14:creationId xmlns:p14="http://schemas.microsoft.com/office/powerpoint/2010/main" val="20515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jsFiddle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151"/>
            <a:ext cx="7848600" cy="220979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Great </a:t>
            </a:r>
            <a:r>
              <a:rPr lang="en-US" sz="2800" dirty="0"/>
              <a:t>for exploration</a:t>
            </a:r>
          </a:p>
          <a:p>
            <a:pPr marL="0" indent="0">
              <a:buNone/>
            </a:pPr>
            <a:r>
              <a:rPr lang="en-US" sz="2800" dirty="0" smtClean="0"/>
              <a:t>Great for demos</a:t>
            </a:r>
          </a:p>
          <a:p>
            <a:pPr marL="0" indent="0">
              <a:buNone/>
            </a:pPr>
            <a:r>
              <a:rPr lang="en-US" sz="2800" dirty="0" smtClean="0"/>
              <a:t>Can include external libraries</a:t>
            </a:r>
          </a:p>
          <a:p>
            <a:pPr marL="0" indent="0">
              <a:buNone/>
            </a:pPr>
            <a:r>
              <a:rPr lang="en-US" sz="2800" dirty="0" smtClean="0"/>
              <a:t>Free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71475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Warning</a:t>
            </a:r>
            <a:r>
              <a:rPr lang="en-US" sz="2000" i="1" dirty="0"/>
              <a:t>: </a:t>
            </a:r>
            <a:r>
              <a:rPr lang="en-US" sz="2000" i="1" dirty="0" smtClean="0"/>
              <a:t>use Chrome or Firefox; fails </a:t>
            </a:r>
            <a:r>
              <a:rPr lang="en-US" sz="2000" i="1" dirty="0"/>
              <a:t>in IE9 too often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9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151"/>
            <a:ext cx="77724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Knockout</a:t>
            </a:r>
          </a:p>
          <a:p>
            <a:pPr marL="0" indent="0">
              <a:buNone/>
            </a:pPr>
            <a:r>
              <a:rPr lang="en-US" sz="2800" dirty="0" err="1" smtClean="0"/>
              <a:t>BreezeJS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QUnit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Q.js </a:t>
            </a:r>
            <a:r>
              <a:rPr 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(promises)</a:t>
            </a:r>
            <a:endParaRPr lang="en-US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err="1" smtClean="0"/>
              <a:t>RequireJS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0397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2150"/>
            <a:ext cx="8229600" cy="857250"/>
          </a:xfrm>
        </p:spPr>
        <p:txBody>
          <a:bodyPr/>
          <a:lstStyle/>
          <a:p>
            <a:r>
              <a:rPr lang="en-US" dirty="0" smtClean="0"/>
              <a:t>What? No </a:t>
            </a:r>
            <a:r>
              <a:rPr lang="en-US" dirty="0" err="1" smtClean="0"/>
              <a:t>jQuery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257550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Don’t be silly … everyone knows about </a:t>
            </a:r>
            <a:r>
              <a:rPr lang="en-US" sz="2000" i="1" dirty="0" err="1" smtClean="0"/>
              <a:t>jQuery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26712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1950"/>
            <a:ext cx="848005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20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 via Knockout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6400" y="1504950"/>
            <a:ext cx="5562600" cy="457200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data-bind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value: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sz="2000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676400" y="2266950"/>
            <a:ext cx="5562600" cy="12858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800" b="0">
                <a:solidFill>
                  <a:schemeClr val="tx1"/>
                </a:solidFill>
                <a:latin typeface="Consolas" pitchFamily="49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chemeClr val="tx1">
                    <a:lumMod val="10000"/>
                  </a:schemeClr>
                </a:solidFill>
              </a:rPr>
              <a:t>myViewModel</a:t>
            </a:r>
            <a:r>
              <a:rPr lang="en-US" sz="2000" dirty="0" smtClean="0">
                <a:solidFill>
                  <a:schemeClr val="tx1">
                    <a:lumMod val="10000"/>
                  </a:schemeClr>
                </a:solidFill>
              </a:rPr>
              <a:t> = {</a:t>
            </a:r>
          </a:p>
          <a:p>
            <a:r>
              <a:rPr lang="en-US" sz="2000" dirty="0" smtClean="0">
                <a:solidFill>
                  <a:schemeClr val="tx1">
                    <a:lumMod val="10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tx1">
                    <a:lumMod val="10000"/>
                  </a:schemeClr>
                </a:solidFill>
              </a:rPr>
              <a:t>firstName</a:t>
            </a:r>
            <a:r>
              <a:rPr lang="en-US" sz="2000" dirty="0" smtClean="0">
                <a:solidFill>
                  <a:schemeClr val="tx1">
                    <a:lumMod val="10000"/>
                  </a:schemeClr>
                </a:solidFill>
              </a:rPr>
              <a:t>: </a:t>
            </a:r>
            <a:r>
              <a:rPr lang="en-US" sz="2000" dirty="0" err="1" smtClean="0">
                <a:solidFill>
                  <a:schemeClr val="tx1">
                    <a:lumMod val="10000"/>
                  </a:schemeClr>
                </a:solidFill>
              </a:rPr>
              <a:t>ko.observable</a:t>
            </a:r>
            <a:r>
              <a:rPr lang="en-US" sz="2000" dirty="0" smtClean="0">
                <a:solidFill>
                  <a:schemeClr val="tx1">
                    <a:lumMod val="10000"/>
                  </a:schemeClr>
                </a:solidFill>
              </a:rPr>
              <a:t>('John')</a:t>
            </a:r>
          </a:p>
          <a:p>
            <a:r>
              <a:rPr lang="en-US" sz="2000" dirty="0" smtClean="0">
                <a:solidFill>
                  <a:schemeClr val="tx1">
                    <a:lumMod val="10000"/>
                  </a:schemeClr>
                </a:solidFill>
              </a:rPr>
              <a:t>};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676400" y="3857625"/>
            <a:ext cx="5562600" cy="7715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800" b="0">
                <a:solidFill>
                  <a:schemeClr val="tx1"/>
                </a:solidFill>
                <a:latin typeface="Consolas" pitchFamily="49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endParaRPr lang="en-US" sz="2000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tx1">
                    <a:lumMod val="10000"/>
                  </a:schemeClr>
                </a:solidFill>
              </a:rPr>
              <a:t>ko.applyBindings</a:t>
            </a:r>
            <a:r>
              <a:rPr lang="en-US" sz="2000" dirty="0" smtClean="0">
                <a:solidFill>
                  <a:schemeClr val="tx1">
                    <a:lumMod val="10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tx1">
                    <a:lumMod val="10000"/>
                  </a:schemeClr>
                </a:solidFill>
              </a:rPr>
              <a:t>myViewModel</a:t>
            </a:r>
            <a:r>
              <a:rPr lang="en-US" sz="2000" dirty="0" smtClean="0">
                <a:solidFill>
                  <a:schemeClr val="tx1">
                    <a:lumMod val="10000"/>
                  </a:schemeClr>
                </a:solidFill>
              </a:rPr>
              <a:t>); </a:t>
            </a:r>
          </a:p>
        </p:txBody>
      </p:sp>
      <p:sp>
        <p:nvSpPr>
          <p:cNvPr id="12" name="Rounded Rectangle 6"/>
          <p:cNvSpPr/>
          <p:nvPr/>
        </p:nvSpPr>
        <p:spPr>
          <a:xfrm>
            <a:off x="6544505" y="285750"/>
            <a:ext cx="1786695" cy="680424"/>
          </a:xfrm>
          <a:prstGeom prst="wedgeRectCallout">
            <a:avLst>
              <a:gd name="adj1" fmla="val -77380"/>
              <a:gd name="adj2" fmla="val 126729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GB" sz="2000" dirty="0" smtClean="0">
                <a:solidFill>
                  <a:prstClr val="white"/>
                </a:solidFill>
              </a:rPr>
              <a:t>Declarative Binding</a:t>
            </a:r>
            <a:endParaRPr lang="en-GB" sz="2000" dirty="0">
              <a:solidFill>
                <a:prstClr val="white"/>
              </a:solidFill>
            </a:endParaRPr>
          </a:p>
        </p:txBody>
      </p:sp>
      <p:sp>
        <p:nvSpPr>
          <p:cNvPr id="13" name="Rounded Rectangle 13"/>
          <p:cNvSpPr/>
          <p:nvPr/>
        </p:nvSpPr>
        <p:spPr>
          <a:xfrm>
            <a:off x="6934200" y="1885950"/>
            <a:ext cx="1786695" cy="675049"/>
          </a:xfrm>
          <a:prstGeom prst="wedgeRectCallout">
            <a:avLst>
              <a:gd name="adj1" fmla="val -152548"/>
              <a:gd name="adj2" fmla="val 77404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GB" sz="2000" dirty="0" smtClean="0">
                <a:solidFill>
                  <a:prstClr val="white"/>
                </a:solidFill>
              </a:rPr>
              <a:t>Create an Observable</a:t>
            </a:r>
            <a:endParaRPr lang="en-GB" sz="2000" dirty="0">
              <a:solidFill>
                <a:prstClr val="white"/>
              </a:solidFill>
            </a:endParaRPr>
          </a:p>
        </p:txBody>
      </p:sp>
      <p:sp>
        <p:nvSpPr>
          <p:cNvPr id="15" name="Rounded Rectangle 19"/>
          <p:cNvSpPr/>
          <p:nvPr/>
        </p:nvSpPr>
        <p:spPr>
          <a:xfrm>
            <a:off x="6568212" y="3333750"/>
            <a:ext cx="2286000" cy="979849"/>
          </a:xfrm>
          <a:prstGeom prst="wedgeRectCallout">
            <a:avLst>
              <a:gd name="adj1" fmla="val -77768"/>
              <a:gd name="adj2" fmla="val 46061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GB" sz="2000" dirty="0" smtClean="0">
                <a:solidFill>
                  <a:prstClr val="white"/>
                </a:solidFill>
              </a:rPr>
              <a:t>Connect the </a:t>
            </a:r>
            <a:r>
              <a:rPr lang="en-GB" sz="2000" dirty="0" err="1" smtClean="0">
                <a:solidFill>
                  <a:prstClr val="white"/>
                </a:solidFill>
              </a:rPr>
              <a:t>ViewModel</a:t>
            </a:r>
            <a:r>
              <a:rPr lang="en-GB" sz="2000" dirty="0" smtClean="0">
                <a:solidFill>
                  <a:prstClr val="white"/>
                </a:solidFill>
              </a:rPr>
              <a:t> to the View</a:t>
            </a:r>
            <a:endParaRPr lang="en-GB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76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2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Knockout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151"/>
            <a:ext cx="7848600" cy="220979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Client UI data binding (free)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Amazing documentation</a:t>
            </a:r>
          </a:p>
          <a:p>
            <a:pPr marL="400050" lvl="1" indent="0">
              <a:buNone/>
            </a:pPr>
            <a:r>
              <a:rPr lang="en-US" sz="2000" dirty="0" smtClean="0">
                <a:hlinkClick r:id="rId3"/>
              </a:rPr>
              <a:t>Live tutorial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Ryan Niemeyer’s </a:t>
            </a:r>
            <a:r>
              <a:rPr lang="en-US" sz="2000" dirty="0" err="1" smtClean="0">
                <a:hlinkClick r:id="rId4"/>
              </a:rPr>
              <a:t>jsFiddles</a:t>
            </a: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Endorsed by MS … and non-MS</a:t>
            </a:r>
          </a:p>
          <a:p>
            <a:pPr marL="0" indent="0">
              <a:buNone/>
            </a:pPr>
            <a:r>
              <a:rPr lang="en-US" sz="2400" dirty="0" smtClean="0">
                <a:hlinkClick r:id="rId5"/>
              </a:rPr>
              <a:t>Basic KO binding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6"/>
              </a:rPr>
              <a:t>Basic KO computed binding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2000" y="4419187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Checkout Backbone, Angular, Can, Ember …</a:t>
            </a:r>
            <a:endParaRPr lang="en-US" sz="2000" i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07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A2A2A2"/>
      </a:dk1>
      <a:lt1>
        <a:srgbClr val="F8F8F8"/>
      </a:lt1>
      <a:dk2>
        <a:srgbClr val="969696"/>
      </a:dk2>
      <a:lt2>
        <a:srgbClr val="FFCC00"/>
      </a:lt2>
      <a:accent1>
        <a:srgbClr val="C4D8DA"/>
      </a:accent1>
      <a:accent2>
        <a:srgbClr val="FF9933"/>
      </a:accent2>
      <a:accent3>
        <a:srgbClr val="C9C9C9"/>
      </a:accent3>
      <a:accent4>
        <a:srgbClr val="D4D4D4"/>
      </a:accent4>
      <a:accent5>
        <a:srgbClr val="DEE9EA"/>
      </a:accent5>
      <a:accent6>
        <a:srgbClr val="E78A2D"/>
      </a:accent6>
      <a:hlink>
        <a:srgbClr val="FFCC00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BEC53B"/>
        </a:dk1>
        <a:lt1>
          <a:srgbClr val="F8F8F8"/>
        </a:lt1>
        <a:dk2>
          <a:srgbClr val="111111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AAAA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BEC53B"/>
        </a:dk1>
        <a:lt1>
          <a:srgbClr val="F8F8F8"/>
        </a:lt1>
        <a:dk2>
          <a:srgbClr val="C0C0C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DCDCDC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BEC53B"/>
        </a:dk1>
        <a:lt1>
          <a:srgbClr val="F8F8F8"/>
        </a:lt1>
        <a:dk2>
          <a:srgbClr val="FF660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BEC53B"/>
        </a:dk1>
        <a:lt1>
          <a:srgbClr val="F8F8F8"/>
        </a:lt1>
        <a:dk2>
          <a:srgbClr val="FF6600"/>
        </a:dk2>
        <a:lt2>
          <a:srgbClr val="CC0000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2194</TotalTime>
  <Words>476</Words>
  <Application>Microsoft Office PowerPoint</Application>
  <PresentationFormat>On-screen Show (16:9)</PresentationFormat>
  <Paragraphs>148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Default Design</vt:lpstr>
      <vt:lpstr>Custom Design</vt:lpstr>
      <vt:lpstr>A JavaScript developer’s toolbox </vt:lpstr>
      <vt:lpstr>Tools &amp; Libraries</vt:lpstr>
      <vt:lpstr>Tools</vt:lpstr>
      <vt:lpstr>jsFiddle</vt:lpstr>
      <vt:lpstr>Libraries</vt:lpstr>
      <vt:lpstr>What? No jQuery?</vt:lpstr>
      <vt:lpstr>PowerPoint Presentation</vt:lpstr>
      <vt:lpstr>Data Binding via Knockout</vt:lpstr>
      <vt:lpstr>Knockout</vt:lpstr>
      <vt:lpstr>PowerPoint Presentation</vt:lpstr>
      <vt:lpstr>View</vt:lpstr>
      <vt:lpstr>ViewModel</vt:lpstr>
      <vt:lpstr>View meets ViewModel</vt:lpstr>
      <vt:lpstr>Rich data</vt:lpstr>
      <vt:lpstr>LINQ-style query</vt:lpstr>
      <vt:lpstr>Rich data</vt:lpstr>
      <vt:lpstr>BreezeJS</vt:lpstr>
      <vt:lpstr>QUnit</vt:lpstr>
      <vt:lpstr>PowerPoint Presentation</vt:lpstr>
      <vt:lpstr>Promises</vt:lpstr>
      <vt:lpstr>RequireJS – for modularity</vt:lpstr>
      <vt:lpstr>http://johnpapa.net  http://jpapa.me/spaps  http://jpapa.me/codecamperdemo</vt:lpstr>
      <vt:lpstr>Your Feedback is Important</vt:lpstr>
    </vt:vector>
  </TitlesOfParts>
  <Company>Tech Conferences,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2009 Connections Conference Template</dc:title>
  <dc:creator>Erik Ruthruff</dc:creator>
  <cp:lastModifiedBy>Ward Bell</cp:lastModifiedBy>
  <cp:revision>110</cp:revision>
  <dcterms:created xsi:type="dcterms:W3CDTF">2003-02-03T22:16:31Z</dcterms:created>
  <dcterms:modified xsi:type="dcterms:W3CDTF">2012-11-01T05:43:48Z</dcterms:modified>
</cp:coreProperties>
</file>