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handoutMasterIdLst>
    <p:handoutMasterId r:id="rId43"/>
  </p:handoutMasterIdLst>
  <p:sldIdLst>
    <p:sldId id="376" r:id="rId3"/>
    <p:sldId id="378" r:id="rId4"/>
    <p:sldId id="325" r:id="rId5"/>
    <p:sldId id="379" r:id="rId6"/>
    <p:sldId id="380" r:id="rId7"/>
    <p:sldId id="386" r:id="rId8"/>
    <p:sldId id="369" r:id="rId9"/>
    <p:sldId id="409" r:id="rId10"/>
    <p:sldId id="387" r:id="rId11"/>
    <p:sldId id="368" r:id="rId12"/>
    <p:sldId id="388" r:id="rId13"/>
    <p:sldId id="385" r:id="rId14"/>
    <p:sldId id="411" r:id="rId15"/>
    <p:sldId id="391" r:id="rId16"/>
    <p:sldId id="410" r:id="rId17"/>
    <p:sldId id="389" r:id="rId18"/>
    <p:sldId id="372" r:id="rId19"/>
    <p:sldId id="392" r:id="rId20"/>
    <p:sldId id="393" r:id="rId21"/>
    <p:sldId id="381" r:id="rId22"/>
    <p:sldId id="394" r:id="rId23"/>
    <p:sldId id="390" r:id="rId24"/>
    <p:sldId id="396" r:id="rId25"/>
    <p:sldId id="397" r:id="rId26"/>
    <p:sldId id="395" r:id="rId27"/>
    <p:sldId id="398" r:id="rId28"/>
    <p:sldId id="399" r:id="rId29"/>
    <p:sldId id="400" r:id="rId30"/>
    <p:sldId id="403" r:id="rId31"/>
    <p:sldId id="401" r:id="rId32"/>
    <p:sldId id="402" r:id="rId33"/>
    <p:sldId id="404" r:id="rId34"/>
    <p:sldId id="405" r:id="rId35"/>
    <p:sldId id="406" r:id="rId36"/>
    <p:sldId id="407" r:id="rId37"/>
    <p:sldId id="408" r:id="rId38"/>
    <p:sldId id="382" r:id="rId39"/>
    <p:sldId id="384" r:id="rId40"/>
    <p:sldId id="377" r:id="rId4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8" autoAdjust="0"/>
  </p:normalViewPr>
  <p:slideViewPr>
    <p:cSldViewPr>
      <p:cViewPr>
        <p:scale>
          <a:sx n="100" d="100"/>
          <a:sy n="100" d="100"/>
        </p:scale>
        <p:origin x="-186" y="-2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4956"/>
    </p:cViewPr>
  </p:sorter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 / HTML5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68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Microsoft ASP.NET Connections / HTML5 Connections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2B373A-0A01-43D4-AAA8-170A74DCBCF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303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253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591504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4440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7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5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4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2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3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  <p:sldLayoutId id="2147483679" r:id="rId13"/>
    <p:sldLayoutId id="2147483683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9835-01F0-4476-B657-5D686B291B2E}" type="datetimeFigureOut">
              <a:rPr lang="en-US" smtClean="0"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CB48-71DF-4E2F-B241-367900E7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" TargetMode="External"/><Relationship Id="rId4" Type="http://schemas.openxmlformats.org/officeDocument/2006/relationships/hyperlink" Target="mailto:ward@ideablad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breezejs.com/documentation/query-example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earn.breezejs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breezejs.com/documentation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reezejs.com/sites/all/apidocs/classes/EntityManager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papa.me/spap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SPA Data with Breeze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914650"/>
            <a:ext cx="8991600" cy="131445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/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5"/>
              </a:rPr>
              <a:t>wardbell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1475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APA306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664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5811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1631950"/>
            <a:ext cx="2286000" cy="20447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uxton Sketch" pitchFamily="66" charset="0"/>
              </a:rPr>
              <a:t>Roll Your Own</a:t>
            </a:r>
            <a:endParaRPr lang="en-US" sz="3600" dirty="0">
              <a:latin typeface="Buxton Sketch" pitchFamily="66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43456" y="476394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2" name="Rectangular Callout 11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20075"/>
                <a:gd name="adj2" fmla="val 9107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http://breezejs.com</a:t>
              </a:r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56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What’s so hard?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71650"/>
            <a:ext cx="19812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23145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85708" y="990022"/>
            <a:ext cx="190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5708" y="2536536"/>
            <a:ext cx="1905000" cy="511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85708" y="3562350"/>
            <a:ext cx="1905000" cy="1369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472" y="1995055"/>
            <a:ext cx="1752600" cy="133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348615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92019" y="20955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19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3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Is Breeze hard?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95350"/>
            <a:ext cx="2514600" cy="361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1161619"/>
            <a:ext cx="1600200" cy="18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8812" y="2414586"/>
            <a:ext cx="1600200" cy="595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rd\Documents\IdeaBlade\Breeze\Documentation\Breez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6573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1962150"/>
            <a:ext cx="4038600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 smtClean="0"/>
              <a:t>Free</a:t>
            </a:r>
          </a:p>
          <a:p>
            <a:pPr>
              <a:spcBef>
                <a:spcPts val="1000"/>
              </a:spcBef>
            </a:pPr>
            <a:r>
              <a:rPr lang="en-US" sz="2800" dirty="0" smtClean="0"/>
              <a:t>Open Source </a:t>
            </a:r>
            <a:r>
              <a:rPr lang="en-US" sz="2000" dirty="0" smtClean="0"/>
              <a:t>(</a:t>
            </a:r>
            <a:r>
              <a:rPr lang="en-US" sz="2000" dirty="0" err="1" smtClean="0"/>
              <a:t>GitHub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spcBef>
                <a:spcPts val="1000"/>
              </a:spcBef>
            </a:pPr>
            <a:r>
              <a:rPr lang="en-US" sz="2800" dirty="0" smtClean="0"/>
              <a:t>MIT License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08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14550"/>
            <a:ext cx="3200400" cy="857250"/>
          </a:xfrm>
        </p:spPr>
        <p:txBody>
          <a:bodyPr/>
          <a:lstStyle/>
          <a:p>
            <a:r>
              <a:rPr lang="en-US" dirty="0" smtClean="0"/>
              <a:t>2 minutes </a:t>
            </a:r>
            <a:br>
              <a:rPr lang="en-US" dirty="0" smtClean="0"/>
            </a:br>
            <a:r>
              <a:rPr lang="en-US" dirty="0" smtClean="0"/>
              <a:t>to Breeze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82638"/>
            <a:ext cx="39528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6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5811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EF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71600" y="22669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  (C#)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71600" y="297597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 API Controller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45378" y="37147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 (JS)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645378" y="297597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Dataservice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48200" y="4400550"/>
            <a:ext cx="25146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ViewModel</a:t>
            </a:r>
            <a:r>
              <a:rPr lang="en-US" sz="2000" dirty="0" smtClean="0"/>
              <a:t> + View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3" idx="2"/>
            <a:endCxn id="4" idx="0"/>
          </p:cNvCxnSpPr>
          <p:nvPr/>
        </p:nvCxnSpPr>
        <p:spPr>
          <a:xfrm>
            <a:off x="2628900" y="2114550"/>
            <a:ext cx="0" cy="1524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>
            <a:off x="2628900" y="2800350"/>
            <a:ext cx="0" cy="17562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1"/>
          </p:cNvCxnSpPr>
          <p:nvPr/>
        </p:nvCxnSpPr>
        <p:spPr>
          <a:xfrm>
            <a:off x="3886200" y="3242670"/>
            <a:ext cx="759178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5902678" y="3509370"/>
            <a:ext cx="0" cy="20538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>
            <a:off x="5902678" y="4248150"/>
            <a:ext cx="2822" cy="1524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10477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Server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4900" y="241488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</a:rPr>
              <a:t>Client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52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8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1200150"/>
            <a:ext cx="5715000" cy="3657600"/>
          </a:xfrm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query = 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EntityQuery.from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'Speakers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.where(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lastName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startsWith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C00000"/>
                </a:solidFill>
              </a:rPr>
              <a:t>'A'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orderBy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C00000"/>
                </a:solidFill>
              </a:rPr>
              <a:t>lastName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manager.executeQuery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(query)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.then(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.fail(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queryFailed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</a:rPr>
              <a:t>querySucceeded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(data) {</a:t>
            </a: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    speakers(</a:t>
            </a:r>
            <a:r>
              <a:rPr lang="en-US" dirty="0" err="1" smtClean="0">
                <a:solidFill>
                  <a:schemeClr val="tx1">
                    <a:lumMod val="10000"/>
                  </a:schemeClr>
                </a:solidFill>
              </a:rPr>
              <a:t>data.results</a:t>
            </a:r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10000"/>
                  </a:schemeClr>
                </a:solidFill>
              </a:rPr>
              <a:t>}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43456" y="209550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7" name="Rectangular Callout 6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45023"/>
                <a:gd name="adj2" fmla="val 102245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Create a query</a:t>
              </a:r>
              <a:endParaRPr lang="en-US" sz="2000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43456" y="2190846"/>
            <a:ext cx="2964854" cy="838104"/>
            <a:chOff x="5133389" y="558587"/>
            <a:chExt cx="2662646" cy="839159"/>
          </a:xfrm>
          <a:solidFill>
            <a:srgbClr val="00B0F0"/>
          </a:solidFill>
        </p:grpSpPr>
        <p:sp>
          <p:nvSpPr>
            <p:cNvPr id="10" name="Rectangular Callout 9"/>
            <p:cNvSpPr/>
            <p:nvPr/>
          </p:nvSpPr>
          <p:spPr>
            <a:xfrm>
              <a:off x="5410200" y="863387"/>
              <a:ext cx="2385835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Execute a query</a:t>
              </a:r>
              <a:endParaRPr lang="en-US" sz="20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24400" y="3714846"/>
            <a:ext cx="4114800" cy="838104"/>
            <a:chOff x="5133389" y="558587"/>
            <a:chExt cx="3695378" cy="839159"/>
          </a:xfrm>
          <a:solidFill>
            <a:srgbClr val="00B0F0"/>
          </a:solidFill>
        </p:grpSpPr>
        <p:sp>
          <p:nvSpPr>
            <p:cNvPr id="13" name="Rectangular Callout 12"/>
            <p:cNvSpPr/>
            <p:nvPr/>
          </p:nvSpPr>
          <p:spPr>
            <a:xfrm>
              <a:off x="5410200" y="863387"/>
              <a:ext cx="3418567" cy="534359"/>
            </a:xfrm>
            <a:prstGeom prst="wedgeRectCallout">
              <a:avLst>
                <a:gd name="adj1" fmla="val -77198"/>
                <a:gd name="adj2" fmla="val 12852"/>
              </a:avLst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Return data as observables</a:t>
              </a:r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133389" y="558587"/>
              <a:ext cx="420720" cy="457200"/>
            </a:xfrm>
            <a:prstGeom prst="ellipse">
              <a:avLst/>
            </a:prstGeom>
            <a:grpFill/>
            <a:ln>
              <a:solidFill>
                <a:schemeClr val="accent2"/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57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23950"/>
            <a:ext cx="396641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91000" y="1276350"/>
            <a:ext cx="50292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dirty="0" err="1" smtClean="0">
                <a:solidFill>
                  <a:srgbClr val="FFC000"/>
                </a:solidFill>
              </a:rPr>
              <a:t>Dataservice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Simple query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 smtClean="0"/>
              <a:t>orderBy</a:t>
            </a:r>
            <a:r>
              <a:rPr lang="en-US" sz="2000" dirty="0" smtClean="0"/>
              <a:t>”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“select” query to cherry pick properties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“expand” to include related entities</a:t>
            </a:r>
          </a:p>
          <a:p>
            <a:pPr marL="285750" indent="-28575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000" dirty="0" smtClean="0"/>
              <a:t>Lookups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15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076325"/>
            <a:ext cx="63341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585913"/>
            <a:ext cx="7010400" cy="197167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 web page hosts layout &amp; content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composed dynamically on the client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with JavaScript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7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811" y="19051"/>
            <a:ext cx="7398378" cy="511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/>
          <a:stretch/>
        </p:blipFill>
        <p:spPr bwMode="auto">
          <a:xfrm>
            <a:off x="914400" y="155496"/>
            <a:ext cx="7315200" cy="48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9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to local storage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94" y="900257"/>
            <a:ext cx="639921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2900" y="3056612"/>
            <a:ext cx="19939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82900" y="3323312"/>
            <a:ext cx="1765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2900" y="4324350"/>
            <a:ext cx="26035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82900" y="4813300"/>
            <a:ext cx="2527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7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1200150"/>
            <a:ext cx="7608887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graph binding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100" y="2333625"/>
            <a:ext cx="1612900" cy="204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2538" y="2085973"/>
            <a:ext cx="1862136" cy="22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83100" y="2562224"/>
            <a:ext cx="1168400" cy="19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363855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2800" y="2988468"/>
            <a:ext cx="1168400" cy="195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Pick-list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" y="1657350"/>
            <a:ext cx="8633691" cy="339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47" y="115668"/>
            <a:ext cx="3956439" cy="306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362200" y="1390650"/>
            <a:ext cx="3276600" cy="17526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09800" y="1657350"/>
            <a:ext cx="3429000" cy="2438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2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entity queries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00188"/>
            <a:ext cx="66468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07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Self-tracking entities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961501"/>
            <a:ext cx="5981699" cy="416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9400" y="2343150"/>
            <a:ext cx="209073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2581275"/>
            <a:ext cx="243363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7025" y="3042975"/>
            <a:ext cx="170497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500" y="3714750"/>
            <a:ext cx="18716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j-lt"/>
              </a:rPr>
              <a:t>Why </a:t>
            </a:r>
            <a:r>
              <a:rPr lang="en-US" b="0" dirty="0" smtClean="0">
                <a:latin typeface="+mj-lt"/>
              </a:rPr>
              <a:t>SPA</a:t>
            </a:r>
            <a:endParaRPr lang="en-US" b="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1657350"/>
            <a:ext cx="7848600" cy="2590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rich and responsive as a desktop app but built with </a:t>
            </a:r>
            <a:r>
              <a:rPr lang="en-US" sz="3200" dirty="0" smtClean="0">
                <a:solidFill>
                  <a:schemeClr val="tx1"/>
                </a:solidFill>
              </a:rPr>
              <a:t>HTML5 and </a:t>
            </a:r>
            <a:r>
              <a:rPr lang="en-US" sz="3200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908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47750"/>
            <a:ext cx="5715000" cy="371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or cancel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1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1657350"/>
            <a:ext cx="6894513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Consolidated controller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47675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interceptor to screen save bundle</a:t>
            </a:r>
          </a:p>
        </p:txBody>
      </p:sp>
    </p:spTree>
    <p:extLst>
      <p:ext uri="{BB962C8B-B14F-4D97-AF65-F5344CB8AC3E}">
        <p14:creationId xmlns:p14="http://schemas.microsoft.com/office/powerpoint/2010/main" val="24593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517" y="1911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Caching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517" y="3129009"/>
            <a:ext cx="2992192" cy="4572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517" y="127635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Queries (local or server)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517" y="3740150"/>
            <a:ext cx="2992192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 the 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517" y="2501900"/>
            <a:ext cx="2992192" cy="45720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0"/>
            <a:ext cx="546583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190875"/>
            <a:ext cx="5924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with Knockout </a:t>
            </a:r>
            <a:r>
              <a:rPr lang="en-US" dirty="0" err="1" smtClean="0"/>
              <a:t>computeds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19063"/>
            <a:ext cx="69516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1200151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476377"/>
            <a:ext cx="2286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4476750"/>
            <a:ext cx="2362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238627"/>
            <a:ext cx="2743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550"/>
            <a:ext cx="8229600" cy="857250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8" y="17236"/>
            <a:ext cx="7930444" cy="512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29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5" y="82748"/>
            <a:ext cx="7844651" cy="497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2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0317" y="1771650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/>
              <a:t>learn more at</a:t>
            </a:r>
          </a:p>
          <a:p>
            <a:pPr algn="ctr"/>
            <a:r>
              <a:rPr lang="en-US" sz="7200" b="1" dirty="0" smtClean="0"/>
              <a:t>www.breezejs.com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1302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0878"/>
            <a:ext cx="883920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drop it off at the conference registration desk.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178" y="2063175"/>
            <a:ext cx="6605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APA306</a:t>
            </a:r>
            <a:r>
              <a:rPr lang="en-US" sz="3600" dirty="0" smtClean="0"/>
              <a:t>: SPA Data with Breeze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539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is the norm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Web 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MVC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1809750"/>
            <a:ext cx="20574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 MVC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1809750"/>
            <a:ext cx="2057400" cy="1600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438144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56263" indent="-5656263"/>
            <a:r>
              <a:rPr lang="en-US" sz="2000" dirty="0" smtClean="0"/>
              <a:t>No one pattern is the best	Evolution, not revolution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13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SPA a good choice?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1200150"/>
            <a:ext cx="708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Segoe WP"/>
              </a:rPr>
              <a:t>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5803" y="3856732"/>
            <a:ext cx="64323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 WP"/>
              </a:rPr>
              <a:t>When the </a:t>
            </a:r>
            <a:r>
              <a:rPr lang="en-US" sz="3200" dirty="0">
                <a:latin typeface="Segoe WP"/>
              </a:rPr>
              <a:t>user's interaction </a:t>
            </a:r>
            <a:r>
              <a:rPr lang="en-US" sz="3200" dirty="0" smtClean="0">
                <a:latin typeface="Segoe WP"/>
              </a:rPr>
              <a:t>with</a:t>
            </a:r>
            <a:br>
              <a:rPr lang="en-US" sz="3200" dirty="0" smtClean="0">
                <a:latin typeface="Segoe WP"/>
              </a:rPr>
            </a:br>
            <a:r>
              <a:rPr lang="en-US" sz="3200" dirty="0" smtClean="0">
                <a:latin typeface="Segoe WP"/>
              </a:rPr>
              <a:t>data is </a:t>
            </a:r>
            <a:r>
              <a:rPr lang="en-US" sz="3200" dirty="0">
                <a:latin typeface="Segoe WP"/>
              </a:rPr>
              <a:t>intensive and multi-faceted</a:t>
            </a:r>
          </a:p>
        </p:txBody>
      </p:sp>
    </p:spTree>
    <p:extLst>
      <p:ext uri="{BB962C8B-B14F-4D97-AF65-F5344CB8AC3E}">
        <p14:creationId xmlns:p14="http://schemas.microsoft.com/office/powerpoint/2010/main" val="2926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0"/>
            <a:ext cx="8229600" cy="857250"/>
          </a:xfrm>
        </p:spPr>
        <p:txBody>
          <a:bodyPr/>
          <a:lstStyle/>
          <a:p>
            <a:r>
              <a:rPr lang="en-US" dirty="0" smtClean="0"/>
              <a:t>Demo: Code Camper</a:t>
            </a:r>
            <a:endParaRPr lang="en-US" dirty="0"/>
          </a:p>
        </p:txBody>
      </p:sp>
      <p:pic>
        <p:nvPicPr>
          <p:cNvPr id="8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0154"/>
            <a:ext cx="9144000" cy="140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442388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http://jpapa.me/spaps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705350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http://jpapa.me/codecamperdemo</a:t>
            </a:r>
          </a:p>
        </p:txBody>
      </p:sp>
    </p:spTree>
    <p:extLst>
      <p:ext uri="{BB962C8B-B14F-4D97-AF65-F5344CB8AC3E}">
        <p14:creationId xmlns:p14="http://schemas.microsoft.com/office/powerpoint/2010/main" val="48202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532085" y="2495550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Sammy.js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32085" y="2047728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knockout.js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532085" y="1581150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/>
              <a:t>jQuery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9898" y="1602196"/>
            <a:ext cx="2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DOM / AJAX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2062015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Data Binding / MVVM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550946"/>
            <a:ext cx="248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Rich data interactivity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2495698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/>
              <a:t>Nav</a:t>
            </a:r>
            <a:r>
              <a:rPr lang="en-US" sz="1800" dirty="0" smtClean="0"/>
              <a:t> / History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32085" y="2956484"/>
            <a:ext cx="2209800" cy="3429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/>
              <a:t>toastr.js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56632"/>
            <a:ext cx="270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Alerts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32085" y="3393636"/>
            <a:ext cx="2209800" cy="742950"/>
            <a:chOff x="4532085" y="2490640"/>
            <a:chExt cx="2209800" cy="742950"/>
          </a:xfrm>
        </p:grpSpPr>
        <p:sp>
          <p:nvSpPr>
            <p:cNvPr id="7" name="Rectangle 6"/>
            <p:cNvSpPr/>
            <p:nvPr/>
          </p:nvSpPr>
          <p:spPr bwMode="auto">
            <a:xfrm>
              <a:off x="4532085" y="2490640"/>
              <a:ext cx="2209800" cy="7429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/>
                <a:t>breeze.js</a:t>
              </a:r>
              <a:endParaRPr lang="en-US" sz="20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248" y="2545763"/>
              <a:ext cx="1895475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578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/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Data = Object 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220932"/>
            <a:ext cx="19812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Session</a:t>
            </a:r>
            <a:endParaRPr lang="en-US" sz="2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676401" y="1754331"/>
            <a:ext cx="2743199" cy="545235"/>
            <a:chOff x="1676401" y="1754331"/>
            <a:chExt cx="2743199" cy="545235"/>
          </a:xfrm>
        </p:grpSpPr>
        <p:sp>
          <p:nvSpPr>
            <p:cNvPr id="6" name="Rectangle 5"/>
            <p:cNvSpPr/>
            <p:nvPr/>
          </p:nvSpPr>
          <p:spPr>
            <a:xfrm>
              <a:off x="1943100" y="1913371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Track</a:t>
              </a:r>
              <a:endParaRPr lang="en-US" sz="2000" dirty="0"/>
            </a:p>
          </p:txBody>
        </p:sp>
        <p:cxnSp>
          <p:nvCxnSpPr>
            <p:cNvPr id="11" name="Elbow Connector 10"/>
            <p:cNvCxnSpPr>
              <a:stCxn id="3" idx="2"/>
              <a:endCxn id="6" idx="1"/>
            </p:cNvCxnSpPr>
            <p:nvPr/>
          </p:nvCxnSpPr>
          <p:spPr>
            <a:xfrm rot="16200000" flipH="1">
              <a:off x="1633682" y="1797050"/>
              <a:ext cx="352137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V="1">
              <a:off x="3390900" y="2106468"/>
              <a:ext cx="10287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676400" y="1754332"/>
            <a:ext cx="2743200" cy="993775"/>
            <a:chOff x="1676400" y="1754332"/>
            <a:chExt cx="2743200" cy="993775"/>
          </a:xfrm>
        </p:grpSpPr>
        <p:sp>
          <p:nvSpPr>
            <p:cNvPr id="7" name="Rectangle 6"/>
            <p:cNvSpPr/>
            <p:nvPr/>
          </p:nvSpPr>
          <p:spPr>
            <a:xfrm>
              <a:off x="1943100" y="2361912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TimeSlot</a:t>
              </a:r>
              <a:endParaRPr lang="en-US" sz="2000" dirty="0"/>
            </a:p>
          </p:txBody>
        </p:sp>
        <p:cxnSp>
          <p:nvCxnSpPr>
            <p:cNvPr id="13" name="Elbow Connector 12"/>
            <p:cNvCxnSpPr>
              <a:stCxn id="3" idx="2"/>
              <a:endCxn id="7" idx="1"/>
            </p:cNvCxnSpPr>
            <p:nvPr/>
          </p:nvCxnSpPr>
          <p:spPr>
            <a:xfrm rot="16200000" flipH="1">
              <a:off x="1409411" y="2021321"/>
              <a:ext cx="800678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</p:cNvCxnSpPr>
            <p:nvPr/>
          </p:nvCxnSpPr>
          <p:spPr>
            <a:xfrm flipV="1">
              <a:off x="3390900" y="2427288"/>
              <a:ext cx="1028700" cy="1277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676401" y="1754331"/>
            <a:ext cx="2666999" cy="1427019"/>
            <a:chOff x="1676401" y="1754331"/>
            <a:chExt cx="2666999" cy="1427019"/>
          </a:xfrm>
        </p:grpSpPr>
        <p:sp>
          <p:nvSpPr>
            <p:cNvPr id="8" name="Rectangle 7"/>
            <p:cNvSpPr/>
            <p:nvPr/>
          </p:nvSpPr>
          <p:spPr>
            <a:xfrm>
              <a:off x="1943100" y="2795155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Room</a:t>
              </a:r>
              <a:endParaRPr lang="en-US" sz="2000" dirty="0"/>
            </a:p>
          </p:txBody>
        </p:sp>
        <p:cxnSp>
          <p:nvCxnSpPr>
            <p:cNvPr id="23" name="Straight Arrow Connector 22"/>
            <p:cNvCxnSpPr>
              <a:stCxn id="8" idx="3"/>
            </p:cNvCxnSpPr>
            <p:nvPr/>
          </p:nvCxnSpPr>
          <p:spPr>
            <a:xfrm flipV="1">
              <a:off x="3390900" y="2748107"/>
              <a:ext cx="952500" cy="24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" idx="2"/>
              <a:endCxn id="8" idx="1"/>
            </p:cNvCxnSpPr>
            <p:nvPr/>
          </p:nvCxnSpPr>
          <p:spPr>
            <a:xfrm rot="16200000" flipH="1">
              <a:off x="1192790" y="2237942"/>
              <a:ext cx="1233921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676400" y="1754332"/>
            <a:ext cx="2743200" cy="2651413"/>
            <a:chOff x="1676400" y="1754332"/>
            <a:chExt cx="2743200" cy="2651413"/>
          </a:xfrm>
        </p:grpSpPr>
        <p:sp>
          <p:nvSpPr>
            <p:cNvPr id="9" name="Rectangle 8"/>
            <p:cNvSpPr/>
            <p:nvPr/>
          </p:nvSpPr>
          <p:spPr>
            <a:xfrm>
              <a:off x="1943100" y="4019550"/>
              <a:ext cx="1447800" cy="3861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Speaker</a:t>
              </a:r>
              <a:endParaRPr lang="en-US" sz="2000" dirty="0"/>
            </a:p>
          </p:txBody>
        </p:sp>
        <p:cxnSp>
          <p:nvCxnSpPr>
            <p:cNvPr id="28" name="Straight Arrow Connector 27"/>
            <p:cNvCxnSpPr>
              <a:stCxn id="9" idx="3"/>
            </p:cNvCxnSpPr>
            <p:nvPr/>
          </p:nvCxnSpPr>
          <p:spPr>
            <a:xfrm flipV="1">
              <a:off x="3390900" y="4212647"/>
              <a:ext cx="10287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" idx="2"/>
              <a:endCxn id="9" idx="1"/>
            </p:cNvCxnSpPr>
            <p:nvPr/>
          </p:nvCxnSpPr>
          <p:spPr>
            <a:xfrm rot="16200000" flipH="1">
              <a:off x="580592" y="2850140"/>
              <a:ext cx="2458316" cy="266700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57350"/>
            <a:ext cx="40576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0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views of the same session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2272"/>
            <a:ext cx="2623402" cy="39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05" y="1034173"/>
            <a:ext cx="2857895" cy="397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89" y="1039603"/>
            <a:ext cx="2824111" cy="39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38199"/>
            <a:ext cx="2135093" cy="3971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30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454</Words>
  <Application>Microsoft Office PowerPoint</Application>
  <PresentationFormat>On-screen Show (16:9)</PresentationFormat>
  <Paragraphs>147</Paragraphs>
  <Slides>39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Custom Design</vt:lpstr>
      <vt:lpstr>SPA Data with Breeze</vt:lpstr>
      <vt:lpstr>Single Page Application</vt:lpstr>
      <vt:lpstr>Why SPA</vt:lpstr>
      <vt:lpstr>Hybrid is the norm</vt:lpstr>
      <vt:lpstr>When is a SPA a good choice?</vt:lpstr>
      <vt:lpstr>Demo: Code Camper</vt:lpstr>
      <vt:lpstr>Core Libraries</vt:lpstr>
      <vt:lpstr>Rich Data = Object Graphs</vt:lpstr>
      <vt:lpstr>Four views of the same session</vt:lpstr>
      <vt:lpstr>Rich data</vt:lpstr>
      <vt:lpstr>What’s so hard?</vt:lpstr>
      <vt:lpstr>Is Breeze hard?</vt:lpstr>
      <vt:lpstr>PowerPoint Presentation</vt:lpstr>
      <vt:lpstr>2 minutes  to Breeze</vt:lpstr>
      <vt:lpstr>An architecture</vt:lpstr>
      <vt:lpstr>PowerPoint Presentation</vt:lpstr>
      <vt:lpstr>Query</vt:lpstr>
      <vt:lpstr>PowerPoint Presentation</vt:lpstr>
      <vt:lpstr>Query tests</vt:lpstr>
      <vt:lpstr>PowerPoint Presentation</vt:lpstr>
      <vt:lpstr>PowerPoint Presentation</vt:lpstr>
      <vt:lpstr>PowerPoint Presentation</vt:lpstr>
      <vt:lpstr>Cache to local storage</vt:lpstr>
      <vt:lpstr>PowerPoint Presentation</vt:lpstr>
      <vt:lpstr>Object graph binding</vt:lpstr>
      <vt:lpstr>Pick-list binding</vt:lpstr>
      <vt:lpstr>Related entity queries</vt:lpstr>
      <vt:lpstr>PowerPoint Presentation</vt:lpstr>
      <vt:lpstr>Self-tracking entities</vt:lpstr>
      <vt:lpstr>Save or cancel change</vt:lpstr>
      <vt:lpstr>Consolidated controller save</vt:lpstr>
      <vt:lpstr>PowerPoint Presentation</vt:lpstr>
      <vt:lpstr>Extend with Knockout computeds</vt:lpstr>
      <vt:lpstr>PowerPoint Presentation</vt:lpstr>
      <vt:lpstr>Documentation</vt:lpstr>
      <vt:lpstr>PowerPoint Presentation</vt:lpstr>
      <vt:lpstr>PowerPoint Presentation</vt:lpstr>
      <vt:lpstr>PowerPoint Presentation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197</cp:revision>
  <dcterms:created xsi:type="dcterms:W3CDTF">2003-02-03T22:16:31Z</dcterms:created>
  <dcterms:modified xsi:type="dcterms:W3CDTF">2012-11-01T14:16:20Z</dcterms:modified>
</cp:coreProperties>
</file>