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9" r:id="rId2"/>
    <p:sldId id="297" r:id="rId3"/>
    <p:sldId id="296" r:id="rId4"/>
    <p:sldId id="299" r:id="rId5"/>
    <p:sldId id="280" r:id="rId6"/>
    <p:sldId id="279" r:id="rId7"/>
    <p:sldId id="284" r:id="rId8"/>
    <p:sldId id="281" r:id="rId9"/>
    <p:sldId id="282" r:id="rId10"/>
    <p:sldId id="283" r:id="rId11"/>
    <p:sldId id="288" r:id="rId12"/>
    <p:sldId id="295" r:id="rId13"/>
    <p:sldId id="289" r:id="rId14"/>
    <p:sldId id="262" r:id="rId15"/>
    <p:sldId id="265" r:id="rId16"/>
    <p:sldId id="291" r:id="rId17"/>
    <p:sldId id="292" r:id="rId18"/>
    <p:sldId id="263" r:id="rId19"/>
    <p:sldId id="274" r:id="rId20"/>
    <p:sldId id="275" r:id="rId21"/>
    <p:sldId id="276" r:id="rId22"/>
    <p:sldId id="264" r:id="rId23"/>
    <p:sldId id="261" r:id="rId24"/>
    <p:sldId id="290" r:id="rId25"/>
    <p:sldId id="278" r:id="rId26"/>
    <p:sldId id="266" r:id="rId27"/>
    <p:sldId id="286" r:id="rId28"/>
    <p:sldId id="285" r:id="rId29"/>
    <p:sldId id="267" r:id="rId30"/>
    <p:sldId id="268" r:id="rId31"/>
    <p:sldId id="293" r:id="rId32"/>
    <p:sldId id="294" r:id="rId33"/>
    <p:sldId id="277" r:id="rId34"/>
    <p:sldId id="271" r:id="rId35"/>
    <p:sldId id="272" r:id="rId36"/>
    <p:sldId id="273" r:id="rId37"/>
    <p:sldId id="270" r:id="rId38"/>
    <p:sldId id="287" r:id="rId39"/>
    <p:sldId id="298" r:id="rId40"/>
    <p:sldId id="260" r:id="rId41"/>
    <p:sldId id="258" r:id="rId4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FF6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 autoAdjust="0"/>
    <p:restoredTop sz="94660"/>
  </p:normalViewPr>
  <p:slideViewPr>
    <p:cSldViewPr>
      <p:cViewPr>
        <p:scale>
          <a:sx n="100" d="100"/>
          <a:sy n="100" d="100"/>
        </p:scale>
        <p:origin x="-306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400" y="17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sz="1050" dirty="0" smtClean="0"/>
              <a:t>Microsoft ASP.NET Connections / HTML5 Connections</a:t>
            </a:r>
            <a:endParaRPr lang="en-US" sz="1050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33800" y="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sz="1050" dirty="0" smtClean="0"/>
              <a:t>October 29 – Nov 1, </a:t>
            </a:r>
            <a:r>
              <a:rPr lang="en-US" sz="1050" dirty="0"/>
              <a:t>2012 • Las Vegas, NV</a:t>
            </a:r>
          </a:p>
        </p:txBody>
      </p:sp>
    </p:spTree>
    <p:extLst>
      <p:ext uri="{BB962C8B-B14F-4D97-AF65-F5344CB8AC3E}">
        <p14:creationId xmlns:p14="http://schemas.microsoft.com/office/powerpoint/2010/main" val="293581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Microsoft ASP.NET Connections / HTML5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dirty="0" smtClean="0"/>
            </a:lvl1pPr>
          </a:lstStyle>
          <a:p>
            <a:pPr>
              <a:defRPr/>
            </a:pPr>
            <a:r>
              <a:rPr lang="en-US" dirty="0" smtClean="0"/>
              <a:t>Oct 29 – Nov 1, 2012 •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http://www.devconnections.com/updates/LasVegas_Fall12/ASP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06793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" y="0"/>
            <a:ext cx="914223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" y="0"/>
            <a:ext cx="9142233" cy="51435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kward@ideablad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ZkHf4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scDZS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z2CZ3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EAt86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bTNR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TV4z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yJAU6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john.org/blog/how-javascript-timers-work/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wardbell/3WxAk/" TargetMode="External"/><Relationship Id="rId2" Type="http://schemas.openxmlformats.org/officeDocument/2006/relationships/hyperlink" Target="http://jsfiddle.net/wardbell/7RVy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sfiddle.net/wardbell/dyyeu/" TargetMode="External"/><Relationship Id="rId4" Type="http://schemas.openxmlformats.org/officeDocument/2006/relationships/hyperlink" Target="http://jsfiddle.net/wardbell/dWtRu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jsfiddle.net/wardbell/FDDaR/" TargetMode="External"/><Relationship Id="rId3" Type="http://schemas.openxmlformats.org/officeDocument/2006/relationships/hyperlink" Target="http://oreilly.com/catalog/9780596517748" TargetMode="External"/><Relationship Id="rId7" Type="http://schemas.openxmlformats.org/officeDocument/2006/relationships/hyperlink" Target="http://wtfjs.com/" TargetMode="External"/><Relationship Id="rId2" Type="http://schemas.openxmlformats.org/officeDocument/2006/relationships/hyperlink" Target="https://developer.mozilla.org/en-US/docs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uralsight.com/training/Courses" TargetMode="External"/><Relationship Id="rId5" Type="http://schemas.openxmlformats.org/officeDocument/2006/relationships/hyperlink" Target="http://weblogs.asp.net/dwahlin/archive/2011/10/31/techniques-strategies-and-patterns-for-structuring-javascript-code.aspx" TargetMode="External"/><Relationship Id="rId4" Type="http://schemas.openxmlformats.org/officeDocument/2006/relationships/hyperlink" Target="http://www.amazon.com/JavaScript-Patterns-Stoyan-Stefanov/dp/0596806752" TargetMode="External"/><Relationship Id="rId9" Type="http://schemas.openxmlformats.org/officeDocument/2006/relationships/hyperlink" Target="https://www.destroyallsoftware.com/talks/wat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QkVS9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JavaScript for the .NET convert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914650"/>
            <a:ext cx="8991600" cy="131445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Ward Bell</a:t>
            </a:r>
          </a:p>
          <a:p>
            <a:pPr eaLnBrk="1" hangingPunct="1"/>
            <a:r>
              <a:rPr lang="en-US" dirty="0" smtClean="0"/>
              <a:t>IdeaBlade</a:t>
            </a:r>
          </a:p>
          <a:p>
            <a:pPr marL="2625725" algn="l" eaLnBrk="1" hangingPunct="1"/>
            <a:r>
              <a:rPr lang="en-US" sz="2000" dirty="0" smtClean="0"/>
              <a:t>email: </a:t>
            </a:r>
            <a:r>
              <a:rPr lang="en-US" sz="2000" dirty="0" smtClean="0">
                <a:hlinkClick r:id="rId3"/>
              </a:rPr>
              <a:t>wardb@ideablade.com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twitter: </a:t>
            </a:r>
            <a:r>
              <a:rPr lang="en-US" sz="2000" u="sng" dirty="0" err="1" smtClean="0">
                <a:hlinkClick r:id="rId4"/>
              </a:rPr>
              <a:t>wardbell</a:t>
            </a:r>
            <a:endParaRPr 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4800" y="209550"/>
            <a:ext cx="1443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AJS322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8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Duck typing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66575"/>
            <a:ext cx="4114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Dog = function(name) {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 this.name = name;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600" dirty="0" smtClean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Dog.prototype.speak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= </a:t>
            </a:r>
            <a:endParaRPr lang="en-US" sz="1600" dirty="0" smtClean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 {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 return log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this.name +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says 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Woof!");}</a:t>
            </a:r>
          </a:p>
          <a:p>
            <a:pPr>
              <a:spcBef>
                <a:spcPts val="0"/>
              </a:spcBef>
            </a:pPr>
            <a:endParaRPr lang="en-US" sz="1600" dirty="0" smtClean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fido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=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new Dog("Fido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fido.speak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endParaRPr lang="en-US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2800350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Duck.prototype.speak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= </a:t>
            </a:r>
            <a:endParaRPr lang="en-US" sz="1600" dirty="0" smtClean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Dog.prototype.speak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don.speak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(); 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// says "Woof!"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Duck.prototype.speak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= function() {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 return log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this.name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+ 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says Quack!");}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don.speak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();  // says 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"Quack!"</a:t>
            </a:r>
            <a:endParaRPr lang="en-US" sz="1600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5800" y="1166575"/>
            <a:ext cx="441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Duck = function(name) {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 this.name = name;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don =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new Duck("Donald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");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don.speak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(); // 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Ducks 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can't speak</a:t>
            </a:r>
          </a:p>
        </p:txBody>
      </p:sp>
    </p:spTree>
    <p:extLst>
      <p:ext uri="{BB962C8B-B14F-4D97-AF65-F5344CB8AC3E}">
        <p14:creationId xmlns:p14="http://schemas.microsoft.com/office/powerpoint/2010/main" val="276773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Objects are </a:t>
            </a:r>
            <a:r>
              <a:rPr lang="en-US" dirty="0" smtClean="0">
                <a:hlinkClick r:id="rId2"/>
              </a:rPr>
              <a:t>hash </a:t>
            </a:r>
            <a:r>
              <a:rPr lang="en-US" dirty="0">
                <a:hlinkClick r:id="rId2"/>
              </a:rPr>
              <a:t>tables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4287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hash = {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red: "rouge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",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blue: "bleu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err="1">
                <a:latin typeface="Consolas" pitchFamily="49" charset="0"/>
                <a:cs typeface="Consolas" pitchFamily="49" charset="0"/>
              </a:rPr>
              <a:t>hash.green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vert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4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Fields, not properties!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48615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“red” can’t have behavior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“red” can’t be observable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(no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INotifyPropertyChanged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en-US" sz="24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rgbClr val="FFC000"/>
                </a:solidFill>
              </a:rPr>
              <a:t>“red” can be set by anyone, anytime 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14287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hash = {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red: "rouge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",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blue: "bleu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err="1">
                <a:latin typeface="Consolas" pitchFamily="49" charset="0"/>
                <a:cs typeface="Consolas" pitchFamily="49" charset="0"/>
              </a:rPr>
              <a:t>hash.green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vert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Arrays </a:t>
            </a:r>
            <a:r>
              <a:rPr lang="en-US" dirty="0" smtClean="0"/>
              <a:t>are integer indexed hashes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123950"/>
            <a:ext cx="6400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array = [1, 2, 3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array[1];  // zero origin; returns 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array[10] = 11;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// 11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array["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red"] =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“rouge"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//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perfectly fine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// take a guess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console.log(array); // take a guess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array.red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// take a guess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1223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literals for objects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49"/>
            <a:ext cx="8534400" cy="27848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} and [ ]; // not new Object, not new Array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a[], b[];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a[0]=0; a[10]=10; // what is length?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b[0]=1; b[1]=2;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b.three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=3; // what is length?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…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 … in // objects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 (;;) // arrays … or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5 array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18081"/>
            <a:ext cx="4267200" cy="2403872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every()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some()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387435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C000"/>
                </a:solidFill>
              </a:rPr>
              <a:t>supported by modern browsers </a:t>
            </a:r>
            <a:r>
              <a:rPr lang="en-US" sz="2400" i="1" dirty="0" smtClean="0">
                <a:solidFill>
                  <a:srgbClr val="FFC000"/>
                </a:solidFill>
              </a:rPr>
              <a:t>today</a:t>
            </a:r>
          </a:p>
          <a:p>
            <a:r>
              <a:rPr lang="en-US" sz="2400" i="1" dirty="0" smtClean="0">
                <a:solidFill>
                  <a:srgbClr val="FFC000"/>
                </a:solidFill>
              </a:rPr>
              <a:t>shims for older browsers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1318081"/>
            <a:ext cx="4267200" cy="240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 marL="457200" lvl="1" indent="0">
              <a:buFont typeface="Arial" charset="0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map()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filter()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reduce()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reduceRight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934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False-y and Truth-y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10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False-y: 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false,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0,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null, undefined, "",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NaN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dirty="0" smtClean="0"/>
              <a:t>Truth-y:  </a:t>
            </a:r>
            <a:r>
              <a:rPr lang="en-US" i="1" dirty="0" smtClean="0"/>
              <a:t>everything else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true, 1, { }, function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 }, 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false"</a:t>
            </a:r>
            <a:endParaRPr lang="en-US" sz="240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4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False-y and Truth-y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10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C#: 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!= null &amp;&amp;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str.length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 0) …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 (!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String.IsNullOrEmpty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 …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 smtClean="0"/>
              <a:t>JS: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…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5400" y="-95250"/>
            <a:ext cx="9169400" cy="52387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JavaScript … like C# … but not</a:t>
            </a:r>
            <a:endParaRPr lang="en-US" dirty="0"/>
          </a:p>
        </p:txBody>
      </p:sp>
      <p:pic>
        <p:nvPicPr>
          <p:cNvPr id="3076" name="Picture 4" descr="http://jjprzy.envy.nu/view/pics/bizarro/bizarroworl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22721"/>
            <a:ext cx="4166348" cy="4094308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1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10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C#: 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null) {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0; }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?? 0;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 smtClean="0"/>
              <a:t>JS: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{};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idiomatic abuse of OR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6575" y="3714750"/>
            <a:ext cx="381000" cy="2286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Too 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7696200" cy="3810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= [1, 5, -1, 0, 10, -100];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    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 max =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Math.max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log(max); // -Infinity, the identity value for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Math.max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    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for 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= 0;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&lt;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++) {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  // abusing the &amp;&amp;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operator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// if left is true, right updates max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  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array[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 &gt; max 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(max = 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array[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]);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    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log(max);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=== / !===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00151"/>
            <a:ext cx="75438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g1 = "one";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g2 = "two";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window["g3"] = "three";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this["g4"] = "four";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g5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"five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"; }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= b =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3;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watch out! 'b'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 global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!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0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global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772400" cy="33944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Why it matters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hlinkClick r:id="rId2"/>
              </a:rPr>
              <a:t>Use namespaces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Use IIFEs </a:t>
            </a:r>
            <a:r>
              <a:rPr lang="en-US" dirty="0" smtClean="0">
                <a:solidFill>
                  <a:schemeClr val="tx1"/>
                </a:solidFill>
              </a:rPr>
              <a:t>(huh? we’ll explain later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4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1</a:t>
            </a:r>
            <a:r>
              <a:rPr lang="en-US" baseline="30000" dirty="0" smtClean="0"/>
              <a:t>st</a:t>
            </a:r>
            <a:r>
              <a:rPr lang="en-US" dirty="0" smtClean="0"/>
              <a:t> 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7578"/>
            <a:ext cx="8229600" cy="310872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created </a:t>
            </a:r>
            <a:r>
              <a:rPr lang="en-US" sz="2800" dirty="0"/>
              <a:t>via literals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assigned </a:t>
            </a:r>
            <a:r>
              <a:rPr lang="en-US" sz="2800" dirty="0"/>
              <a:t>to variables, array entries, and </a:t>
            </a:r>
            <a:r>
              <a:rPr lang="en-US" sz="2800" dirty="0" smtClean="0"/>
              <a:t>objects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passed </a:t>
            </a:r>
            <a:r>
              <a:rPr lang="en-US" sz="2800" dirty="0"/>
              <a:t>as arguments to functions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returned </a:t>
            </a:r>
            <a:r>
              <a:rPr lang="en-US" sz="2800" dirty="0"/>
              <a:t>as values from functions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possess their own properties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1" y="895350"/>
            <a:ext cx="624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Like objects they can be …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474487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“Secrets of the JavaScript Ninja”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58200" cy="857250"/>
          </a:xfrm>
        </p:spPr>
        <p:txBody>
          <a:bodyPr/>
          <a:lstStyle/>
          <a:p>
            <a:r>
              <a:rPr lang="en-US" dirty="0" smtClean="0"/>
              <a:t>functions expression or statement?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05150"/>
            <a:ext cx="8229600" cy="15240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/>
              <a:t>If it starts with “function” it’s a statement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f</a:t>
            </a:r>
            <a:r>
              <a:rPr lang="en-US" sz="2800" dirty="0" smtClean="0"/>
              <a:t>unction statement is hoisted; expression is not.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81000" y="1809750"/>
            <a:ext cx="4191000" cy="92333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 lIns="45720" tIns="45720" rIns="45720" bIns="4572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wait5Seconds = function ()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console.log("I'm back!");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6176" y="1809750"/>
            <a:ext cx="388062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45720" tIns="45720" rIns="45720" bIns="45720">
            <a:sp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function wait5Seconds () 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console.log("I'm back!");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061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7724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wait5Seconds = function () </a:t>
            </a: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console.log</a:t>
            </a: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("I'm back!");</a:t>
            </a:r>
            <a:endParaRPr lang="en-US" sz="1800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window.setTimeout</a:t>
            </a: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(wait5Seconds, 5 </a:t>
            </a: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* 1000);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window.setTimeout</a:t>
            </a: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function () </a:t>
            </a: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console.log</a:t>
            </a: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("I'm back!");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}, 5 </a:t>
            </a: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* 1000);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variable 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scope v. block scope</a:t>
            </a:r>
          </a:p>
          <a:p>
            <a:r>
              <a:rPr lang="en-US" dirty="0" smtClean="0"/>
              <a:t>function hoisting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5400" y="-95250"/>
            <a:ext cx="9169400" cy="52387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liberadio.com/wp-content/bizarro-wor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9903"/>
            <a:ext cx="4953000" cy="4999876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76022"/>
            <a:ext cx="3352800" cy="76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20093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Declare all variables </a:t>
            </a:r>
            <a:r>
              <a:rPr lang="en-US" sz="2800" dirty="0"/>
              <a:t>at the top of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7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5468" y="1352550"/>
            <a:ext cx="5791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Kinda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sorta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... a class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Product(name, price)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this.price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price;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this.displayPrice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function ()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console.log(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this.price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milk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new Product("Milk", 2.99);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milk.displayPrice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// logs 2.99</a:t>
            </a:r>
          </a:p>
        </p:txBody>
      </p:sp>
    </p:spTree>
    <p:extLst>
      <p:ext uri="{BB962C8B-B14F-4D97-AF65-F5344CB8AC3E}">
        <p14:creationId xmlns:p14="http://schemas.microsoft.com/office/powerpoint/2010/main" val="21039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8229600" cy="857250"/>
          </a:xfrm>
        </p:spPr>
        <p:txBody>
          <a:bodyPr/>
          <a:lstStyle/>
          <a:p>
            <a:r>
              <a:rPr lang="en-US" dirty="0" smtClean="0"/>
              <a:t>"this" … is a subject for another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sz="2800" b="1" dirty="0"/>
              <a:t>Browser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e.g., when </a:t>
            </a:r>
            <a:r>
              <a:rPr lang="en-US" sz="2000" dirty="0"/>
              <a:t>a page is finished loading or when it is to be unloaded.</a:t>
            </a:r>
            <a:endParaRPr lang="en-US" sz="2400" dirty="0"/>
          </a:p>
          <a:p>
            <a:pPr marL="0" indent="0">
              <a:spcBef>
                <a:spcPts val="1600"/>
              </a:spcBef>
              <a:buNone/>
            </a:pPr>
            <a:r>
              <a:rPr lang="en-US" sz="2800" b="1" dirty="0"/>
              <a:t>Network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 smtClean="0"/>
              <a:t>e.g., responses </a:t>
            </a:r>
            <a:r>
              <a:rPr lang="en-US" sz="2200" dirty="0"/>
              <a:t>to an </a:t>
            </a:r>
            <a:r>
              <a:rPr lang="en-US" sz="2200" dirty="0" smtClean="0"/>
              <a:t>AJAX request</a:t>
            </a:r>
            <a:r>
              <a:rPr lang="en-US" sz="2200" dirty="0"/>
              <a:t>.</a:t>
            </a:r>
            <a:endParaRPr lang="en-US"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-US" sz="2800" b="1" dirty="0"/>
              <a:t>User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 smtClean="0"/>
              <a:t>e.g., mouse </a:t>
            </a:r>
            <a:r>
              <a:rPr lang="en-US" sz="2200" dirty="0"/>
              <a:t>clicks, mouse moves, or key presses</a:t>
            </a:r>
            <a:r>
              <a:rPr lang="en-US" sz="2400" dirty="0"/>
              <a:t>.</a:t>
            </a:r>
            <a:endParaRPr lang="en-US"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-US" sz="2800" b="1" dirty="0"/>
              <a:t>Timer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 smtClean="0"/>
              <a:t>e.g., a </a:t>
            </a:r>
            <a:r>
              <a:rPr lang="en-US" sz="2200" dirty="0"/>
              <a:t>timeout expires or an interval fires.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90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Single thread &amp; the event loop</a:t>
            </a:r>
            <a:endParaRPr lang="en-US" dirty="0"/>
          </a:p>
        </p:txBody>
      </p:sp>
      <p:pic>
        <p:nvPicPr>
          <p:cNvPr id="1026" name="Picture 2" descr="http://ejohn.org/files/Timers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8"/>
          <a:stretch/>
        </p:blipFill>
        <p:spPr bwMode="auto">
          <a:xfrm>
            <a:off x="1828800" y="704850"/>
            <a:ext cx="5486400" cy="40737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hlinkClick r:id="rId2"/>
          </p:cNvPr>
          <p:cNvSpPr/>
          <p:nvPr/>
        </p:nvSpPr>
        <p:spPr>
          <a:xfrm>
            <a:off x="2286000" y="47785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http://ejohn.org/blog/how-javascript-timers-work/</a:t>
            </a:r>
          </a:p>
        </p:txBody>
      </p:sp>
    </p:spTree>
    <p:extLst>
      <p:ext uri="{BB962C8B-B14F-4D97-AF65-F5344CB8AC3E}">
        <p14:creationId xmlns:p14="http://schemas.microsoft.com/office/powerpoint/2010/main" val="1860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093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Capture outer variables within a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44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-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69020"/>
            <a:ext cx="5342916" cy="14478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4858" y="3181984"/>
            <a:ext cx="4882238" cy="83003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61416" y="1200150"/>
            <a:ext cx="7277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unorderedList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= $( "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 ),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for (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= 0;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&lt; 10;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++) {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 $("&lt;li /&gt;", {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 id: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,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 text: "Link " +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,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 click: function(ix) {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function() {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             console.log("You've clicked " + ix);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}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}(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 }).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appendTo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unorderedList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);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}​</a:t>
            </a:r>
          </a:p>
        </p:txBody>
      </p:sp>
    </p:spTree>
    <p:extLst>
      <p:ext uri="{BB962C8B-B14F-4D97-AF65-F5344CB8AC3E}">
        <p14:creationId xmlns:p14="http://schemas.microsoft.com/office/powerpoint/2010/main" val="257839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86800" cy="857250"/>
          </a:xfrm>
        </p:spPr>
        <p:txBody>
          <a:bodyPr/>
          <a:lstStyle/>
          <a:p>
            <a:r>
              <a:rPr lang="en-US" dirty="0"/>
              <a:t>IIFE </a:t>
            </a:r>
            <a:r>
              <a:rPr lang="en-US" sz="2800" dirty="0"/>
              <a:t>Immediately-Invoked Function </a:t>
            </a:r>
            <a:r>
              <a:rPr lang="en-US" sz="2800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function () {console.log("hi there</a:t>
            </a:r>
            <a:r>
              <a:rPr lang="en-US" sz="24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");}</a:t>
            </a:r>
            <a:r>
              <a:rPr lang="en-US" sz="2400" b="1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)()</a:t>
            </a:r>
            <a:r>
              <a:rPr lang="en-US" sz="24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function () {console.log("</a:t>
            </a:r>
            <a:r>
              <a:rPr lang="en-US" sz="24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hi </a:t>
            </a:r>
            <a:r>
              <a:rPr lang="en-US" sz="2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there</a:t>
            </a:r>
            <a:r>
              <a:rPr lang="en-US" sz="24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");}()</a:t>
            </a:r>
            <a:r>
              <a:rPr lang="en-US" sz="2400" b="1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400" dirty="0" smtClean="0"/>
              <a:t>outer () disambiguate function expression from statement.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400" dirty="0"/>
              <a:t>can </a:t>
            </a:r>
            <a:r>
              <a:rPr lang="en-US" sz="2400" dirty="0" smtClean="0"/>
              <a:t>“</a:t>
            </a:r>
            <a:r>
              <a:rPr lang="en-US" sz="2400" dirty="0"/>
              <a:t>lock in” values and </a:t>
            </a:r>
            <a:r>
              <a:rPr lang="en-US" sz="2400" dirty="0" smtClean="0"/>
              <a:t>save </a:t>
            </a:r>
            <a:r>
              <a:rPr lang="en-US" sz="2400" dirty="0"/>
              <a:t>state</a:t>
            </a:r>
            <a:r>
              <a:rPr lang="en-US" sz="2400" dirty="0" smtClean="0"/>
              <a:t>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400" dirty="0" smtClean="0"/>
              <a:t>minimize </a:t>
            </a:r>
            <a:r>
              <a:rPr lang="en-US" sz="2400" dirty="0"/>
              <a:t>global scope pollution and </a:t>
            </a:r>
            <a:r>
              <a:rPr lang="en-US" sz="2400" dirty="0" smtClean="0"/>
              <a:t>create </a:t>
            </a:r>
            <a:r>
              <a:rPr lang="en-US" sz="2400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130997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Old school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Singleton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IIFE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(immediately invoked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fnc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exec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Revealing module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AMD (require)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uperherodb.com/pictures/fullbody/bizar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8085"/>
            <a:ext cx="3505200" cy="46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158115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It JavaScript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It Good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24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400" y="-95250"/>
            <a:ext cx="9169400" cy="52387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29574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3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150"/>
            <a:ext cx="80010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hlinkClick r:id="rId2"/>
              </a:rPr>
              <a:t>Mozilla Developer Network </a:t>
            </a:r>
            <a:r>
              <a:rPr lang="en-US" sz="2800" dirty="0" smtClean="0"/>
              <a:t>(MDN)</a:t>
            </a:r>
            <a:endParaRPr lang="en-US" sz="2800" dirty="0" smtClean="0">
              <a:hlinkClick r:id="rId3"/>
            </a:endParaRPr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JavaScript</a:t>
            </a:r>
            <a:r>
              <a:rPr lang="en-US" sz="2800" dirty="0">
                <a:hlinkClick r:id="rId3"/>
              </a:rPr>
              <a:t>: The Good </a:t>
            </a:r>
            <a:r>
              <a:rPr lang="en-US" sz="2800" dirty="0" smtClean="0">
                <a:hlinkClick r:id="rId3"/>
              </a:rPr>
              <a:t>Parts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4"/>
              </a:rPr>
              <a:t>JavaScript Patterns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Dan Wahlin on </a:t>
            </a:r>
            <a:r>
              <a:rPr lang="en-US" sz="2800" dirty="0">
                <a:hlinkClick r:id="rId5"/>
              </a:rPr>
              <a:t>JS </a:t>
            </a:r>
            <a:r>
              <a:rPr lang="en-US" sz="2800" dirty="0" smtClean="0">
                <a:hlinkClick r:id="rId5"/>
              </a:rPr>
              <a:t>patterns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hlinkClick r:id="rId6"/>
              </a:rPr>
              <a:t>PluralSight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hlinkClick r:id="rId7"/>
              </a:rPr>
              <a:t>WTF JS</a:t>
            </a:r>
            <a:r>
              <a:rPr lang="en-US" sz="2800" dirty="0" smtClean="0"/>
              <a:t>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hlinkClick r:id="rId8"/>
              </a:rPr>
              <a:t>my fiddles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hlinkClick r:id="rId9"/>
              </a:rPr>
              <a:t>WAT</a:t>
            </a:r>
            <a:r>
              <a:rPr lang="en-US" sz="2800" dirty="0" smtClean="0"/>
              <a:t> 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(the funniest 4 minutes in technology)</a:t>
            </a:r>
            <a:endParaRPr lang="en-US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9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" y="0"/>
            <a:ext cx="9142233" cy="514350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10878"/>
            <a:ext cx="8839200" cy="339447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</a:t>
            </a:r>
          </a:p>
          <a:p>
            <a:pPr algn="ctr" eaLnBrk="1" hangingPunct="1">
              <a:buFontTx/>
              <a:buNone/>
            </a:pPr>
            <a:endParaRPr lang="en-US" dirty="0"/>
          </a:p>
          <a:p>
            <a:pPr algn="ctr" eaLnBrk="1" hangingPunct="1">
              <a:buFontTx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drop it off at the conference registration desk.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676" y="2063175"/>
            <a:ext cx="8460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AJS322:JavaScript for the .NET convert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2038349"/>
          </a:xfrm>
        </p:spPr>
        <p:txBody>
          <a:bodyPr/>
          <a:lstStyle/>
          <a:p>
            <a:pPr marL="457200" lvl="1" indent="0">
              <a:spcBef>
                <a:spcPts val="2000"/>
              </a:spcBef>
              <a:buNone/>
            </a:pPr>
            <a:r>
              <a:rPr lang="en-US" dirty="0" smtClean="0"/>
              <a:t>Created by Brendan </a:t>
            </a:r>
            <a:r>
              <a:rPr lang="en-US" dirty="0" err="1" smtClean="0"/>
              <a:t>Eich</a:t>
            </a:r>
            <a:r>
              <a:rPr lang="en-US" dirty="0" smtClean="0"/>
              <a:t> in 1995</a:t>
            </a:r>
          </a:p>
          <a:p>
            <a:pPr marL="457200" lvl="1" indent="0">
              <a:spcBef>
                <a:spcPts val="2000"/>
              </a:spcBef>
              <a:buNone/>
            </a:pPr>
            <a:r>
              <a:rPr lang="en-US" dirty="0" smtClean="0"/>
              <a:t>Written in 10 Days</a:t>
            </a:r>
          </a:p>
          <a:p>
            <a:pPr marL="457200" lvl="1" indent="0">
              <a:spcBef>
                <a:spcPts val="2000"/>
              </a:spcBef>
              <a:buNone/>
            </a:pPr>
            <a:r>
              <a:rPr lang="en-US" dirty="0" smtClean="0"/>
              <a:t>Based on Scheme and Self</a:t>
            </a:r>
            <a:br>
              <a:rPr lang="en-US" dirty="0" smtClean="0"/>
            </a:br>
            <a:r>
              <a:rPr lang="en-US" sz="2000" dirty="0" smtClean="0">
                <a:solidFill>
                  <a:srgbClr val="FFFF00"/>
                </a:solidFill>
              </a:rPr>
              <a:t>“I </a:t>
            </a:r>
            <a:r>
              <a:rPr lang="en-US" sz="2000" dirty="0">
                <a:solidFill>
                  <a:srgbClr val="FFFF00"/>
                </a:solidFill>
              </a:rPr>
              <a:t>still think of it as a quickie love-child of C and </a:t>
            </a:r>
            <a:r>
              <a:rPr lang="en-US" sz="2000" dirty="0" smtClean="0">
                <a:solidFill>
                  <a:srgbClr val="FFFF00"/>
                </a:solidFill>
              </a:rPr>
              <a:t>Self”</a:t>
            </a:r>
            <a:endParaRPr lang="en-US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 descr="http://www.h-online.com/imgs/43/6/8/0/2/4/3/Brendan_Eich.jpg-15764f222c236fb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0" y="285750"/>
            <a:ext cx="148818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38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Fast JavaScript </a:t>
            </a:r>
            <a:r>
              <a:rPr lang="en-US" dirty="0"/>
              <a:t>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3394472"/>
          </a:xfrm>
        </p:spPr>
        <p:txBody>
          <a:bodyPr/>
          <a:lstStyle/>
          <a:p>
            <a:r>
              <a:rPr lang="en-US" sz="2800" dirty="0" smtClean="0"/>
              <a:t>Mozilla</a:t>
            </a:r>
          </a:p>
          <a:p>
            <a:pPr marL="457200" lvl="1" indent="0">
              <a:buNone/>
            </a:pPr>
            <a:r>
              <a:rPr lang="en-US" sz="2000" dirty="0" err="1" smtClean="0"/>
              <a:t>SpiderMonkey</a:t>
            </a:r>
            <a:r>
              <a:rPr lang="en-US" sz="2000" dirty="0" smtClean="0"/>
              <a:t>, Rhino, Narcissus</a:t>
            </a:r>
          </a:p>
          <a:p>
            <a:r>
              <a:rPr lang="en-US" sz="2800" dirty="0" smtClean="0"/>
              <a:t>Google</a:t>
            </a:r>
          </a:p>
          <a:p>
            <a:pPr marL="457200" lvl="1" indent="0">
              <a:buNone/>
            </a:pPr>
            <a:r>
              <a:rPr lang="en-US" sz="2000" dirty="0" smtClean="0"/>
              <a:t>V8</a:t>
            </a:r>
          </a:p>
          <a:p>
            <a:r>
              <a:rPr lang="en-US" sz="2800" dirty="0" smtClean="0"/>
              <a:t>Safari</a:t>
            </a:r>
          </a:p>
          <a:p>
            <a:pPr marL="457200" lvl="1" indent="0">
              <a:buNone/>
            </a:pPr>
            <a:r>
              <a:rPr lang="en-US" sz="2000" dirty="0" err="1" smtClean="0"/>
              <a:t>SquirrelFish</a:t>
            </a:r>
            <a:endParaRPr lang="en-US" sz="2000" dirty="0" smtClean="0"/>
          </a:p>
          <a:p>
            <a:r>
              <a:rPr lang="en-US" sz="2800" dirty="0" smtClean="0"/>
              <a:t>Microsoft</a:t>
            </a:r>
          </a:p>
          <a:p>
            <a:pPr marL="514350" lvl="1" indent="0">
              <a:buNone/>
            </a:pPr>
            <a:r>
              <a:rPr lang="en-US" sz="2000" dirty="0" smtClean="0"/>
              <a:t>Chakra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871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Basic data types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– true, false</a:t>
            </a:r>
          </a:p>
          <a:p>
            <a:pPr marL="457200" lvl="1" indent="0">
              <a:buNone/>
            </a:pPr>
            <a:r>
              <a:rPr lang="en-US" dirty="0"/>
              <a:t>n</a:t>
            </a:r>
            <a:r>
              <a:rPr lang="en-US" dirty="0" smtClean="0"/>
              <a:t>umber – 42, 3.14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tring – </a:t>
            </a:r>
            <a:r>
              <a:rPr lang="en-US" dirty="0"/>
              <a:t>"Hello World 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object – { name: "Ward“ }</a:t>
            </a:r>
          </a:p>
          <a:p>
            <a:pPr marL="457200" lvl="1" indent="0">
              <a:buNone/>
            </a:pPr>
            <a:r>
              <a:rPr lang="en-US" dirty="0" smtClean="0"/>
              <a:t>undefined – variable not yet assigned a value</a:t>
            </a:r>
          </a:p>
          <a:p>
            <a:pPr marL="457200" lvl="1" indent="0">
              <a:buNone/>
            </a:pPr>
            <a:r>
              <a:rPr lang="en-US" dirty="0" smtClean="0"/>
              <a:t>null – variable does not represent an object</a:t>
            </a:r>
          </a:p>
        </p:txBody>
      </p:sp>
    </p:spTree>
    <p:extLst>
      <p:ext uri="{BB962C8B-B14F-4D97-AF65-F5344CB8AC3E}">
        <p14:creationId xmlns:p14="http://schemas.microsoft.com/office/powerpoint/2010/main" val="150116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8800" y="1289677"/>
            <a:ext cx="3810000" cy="228088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685801" y="1498929"/>
            <a:ext cx="3733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Dynamic Languages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JavaScript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Ruby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Common LISP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Smalltalk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650" y="3804277"/>
            <a:ext cx="712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JavaScript is a dynamic and functional language</a:t>
            </a:r>
          </a:p>
          <a:p>
            <a:pPr algn="ctr"/>
            <a:r>
              <a:rPr lang="en-US" sz="2400" dirty="0" smtClean="0"/>
              <a:t>That often confuses C# and VB.NET developers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1276350"/>
            <a:ext cx="3810000" cy="229932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724400" y="1498929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Static Languages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C#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VB.NET</a:t>
            </a:r>
          </a:p>
        </p:txBody>
      </p:sp>
    </p:spTree>
    <p:extLst>
      <p:ext uri="{BB962C8B-B14F-4D97-AF65-F5344CB8AC3E}">
        <p14:creationId xmlns:p14="http://schemas.microsoft.com/office/powerpoint/2010/main" val="16459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Loose typing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23950"/>
            <a:ext cx="86868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foo = "Some string";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// 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42;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// number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new Date();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// date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true;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//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[];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empty array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[1, "two", 1+2]; // heterogeneous array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{ first: "Ward", last: "Bell"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function() {  return "Hello, world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!";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000" dirty="0"/>
              <a:t>   </a:t>
            </a:r>
          </a:p>
        </p:txBody>
      </p:sp>
    </p:spTree>
    <p:extLst>
      <p:ext uri="{BB962C8B-B14F-4D97-AF65-F5344CB8AC3E}">
        <p14:creationId xmlns:p14="http://schemas.microsoft.com/office/powerpoint/2010/main" val="22556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793</Words>
  <Application>Microsoft Office PowerPoint</Application>
  <PresentationFormat>On-screen Show (16:9)</PresentationFormat>
  <Paragraphs>217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JavaScript for the .NET convert</vt:lpstr>
      <vt:lpstr>JavaScript … like C# … but not</vt:lpstr>
      <vt:lpstr>PowerPoint Presentation</vt:lpstr>
      <vt:lpstr>PowerPoint Presentation</vt:lpstr>
      <vt:lpstr>History of JavaScript</vt:lpstr>
      <vt:lpstr>Fast JavaScript Engines</vt:lpstr>
      <vt:lpstr>Basic data types</vt:lpstr>
      <vt:lpstr>Dynamic</vt:lpstr>
      <vt:lpstr>Loose typing</vt:lpstr>
      <vt:lpstr>Duck typing</vt:lpstr>
      <vt:lpstr>Objects are hash tables</vt:lpstr>
      <vt:lpstr>Fields, not properties!</vt:lpstr>
      <vt:lpstr>Arrays are integer indexed hashes</vt:lpstr>
      <vt:lpstr>Use literals for objects and arrays</vt:lpstr>
      <vt:lpstr>Array length</vt:lpstr>
      <vt:lpstr>Iterating</vt:lpstr>
      <vt:lpstr>ECMAScript 5 array methods </vt:lpstr>
      <vt:lpstr>False-y and Truth-y</vt:lpstr>
      <vt:lpstr>False-y and Truth-y</vt:lpstr>
      <vt:lpstr>Default value</vt:lpstr>
      <vt:lpstr>Too Cute</vt:lpstr>
      <vt:lpstr>Comparison === / !===</vt:lpstr>
      <vt:lpstr>Global namespace</vt:lpstr>
      <vt:lpstr>Stop global pollution</vt:lpstr>
      <vt:lpstr>Functions are 1st class objects</vt:lpstr>
      <vt:lpstr>functions expression or statement?</vt:lpstr>
      <vt:lpstr>anonymous function expressions</vt:lpstr>
      <vt:lpstr>variable hoisting</vt:lpstr>
      <vt:lpstr>functions scope</vt:lpstr>
      <vt:lpstr>Best Practice</vt:lpstr>
      <vt:lpstr>Constructor functions</vt:lpstr>
      <vt:lpstr>"this" … is a subject for another day</vt:lpstr>
      <vt:lpstr>Async events</vt:lpstr>
      <vt:lpstr>Single thread &amp; the event loop</vt:lpstr>
      <vt:lpstr>Closure</vt:lpstr>
      <vt:lpstr>Closure - example</vt:lpstr>
      <vt:lpstr>IIFE Immediately-Invoked Function Expression</vt:lpstr>
      <vt:lpstr>Module patterns</vt:lpstr>
      <vt:lpstr>PowerPoint Presentation</vt:lpstr>
      <vt:lpstr>Resources</vt:lpstr>
      <vt:lpstr>Your Feedback is Important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Ward Bell</cp:lastModifiedBy>
  <cp:revision>129</cp:revision>
  <dcterms:created xsi:type="dcterms:W3CDTF">2003-02-03T22:16:31Z</dcterms:created>
  <dcterms:modified xsi:type="dcterms:W3CDTF">2012-11-01T00:11:04Z</dcterms:modified>
</cp:coreProperties>
</file>