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64" r:id="rId4"/>
    <p:sldId id="259" r:id="rId5"/>
    <p:sldId id="266" r:id="rId6"/>
    <p:sldId id="267" r:id="rId7"/>
    <p:sldId id="269" r:id="rId8"/>
    <p:sldId id="260" r:id="rId9"/>
    <p:sldId id="268" r:id="rId10"/>
    <p:sldId id="261" r:id="rId11"/>
    <p:sldId id="262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Performance*</a:t>
            </a:r>
          </a:p>
        </c:rich>
      </c:tx>
      <c:layout>
        <c:manualLayout>
          <c:xMode val="edge"/>
          <c:yMode val="edge"/>
          <c:x val="0.34547764532288799"/>
          <c:y val="0.87134226689032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670220974444309"/>
          <c:y val="1.4532253159925089E-3"/>
          <c:w val="0.83879010826771649"/>
          <c:h val="0.844830716332507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Vue 2.1.10</c:v>
                </c:pt>
                <c:pt idx="1">
                  <c:v>Angular 2.4.3</c:v>
                </c:pt>
                <c:pt idx="2">
                  <c:v>React 15.4.2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1.1499999999999999</c:v>
                </c:pt>
                <c:pt idx="1">
                  <c:v>1.21</c:v>
                </c:pt>
                <c:pt idx="2">
                  <c:v>1.26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53-47FB-AF63-3555898C4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0353231"/>
        <c:axId val="85828495"/>
      </c:barChart>
      <c:catAx>
        <c:axId val="10035323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28495"/>
        <c:crosses val="autoZero"/>
        <c:auto val="1"/>
        <c:lblAlgn val="ctr"/>
        <c:lblOffset val="100"/>
        <c:noMultiLvlLbl val="0"/>
      </c:catAx>
      <c:valAx>
        <c:axId val="85828495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5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61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8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0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4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0C669-4420-4897-A09C-1C4BFA58210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5C6BF1-6AFC-460E-8E62-0BFE1B00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nodejs.org/en/download/curr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newventuresoft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7DF18-25AF-4B69-9907-607FD8BB6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01" y="934222"/>
            <a:ext cx="6733567" cy="32994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B691F9A-8281-4D34-8F90-44334DBAA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4319372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AED72-A225-429A-BC90-781844183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81" y="4874194"/>
            <a:ext cx="3316406" cy="13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4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4355-183C-4404-AD41-CB8F4161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176"/>
          </a:xfrm>
        </p:spPr>
        <p:txBody>
          <a:bodyPr/>
          <a:lstStyle/>
          <a:p>
            <a:r>
              <a:rPr lang="en-US" dirty="0"/>
              <a:t>{</a:t>
            </a:r>
            <a:r>
              <a:rPr lang="en-US" dirty="0">
                <a:solidFill>
                  <a:schemeClr val="tx1"/>
                </a:solidFill>
              </a:rPr>
              <a:t>Vue.js is fast</a:t>
            </a:r>
            <a:r>
              <a:rPr lang="en-US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5DFA-8AA4-4DF5-9356-9460FEE7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size</a:t>
            </a:r>
          </a:p>
          <a:p>
            <a:pPr lvl="1"/>
            <a:r>
              <a:rPr lang="en-US" dirty="0"/>
              <a:t>74.8kb</a:t>
            </a:r>
          </a:p>
          <a:p>
            <a:r>
              <a:rPr lang="en-US" dirty="0"/>
              <a:t>Runtime performance</a:t>
            </a:r>
          </a:p>
          <a:p>
            <a:pPr lvl="1"/>
            <a:r>
              <a:rPr lang="en-US" dirty="0"/>
              <a:t>Virtual DOM	</a:t>
            </a:r>
          </a:p>
          <a:p>
            <a:pPr lvl="1"/>
            <a:r>
              <a:rPr lang="en-US" dirty="0"/>
              <a:t>Compared to other frameworks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A184E7-61AF-4F1C-ACB8-D744D7173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4180"/>
              </p:ext>
            </p:extLst>
          </p:nvPr>
        </p:nvGraphicFramePr>
        <p:xfrm>
          <a:off x="4700016" y="1316735"/>
          <a:ext cx="4803648" cy="3541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D66E61-3D27-4020-8F22-D93F1C896AEE}"/>
              </a:ext>
            </a:extLst>
          </p:cNvPr>
          <p:cNvSpPr txBox="1"/>
          <p:nvPr/>
        </p:nvSpPr>
        <p:spPr>
          <a:xfrm>
            <a:off x="677338" y="6196083"/>
            <a:ext cx="8045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* http://www.stefankrause.net/js-frameworks-benchmark5/webdriver-ts/table.html</a:t>
            </a:r>
          </a:p>
        </p:txBody>
      </p:sp>
    </p:spTree>
    <p:extLst>
      <p:ext uri="{BB962C8B-B14F-4D97-AF65-F5344CB8AC3E}">
        <p14:creationId xmlns:p14="http://schemas.microsoft.com/office/powerpoint/2010/main" val="8255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D4D-F022-4329-8D4B-CA8675DE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>
                <a:solidFill>
                  <a:schemeClr val="tx1"/>
                </a:solidFill>
              </a:rPr>
              <a:t>What is a </a:t>
            </a:r>
            <a:r>
              <a:rPr lang="en-US" dirty="0" err="1">
                <a:solidFill>
                  <a:schemeClr val="tx1"/>
                </a:solidFill>
              </a:rPr>
              <a:t>Vue</a:t>
            </a:r>
            <a:r>
              <a:rPr lang="en-US" dirty="0">
                <a:solidFill>
                  <a:schemeClr val="tx1"/>
                </a:solidFill>
              </a:rPr>
              <a:t> Component</a:t>
            </a:r>
            <a:r>
              <a:rPr lang="en-US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1037-48AF-43CB-B8E3-F4925C43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 for reusing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1FE5-DA02-40B4-9002-8058364C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>
                <a:solidFill>
                  <a:schemeClr val="tx1"/>
                </a:solidFill>
              </a:rPr>
              <a:t>Advanced Tooling</a:t>
            </a:r>
            <a:r>
              <a:rPr lang="en-US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142C-2DE1-440D-AF67-31586F70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780E-0E8E-4044-BE7A-B449E5E7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-CLI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5865-34A3-4BDF-BA02-E31A01E8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89DC0-258A-48E1-B732-975F3C808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2616" y="934222"/>
            <a:ext cx="6314736" cy="3299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D8634C-3555-4B27-B1AB-4DCB0906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16" y="4553712"/>
            <a:ext cx="6314736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{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Progress Virtual Classroom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322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6A7E6-5087-4EA2-AE49-18DCC5A6F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819732"/>
              </p:ext>
            </p:extLst>
          </p:nvPr>
        </p:nvGraphicFramePr>
        <p:xfrm>
          <a:off x="615696" y="451104"/>
          <a:ext cx="8345424" cy="5590922"/>
        </p:xfrm>
        <a:graphic>
          <a:graphicData uri="http://schemas.openxmlformats.org/drawingml/2006/table">
            <a:tbl>
              <a:tblPr/>
              <a:tblGrid>
                <a:gridCol w="2781808">
                  <a:extLst>
                    <a:ext uri="{9D8B030D-6E8A-4147-A177-3AD203B41FA5}">
                      <a16:colId xmlns:a16="http://schemas.microsoft.com/office/drawing/2014/main" val="2561621659"/>
                    </a:ext>
                  </a:extLst>
                </a:gridCol>
                <a:gridCol w="2781808">
                  <a:extLst>
                    <a:ext uri="{9D8B030D-6E8A-4147-A177-3AD203B41FA5}">
                      <a16:colId xmlns:a16="http://schemas.microsoft.com/office/drawing/2014/main" val="123559643"/>
                    </a:ext>
                  </a:extLst>
                </a:gridCol>
                <a:gridCol w="2781808">
                  <a:extLst>
                    <a:ext uri="{9D8B030D-6E8A-4147-A177-3AD203B41FA5}">
                      <a16:colId xmlns:a16="http://schemas.microsoft.com/office/drawing/2014/main" val="476010698"/>
                    </a:ext>
                  </a:extLst>
                </a:gridCol>
              </a:tblGrid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Date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Time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Course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071543"/>
                  </a:ext>
                </a:extLst>
              </a:tr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February 28,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Kendo UI &amp; Angular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9216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March 7,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B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B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Telerik UI for ASP.NET MVC and ASP.NET Core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60B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59597"/>
                  </a:ext>
                </a:extLst>
              </a:tr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March 8,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60B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60B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Kendo UI &amp; React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60B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324541"/>
                  </a:ext>
                </a:extLst>
              </a:tr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March 14,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&amp;quot"/>
                        </a:rPr>
                        <a:t>Kendo UI &amp; jQuery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917725"/>
                  </a:ext>
                </a:extLst>
              </a:tr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chemeClr val="accent1"/>
                          </a:solidFill>
                          <a:effectLst/>
                          <a:latin typeface="&amp;quot"/>
                        </a:rPr>
                        <a:t>March 22,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chemeClr val="accent1"/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chemeClr val="accent1"/>
                          </a:solidFill>
                          <a:effectLst/>
                          <a:latin typeface="&amp;quot"/>
                        </a:rPr>
                        <a:t>Kendo UI &amp; </a:t>
                      </a:r>
                      <a:r>
                        <a:rPr lang="en-US" sz="1200" b="1" i="0" dirty="0" err="1">
                          <a:solidFill>
                            <a:schemeClr val="accent1"/>
                          </a:solidFill>
                          <a:effectLst/>
                          <a:latin typeface="&amp;quot"/>
                        </a:rPr>
                        <a:t>Vue</a:t>
                      </a:r>
                      <a:endParaRPr lang="en-US" sz="1200" b="1" i="0" dirty="0">
                        <a:solidFill>
                          <a:schemeClr val="accent1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988344"/>
                  </a:ext>
                </a:extLst>
              </a:tr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March 27,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Telerik UI for Xamarin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834946"/>
                  </a:ext>
                </a:extLst>
              </a:tr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March 30,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Telerik UI for WPF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167112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April 5,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Telerik Reporting &amp; Telerik Report Server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08029"/>
                  </a:ext>
                </a:extLst>
              </a:tr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April 10,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Telerik UI for WinForms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77374"/>
                  </a:ext>
                </a:extLst>
              </a:tr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April 12,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b-NO" sz="1200" b="1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Telerik UI for ASP.NET AJAX</a:t>
                      </a:r>
                      <a:endParaRPr lang="nb-NO" sz="1200" b="0" i="0">
                        <a:solidFill>
                          <a:srgbClr val="000000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06580"/>
                  </a:ext>
                </a:extLst>
              </a:tr>
              <a:tr h="4208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April 13, 2018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9am - 1pm EST</a:t>
                      </a: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Telerik UI for UWP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&amp;quot"/>
                      </a:endParaRPr>
                    </a:p>
                  </a:txBody>
                  <a:tcPr marL="26085" marR="26085" marT="52170" marB="52170" anchor="ctr">
                    <a:lnL>
                      <a:noFill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27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24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8B0A-D48F-46F1-8FEE-7E615147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8447"/>
          </a:xfrm>
        </p:spPr>
        <p:txBody>
          <a:bodyPr>
            <a:normAutofit fontScale="90000"/>
          </a:bodyPr>
          <a:lstStyle/>
          <a:p>
            <a:r>
              <a:rPr lang="en-US" dirty="0"/>
              <a:t>Vladimir Milev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3E3A6F-BD12-4125-8F4D-60349962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0" y="2160589"/>
            <a:ext cx="5738322" cy="2490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vladi@newventuresoftware.com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github.com/</a:t>
            </a:r>
            <a:r>
              <a:rPr lang="en-US" dirty="0" err="1"/>
              <a:t>vmilev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vmilev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D2E67E-A30D-49E2-B43B-5B460258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14" y="2160589"/>
            <a:ext cx="428767" cy="428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BD4957-D554-4E82-9D44-4FB44A39F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32" y="2990637"/>
            <a:ext cx="396137" cy="396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1B3829-54FD-4F47-8A72-51B5A4F58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60" y="3788055"/>
            <a:ext cx="402609" cy="402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463C79-DCC7-4D10-8424-49E6F935C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0" y="5143206"/>
            <a:ext cx="1978760" cy="11283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28DF08-F01A-48EA-94DD-A90A86BE3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40" y="5143206"/>
            <a:ext cx="2480441" cy="11283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2786F0-C10A-4B01-B986-44448695D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35" y="5143206"/>
            <a:ext cx="1466223" cy="112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DB3BC0-F5AF-4B73-8F66-86A53EA11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64" y="5143206"/>
            <a:ext cx="1128345" cy="11283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093FE3-5AF8-4B37-AE3A-F9CAED14C27B}"/>
              </a:ext>
            </a:extLst>
          </p:cNvPr>
          <p:cNvSpPr txBox="1"/>
          <p:nvPr/>
        </p:nvSpPr>
        <p:spPr>
          <a:xfrm>
            <a:off x="674552" y="1273706"/>
            <a:ext cx="32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Chief Software Architect @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432BD56-9E29-463E-8DA3-34C17B57C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6339" y="528613"/>
            <a:ext cx="1590675" cy="11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6666C-9F56-4204-B641-7709992875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9" y="2160588"/>
            <a:ext cx="2030075" cy="20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4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C3DD8-72E4-4DF2-A7F0-435D9A47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5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0B42-606C-48EB-893C-7A8FD35B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>
                <a:solidFill>
                  <a:schemeClr val="tx1"/>
                </a:solidFill>
              </a:rPr>
              <a:t>Agenda</a:t>
            </a:r>
            <a:r>
              <a:rPr lang="en-US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4549-E454-4432-8F29-7B44D247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 1: Vue.js </a:t>
            </a:r>
          </a:p>
          <a:p>
            <a:r>
              <a:rPr lang="en-US" sz="2400" dirty="0"/>
              <a:t>Part 2: Kendo UI for </a:t>
            </a:r>
            <a:r>
              <a:rPr lang="en-US" sz="2400" dirty="0" err="1"/>
              <a:t>Vue</a:t>
            </a:r>
            <a:endParaRPr lang="en-US" sz="2400" dirty="0"/>
          </a:p>
          <a:p>
            <a:r>
              <a:rPr lang="en-US" sz="2400" dirty="0"/>
              <a:t>Part 3: Live coding/demo</a:t>
            </a:r>
          </a:p>
        </p:txBody>
      </p:sp>
    </p:spTree>
    <p:extLst>
      <p:ext uri="{BB962C8B-B14F-4D97-AF65-F5344CB8AC3E}">
        <p14:creationId xmlns:p14="http://schemas.microsoft.com/office/powerpoint/2010/main" val="395091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C024A6-5367-492E-BEE3-554EFD91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wait! Aren’t there already….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3CE16-E8E6-40C5-A729-DCE0694BB26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20" y="1386519"/>
            <a:ext cx="6726072" cy="5043733"/>
          </a:xfrm>
        </p:spPr>
      </p:pic>
    </p:spTree>
    <p:extLst>
      <p:ext uri="{BB962C8B-B14F-4D97-AF65-F5344CB8AC3E}">
        <p14:creationId xmlns:p14="http://schemas.microsoft.com/office/powerpoint/2010/main" val="24167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C85601-DCD0-4DE4-9E85-A0B1B29C0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r="22661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2073E-76E1-4DD6-9602-67D0F558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Why Vue.js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0690-32CC-4D0F-B952-01ED5D2D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Easy to learn</a:t>
            </a:r>
          </a:p>
          <a:p>
            <a:r>
              <a:rPr lang="en-US" dirty="0"/>
              <a:t>Easy to develop</a:t>
            </a:r>
          </a:p>
          <a:p>
            <a:r>
              <a:rPr lang="en-US" dirty="0"/>
              <a:t>Easy to maintain</a:t>
            </a:r>
          </a:p>
          <a:p>
            <a:r>
              <a:rPr lang="en-US" dirty="0"/>
              <a:t>Fast!</a:t>
            </a:r>
          </a:p>
        </p:txBody>
      </p:sp>
    </p:spTree>
    <p:extLst>
      <p:ext uri="{BB962C8B-B14F-4D97-AF65-F5344CB8AC3E}">
        <p14:creationId xmlns:p14="http://schemas.microsoft.com/office/powerpoint/2010/main" val="18354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7CEF-9ADE-4F95-B2A7-1572752C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Tools we will need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01D0-B4BB-483B-A8D9-DB0299B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039946" cy="3002723"/>
          </a:xfrm>
        </p:spPr>
        <p:txBody>
          <a:bodyPr>
            <a:normAutofit/>
          </a:bodyPr>
          <a:lstStyle/>
          <a:p>
            <a:r>
              <a:rPr lang="en-US" sz="2400" dirty="0"/>
              <a:t>Node.js</a:t>
            </a:r>
          </a:p>
          <a:p>
            <a:pPr lvl="1"/>
            <a:r>
              <a:rPr lang="en-US" i="1" dirty="0">
                <a:hlinkClick r:id="rId2"/>
              </a:rPr>
              <a:t>https://nodejs.org/en/download/current/</a:t>
            </a:r>
            <a:endParaRPr lang="en-US" sz="2400" dirty="0"/>
          </a:p>
          <a:p>
            <a:r>
              <a:rPr lang="en-US" sz="2400" dirty="0" err="1"/>
              <a:t>VSCode</a:t>
            </a:r>
            <a:endParaRPr lang="en-US" sz="2400" dirty="0"/>
          </a:p>
          <a:p>
            <a:pPr lvl="1"/>
            <a:r>
              <a:rPr lang="en-US" i="1" dirty="0">
                <a:hlinkClick r:id="rId3"/>
              </a:rPr>
              <a:t>https://code.visualstudio.com/</a:t>
            </a:r>
            <a:endParaRPr lang="en-US" sz="2400" dirty="0"/>
          </a:p>
          <a:p>
            <a:r>
              <a:rPr lang="en-US" sz="2400" dirty="0"/>
              <a:t>GitHub</a:t>
            </a:r>
          </a:p>
          <a:p>
            <a:pPr lvl="1"/>
            <a:r>
              <a:rPr lang="en-US" i="1" dirty="0">
                <a:hlinkClick r:id="rId4"/>
              </a:rPr>
              <a:t>https://github.com/newventuresoftware</a:t>
            </a:r>
            <a:r>
              <a:rPr lang="en-US" i="1" dirty="0"/>
              <a:t>/&lt;project&gt;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26825-E02E-409B-81FB-E410E769F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36" y="5336274"/>
            <a:ext cx="1081612" cy="1098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31121D-4617-4577-91A2-664217FD5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36274"/>
            <a:ext cx="1795995" cy="10985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F60E9C-A026-43E9-AF82-DC8BCC6D5E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35" y="5336274"/>
            <a:ext cx="3303909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95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BEBEB"/>
      </a:lt2>
      <a:accent1>
        <a:srgbClr val="4DBA87"/>
      </a:accent1>
      <a:accent2>
        <a:srgbClr val="435466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1">
      <a:majorFont>
        <a:latin typeface="DaxComp-Bold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3785</TotalTime>
  <Words>310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&amp;quot</vt:lpstr>
      <vt:lpstr>Arial</vt:lpstr>
      <vt:lpstr>DaxComp-Bold</vt:lpstr>
      <vt:lpstr>Trebuchet MS</vt:lpstr>
      <vt:lpstr>Wingdings 3</vt:lpstr>
      <vt:lpstr>Facet</vt:lpstr>
      <vt:lpstr>PowerPoint Presentation</vt:lpstr>
      <vt:lpstr>{Welcome to Progress Virtual Classroom}</vt:lpstr>
      <vt:lpstr>PowerPoint Presentation</vt:lpstr>
      <vt:lpstr>Vladimir Milev </vt:lpstr>
      <vt:lpstr>PowerPoint Presentation</vt:lpstr>
      <vt:lpstr>{Agenda}</vt:lpstr>
      <vt:lpstr>Wait, wait! Aren’t there already….</vt:lpstr>
      <vt:lpstr>Why Vue.js ?</vt:lpstr>
      <vt:lpstr>Tools we will need</vt:lpstr>
      <vt:lpstr>{Vue.js is fast}</vt:lpstr>
      <vt:lpstr>{What is a Vue Component}</vt:lpstr>
      <vt:lpstr>{Advanced Tooling}</vt:lpstr>
      <vt:lpstr>Vue-CLI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Milev</dc:creator>
  <cp:lastModifiedBy>Vladimir Milev</cp:lastModifiedBy>
  <cp:revision>43</cp:revision>
  <dcterms:created xsi:type="dcterms:W3CDTF">2018-02-13T07:10:41Z</dcterms:created>
  <dcterms:modified xsi:type="dcterms:W3CDTF">2018-03-12T12:55:59Z</dcterms:modified>
</cp:coreProperties>
</file>