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9"/>
  </p:notesMasterIdLst>
  <p:sldIdLst>
    <p:sldId id="258" r:id="rId2"/>
    <p:sldId id="259" r:id="rId3"/>
    <p:sldId id="260" r:id="rId4"/>
    <p:sldId id="261" r:id="rId5"/>
    <p:sldId id="262" r:id="rId6"/>
    <p:sldId id="264" r:id="rId7"/>
    <p:sldId id="271" r:id="rId8"/>
    <p:sldId id="270" r:id="rId9"/>
    <p:sldId id="269" r:id="rId10"/>
    <p:sldId id="272" r:id="rId11"/>
    <p:sldId id="273" r:id="rId12"/>
    <p:sldId id="266" r:id="rId13"/>
    <p:sldId id="267" r:id="rId14"/>
    <p:sldId id="265" r:id="rId15"/>
    <p:sldId id="268" r:id="rId16"/>
    <p:sldId id="292" r:id="rId17"/>
    <p:sldId id="297" r:id="rId18"/>
    <p:sldId id="274" r:id="rId19"/>
    <p:sldId id="293" r:id="rId20"/>
    <p:sldId id="294" r:id="rId21"/>
    <p:sldId id="295" r:id="rId22"/>
    <p:sldId id="296" r:id="rId23"/>
    <p:sldId id="309" r:id="rId24"/>
    <p:sldId id="299" r:id="rId25"/>
    <p:sldId id="300" r:id="rId26"/>
    <p:sldId id="301" r:id="rId27"/>
    <p:sldId id="298" r:id="rId28"/>
    <p:sldId id="302" r:id="rId29"/>
    <p:sldId id="303" r:id="rId30"/>
    <p:sldId id="304" r:id="rId31"/>
    <p:sldId id="310" r:id="rId32"/>
    <p:sldId id="305" r:id="rId33"/>
    <p:sldId id="306" r:id="rId34"/>
    <p:sldId id="311" r:id="rId35"/>
    <p:sldId id="312" r:id="rId36"/>
    <p:sldId id="307" r:id="rId37"/>
    <p:sldId id="30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7C7"/>
    <a:srgbClr val="4DBA87"/>
    <a:srgbClr val="4354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7" autoAdjust="0"/>
    <p:restoredTop sz="74876" autoAdjust="0"/>
  </p:normalViewPr>
  <p:slideViewPr>
    <p:cSldViewPr snapToGrid="0">
      <p:cViewPr varScale="1">
        <p:scale>
          <a:sx n="65" d="100"/>
          <a:sy n="65" d="100"/>
        </p:scale>
        <p:origin x="1358" y="38"/>
      </p:cViewPr>
      <p:guideLst/>
    </p:cSldViewPr>
  </p:slideViewPr>
  <p:notesTextViewPr>
    <p:cViewPr>
      <p:scale>
        <a:sx n="3" d="2"/>
        <a:sy n="3" d="2"/>
      </p:scale>
      <p:origin x="0" y="-898"/>
    </p:cViewPr>
  </p:notesTextViewPr>
  <p:notesViewPr>
    <p:cSldViewPr snapToGrid="0">
      <p:cViewPr varScale="1">
        <p:scale>
          <a:sx n="95" d="100"/>
          <a:sy n="95" d="100"/>
        </p:scale>
        <p:origin x="4042"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61288-9DF0-4FCE-B195-174D3C0E2959}"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64542BFD-E986-4288-B94D-258FDE5FAE76}">
      <dgm:prSet phldrT="[Text]" custT="1"/>
      <dgm:spPr>
        <a:solidFill>
          <a:schemeClr val="tx1"/>
        </a:solidFill>
      </dgm:spPr>
      <dgm:t>
        <a:bodyPr/>
        <a:lstStyle/>
        <a:p>
          <a:endParaRPr lang="en-US" sz="1800" dirty="0"/>
        </a:p>
      </dgm:t>
    </dgm:pt>
    <dgm:pt modelId="{C6494FC2-E495-45AF-8310-8E0EA4C70434}" type="parTrans" cxnId="{672E1F16-154B-4DF3-8841-625DF2E15569}">
      <dgm:prSet/>
      <dgm:spPr/>
      <dgm:t>
        <a:bodyPr/>
        <a:lstStyle/>
        <a:p>
          <a:endParaRPr lang="en-US"/>
        </a:p>
      </dgm:t>
    </dgm:pt>
    <dgm:pt modelId="{20E7752D-EAEE-463B-B495-40AF5A2F799B}" type="sibTrans" cxnId="{672E1F16-154B-4DF3-8841-625DF2E15569}">
      <dgm:prSet/>
      <dgm:spPr/>
      <dgm:t>
        <a:bodyPr/>
        <a:lstStyle/>
        <a:p>
          <a:endParaRPr lang="en-US"/>
        </a:p>
      </dgm:t>
    </dgm:pt>
    <dgm:pt modelId="{DC863395-1579-4E96-BF1C-6881E8B4063D}">
      <dgm:prSet phldrT="[Text]"/>
      <dgm:spPr>
        <a:solidFill>
          <a:schemeClr val="accent5"/>
        </a:solidFill>
        <a:ln>
          <a:solidFill>
            <a:schemeClr val="lt1">
              <a:hueOff val="0"/>
              <a:satOff val="0"/>
              <a:lumOff val="0"/>
            </a:schemeClr>
          </a:solidFill>
        </a:ln>
      </dgm:spPr>
      <dgm:t>
        <a:bodyPr/>
        <a:lstStyle/>
        <a:p>
          <a:r>
            <a:rPr lang="en-US" dirty="0"/>
            <a:t>Data Source</a:t>
          </a:r>
        </a:p>
      </dgm:t>
    </dgm:pt>
    <dgm:pt modelId="{9AD3F340-95FD-4DD6-A02A-BE75FC15A2A2}" type="parTrans" cxnId="{2BD5783B-2971-4751-A138-716A47424212}">
      <dgm:prSet/>
      <dgm:spPr>
        <a:ln>
          <a:noFill/>
        </a:ln>
      </dgm:spPr>
      <dgm:t>
        <a:bodyPr/>
        <a:lstStyle/>
        <a:p>
          <a:endParaRPr lang="en-US" dirty="0"/>
        </a:p>
      </dgm:t>
    </dgm:pt>
    <dgm:pt modelId="{514D722F-9DD4-4EE4-8A13-BCA708A62FA8}" type="sibTrans" cxnId="{2BD5783B-2971-4751-A138-716A47424212}">
      <dgm:prSet/>
      <dgm:spPr/>
      <dgm:t>
        <a:bodyPr/>
        <a:lstStyle/>
        <a:p>
          <a:endParaRPr lang="en-US"/>
        </a:p>
      </dgm:t>
    </dgm:pt>
    <dgm:pt modelId="{51A1EA99-DFBB-46F4-8157-FE71314542B7}">
      <dgm:prSet phldrT="[Text]"/>
      <dgm:spPr>
        <a:solidFill>
          <a:schemeClr val="accent5"/>
        </a:solidFill>
        <a:ln>
          <a:solidFill>
            <a:schemeClr val="lt1">
              <a:hueOff val="0"/>
              <a:satOff val="0"/>
              <a:lumOff val="0"/>
            </a:schemeClr>
          </a:solidFill>
        </a:ln>
      </dgm:spPr>
      <dgm:t>
        <a:bodyPr/>
        <a:lstStyle/>
        <a:p>
          <a:r>
            <a:rPr lang="en-US" dirty="0"/>
            <a:t>Validation</a:t>
          </a:r>
        </a:p>
      </dgm:t>
    </dgm:pt>
    <dgm:pt modelId="{EA6DDD09-C788-4FF4-8D66-CB74946B43F3}" type="parTrans" cxnId="{0DD99F96-E5D7-4FDC-A59C-16CC931C5560}">
      <dgm:prSet/>
      <dgm:spPr>
        <a:ln>
          <a:noFill/>
        </a:ln>
      </dgm:spPr>
      <dgm:t>
        <a:bodyPr/>
        <a:lstStyle/>
        <a:p>
          <a:endParaRPr lang="en-US"/>
        </a:p>
      </dgm:t>
    </dgm:pt>
    <dgm:pt modelId="{FF85C232-F75A-419E-868E-113E12B24A33}" type="sibTrans" cxnId="{0DD99F96-E5D7-4FDC-A59C-16CC931C5560}">
      <dgm:prSet/>
      <dgm:spPr/>
      <dgm:t>
        <a:bodyPr/>
        <a:lstStyle/>
        <a:p>
          <a:endParaRPr lang="en-US"/>
        </a:p>
      </dgm:t>
    </dgm:pt>
    <dgm:pt modelId="{9D152CCC-382A-44A2-9BF8-92D9CDBC3A7E}">
      <dgm:prSet phldrT="[Text]"/>
      <dgm:spPr>
        <a:solidFill>
          <a:schemeClr val="accent5"/>
        </a:solidFill>
        <a:ln>
          <a:solidFill>
            <a:schemeClr val="lt1">
              <a:hueOff val="0"/>
              <a:satOff val="0"/>
              <a:lumOff val="0"/>
            </a:schemeClr>
          </a:solidFill>
        </a:ln>
      </dgm:spPr>
      <dgm:t>
        <a:bodyPr/>
        <a:lstStyle/>
        <a:p>
          <a:r>
            <a:rPr lang="en-US" dirty="0"/>
            <a:t>Globalization</a:t>
          </a:r>
        </a:p>
      </dgm:t>
    </dgm:pt>
    <dgm:pt modelId="{B6A54642-1FCB-42AC-884C-A2AC19D72048}" type="parTrans" cxnId="{5B7AC263-01C5-488D-9D31-EC6B7648BCEF}">
      <dgm:prSet/>
      <dgm:spPr>
        <a:ln>
          <a:noFill/>
        </a:ln>
      </dgm:spPr>
      <dgm:t>
        <a:bodyPr/>
        <a:lstStyle/>
        <a:p>
          <a:endParaRPr lang="en-US"/>
        </a:p>
      </dgm:t>
    </dgm:pt>
    <dgm:pt modelId="{E604C169-EEDD-45D0-A1B8-ABFDB10E29C3}" type="sibTrans" cxnId="{5B7AC263-01C5-488D-9D31-EC6B7648BCEF}">
      <dgm:prSet/>
      <dgm:spPr/>
      <dgm:t>
        <a:bodyPr/>
        <a:lstStyle/>
        <a:p>
          <a:endParaRPr lang="en-US"/>
        </a:p>
      </dgm:t>
    </dgm:pt>
    <dgm:pt modelId="{ADFD1522-D6E7-4245-9306-E6B931F4DD68}">
      <dgm:prSet phldrT="[Text]"/>
      <dgm:spPr>
        <a:solidFill>
          <a:schemeClr val="accent5"/>
        </a:solidFill>
        <a:ln>
          <a:solidFill>
            <a:schemeClr val="lt1">
              <a:hueOff val="0"/>
              <a:satOff val="0"/>
              <a:lumOff val="0"/>
            </a:schemeClr>
          </a:solidFill>
        </a:ln>
      </dgm:spPr>
      <dgm:t>
        <a:bodyPr/>
        <a:lstStyle/>
        <a:p>
          <a:r>
            <a:rPr lang="en-US" dirty="0"/>
            <a:t>Templates</a:t>
          </a:r>
        </a:p>
      </dgm:t>
    </dgm:pt>
    <dgm:pt modelId="{6EF31DD2-63B8-431A-8C5C-49A003B7BFC9}" type="parTrans" cxnId="{8DCBE4D9-A237-4090-A38C-36D22011B1DB}">
      <dgm:prSet/>
      <dgm:spPr>
        <a:ln>
          <a:noFill/>
        </a:ln>
      </dgm:spPr>
      <dgm:t>
        <a:bodyPr/>
        <a:lstStyle/>
        <a:p>
          <a:endParaRPr lang="en-US"/>
        </a:p>
      </dgm:t>
    </dgm:pt>
    <dgm:pt modelId="{D79AAE08-7FA1-4CE8-9205-0B829B1B852D}" type="sibTrans" cxnId="{8DCBE4D9-A237-4090-A38C-36D22011B1DB}">
      <dgm:prSet/>
      <dgm:spPr/>
      <dgm:t>
        <a:bodyPr/>
        <a:lstStyle/>
        <a:p>
          <a:endParaRPr lang="en-US"/>
        </a:p>
      </dgm:t>
    </dgm:pt>
    <dgm:pt modelId="{B4C2F9B5-76C8-4644-8608-B129E2A7C580}">
      <dgm:prSet phldrT="[Text]"/>
      <dgm:spPr>
        <a:solidFill>
          <a:schemeClr val="accent5"/>
        </a:solidFill>
        <a:ln>
          <a:solidFill>
            <a:schemeClr val="lt1">
              <a:hueOff val="0"/>
              <a:satOff val="0"/>
              <a:lumOff val="0"/>
            </a:schemeClr>
          </a:solidFill>
        </a:ln>
      </dgm:spPr>
      <dgm:t>
        <a:bodyPr/>
        <a:lstStyle/>
        <a:p>
          <a:r>
            <a:rPr lang="en-US" dirty="0"/>
            <a:t>Drag &amp; Drop</a:t>
          </a:r>
        </a:p>
      </dgm:t>
    </dgm:pt>
    <dgm:pt modelId="{0D6A4ED1-92CC-4B57-BDB7-DBC7BC13D10B}" type="parTrans" cxnId="{CBA25AB3-0F85-4236-9FB2-23ED42966153}">
      <dgm:prSet/>
      <dgm:spPr>
        <a:ln>
          <a:noFill/>
        </a:ln>
      </dgm:spPr>
      <dgm:t>
        <a:bodyPr/>
        <a:lstStyle/>
        <a:p>
          <a:endParaRPr lang="en-US"/>
        </a:p>
      </dgm:t>
    </dgm:pt>
    <dgm:pt modelId="{816FF75A-7B0D-4358-B334-FCCB16B9512A}" type="sibTrans" cxnId="{CBA25AB3-0F85-4236-9FB2-23ED42966153}">
      <dgm:prSet/>
      <dgm:spPr/>
      <dgm:t>
        <a:bodyPr/>
        <a:lstStyle/>
        <a:p>
          <a:endParaRPr lang="en-US"/>
        </a:p>
      </dgm:t>
    </dgm:pt>
    <dgm:pt modelId="{A35E7A10-E894-4377-9D8B-ACB91D11B516}">
      <dgm:prSet phldrT="[Text]"/>
      <dgm:spPr>
        <a:solidFill>
          <a:schemeClr val="accent5"/>
        </a:solidFill>
        <a:ln>
          <a:solidFill>
            <a:schemeClr val="lt1">
              <a:hueOff val="0"/>
              <a:satOff val="0"/>
              <a:lumOff val="0"/>
            </a:schemeClr>
          </a:solidFill>
        </a:ln>
      </dgm:spPr>
      <dgm:t>
        <a:bodyPr/>
        <a:lstStyle/>
        <a:p>
          <a:r>
            <a:rPr lang="en-US" dirty="0"/>
            <a:t>MVVM</a:t>
          </a:r>
        </a:p>
      </dgm:t>
    </dgm:pt>
    <dgm:pt modelId="{8D110D9D-77A8-4C15-801A-734EBC08B1F4}" type="parTrans" cxnId="{6A9AD4E7-5B8B-4E94-84DE-D03849464719}">
      <dgm:prSet/>
      <dgm:spPr>
        <a:ln>
          <a:noFill/>
        </a:ln>
      </dgm:spPr>
      <dgm:t>
        <a:bodyPr/>
        <a:lstStyle/>
        <a:p>
          <a:endParaRPr lang="en-US"/>
        </a:p>
      </dgm:t>
    </dgm:pt>
    <dgm:pt modelId="{0AE15BE8-DE66-4168-9BBB-7B1E694A1AD6}" type="sibTrans" cxnId="{6A9AD4E7-5B8B-4E94-84DE-D03849464719}">
      <dgm:prSet/>
      <dgm:spPr/>
      <dgm:t>
        <a:bodyPr/>
        <a:lstStyle/>
        <a:p>
          <a:endParaRPr lang="en-US"/>
        </a:p>
      </dgm:t>
    </dgm:pt>
    <dgm:pt modelId="{065FC4AE-9A43-4D5E-8F99-D99BC1E97448}">
      <dgm:prSet phldrT="[Text]"/>
      <dgm:spPr>
        <a:solidFill>
          <a:schemeClr val="accent5"/>
        </a:solidFill>
        <a:ln>
          <a:solidFill>
            <a:schemeClr val="lt1">
              <a:hueOff val="0"/>
              <a:satOff val="0"/>
              <a:lumOff val="0"/>
            </a:schemeClr>
          </a:solidFill>
        </a:ln>
      </dgm:spPr>
      <dgm:t>
        <a:bodyPr/>
        <a:lstStyle/>
        <a:p>
          <a:r>
            <a:rPr lang="en-US" dirty="0"/>
            <a:t>Export</a:t>
          </a:r>
        </a:p>
      </dgm:t>
    </dgm:pt>
    <dgm:pt modelId="{2D279AD9-FE2E-4F03-A56F-21F6C95E8488}" type="parTrans" cxnId="{51F6204C-DAEE-46AD-BB57-D9B588B6FFB9}">
      <dgm:prSet/>
      <dgm:spPr>
        <a:ln>
          <a:noFill/>
        </a:ln>
      </dgm:spPr>
      <dgm:t>
        <a:bodyPr/>
        <a:lstStyle/>
        <a:p>
          <a:endParaRPr lang="en-US"/>
        </a:p>
      </dgm:t>
    </dgm:pt>
    <dgm:pt modelId="{5B54C05C-185C-4B4C-BB92-E18AC1FD70E6}" type="sibTrans" cxnId="{51F6204C-DAEE-46AD-BB57-D9B588B6FFB9}">
      <dgm:prSet/>
      <dgm:spPr/>
      <dgm:t>
        <a:bodyPr/>
        <a:lstStyle/>
        <a:p>
          <a:endParaRPr lang="en-US"/>
        </a:p>
      </dgm:t>
    </dgm:pt>
    <dgm:pt modelId="{BC03857C-9356-4A48-A4AF-33BCB1979145}">
      <dgm:prSet phldrT="[Text]"/>
      <dgm:spPr>
        <a:solidFill>
          <a:schemeClr val="accent5"/>
        </a:solidFill>
        <a:ln>
          <a:solidFill>
            <a:schemeClr val="lt1">
              <a:hueOff val="0"/>
              <a:satOff val="0"/>
              <a:lumOff val="0"/>
            </a:schemeClr>
          </a:solidFill>
        </a:ln>
      </dgm:spPr>
      <dgm:t>
        <a:bodyPr/>
        <a:lstStyle/>
        <a:p>
          <a:r>
            <a:rPr lang="en-US" dirty="0"/>
            <a:t>Components</a:t>
          </a:r>
        </a:p>
      </dgm:t>
    </dgm:pt>
    <dgm:pt modelId="{E77CB5C1-6290-49FA-917C-260AEC6774FB}" type="parTrans" cxnId="{0E9441E8-3091-4275-8B32-566DD7F2A4CB}">
      <dgm:prSet/>
      <dgm:spPr>
        <a:ln>
          <a:noFill/>
        </a:ln>
      </dgm:spPr>
      <dgm:t>
        <a:bodyPr/>
        <a:lstStyle/>
        <a:p>
          <a:endParaRPr lang="en-US"/>
        </a:p>
      </dgm:t>
    </dgm:pt>
    <dgm:pt modelId="{D400F9CB-A2B9-4544-BF79-8EE9D96D7B6E}" type="sibTrans" cxnId="{0E9441E8-3091-4275-8B32-566DD7F2A4CB}">
      <dgm:prSet/>
      <dgm:spPr/>
      <dgm:t>
        <a:bodyPr/>
        <a:lstStyle/>
        <a:p>
          <a:endParaRPr lang="en-US"/>
        </a:p>
      </dgm:t>
    </dgm:pt>
    <dgm:pt modelId="{317FD801-4542-45A1-A0AD-811D2A55BC52}" type="pres">
      <dgm:prSet presAssocID="{93061288-9DF0-4FCE-B195-174D3C0E2959}" presName="cycle" presStyleCnt="0">
        <dgm:presLayoutVars>
          <dgm:chMax val="1"/>
          <dgm:dir/>
          <dgm:animLvl val="ctr"/>
          <dgm:resizeHandles val="exact"/>
        </dgm:presLayoutVars>
      </dgm:prSet>
      <dgm:spPr/>
    </dgm:pt>
    <dgm:pt modelId="{16590D29-2AA4-4CE0-B598-811F6BD5D002}" type="pres">
      <dgm:prSet presAssocID="{64542BFD-E986-4288-B94D-258FDE5FAE76}" presName="centerShape" presStyleLbl="node0" presStyleIdx="0" presStyleCnt="1"/>
      <dgm:spPr/>
    </dgm:pt>
    <dgm:pt modelId="{DC85FF8A-9E74-44DD-BE24-7F59E674262D}" type="pres">
      <dgm:prSet presAssocID="{E77CB5C1-6290-49FA-917C-260AEC6774FB}" presName="Name9" presStyleLbl="parChTrans1D2" presStyleIdx="0" presStyleCnt="8"/>
      <dgm:spPr/>
    </dgm:pt>
    <dgm:pt modelId="{8F8BE2AB-30C3-4869-ABD0-35EC0185A534}" type="pres">
      <dgm:prSet presAssocID="{E77CB5C1-6290-49FA-917C-260AEC6774FB}" presName="connTx" presStyleLbl="parChTrans1D2" presStyleIdx="0" presStyleCnt="8"/>
      <dgm:spPr/>
    </dgm:pt>
    <dgm:pt modelId="{56593A2E-CA97-4464-B9B9-AEC806A83AA2}" type="pres">
      <dgm:prSet presAssocID="{BC03857C-9356-4A48-A4AF-33BCB1979145}" presName="node" presStyleLbl="node1" presStyleIdx="0" presStyleCnt="8">
        <dgm:presLayoutVars>
          <dgm:bulletEnabled val="1"/>
        </dgm:presLayoutVars>
      </dgm:prSet>
      <dgm:spPr/>
    </dgm:pt>
    <dgm:pt modelId="{96AB7076-1F6C-4E74-872C-891ABD8996FF}" type="pres">
      <dgm:prSet presAssocID="{9AD3F340-95FD-4DD6-A02A-BE75FC15A2A2}" presName="Name9" presStyleLbl="parChTrans1D2" presStyleIdx="1" presStyleCnt="8"/>
      <dgm:spPr/>
    </dgm:pt>
    <dgm:pt modelId="{0A792FBE-0673-4EB8-9278-0366D15778DB}" type="pres">
      <dgm:prSet presAssocID="{9AD3F340-95FD-4DD6-A02A-BE75FC15A2A2}" presName="connTx" presStyleLbl="parChTrans1D2" presStyleIdx="1" presStyleCnt="8"/>
      <dgm:spPr/>
    </dgm:pt>
    <dgm:pt modelId="{4D93C0A5-4544-4717-A187-D16FEF288469}" type="pres">
      <dgm:prSet presAssocID="{DC863395-1579-4E96-BF1C-6881E8B4063D}" presName="node" presStyleLbl="node1" presStyleIdx="1" presStyleCnt="8">
        <dgm:presLayoutVars>
          <dgm:bulletEnabled val="1"/>
        </dgm:presLayoutVars>
      </dgm:prSet>
      <dgm:spPr/>
    </dgm:pt>
    <dgm:pt modelId="{33BE2B9A-2B16-4FB3-985D-90D3222BFA52}" type="pres">
      <dgm:prSet presAssocID="{EA6DDD09-C788-4FF4-8D66-CB74946B43F3}" presName="Name9" presStyleLbl="parChTrans1D2" presStyleIdx="2" presStyleCnt="8"/>
      <dgm:spPr/>
    </dgm:pt>
    <dgm:pt modelId="{9669E1B8-1836-4D94-848D-CFDB1329C3D0}" type="pres">
      <dgm:prSet presAssocID="{EA6DDD09-C788-4FF4-8D66-CB74946B43F3}" presName="connTx" presStyleLbl="parChTrans1D2" presStyleIdx="2" presStyleCnt="8"/>
      <dgm:spPr/>
    </dgm:pt>
    <dgm:pt modelId="{2AB03F7A-75D3-470F-AA10-27D565C3A24A}" type="pres">
      <dgm:prSet presAssocID="{51A1EA99-DFBB-46F4-8157-FE71314542B7}" presName="node" presStyleLbl="node1" presStyleIdx="2" presStyleCnt="8">
        <dgm:presLayoutVars>
          <dgm:bulletEnabled val="1"/>
        </dgm:presLayoutVars>
      </dgm:prSet>
      <dgm:spPr/>
    </dgm:pt>
    <dgm:pt modelId="{D20D575D-7D4B-4307-A1AC-9E669C999AA0}" type="pres">
      <dgm:prSet presAssocID="{B6A54642-1FCB-42AC-884C-A2AC19D72048}" presName="Name9" presStyleLbl="parChTrans1D2" presStyleIdx="3" presStyleCnt="8"/>
      <dgm:spPr/>
    </dgm:pt>
    <dgm:pt modelId="{1B02BD88-71F4-4CEA-80A2-8E6FFAE891F0}" type="pres">
      <dgm:prSet presAssocID="{B6A54642-1FCB-42AC-884C-A2AC19D72048}" presName="connTx" presStyleLbl="parChTrans1D2" presStyleIdx="3" presStyleCnt="8"/>
      <dgm:spPr/>
    </dgm:pt>
    <dgm:pt modelId="{9DB44CEC-CDA8-44CC-9274-2540E6534C75}" type="pres">
      <dgm:prSet presAssocID="{9D152CCC-382A-44A2-9BF8-92D9CDBC3A7E}" presName="node" presStyleLbl="node1" presStyleIdx="3" presStyleCnt="8">
        <dgm:presLayoutVars>
          <dgm:bulletEnabled val="1"/>
        </dgm:presLayoutVars>
      </dgm:prSet>
      <dgm:spPr/>
    </dgm:pt>
    <dgm:pt modelId="{4E21F700-39CB-49B8-B473-70424A63366A}" type="pres">
      <dgm:prSet presAssocID="{6EF31DD2-63B8-431A-8C5C-49A003B7BFC9}" presName="Name9" presStyleLbl="parChTrans1D2" presStyleIdx="4" presStyleCnt="8"/>
      <dgm:spPr/>
    </dgm:pt>
    <dgm:pt modelId="{40708405-F848-4637-B5CF-EB8570593DA1}" type="pres">
      <dgm:prSet presAssocID="{6EF31DD2-63B8-431A-8C5C-49A003B7BFC9}" presName="connTx" presStyleLbl="parChTrans1D2" presStyleIdx="4" presStyleCnt="8"/>
      <dgm:spPr/>
    </dgm:pt>
    <dgm:pt modelId="{D6544A79-4316-43B6-BFC4-364139061DBF}" type="pres">
      <dgm:prSet presAssocID="{ADFD1522-D6E7-4245-9306-E6B931F4DD68}" presName="node" presStyleLbl="node1" presStyleIdx="4" presStyleCnt="8">
        <dgm:presLayoutVars>
          <dgm:bulletEnabled val="1"/>
        </dgm:presLayoutVars>
      </dgm:prSet>
      <dgm:spPr/>
    </dgm:pt>
    <dgm:pt modelId="{8B63372B-6136-427C-8C75-B3025BA5B7D2}" type="pres">
      <dgm:prSet presAssocID="{0D6A4ED1-92CC-4B57-BDB7-DBC7BC13D10B}" presName="Name9" presStyleLbl="parChTrans1D2" presStyleIdx="5" presStyleCnt="8"/>
      <dgm:spPr/>
    </dgm:pt>
    <dgm:pt modelId="{15C8C91A-40F7-4656-AAC7-32030DD93C3F}" type="pres">
      <dgm:prSet presAssocID="{0D6A4ED1-92CC-4B57-BDB7-DBC7BC13D10B}" presName="connTx" presStyleLbl="parChTrans1D2" presStyleIdx="5" presStyleCnt="8"/>
      <dgm:spPr/>
    </dgm:pt>
    <dgm:pt modelId="{E5FFAED2-91CB-49A8-92E4-15F5F6EC7B7C}" type="pres">
      <dgm:prSet presAssocID="{B4C2F9B5-76C8-4644-8608-B129E2A7C580}" presName="node" presStyleLbl="node1" presStyleIdx="5" presStyleCnt="8">
        <dgm:presLayoutVars>
          <dgm:bulletEnabled val="1"/>
        </dgm:presLayoutVars>
      </dgm:prSet>
      <dgm:spPr/>
    </dgm:pt>
    <dgm:pt modelId="{7A7E62AE-AAB0-4AF6-B808-A4B35DCBFFA7}" type="pres">
      <dgm:prSet presAssocID="{8D110D9D-77A8-4C15-801A-734EBC08B1F4}" presName="Name9" presStyleLbl="parChTrans1D2" presStyleIdx="6" presStyleCnt="8"/>
      <dgm:spPr/>
    </dgm:pt>
    <dgm:pt modelId="{AB115852-C44F-4279-8294-872B4DC707BA}" type="pres">
      <dgm:prSet presAssocID="{8D110D9D-77A8-4C15-801A-734EBC08B1F4}" presName="connTx" presStyleLbl="parChTrans1D2" presStyleIdx="6" presStyleCnt="8"/>
      <dgm:spPr/>
    </dgm:pt>
    <dgm:pt modelId="{6F0D6065-DF2A-4261-92B4-F83A44474F0F}" type="pres">
      <dgm:prSet presAssocID="{A35E7A10-E894-4377-9D8B-ACB91D11B516}" presName="node" presStyleLbl="node1" presStyleIdx="6" presStyleCnt="8">
        <dgm:presLayoutVars>
          <dgm:bulletEnabled val="1"/>
        </dgm:presLayoutVars>
      </dgm:prSet>
      <dgm:spPr/>
    </dgm:pt>
    <dgm:pt modelId="{397C687D-AA6A-47A4-BBA5-B4DEFF9A2E54}" type="pres">
      <dgm:prSet presAssocID="{2D279AD9-FE2E-4F03-A56F-21F6C95E8488}" presName="Name9" presStyleLbl="parChTrans1D2" presStyleIdx="7" presStyleCnt="8"/>
      <dgm:spPr/>
    </dgm:pt>
    <dgm:pt modelId="{AAE43E9D-E93A-49F5-B319-1882B1BC2FC4}" type="pres">
      <dgm:prSet presAssocID="{2D279AD9-FE2E-4F03-A56F-21F6C95E8488}" presName="connTx" presStyleLbl="parChTrans1D2" presStyleIdx="7" presStyleCnt="8"/>
      <dgm:spPr/>
    </dgm:pt>
    <dgm:pt modelId="{8521F00B-0237-4B8F-84B6-5D42BD462928}" type="pres">
      <dgm:prSet presAssocID="{065FC4AE-9A43-4D5E-8F99-D99BC1E97448}" presName="node" presStyleLbl="node1" presStyleIdx="7" presStyleCnt="8">
        <dgm:presLayoutVars>
          <dgm:bulletEnabled val="1"/>
        </dgm:presLayoutVars>
      </dgm:prSet>
      <dgm:spPr/>
    </dgm:pt>
  </dgm:ptLst>
  <dgm:cxnLst>
    <dgm:cxn modelId="{38B22B02-A7C0-47AC-997F-02E62485D669}" type="presOf" srcId="{9D152CCC-382A-44A2-9BF8-92D9CDBC3A7E}" destId="{9DB44CEC-CDA8-44CC-9274-2540E6534C75}" srcOrd="0" destOrd="0" presId="urn:microsoft.com/office/officeart/2005/8/layout/radial1"/>
    <dgm:cxn modelId="{1877A00A-F171-4D7E-BCFF-154B64F3BC46}" type="presOf" srcId="{8D110D9D-77A8-4C15-801A-734EBC08B1F4}" destId="{7A7E62AE-AAB0-4AF6-B808-A4B35DCBFFA7}" srcOrd="0" destOrd="0" presId="urn:microsoft.com/office/officeart/2005/8/layout/radial1"/>
    <dgm:cxn modelId="{FBACD115-CF4B-48DF-A06B-2D6A2A306201}" type="presOf" srcId="{B6A54642-1FCB-42AC-884C-A2AC19D72048}" destId="{1B02BD88-71F4-4CEA-80A2-8E6FFAE891F0}" srcOrd="1" destOrd="0" presId="urn:microsoft.com/office/officeart/2005/8/layout/radial1"/>
    <dgm:cxn modelId="{672E1F16-154B-4DF3-8841-625DF2E15569}" srcId="{93061288-9DF0-4FCE-B195-174D3C0E2959}" destId="{64542BFD-E986-4288-B94D-258FDE5FAE76}" srcOrd="0" destOrd="0" parTransId="{C6494FC2-E495-45AF-8310-8E0EA4C70434}" sibTransId="{20E7752D-EAEE-463B-B495-40AF5A2F799B}"/>
    <dgm:cxn modelId="{BB5C4B1E-1289-439C-B1C5-EF584E512DEF}" type="presOf" srcId="{B4C2F9B5-76C8-4644-8608-B129E2A7C580}" destId="{E5FFAED2-91CB-49A8-92E4-15F5F6EC7B7C}" srcOrd="0" destOrd="0" presId="urn:microsoft.com/office/officeart/2005/8/layout/radial1"/>
    <dgm:cxn modelId="{B1D5C92C-DC0C-4978-9017-1C826D7DF401}" type="presOf" srcId="{E77CB5C1-6290-49FA-917C-260AEC6774FB}" destId="{DC85FF8A-9E74-44DD-BE24-7F59E674262D}" srcOrd="0" destOrd="0" presId="urn:microsoft.com/office/officeart/2005/8/layout/radial1"/>
    <dgm:cxn modelId="{2BD5783B-2971-4751-A138-716A47424212}" srcId="{64542BFD-E986-4288-B94D-258FDE5FAE76}" destId="{DC863395-1579-4E96-BF1C-6881E8B4063D}" srcOrd="1" destOrd="0" parTransId="{9AD3F340-95FD-4DD6-A02A-BE75FC15A2A2}" sibTransId="{514D722F-9DD4-4EE4-8A13-BCA708A62FA8}"/>
    <dgm:cxn modelId="{5B7AC263-01C5-488D-9D31-EC6B7648BCEF}" srcId="{64542BFD-E986-4288-B94D-258FDE5FAE76}" destId="{9D152CCC-382A-44A2-9BF8-92D9CDBC3A7E}" srcOrd="3" destOrd="0" parTransId="{B6A54642-1FCB-42AC-884C-A2AC19D72048}" sibTransId="{E604C169-EEDD-45D0-A1B8-ABFDB10E29C3}"/>
    <dgm:cxn modelId="{05588E49-504C-4495-B541-13951C96C927}" type="presOf" srcId="{9AD3F340-95FD-4DD6-A02A-BE75FC15A2A2}" destId="{0A792FBE-0673-4EB8-9278-0366D15778DB}" srcOrd="1" destOrd="0" presId="urn:microsoft.com/office/officeart/2005/8/layout/radial1"/>
    <dgm:cxn modelId="{7FC4816B-7AB4-4DCD-8874-7CDB1510BD9D}" type="presOf" srcId="{DC863395-1579-4E96-BF1C-6881E8B4063D}" destId="{4D93C0A5-4544-4717-A187-D16FEF288469}" srcOrd="0" destOrd="0" presId="urn:microsoft.com/office/officeart/2005/8/layout/radial1"/>
    <dgm:cxn modelId="{E6CEA64B-EBAC-4C17-BFBE-08A2C0A63596}" type="presOf" srcId="{64542BFD-E986-4288-B94D-258FDE5FAE76}" destId="{16590D29-2AA4-4CE0-B598-811F6BD5D002}" srcOrd="0" destOrd="0" presId="urn:microsoft.com/office/officeart/2005/8/layout/radial1"/>
    <dgm:cxn modelId="{51F6204C-DAEE-46AD-BB57-D9B588B6FFB9}" srcId="{64542BFD-E986-4288-B94D-258FDE5FAE76}" destId="{065FC4AE-9A43-4D5E-8F99-D99BC1E97448}" srcOrd="7" destOrd="0" parTransId="{2D279AD9-FE2E-4F03-A56F-21F6C95E8488}" sibTransId="{5B54C05C-185C-4B4C-BB92-E18AC1FD70E6}"/>
    <dgm:cxn modelId="{1812D36C-AD57-4315-AB06-3B5293EFB2A1}" type="presOf" srcId="{2D279AD9-FE2E-4F03-A56F-21F6C95E8488}" destId="{397C687D-AA6A-47A4-BBA5-B4DEFF9A2E54}" srcOrd="0" destOrd="0" presId="urn:microsoft.com/office/officeart/2005/8/layout/radial1"/>
    <dgm:cxn modelId="{9094694F-F0D5-4631-B4ED-DE098A0DD12C}" type="presOf" srcId="{A35E7A10-E894-4377-9D8B-ACB91D11B516}" destId="{6F0D6065-DF2A-4261-92B4-F83A44474F0F}" srcOrd="0" destOrd="0" presId="urn:microsoft.com/office/officeart/2005/8/layout/radial1"/>
    <dgm:cxn modelId="{6CAA3E71-EB3B-4102-9FED-8330BB5CE8D5}" type="presOf" srcId="{0D6A4ED1-92CC-4B57-BDB7-DBC7BC13D10B}" destId="{15C8C91A-40F7-4656-AAC7-32030DD93C3F}" srcOrd="1" destOrd="0" presId="urn:microsoft.com/office/officeart/2005/8/layout/radial1"/>
    <dgm:cxn modelId="{4D590485-C1FF-454E-A97B-8796286B800B}" type="presOf" srcId="{B6A54642-1FCB-42AC-884C-A2AC19D72048}" destId="{D20D575D-7D4B-4307-A1AC-9E669C999AA0}" srcOrd="0" destOrd="0" presId="urn:microsoft.com/office/officeart/2005/8/layout/radial1"/>
    <dgm:cxn modelId="{CBA31385-6DE7-43D6-95F4-569D922D9371}" type="presOf" srcId="{6EF31DD2-63B8-431A-8C5C-49A003B7BFC9}" destId="{40708405-F848-4637-B5CF-EB8570593DA1}" srcOrd="1" destOrd="0" presId="urn:microsoft.com/office/officeart/2005/8/layout/radial1"/>
    <dgm:cxn modelId="{E83A8085-DBCD-4C1B-8080-1389EDEB296F}" type="presOf" srcId="{51A1EA99-DFBB-46F4-8157-FE71314542B7}" destId="{2AB03F7A-75D3-470F-AA10-27D565C3A24A}" srcOrd="0" destOrd="0" presId="urn:microsoft.com/office/officeart/2005/8/layout/radial1"/>
    <dgm:cxn modelId="{FCE6C48B-E9A1-4C57-AB65-DF7D7F92DB9E}" type="presOf" srcId="{8D110D9D-77A8-4C15-801A-734EBC08B1F4}" destId="{AB115852-C44F-4279-8294-872B4DC707BA}" srcOrd="1" destOrd="0" presId="urn:microsoft.com/office/officeart/2005/8/layout/radial1"/>
    <dgm:cxn modelId="{0DD99F96-E5D7-4FDC-A59C-16CC931C5560}" srcId="{64542BFD-E986-4288-B94D-258FDE5FAE76}" destId="{51A1EA99-DFBB-46F4-8157-FE71314542B7}" srcOrd="2" destOrd="0" parTransId="{EA6DDD09-C788-4FF4-8D66-CB74946B43F3}" sibTransId="{FF85C232-F75A-419E-868E-113E12B24A33}"/>
    <dgm:cxn modelId="{1151EA96-3611-4AB8-AF0D-3691B01D7D83}" type="presOf" srcId="{BC03857C-9356-4A48-A4AF-33BCB1979145}" destId="{56593A2E-CA97-4464-B9B9-AEC806A83AA2}" srcOrd="0" destOrd="0" presId="urn:microsoft.com/office/officeart/2005/8/layout/radial1"/>
    <dgm:cxn modelId="{712F8C97-B572-4056-996A-DA74E53DE3D0}" type="presOf" srcId="{9AD3F340-95FD-4DD6-A02A-BE75FC15A2A2}" destId="{96AB7076-1F6C-4E74-872C-891ABD8996FF}" srcOrd="0" destOrd="0" presId="urn:microsoft.com/office/officeart/2005/8/layout/radial1"/>
    <dgm:cxn modelId="{64C81898-9FBB-4EB4-B7E9-3A35CE2D02A7}" type="presOf" srcId="{065FC4AE-9A43-4D5E-8F99-D99BC1E97448}" destId="{8521F00B-0237-4B8F-84B6-5D42BD462928}" srcOrd="0" destOrd="0" presId="urn:microsoft.com/office/officeart/2005/8/layout/radial1"/>
    <dgm:cxn modelId="{FB39559C-13F5-4773-B5AA-2CCAE27D20D5}" type="presOf" srcId="{ADFD1522-D6E7-4245-9306-E6B931F4DD68}" destId="{D6544A79-4316-43B6-BFC4-364139061DBF}" srcOrd="0" destOrd="0" presId="urn:microsoft.com/office/officeart/2005/8/layout/radial1"/>
    <dgm:cxn modelId="{A2347EAC-150C-422A-B923-83F6AA793E75}" type="presOf" srcId="{EA6DDD09-C788-4FF4-8D66-CB74946B43F3}" destId="{33BE2B9A-2B16-4FB3-985D-90D3222BFA52}" srcOrd="0" destOrd="0" presId="urn:microsoft.com/office/officeart/2005/8/layout/radial1"/>
    <dgm:cxn modelId="{DFDA18B1-DB4B-4006-B5D3-2618BE2A4510}" type="presOf" srcId="{2D279AD9-FE2E-4F03-A56F-21F6C95E8488}" destId="{AAE43E9D-E93A-49F5-B319-1882B1BC2FC4}" srcOrd="1" destOrd="0" presId="urn:microsoft.com/office/officeart/2005/8/layout/radial1"/>
    <dgm:cxn modelId="{CBA25AB3-0F85-4236-9FB2-23ED42966153}" srcId="{64542BFD-E986-4288-B94D-258FDE5FAE76}" destId="{B4C2F9B5-76C8-4644-8608-B129E2A7C580}" srcOrd="5" destOrd="0" parTransId="{0D6A4ED1-92CC-4B57-BDB7-DBC7BC13D10B}" sibTransId="{816FF75A-7B0D-4358-B334-FCCB16B9512A}"/>
    <dgm:cxn modelId="{12C84EB6-9896-45F3-A277-77C676F10004}" type="presOf" srcId="{0D6A4ED1-92CC-4B57-BDB7-DBC7BC13D10B}" destId="{8B63372B-6136-427C-8C75-B3025BA5B7D2}" srcOrd="0" destOrd="0" presId="urn:microsoft.com/office/officeart/2005/8/layout/radial1"/>
    <dgm:cxn modelId="{C5B56CD7-B13A-4208-A5AF-473A154D9924}" type="presOf" srcId="{6EF31DD2-63B8-431A-8C5C-49A003B7BFC9}" destId="{4E21F700-39CB-49B8-B473-70424A63366A}" srcOrd="0" destOrd="0" presId="urn:microsoft.com/office/officeart/2005/8/layout/radial1"/>
    <dgm:cxn modelId="{8DCBE4D9-A237-4090-A38C-36D22011B1DB}" srcId="{64542BFD-E986-4288-B94D-258FDE5FAE76}" destId="{ADFD1522-D6E7-4245-9306-E6B931F4DD68}" srcOrd="4" destOrd="0" parTransId="{6EF31DD2-63B8-431A-8C5C-49A003B7BFC9}" sibTransId="{D79AAE08-7FA1-4CE8-9205-0B829B1B852D}"/>
    <dgm:cxn modelId="{83D7A3DF-A13C-4E79-803E-EFCDE7B418A4}" type="presOf" srcId="{E77CB5C1-6290-49FA-917C-260AEC6774FB}" destId="{8F8BE2AB-30C3-4869-ABD0-35EC0185A534}" srcOrd="1" destOrd="0" presId="urn:microsoft.com/office/officeart/2005/8/layout/radial1"/>
    <dgm:cxn modelId="{6A9AD4E7-5B8B-4E94-84DE-D03849464719}" srcId="{64542BFD-E986-4288-B94D-258FDE5FAE76}" destId="{A35E7A10-E894-4377-9D8B-ACB91D11B516}" srcOrd="6" destOrd="0" parTransId="{8D110D9D-77A8-4C15-801A-734EBC08B1F4}" sibTransId="{0AE15BE8-DE66-4168-9BBB-7B1E694A1AD6}"/>
    <dgm:cxn modelId="{0E9441E8-3091-4275-8B32-566DD7F2A4CB}" srcId="{64542BFD-E986-4288-B94D-258FDE5FAE76}" destId="{BC03857C-9356-4A48-A4AF-33BCB1979145}" srcOrd="0" destOrd="0" parTransId="{E77CB5C1-6290-49FA-917C-260AEC6774FB}" sibTransId="{D400F9CB-A2B9-4544-BF79-8EE9D96D7B6E}"/>
    <dgm:cxn modelId="{A199FAEF-3892-49B9-A91C-495464895D50}" type="presOf" srcId="{EA6DDD09-C788-4FF4-8D66-CB74946B43F3}" destId="{9669E1B8-1836-4D94-848D-CFDB1329C3D0}" srcOrd="1" destOrd="0" presId="urn:microsoft.com/office/officeart/2005/8/layout/radial1"/>
    <dgm:cxn modelId="{0EDF6FF0-11AC-4351-9973-8F8B5A8DFD63}" type="presOf" srcId="{93061288-9DF0-4FCE-B195-174D3C0E2959}" destId="{317FD801-4542-45A1-A0AD-811D2A55BC52}" srcOrd="0" destOrd="0" presId="urn:microsoft.com/office/officeart/2005/8/layout/radial1"/>
    <dgm:cxn modelId="{2D7FEAD1-D8B8-40A0-8337-78F4D1FCA342}" type="presParOf" srcId="{317FD801-4542-45A1-A0AD-811D2A55BC52}" destId="{16590D29-2AA4-4CE0-B598-811F6BD5D002}" srcOrd="0" destOrd="0" presId="urn:microsoft.com/office/officeart/2005/8/layout/radial1"/>
    <dgm:cxn modelId="{07BF4110-5C0D-4995-A10B-7F6D97A18EBD}" type="presParOf" srcId="{317FD801-4542-45A1-A0AD-811D2A55BC52}" destId="{DC85FF8A-9E74-44DD-BE24-7F59E674262D}" srcOrd="1" destOrd="0" presId="urn:microsoft.com/office/officeart/2005/8/layout/radial1"/>
    <dgm:cxn modelId="{EC1C1EC5-B7F0-4FBA-9229-B503A5E3F199}" type="presParOf" srcId="{DC85FF8A-9E74-44DD-BE24-7F59E674262D}" destId="{8F8BE2AB-30C3-4869-ABD0-35EC0185A534}" srcOrd="0" destOrd="0" presId="urn:microsoft.com/office/officeart/2005/8/layout/radial1"/>
    <dgm:cxn modelId="{D19352D4-B4C1-4934-A617-66AA76A78E11}" type="presParOf" srcId="{317FD801-4542-45A1-A0AD-811D2A55BC52}" destId="{56593A2E-CA97-4464-B9B9-AEC806A83AA2}" srcOrd="2" destOrd="0" presId="urn:microsoft.com/office/officeart/2005/8/layout/radial1"/>
    <dgm:cxn modelId="{95F79E62-339C-4D5F-969C-70CD17272947}" type="presParOf" srcId="{317FD801-4542-45A1-A0AD-811D2A55BC52}" destId="{96AB7076-1F6C-4E74-872C-891ABD8996FF}" srcOrd="3" destOrd="0" presId="urn:microsoft.com/office/officeart/2005/8/layout/radial1"/>
    <dgm:cxn modelId="{23885862-3DD7-4DAE-B3CE-7D099A9C1322}" type="presParOf" srcId="{96AB7076-1F6C-4E74-872C-891ABD8996FF}" destId="{0A792FBE-0673-4EB8-9278-0366D15778DB}" srcOrd="0" destOrd="0" presId="urn:microsoft.com/office/officeart/2005/8/layout/radial1"/>
    <dgm:cxn modelId="{460F9AF2-3215-433E-A2F6-FC5362AC79D9}" type="presParOf" srcId="{317FD801-4542-45A1-A0AD-811D2A55BC52}" destId="{4D93C0A5-4544-4717-A187-D16FEF288469}" srcOrd="4" destOrd="0" presId="urn:microsoft.com/office/officeart/2005/8/layout/radial1"/>
    <dgm:cxn modelId="{500DEE8B-BBC7-42AB-9B68-37B0837A51D6}" type="presParOf" srcId="{317FD801-4542-45A1-A0AD-811D2A55BC52}" destId="{33BE2B9A-2B16-4FB3-985D-90D3222BFA52}" srcOrd="5" destOrd="0" presId="urn:microsoft.com/office/officeart/2005/8/layout/radial1"/>
    <dgm:cxn modelId="{0D56021F-8A20-4C92-9F39-EF72212F52EE}" type="presParOf" srcId="{33BE2B9A-2B16-4FB3-985D-90D3222BFA52}" destId="{9669E1B8-1836-4D94-848D-CFDB1329C3D0}" srcOrd="0" destOrd="0" presId="urn:microsoft.com/office/officeart/2005/8/layout/radial1"/>
    <dgm:cxn modelId="{75FEC30B-B98C-4E2E-9479-323ABC30CAA8}" type="presParOf" srcId="{317FD801-4542-45A1-A0AD-811D2A55BC52}" destId="{2AB03F7A-75D3-470F-AA10-27D565C3A24A}" srcOrd="6" destOrd="0" presId="urn:microsoft.com/office/officeart/2005/8/layout/radial1"/>
    <dgm:cxn modelId="{FC77C74E-3855-4C1F-AE7E-BCF891BA7F82}" type="presParOf" srcId="{317FD801-4542-45A1-A0AD-811D2A55BC52}" destId="{D20D575D-7D4B-4307-A1AC-9E669C999AA0}" srcOrd="7" destOrd="0" presId="urn:microsoft.com/office/officeart/2005/8/layout/radial1"/>
    <dgm:cxn modelId="{0AE5409A-FF1B-4C7E-9C38-19AF368200BE}" type="presParOf" srcId="{D20D575D-7D4B-4307-A1AC-9E669C999AA0}" destId="{1B02BD88-71F4-4CEA-80A2-8E6FFAE891F0}" srcOrd="0" destOrd="0" presId="urn:microsoft.com/office/officeart/2005/8/layout/radial1"/>
    <dgm:cxn modelId="{899D725A-CA3D-4503-8792-5C5CD3297602}" type="presParOf" srcId="{317FD801-4542-45A1-A0AD-811D2A55BC52}" destId="{9DB44CEC-CDA8-44CC-9274-2540E6534C75}" srcOrd="8" destOrd="0" presId="urn:microsoft.com/office/officeart/2005/8/layout/radial1"/>
    <dgm:cxn modelId="{06856BCD-EEAA-46B2-8134-11CA54FB768B}" type="presParOf" srcId="{317FD801-4542-45A1-A0AD-811D2A55BC52}" destId="{4E21F700-39CB-49B8-B473-70424A63366A}" srcOrd="9" destOrd="0" presId="urn:microsoft.com/office/officeart/2005/8/layout/radial1"/>
    <dgm:cxn modelId="{640864B6-27D5-42E0-BB3E-DC5CA946C8A3}" type="presParOf" srcId="{4E21F700-39CB-49B8-B473-70424A63366A}" destId="{40708405-F848-4637-B5CF-EB8570593DA1}" srcOrd="0" destOrd="0" presId="urn:microsoft.com/office/officeart/2005/8/layout/radial1"/>
    <dgm:cxn modelId="{D495F0F9-D599-45F6-BBB7-C39D696D3FEA}" type="presParOf" srcId="{317FD801-4542-45A1-A0AD-811D2A55BC52}" destId="{D6544A79-4316-43B6-BFC4-364139061DBF}" srcOrd="10" destOrd="0" presId="urn:microsoft.com/office/officeart/2005/8/layout/radial1"/>
    <dgm:cxn modelId="{1419E8E6-3C61-4D14-AFA0-A99C7C11E96E}" type="presParOf" srcId="{317FD801-4542-45A1-A0AD-811D2A55BC52}" destId="{8B63372B-6136-427C-8C75-B3025BA5B7D2}" srcOrd="11" destOrd="0" presId="urn:microsoft.com/office/officeart/2005/8/layout/radial1"/>
    <dgm:cxn modelId="{5181BF4A-5FD2-4EF1-9927-899EEFDC0F66}" type="presParOf" srcId="{8B63372B-6136-427C-8C75-B3025BA5B7D2}" destId="{15C8C91A-40F7-4656-AAC7-32030DD93C3F}" srcOrd="0" destOrd="0" presId="urn:microsoft.com/office/officeart/2005/8/layout/radial1"/>
    <dgm:cxn modelId="{B81102A4-EDDC-4AE6-9A1E-B710E464ACEE}" type="presParOf" srcId="{317FD801-4542-45A1-A0AD-811D2A55BC52}" destId="{E5FFAED2-91CB-49A8-92E4-15F5F6EC7B7C}" srcOrd="12" destOrd="0" presId="urn:microsoft.com/office/officeart/2005/8/layout/radial1"/>
    <dgm:cxn modelId="{4978AAF2-9624-434F-BEDB-965ECAFED823}" type="presParOf" srcId="{317FD801-4542-45A1-A0AD-811D2A55BC52}" destId="{7A7E62AE-AAB0-4AF6-B808-A4B35DCBFFA7}" srcOrd="13" destOrd="0" presId="urn:microsoft.com/office/officeart/2005/8/layout/radial1"/>
    <dgm:cxn modelId="{C1EA3308-4E2E-4011-983C-E786F98CDFB7}" type="presParOf" srcId="{7A7E62AE-AAB0-4AF6-B808-A4B35DCBFFA7}" destId="{AB115852-C44F-4279-8294-872B4DC707BA}" srcOrd="0" destOrd="0" presId="urn:microsoft.com/office/officeart/2005/8/layout/radial1"/>
    <dgm:cxn modelId="{288B116B-0F08-4FF9-8415-909FDEF81D33}" type="presParOf" srcId="{317FD801-4542-45A1-A0AD-811D2A55BC52}" destId="{6F0D6065-DF2A-4261-92B4-F83A44474F0F}" srcOrd="14" destOrd="0" presId="urn:microsoft.com/office/officeart/2005/8/layout/radial1"/>
    <dgm:cxn modelId="{598C35B9-2E49-4FCB-93E9-DC485D8E8294}" type="presParOf" srcId="{317FD801-4542-45A1-A0AD-811D2A55BC52}" destId="{397C687D-AA6A-47A4-BBA5-B4DEFF9A2E54}" srcOrd="15" destOrd="0" presId="urn:microsoft.com/office/officeart/2005/8/layout/radial1"/>
    <dgm:cxn modelId="{DE2E55A0-32C3-41CF-8C23-5B8D9EF16ABD}" type="presParOf" srcId="{397C687D-AA6A-47A4-BBA5-B4DEFF9A2E54}" destId="{AAE43E9D-E93A-49F5-B319-1882B1BC2FC4}" srcOrd="0" destOrd="0" presId="urn:microsoft.com/office/officeart/2005/8/layout/radial1"/>
    <dgm:cxn modelId="{5DA635C9-6E5D-4430-BD13-AA8263AB0BA2}" type="presParOf" srcId="{317FD801-4542-45A1-A0AD-811D2A55BC52}" destId="{8521F00B-0237-4B8F-84B6-5D42BD462928}" srcOrd="16" destOrd="0" presId="urn:microsoft.com/office/officeart/2005/8/layout/radial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90D29-2AA4-4CE0-B598-811F6BD5D002}">
      <dsp:nvSpPr>
        <dsp:cNvPr id="0" name=""/>
        <dsp:cNvSpPr/>
      </dsp:nvSpPr>
      <dsp:spPr>
        <a:xfrm>
          <a:off x="3423569" y="1923328"/>
          <a:ext cx="1119238" cy="1119238"/>
        </a:xfrm>
        <a:prstGeom prst="ellipse">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3587478" y="2087237"/>
        <a:ext cx="791420" cy="791420"/>
      </dsp:txXfrm>
    </dsp:sp>
    <dsp:sp modelId="{DC85FF8A-9E74-44DD-BE24-7F59E674262D}">
      <dsp:nvSpPr>
        <dsp:cNvPr id="0" name=""/>
        <dsp:cNvSpPr/>
      </dsp:nvSpPr>
      <dsp:spPr>
        <a:xfrm rot="16200000">
          <a:off x="3590487" y="1517982"/>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3553" y="1510991"/>
        <a:ext cx="39270" cy="39270"/>
      </dsp:txXfrm>
    </dsp:sp>
    <dsp:sp modelId="{56593A2E-CA97-4464-B9B9-AEC806A83AA2}">
      <dsp:nvSpPr>
        <dsp:cNvPr id="0" name=""/>
        <dsp:cNvSpPr/>
      </dsp:nvSpPr>
      <dsp:spPr>
        <a:xfrm>
          <a:off x="3423569" y="18686"/>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Components</a:t>
          </a:r>
        </a:p>
      </dsp:txBody>
      <dsp:txXfrm>
        <a:off x="3587478" y="182595"/>
        <a:ext cx="791420" cy="791420"/>
      </dsp:txXfrm>
    </dsp:sp>
    <dsp:sp modelId="{96AB7076-1F6C-4E74-872C-891ABD8996FF}">
      <dsp:nvSpPr>
        <dsp:cNvPr id="0" name=""/>
        <dsp:cNvSpPr/>
      </dsp:nvSpPr>
      <dsp:spPr>
        <a:xfrm rot="18900000">
          <a:off x="4263879" y="1796910"/>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636946" y="1789920"/>
        <a:ext cx="39270" cy="39270"/>
      </dsp:txXfrm>
    </dsp:sp>
    <dsp:sp modelId="{4D93C0A5-4544-4717-A187-D16FEF288469}">
      <dsp:nvSpPr>
        <dsp:cNvPr id="0" name=""/>
        <dsp:cNvSpPr/>
      </dsp:nvSpPr>
      <dsp:spPr>
        <a:xfrm>
          <a:off x="4770354" y="57654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Data Source</a:t>
          </a:r>
        </a:p>
      </dsp:txBody>
      <dsp:txXfrm>
        <a:off x="4934263" y="740452"/>
        <a:ext cx="791420" cy="791420"/>
      </dsp:txXfrm>
    </dsp:sp>
    <dsp:sp modelId="{33BE2B9A-2B16-4FB3-985D-90D3222BFA52}">
      <dsp:nvSpPr>
        <dsp:cNvPr id="0" name=""/>
        <dsp:cNvSpPr/>
      </dsp:nvSpPr>
      <dsp:spPr>
        <a:xfrm>
          <a:off x="4542808" y="2470303"/>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5874" y="2463312"/>
        <a:ext cx="39270" cy="39270"/>
      </dsp:txXfrm>
    </dsp:sp>
    <dsp:sp modelId="{2AB03F7A-75D3-470F-AA10-27D565C3A24A}">
      <dsp:nvSpPr>
        <dsp:cNvPr id="0" name=""/>
        <dsp:cNvSpPr/>
      </dsp:nvSpPr>
      <dsp:spPr>
        <a:xfrm>
          <a:off x="5328211" y="1923328"/>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Validation</a:t>
          </a:r>
        </a:p>
      </dsp:txBody>
      <dsp:txXfrm>
        <a:off x="5492120" y="2087237"/>
        <a:ext cx="791420" cy="791420"/>
      </dsp:txXfrm>
    </dsp:sp>
    <dsp:sp modelId="{D20D575D-7D4B-4307-A1AC-9E669C999AA0}">
      <dsp:nvSpPr>
        <dsp:cNvPr id="0" name=""/>
        <dsp:cNvSpPr/>
      </dsp:nvSpPr>
      <dsp:spPr>
        <a:xfrm rot="2700000">
          <a:off x="4263879" y="3143696"/>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6946" y="3136705"/>
        <a:ext cx="39270" cy="39270"/>
      </dsp:txXfrm>
    </dsp:sp>
    <dsp:sp modelId="{9DB44CEC-CDA8-44CC-9274-2540E6534C75}">
      <dsp:nvSpPr>
        <dsp:cNvPr id="0" name=""/>
        <dsp:cNvSpPr/>
      </dsp:nvSpPr>
      <dsp:spPr>
        <a:xfrm>
          <a:off x="4770354" y="327011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Globalization</a:t>
          </a:r>
        </a:p>
      </dsp:txBody>
      <dsp:txXfrm>
        <a:off x="4934263" y="3434022"/>
        <a:ext cx="791420" cy="791420"/>
      </dsp:txXfrm>
    </dsp:sp>
    <dsp:sp modelId="{4E21F700-39CB-49B8-B473-70424A63366A}">
      <dsp:nvSpPr>
        <dsp:cNvPr id="0" name=""/>
        <dsp:cNvSpPr/>
      </dsp:nvSpPr>
      <dsp:spPr>
        <a:xfrm rot="5400000">
          <a:off x="3590487" y="3422624"/>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3553" y="3415633"/>
        <a:ext cx="39270" cy="39270"/>
      </dsp:txXfrm>
    </dsp:sp>
    <dsp:sp modelId="{D6544A79-4316-43B6-BFC4-364139061DBF}">
      <dsp:nvSpPr>
        <dsp:cNvPr id="0" name=""/>
        <dsp:cNvSpPr/>
      </dsp:nvSpPr>
      <dsp:spPr>
        <a:xfrm>
          <a:off x="3423569" y="3827970"/>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Templates</a:t>
          </a:r>
        </a:p>
      </dsp:txBody>
      <dsp:txXfrm>
        <a:off x="3587478" y="3991879"/>
        <a:ext cx="791420" cy="791420"/>
      </dsp:txXfrm>
    </dsp:sp>
    <dsp:sp modelId="{8B63372B-6136-427C-8C75-B3025BA5B7D2}">
      <dsp:nvSpPr>
        <dsp:cNvPr id="0" name=""/>
        <dsp:cNvSpPr/>
      </dsp:nvSpPr>
      <dsp:spPr>
        <a:xfrm rot="8100000">
          <a:off x="2917094" y="3143696"/>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290161" y="3136705"/>
        <a:ext cx="39270" cy="39270"/>
      </dsp:txXfrm>
    </dsp:sp>
    <dsp:sp modelId="{E5FFAED2-91CB-49A8-92E4-15F5F6EC7B7C}">
      <dsp:nvSpPr>
        <dsp:cNvPr id="0" name=""/>
        <dsp:cNvSpPr/>
      </dsp:nvSpPr>
      <dsp:spPr>
        <a:xfrm>
          <a:off x="2076784" y="327011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Drag &amp; Drop</a:t>
          </a:r>
        </a:p>
      </dsp:txBody>
      <dsp:txXfrm>
        <a:off x="2240693" y="3434022"/>
        <a:ext cx="791420" cy="791420"/>
      </dsp:txXfrm>
    </dsp:sp>
    <dsp:sp modelId="{7A7E62AE-AAB0-4AF6-B808-A4B35DCBFFA7}">
      <dsp:nvSpPr>
        <dsp:cNvPr id="0" name=""/>
        <dsp:cNvSpPr/>
      </dsp:nvSpPr>
      <dsp:spPr>
        <a:xfrm rot="10800000">
          <a:off x="2638166" y="2470303"/>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11232" y="2463312"/>
        <a:ext cx="39270" cy="39270"/>
      </dsp:txXfrm>
    </dsp:sp>
    <dsp:sp modelId="{6F0D6065-DF2A-4261-92B4-F83A44474F0F}">
      <dsp:nvSpPr>
        <dsp:cNvPr id="0" name=""/>
        <dsp:cNvSpPr/>
      </dsp:nvSpPr>
      <dsp:spPr>
        <a:xfrm>
          <a:off x="1518927" y="1923328"/>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MVVM</a:t>
          </a:r>
        </a:p>
      </dsp:txBody>
      <dsp:txXfrm>
        <a:off x="1682836" y="2087237"/>
        <a:ext cx="791420" cy="791420"/>
      </dsp:txXfrm>
    </dsp:sp>
    <dsp:sp modelId="{397C687D-AA6A-47A4-BBA5-B4DEFF9A2E54}">
      <dsp:nvSpPr>
        <dsp:cNvPr id="0" name=""/>
        <dsp:cNvSpPr/>
      </dsp:nvSpPr>
      <dsp:spPr>
        <a:xfrm rot="13500000">
          <a:off x="2917094" y="1796910"/>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290161" y="1789920"/>
        <a:ext cx="39270" cy="39270"/>
      </dsp:txXfrm>
    </dsp:sp>
    <dsp:sp modelId="{8521F00B-0237-4B8F-84B6-5D42BD462928}">
      <dsp:nvSpPr>
        <dsp:cNvPr id="0" name=""/>
        <dsp:cNvSpPr/>
      </dsp:nvSpPr>
      <dsp:spPr>
        <a:xfrm>
          <a:off x="2076784" y="57654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Export</a:t>
          </a:r>
        </a:p>
      </dsp:txBody>
      <dsp:txXfrm>
        <a:off x="2240693" y="740452"/>
        <a:ext cx="791420" cy="79142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CE749-CFD2-415E-87A2-A59FAE3D342E}" type="datetimeFigureOut">
              <a:rPr lang="en-US" smtClean="0"/>
              <a:t>7/11/2018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2DECA-0E8B-476B-A6C1-3E37488E144B}" type="slidenum">
              <a:rPr lang="en-US" smtClean="0"/>
              <a:t>‹#›</a:t>
            </a:fld>
            <a:endParaRPr lang="en-US"/>
          </a:p>
        </p:txBody>
      </p:sp>
    </p:spTree>
    <p:extLst>
      <p:ext uri="{BB962C8B-B14F-4D97-AF65-F5344CB8AC3E}">
        <p14:creationId xmlns:p14="http://schemas.microsoft.com/office/powerpoint/2010/main" val="206331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vuejs/awesome-vue#source-code-editing"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vuejs.org/v2/guide/single-file-components.html#What-About-Separation-of-Concerns" TargetMode="External"/><Relationship Id="rId5" Type="http://schemas.openxmlformats.org/officeDocument/2006/relationships/hyperlink" Target="https://vue-loader.vuejs.org/en/features/scoped-css.html" TargetMode="External"/><Relationship Id="rId4" Type="http://schemas.openxmlformats.org/officeDocument/2006/relationships/hyperlink" Target="https://webpack.js.org/concepts/modules/#what-is-a-webpack-modul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Welcome to today’s lecture</a:t>
            </a:r>
          </a:p>
          <a:p>
            <a:pPr marL="171450" indent="-171450">
              <a:buFont typeface="Arial" panose="020B0604020202020204" pitchFamily="34" charset="0"/>
              <a:buChar char="•"/>
            </a:pPr>
            <a:r>
              <a:rPr lang="en-US" dirty="0"/>
              <a:t>It will be about Kendo UI for </a:t>
            </a:r>
            <a:r>
              <a:rPr lang="en-US" dirty="0" err="1"/>
              <a:t>Vue</a:t>
            </a:r>
            <a:endParaRPr lang="en-US" dirty="0"/>
          </a:p>
          <a:p>
            <a:pPr marL="171450" indent="-171450">
              <a:buFont typeface="Arial" panose="020B0604020202020204" pitchFamily="34" charset="0"/>
              <a:buChar char="•"/>
            </a:pPr>
            <a:r>
              <a:rPr lang="en-US" dirty="0"/>
              <a:t>Wrapper components</a:t>
            </a:r>
          </a:p>
          <a:p>
            <a:pPr marL="171450" indent="-171450">
              <a:buFont typeface="Arial" panose="020B0604020202020204" pitchFamily="34" charset="0"/>
              <a:buChar char="•"/>
            </a:pPr>
            <a:r>
              <a:rPr lang="en-US" dirty="0"/>
              <a:t>Who is this training for</a:t>
            </a:r>
          </a:p>
          <a:p>
            <a:pPr marL="171450" indent="-171450">
              <a:buFont typeface="Arial" panose="020B0604020202020204" pitchFamily="34" charset="0"/>
              <a:buChar char="•"/>
            </a:pPr>
            <a:r>
              <a:rPr lang="en-US" dirty="0"/>
              <a:t>Technical stuff/issues introduce team </a:t>
            </a:r>
          </a:p>
          <a:p>
            <a:pPr marL="171450" indent="-171450">
              <a:buFont typeface="Arial" panose="020B0604020202020204" pitchFamily="34" charset="0"/>
              <a:buChar char="•"/>
            </a:pPr>
            <a:r>
              <a:rPr lang="en-US" dirty="0"/>
              <a:t>Submit questions about Kendo to using the submit question function</a:t>
            </a:r>
          </a:p>
          <a:p>
            <a:pPr marL="171450" indent="-171450">
              <a:buFont typeface="Arial" panose="020B0604020202020204" pitchFamily="34" charset="0"/>
              <a:buChar char="•"/>
            </a:pPr>
            <a:r>
              <a:rPr lang="en-US" dirty="0"/>
              <a:t>Either myself or my team will answer them and if I can I will address the question during the presentation</a:t>
            </a:r>
          </a:p>
          <a:p>
            <a:pPr marL="171450" indent="-171450">
              <a:buFont typeface="Arial" panose="020B0604020202020204" pitchFamily="34" charset="0"/>
              <a:buChar char="•"/>
            </a:pPr>
            <a:r>
              <a:rPr lang="en-US" dirty="0"/>
              <a:t>Materials available: https://github.com/newventuresoftware/kendo-ui-for-vue</a:t>
            </a:r>
          </a:p>
          <a:p>
            <a:endParaRPr lang="en-US" dirty="0"/>
          </a:p>
        </p:txBody>
      </p:sp>
      <p:sp>
        <p:nvSpPr>
          <p:cNvPr id="4" name="Slide Number Placeholder 3"/>
          <p:cNvSpPr>
            <a:spLocks noGrp="1"/>
          </p:cNvSpPr>
          <p:nvPr>
            <p:ph type="sldNum" sz="quarter" idx="10"/>
          </p:nvPr>
        </p:nvSpPr>
        <p:spPr/>
        <p:txBody>
          <a:bodyPr/>
          <a:lstStyle/>
          <a:p>
            <a:fld id="{FBC2DECA-0E8B-476B-A6C1-3E37488E144B}" type="slidenum">
              <a:rPr lang="en-US" smtClean="0"/>
              <a:t>1</a:t>
            </a:fld>
            <a:endParaRPr lang="en-US"/>
          </a:p>
        </p:txBody>
      </p:sp>
    </p:spTree>
    <p:extLst>
      <p:ext uri="{BB962C8B-B14F-4D97-AF65-F5344CB8AC3E}">
        <p14:creationId xmlns:p14="http://schemas.microsoft.com/office/powerpoint/2010/main" val="3303322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4495E"/>
                </a:solidFill>
                <a:effectLst/>
                <a:latin typeface="&amp;quot"/>
              </a:rPr>
              <a:t>They both:</a:t>
            </a:r>
          </a:p>
          <a:p>
            <a:pPr marL="171450" indent="-171450" algn="l">
              <a:buFont typeface="Arial" panose="020B0604020202020204" pitchFamily="34" charset="0"/>
              <a:buChar char="•"/>
            </a:pPr>
            <a:r>
              <a:rPr lang="en-US" b="0" i="0" u="none" strike="noStrike" dirty="0">
                <a:solidFill>
                  <a:srgbClr val="34495E"/>
                </a:solidFill>
                <a:effectLst/>
                <a:latin typeface="&amp;quot"/>
              </a:rPr>
              <a:t>utilize a virtual DOM</a:t>
            </a:r>
          </a:p>
          <a:p>
            <a:pPr marL="171450" indent="-171450" algn="l">
              <a:buFont typeface="Arial" panose="020B0604020202020204" pitchFamily="34" charset="0"/>
              <a:buChar char="•"/>
            </a:pPr>
            <a:r>
              <a:rPr lang="en-US" b="0" i="0" u="none" strike="noStrike" dirty="0">
                <a:solidFill>
                  <a:srgbClr val="34495E"/>
                </a:solidFill>
                <a:effectLst/>
                <a:latin typeface="&amp;quot"/>
              </a:rPr>
              <a:t>provide reactive and composable view components</a:t>
            </a:r>
          </a:p>
          <a:p>
            <a:pPr marL="171450" indent="-171450" algn="l">
              <a:buFont typeface="Arial" panose="020B0604020202020204" pitchFamily="34" charset="0"/>
              <a:buChar char="•"/>
            </a:pPr>
            <a:r>
              <a:rPr lang="en-US" b="0" i="0" u="none" strike="noStrike" dirty="0">
                <a:solidFill>
                  <a:srgbClr val="34495E"/>
                </a:solidFill>
                <a:effectLst/>
                <a:latin typeface="&amp;quot"/>
              </a:rPr>
              <a:t>maintain focus in the core library, with concerns such as routing and global state management handled by companion libraries</a:t>
            </a:r>
          </a:p>
          <a:p>
            <a:endParaRPr lang="en-US" dirty="0"/>
          </a:p>
          <a:p>
            <a:r>
              <a:rPr lang="en-US" sz="1200" b="0" i="0" u="none" strike="noStrike" kern="1200" dirty="0">
                <a:solidFill>
                  <a:schemeClr val="tx1"/>
                </a:solidFill>
                <a:effectLst/>
                <a:latin typeface="+mn-lt"/>
                <a:ea typeface="+mn-ea"/>
                <a:cs typeface="+mn-cs"/>
              </a:rPr>
              <a:t>In React, everything is just JavaScript. Not only are HTML structures expressed via JSX, the recent trends also tend to put CSS management inside JavaScript as well. This approach has its own benefits, but also comes with various trade-offs that may not seem worthwhile for every developer. </a:t>
            </a:r>
            <a:r>
              <a:rPr lang="en-US" sz="1200" b="0" i="0" u="none" strike="noStrike" kern="1200" dirty="0" err="1">
                <a:solidFill>
                  <a:schemeClr val="tx1"/>
                </a:solidFill>
                <a:effectLst/>
                <a:latin typeface="+mn-lt"/>
                <a:ea typeface="+mn-ea"/>
                <a:cs typeface="+mn-cs"/>
              </a:rPr>
              <a:t>Vue</a:t>
            </a:r>
            <a:r>
              <a:rPr lang="en-US" sz="1200" b="0" i="0" u="none" strike="noStrike" kern="1200" dirty="0">
                <a:solidFill>
                  <a:schemeClr val="tx1"/>
                </a:solidFill>
                <a:effectLst/>
                <a:latin typeface="+mn-lt"/>
                <a:ea typeface="+mn-ea"/>
                <a:cs typeface="+mn-cs"/>
              </a:rPr>
              <a:t> embraces classic web technologies and builds on top of them.</a:t>
            </a:r>
          </a:p>
          <a:p>
            <a:endParaRPr lang="en-US" sz="1200" b="0" i="0" u="none" strike="noStrike"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rPr>
              <a:t>Vue</a:t>
            </a:r>
            <a:r>
              <a:rPr lang="en-US" sz="1200" b="0" i="0" u="none" strike="noStrike" kern="1200" dirty="0">
                <a:solidFill>
                  <a:schemeClr val="tx1"/>
                </a:solidFill>
                <a:effectLst/>
                <a:latin typeface="+mn-lt"/>
                <a:ea typeface="+mn-ea"/>
                <a:cs typeface="+mn-cs"/>
              </a:rPr>
              <a:t> also has render functions and support for JSX, but the default experience of templates is simpler to use. </a:t>
            </a:r>
          </a:p>
          <a:p>
            <a:pPr marL="171450" indent="-171450">
              <a:buFont typeface="Arial" panose="020B0604020202020204" pitchFamily="34" charset="0"/>
              <a:buChar char="•"/>
            </a:pPr>
            <a:r>
              <a:rPr lang="en-US" b="0" i="0" u="none" strike="noStrike" dirty="0">
                <a:solidFill>
                  <a:srgbClr val="34495E"/>
                </a:solidFill>
                <a:effectLst/>
                <a:latin typeface="Source Sans Pro"/>
              </a:rPr>
              <a:t>For many developers who have been working with HTML, templates feel more natural to read and write. The preference itself can be somewhat subjective, but if it makes the developer more productive then the benefit is objective.</a:t>
            </a:r>
          </a:p>
          <a:p>
            <a:pPr marL="171450" indent="-171450" algn="l">
              <a:buFont typeface="Arial" panose="020B0604020202020204" pitchFamily="34" charset="0"/>
              <a:buChar char="•"/>
            </a:pPr>
            <a:r>
              <a:rPr lang="en-US" b="0" i="0" u="none" strike="noStrike" dirty="0">
                <a:solidFill>
                  <a:srgbClr val="34495E"/>
                </a:solidFill>
                <a:effectLst/>
                <a:latin typeface="&amp;quot"/>
              </a:rPr>
              <a:t>HTML-based templates make it much easier to progressively migrate existing applications to take advantage of </a:t>
            </a:r>
            <a:r>
              <a:rPr lang="en-US" b="0" i="0" u="none" strike="noStrike" dirty="0" err="1">
                <a:solidFill>
                  <a:srgbClr val="34495E"/>
                </a:solidFill>
                <a:effectLst/>
                <a:latin typeface="&amp;quot"/>
              </a:rPr>
              <a:t>Vue’s</a:t>
            </a:r>
            <a:r>
              <a:rPr lang="en-US" b="0" i="0" u="none" strike="noStrike" dirty="0">
                <a:solidFill>
                  <a:srgbClr val="34495E"/>
                </a:solidFill>
                <a:effectLst/>
                <a:latin typeface="&amp;quot"/>
              </a:rPr>
              <a:t> reactivity features.</a:t>
            </a:r>
          </a:p>
          <a:p>
            <a:pPr marL="171450" indent="-171450" algn="l">
              <a:buFont typeface="Arial" panose="020B0604020202020204" pitchFamily="34" charset="0"/>
              <a:buChar char="•"/>
            </a:pPr>
            <a:r>
              <a:rPr lang="en-US" b="0" i="0" u="none" strike="noStrike" dirty="0">
                <a:solidFill>
                  <a:srgbClr val="34495E"/>
                </a:solidFill>
                <a:effectLst/>
                <a:latin typeface="&amp;quot"/>
              </a:rPr>
              <a:t>It also makes it much easier for designers and less experienced developers to parse and contribute to the codebase.</a:t>
            </a:r>
          </a:p>
          <a:p>
            <a:pPr marL="171450" indent="-171450" algn="l">
              <a:buFont typeface="Arial" panose="020B0604020202020204" pitchFamily="34" charset="0"/>
              <a:buChar char="•"/>
            </a:pPr>
            <a:r>
              <a:rPr lang="en-US" b="0" i="0" u="none" strike="noStrike" dirty="0">
                <a:solidFill>
                  <a:srgbClr val="34495E"/>
                </a:solidFill>
                <a:effectLst/>
                <a:latin typeface="&amp;quot"/>
              </a:rPr>
              <a:t>You can even use pre-processors such as Pug (formerly known as Jade) to author your </a:t>
            </a:r>
            <a:r>
              <a:rPr lang="en-US" b="0" i="0" u="none" strike="noStrike" dirty="0" err="1">
                <a:solidFill>
                  <a:srgbClr val="34495E"/>
                </a:solidFill>
                <a:effectLst/>
                <a:latin typeface="&amp;quot"/>
              </a:rPr>
              <a:t>Vue</a:t>
            </a:r>
            <a:r>
              <a:rPr lang="en-US" b="0" i="0" u="none" strike="noStrike" dirty="0">
                <a:solidFill>
                  <a:srgbClr val="34495E"/>
                </a:solidFill>
                <a:effectLst/>
                <a:latin typeface="&amp;quot"/>
              </a:rPr>
              <a:t> templates.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BC2DECA-0E8B-476B-A6C1-3E37488E144B}" type="slidenum">
              <a:rPr lang="en-US" smtClean="0"/>
              <a:t>11</a:t>
            </a:fld>
            <a:endParaRPr lang="en-US"/>
          </a:p>
        </p:txBody>
      </p:sp>
    </p:spTree>
    <p:extLst>
      <p:ext uri="{BB962C8B-B14F-4D97-AF65-F5344CB8AC3E}">
        <p14:creationId xmlns:p14="http://schemas.microsoft.com/office/powerpoint/2010/main" val="2536745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part of today’s training will be coding/demos. </a:t>
            </a:r>
          </a:p>
          <a:p>
            <a:r>
              <a:rPr lang="en-US" dirty="0"/>
              <a:t>If you are hands of kind of guy and want to follow along with me these are the tools I will be using today.</a:t>
            </a:r>
          </a:p>
          <a:p>
            <a:r>
              <a:rPr lang="en-US" dirty="0"/>
              <a:t>These are by no means the only tools you can use, just my choice of software.</a:t>
            </a:r>
          </a:p>
          <a:p>
            <a:r>
              <a:rPr lang="en-US" dirty="0"/>
              <a:t>Also, I think this is a pretty good collection to start learning and working with </a:t>
            </a:r>
            <a:r>
              <a:rPr lang="en-US" dirty="0" err="1"/>
              <a:t>Vue</a:t>
            </a:r>
            <a:r>
              <a:rPr lang="en-US" dirty="0"/>
              <a:t>!</a:t>
            </a:r>
          </a:p>
        </p:txBody>
      </p:sp>
      <p:sp>
        <p:nvSpPr>
          <p:cNvPr id="4" name="Slide Number Placeholder 3"/>
          <p:cNvSpPr>
            <a:spLocks noGrp="1"/>
          </p:cNvSpPr>
          <p:nvPr>
            <p:ph type="sldNum" sz="quarter" idx="10"/>
          </p:nvPr>
        </p:nvSpPr>
        <p:spPr/>
        <p:txBody>
          <a:bodyPr/>
          <a:lstStyle/>
          <a:p>
            <a:fld id="{FBC2DECA-0E8B-476B-A6C1-3E37488E144B}" type="slidenum">
              <a:rPr lang="en-US" smtClean="0"/>
              <a:t>12</a:t>
            </a:fld>
            <a:endParaRPr lang="en-US"/>
          </a:p>
        </p:txBody>
      </p:sp>
    </p:spTree>
    <p:extLst>
      <p:ext uri="{BB962C8B-B14F-4D97-AF65-F5344CB8AC3E}">
        <p14:creationId xmlns:p14="http://schemas.microsoft.com/office/powerpoint/2010/main" val="3250004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Including </a:t>
            </a:r>
            <a:r>
              <a:rPr lang="en-US" sz="1200" dirty="0" err="1"/>
              <a:t>Vue</a:t>
            </a:r>
            <a:r>
              <a:rPr lang="en-US" sz="1200" dirty="0"/>
              <a:t> in our HTML</a:t>
            </a:r>
          </a:p>
          <a:p>
            <a:pPr marL="171450" indent="-171450">
              <a:buFont typeface="Arial" panose="020B0604020202020204" pitchFamily="34" charset="0"/>
              <a:buChar char="•"/>
            </a:pPr>
            <a:r>
              <a:rPr lang="en-US" sz="1200" dirty="0"/>
              <a:t>Creating the </a:t>
            </a:r>
            <a:r>
              <a:rPr lang="en-US" sz="1200" dirty="0" err="1"/>
              <a:t>Vue</a:t>
            </a:r>
            <a:r>
              <a:rPr lang="en-US" sz="1200" dirty="0"/>
              <a:t> instance – called </a:t>
            </a:r>
            <a:r>
              <a:rPr lang="en-US" sz="1200" dirty="0" err="1"/>
              <a:t>Vue</a:t>
            </a:r>
            <a:r>
              <a:rPr lang="en-US" sz="1200" dirty="0"/>
              <a:t>/View</a:t>
            </a:r>
          </a:p>
          <a:p>
            <a:pPr marL="171450" indent="-171450">
              <a:buFont typeface="Arial" panose="020B0604020202020204" pitchFamily="34" charset="0"/>
              <a:buChar char="•"/>
            </a:pPr>
            <a:r>
              <a:rPr lang="en-US" sz="1200" dirty="0"/>
              <a:t>Mounting the </a:t>
            </a:r>
            <a:r>
              <a:rPr lang="en-US" sz="1200" dirty="0" err="1"/>
              <a:t>Vue</a:t>
            </a:r>
            <a:r>
              <a:rPr lang="en-US" sz="1200" dirty="0"/>
              <a:t> instance to an HTML element. HTML and Body tags are not supported because of </a:t>
            </a:r>
            <a:r>
              <a:rPr lang="en-US" sz="1200" dirty="0" err="1"/>
              <a:t>vdom</a:t>
            </a:r>
            <a:r>
              <a:rPr lang="en-US" sz="1200" dirty="0"/>
              <a:t> implementation.</a:t>
            </a:r>
          </a:p>
          <a:p>
            <a:pPr marL="171450" indent="-171450">
              <a:buFont typeface="Arial" panose="020B0604020202020204" pitchFamily="34" charset="0"/>
              <a:buChar char="•"/>
            </a:pPr>
            <a:r>
              <a:rPr lang="en-US" sz="1200" dirty="0"/>
              <a:t>Setting up the data object</a:t>
            </a:r>
          </a:p>
          <a:p>
            <a:pPr marL="171450" indent="-171450">
              <a:buFont typeface="Arial" panose="020B0604020202020204" pitchFamily="34" charset="0"/>
              <a:buChar char="•"/>
            </a:pPr>
            <a:r>
              <a:rPr lang="en-US" sz="1200" dirty="0"/>
              <a:t>Using a declarative template binding to show data</a:t>
            </a:r>
          </a:p>
          <a:p>
            <a:pPr marL="171450" indent="-171450">
              <a:buFont typeface="Arial" panose="020B0604020202020204" pitchFamily="34" charset="0"/>
              <a:buChar char="•"/>
            </a:pPr>
            <a:r>
              <a:rPr lang="en-US" sz="1200" dirty="0"/>
              <a:t>Using the </a:t>
            </a:r>
            <a:r>
              <a:rPr lang="en-US" sz="1200" dirty="0" err="1"/>
              <a:t>Vue</a:t>
            </a:r>
            <a:r>
              <a:rPr lang="en-US" sz="1200" dirty="0"/>
              <a:t> </a:t>
            </a:r>
            <a:r>
              <a:rPr lang="en-US" sz="1200" dirty="0" err="1"/>
              <a:t>Devtools</a:t>
            </a:r>
            <a:r>
              <a:rPr lang="en-US" sz="1200" dirty="0"/>
              <a:t> to inspect the </a:t>
            </a:r>
            <a:r>
              <a:rPr lang="en-US" sz="1200" dirty="0" err="1"/>
              <a:t>Vue</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Observability of the data object -&gt; properties in data object are made observable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Scope of the </a:t>
            </a:r>
            <a:r>
              <a:rPr lang="en-US" dirty="0" err="1"/>
              <a:t>Vue</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sz="1200" dirty="0"/>
          </a:p>
          <a:p>
            <a:endParaRPr lang="en-US" dirty="0"/>
          </a:p>
        </p:txBody>
      </p:sp>
      <p:sp>
        <p:nvSpPr>
          <p:cNvPr id="4" name="Slide Number Placeholder 3"/>
          <p:cNvSpPr>
            <a:spLocks noGrp="1"/>
          </p:cNvSpPr>
          <p:nvPr>
            <p:ph type="sldNum" sz="quarter" idx="10"/>
          </p:nvPr>
        </p:nvSpPr>
        <p:spPr/>
        <p:txBody>
          <a:bodyPr/>
          <a:lstStyle/>
          <a:p>
            <a:fld id="{FBC2DECA-0E8B-476B-A6C1-3E37488E144B}" type="slidenum">
              <a:rPr lang="en-US" smtClean="0"/>
              <a:t>15</a:t>
            </a:fld>
            <a:endParaRPr lang="en-US"/>
          </a:p>
        </p:txBody>
      </p:sp>
    </p:spTree>
    <p:extLst>
      <p:ext uri="{BB962C8B-B14F-4D97-AF65-F5344CB8AC3E}">
        <p14:creationId xmlns:p14="http://schemas.microsoft.com/office/powerpoint/2010/main" val="2952698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take a look at some of the most important features of </a:t>
            </a:r>
            <a:r>
              <a:rPr lang="en-US" dirty="0" err="1"/>
              <a:t>Vue</a:t>
            </a:r>
            <a:endParaRPr lang="en-US" dirty="0"/>
          </a:p>
          <a:p>
            <a:r>
              <a:rPr lang="en-US" dirty="0"/>
              <a:t>This is by  no means an exhaustive list</a:t>
            </a:r>
          </a:p>
          <a:p>
            <a:r>
              <a:rPr lang="en-US" dirty="0"/>
              <a:t>Even the features we look at will not be explored to their fullest extent</a:t>
            </a:r>
          </a:p>
          <a:p>
            <a:r>
              <a:rPr lang="en-US" dirty="0"/>
              <a:t>There are many additional advanced features for animations, styling and visual appearance</a:t>
            </a:r>
          </a:p>
        </p:txBody>
      </p:sp>
      <p:sp>
        <p:nvSpPr>
          <p:cNvPr id="4" name="Slide Number Placeholder 3"/>
          <p:cNvSpPr>
            <a:spLocks noGrp="1"/>
          </p:cNvSpPr>
          <p:nvPr>
            <p:ph type="sldNum" sz="quarter" idx="10"/>
          </p:nvPr>
        </p:nvSpPr>
        <p:spPr/>
        <p:txBody>
          <a:bodyPr/>
          <a:lstStyle/>
          <a:p>
            <a:fld id="{FBC2DECA-0E8B-476B-A6C1-3E37488E144B}" type="slidenum">
              <a:rPr lang="en-US" smtClean="0"/>
              <a:t>17</a:t>
            </a:fld>
            <a:endParaRPr lang="en-US"/>
          </a:p>
        </p:txBody>
      </p:sp>
    </p:spTree>
    <p:extLst>
      <p:ext uri="{BB962C8B-B14F-4D97-AF65-F5344CB8AC3E}">
        <p14:creationId xmlns:p14="http://schemas.microsoft.com/office/powerpoint/2010/main" val="1768594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C2DECA-0E8B-476B-A6C1-3E37488E144B}" type="slidenum">
              <a:rPr lang="en-US" smtClean="0"/>
              <a:t>19</a:t>
            </a:fld>
            <a:endParaRPr lang="en-US"/>
          </a:p>
        </p:txBody>
      </p:sp>
    </p:spTree>
    <p:extLst>
      <p:ext uri="{BB962C8B-B14F-4D97-AF65-F5344CB8AC3E}">
        <p14:creationId xmlns:p14="http://schemas.microsoft.com/office/powerpoint/2010/main" val="610408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a:latin typeface="Courier New" panose="02070309020205020404" pitchFamily="49" charset="0"/>
                <a:cs typeface="Courier New" panose="02070309020205020404" pitchFamily="49" charset="0"/>
              </a:rPr>
              <a:t>v-on</a:t>
            </a:r>
            <a:r>
              <a:rPr lang="en-US" dirty="0"/>
              <a:t> directive and shorthand syntax @</a:t>
            </a:r>
          </a:p>
          <a:p>
            <a:r>
              <a:rPr lang="en-US" dirty="0"/>
              <a:t>Accessing the </a:t>
            </a:r>
            <a:r>
              <a:rPr lang="en-US" dirty="0" err="1"/>
              <a:t>Vue</a:t>
            </a:r>
            <a:r>
              <a:rPr lang="en-US" dirty="0"/>
              <a:t> instance in the event handler using </a:t>
            </a:r>
            <a:r>
              <a:rPr lang="en-US" dirty="0">
                <a:latin typeface="Courier New" panose="02070309020205020404" pitchFamily="49" charset="0"/>
                <a:cs typeface="Courier New" panose="02070309020205020404" pitchFamily="49" charset="0"/>
              </a:rPr>
              <a:t>this</a:t>
            </a:r>
          </a:p>
          <a:p>
            <a:r>
              <a:rPr lang="en-US" dirty="0">
                <a:cs typeface="Courier New" panose="02070309020205020404" pitchFamily="49" charset="0"/>
              </a:rPr>
              <a:t>Accessing the event target</a:t>
            </a:r>
          </a:p>
          <a:p>
            <a:r>
              <a:rPr lang="en-US" dirty="0"/>
              <a:t>Different styles of click handlers</a:t>
            </a:r>
          </a:p>
          <a:p>
            <a:r>
              <a:rPr lang="en-US" dirty="0"/>
              <a:t>Passing parameters to event handlers</a:t>
            </a:r>
          </a:p>
          <a:p>
            <a:r>
              <a:rPr lang="en-US" dirty="0"/>
              <a:t>Combining parameters and event information using </a:t>
            </a:r>
            <a:r>
              <a:rPr lang="en-US" dirty="0">
                <a:latin typeface="Courier New" panose="02070309020205020404" pitchFamily="49" charset="0"/>
                <a:cs typeface="Courier New" panose="02070309020205020404" pitchFamily="49" charset="0"/>
              </a:rPr>
              <a:t>$event</a:t>
            </a:r>
          </a:p>
        </p:txBody>
      </p:sp>
      <p:sp>
        <p:nvSpPr>
          <p:cNvPr id="4" name="Slide Number Placeholder 3"/>
          <p:cNvSpPr>
            <a:spLocks noGrp="1"/>
          </p:cNvSpPr>
          <p:nvPr>
            <p:ph type="sldNum" sz="quarter" idx="10"/>
          </p:nvPr>
        </p:nvSpPr>
        <p:spPr/>
        <p:txBody>
          <a:bodyPr/>
          <a:lstStyle/>
          <a:p>
            <a:fld id="{FBC2DECA-0E8B-476B-A6C1-3E37488E144B}" type="slidenum">
              <a:rPr lang="en-US" smtClean="0"/>
              <a:t>20</a:t>
            </a:fld>
            <a:endParaRPr lang="en-US"/>
          </a:p>
        </p:txBody>
      </p:sp>
    </p:spTree>
    <p:extLst>
      <p:ext uri="{BB962C8B-B14F-4D97-AF65-F5344CB8AC3E}">
        <p14:creationId xmlns:p14="http://schemas.microsoft.com/office/powerpoint/2010/main" val="1931999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changing counter for the iterator in the </a:t>
            </a:r>
            <a:r>
              <a:rPr lang="en-US" dirty="0" err="1"/>
              <a:t>Vue</a:t>
            </a:r>
            <a:r>
              <a:rPr lang="en-US" dirty="0"/>
              <a:t> </a:t>
            </a:r>
            <a:r>
              <a:rPr lang="en-US" dirty="0" err="1"/>
              <a:t>Devtools</a:t>
            </a:r>
            <a:endParaRPr lang="en-US" dirty="0"/>
          </a:p>
          <a:p>
            <a:r>
              <a:rPr lang="en-US" dirty="0"/>
              <a:t>-Add v-cloak attribute</a:t>
            </a:r>
          </a:p>
        </p:txBody>
      </p:sp>
      <p:sp>
        <p:nvSpPr>
          <p:cNvPr id="4" name="Slide Number Placeholder 3"/>
          <p:cNvSpPr>
            <a:spLocks noGrp="1"/>
          </p:cNvSpPr>
          <p:nvPr>
            <p:ph type="sldNum" sz="quarter" idx="10"/>
          </p:nvPr>
        </p:nvSpPr>
        <p:spPr/>
        <p:txBody>
          <a:bodyPr/>
          <a:lstStyle/>
          <a:p>
            <a:fld id="{FBC2DECA-0E8B-476B-A6C1-3E37488E144B}" type="slidenum">
              <a:rPr lang="en-US" smtClean="0"/>
              <a:t>21</a:t>
            </a:fld>
            <a:endParaRPr lang="en-US"/>
          </a:p>
        </p:txBody>
      </p:sp>
    </p:spTree>
    <p:extLst>
      <p:ext uri="{BB962C8B-B14F-4D97-AF65-F5344CB8AC3E}">
        <p14:creationId xmlns:p14="http://schemas.microsoft.com/office/powerpoint/2010/main" val="912726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C2DECA-0E8B-476B-A6C1-3E37488E144B}" type="slidenum">
              <a:rPr lang="en-US" smtClean="0"/>
              <a:t>22</a:t>
            </a:fld>
            <a:endParaRPr lang="en-US"/>
          </a:p>
        </p:txBody>
      </p:sp>
    </p:spTree>
    <p:extLst>
      <p:ext uri="{BB962C8B-B14F-4D97-AF65-F5344CB8AC3E}">
        <p14:creationId xmlns:p14="http://schemas.microsoft.com/office/powerpoint/2010/main" val="1550893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Components are one of the most powerful features of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They help you extend basic HTML elements to encapsulate reusable code. At a high level, components are custom elements that </a:t>
            </a:r>
            <a:r>
              <a:rPr lang="en-US" sz="1200" b="0" i="0" kern="1200" dirty="0" err="1">
                <a:solidFill>
                  <a:schemeClr val="tx1"/>
                </a:solidFill>
                <a:effectLst/>
                <a:latin typeface="+mn-lt"/>
                <a:ea typeface="+mn-ea"/>
                <a:cs typeface="+mn-cs"/>
              </a:rPr>
              <a:t>Vue’s</a:t>
            </a:r>
            <a:r>
              <a:rPr lang="en-US" sz="1200" b="0" i="0" kern="1200" dirty="0">
                <a:solidFill>
                  <a:schemeClr val="tx1"/>
                </a:solidFill>
                <a:effectLst/>
                <a:latin typeface="+mn-lt"/>
                <a:ea typeface="+mn-ea"/>
                <a:cs typeface="+mn-cs"/>
              </a:rPr>
              <a:t> compiler attaches behavior to. </a:t>
            </a:r>
          </a:p>
          <a:p>
            <a:r>
              <a:rPr lang="en-US" sz="1200" b="0" i="0" kern="1200" dirty="0">
                <a:solidFill>
                  <a:schemeClr val="tx1"/>
                </a:solidFill>
                <a:effectLst/>
                <a:latin typeface="+mn-lt"/>
                <a:ea typeface="+mn-ea"/>
                <a:cs typeface="+mn-cs"/>
              </a:rPr>
              <a: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components are also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instances, and so accept the same options object (except for a few root-specific options) and provide the same lifecycle hooks.</a:t>
            </a:r>
          </a:p>
          <a:p>
            <a:r>
              <a:rPr lang="en-US" sz="1200" b="0" i="0" kern="1200" dirty="0">
                <a:solidFill>
                  <a:schemeClr val="tx1"/>
                </a:solidFill>
                <a:effectLst/>
                <a:latin typeface="+mn-lt"/>
                <a:ea typeface="+mn-ea"/>
                <a:cs typeface="+mn-cs"/>
              </a:rPr>
              <a:t>To register a global component, you can use </a:t>
            </a:r>
            <a:r>
              <a:rPr lang="en-US" dirty="0" err="1"/>
              <a:t>Vue.component</a:t>
            </a:r>
            <a:r>
              <a:rPr lang="en-US" dirty="0"/>
              <a:t>(</a:t>
            </a:r>
            <a:r>
              <a:rPr lang="en-US" dirty="0" err="1"/>
              <a:t>tagName</a:t>
            </a:r>
            <a:r>
              <a:rPr lang="en-US" dirty="0"/>
              <a:t>, options)</a:t>
            </a:r>
            <a:r>
              <a:rPr lang="en-US" sz="1200" b="0" i="0" kern="1200" dirty="0">
                <a:solidFill>
                  <a:schemeClr val="tx1"/>
                </a:solidFill>
                <a:effectLst/>
                <a:latin typeface="+mn-lt"/>
                <a:ea typeface="+mn-ea"/>
                <a:cs typeface="+mn-cs"/>
              </a:rPr>
              <a:t>. You can also do this locally using the components instance option on a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instance.</a:t>
            </a:r>
            <a:endParaRPr lang="en-US" dirty="0"/>
          </a:p>
        </p:txBody>
      </p:sp>
      <p:sp>
        <p:nvSpPr>
          <p:cNvPr id="4" name="Slide Number Placeholder 3"/>
          <p:cNvSpPr>
            <a:spLocks noGrp="1"/>
          </p:cNvSpPr>
          <p:nvPr>
            <p:ph type="sldNum" sz="quarter" idx="10"/>
          </p:nvPr>
        </p:nvSpPr>
        <p:spPr/>
        <p:txBody>
          <a:bodyPr/>
          <a:lstStyle/>
          <a:p>
            <a:fld id="{FBC2DECA-0E8B-476B-A6C1-3E37488E144B}" type="slidenum">
              <a:rPr lang="en-US" smtClean="0"/>
              <a:t>24</a:t>
            </a:fld>
            <a:endParaRPr lang="en-US"/>
          </a:p>
        </p:txBody>
      </p:sp>
    </p:spTree>
    <p:extLst>
      <p:ext uri="{BB962C8B-B14F-4D97-AF65-F5344CB8AC3E}">
        <p14:creationId xmlns:p14="http://schemas.microsoft.com/office/powerpoint/2010/main" val="4166129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Below is a diagram for the instance lifecycle. You don’t need to fully understand everything going on right now, but as you learn and build more, it will be a useful reference.</a:t>
            </a:r>
          </a:p>
          <a:p>
            <a:r>
              <a:rPr lang="en-US" sz="1200" b="0" i="0" u="none" strike="noStrike" kern="1200" dirty="0">
                <a:solidFill>
                  <a:schemeClr val="tx1"/>
                </a:solidFill>
                <a:effectLst/>
                <a:latin typeface="+mn-lt"/>
                <a:ea typeface="+mn-ea"/>
                <a:cs typeface="+mn-cs"/>
              </a:rPr>
              <a:t>It is a very good place to go and check if you are stuck.</a:t>
            </a:r>
            <a:endParaRPr lang="en-US" dirty="0"/>
          </a:p>
        </p:txBody>
      </p:sp>
      <p:sp>
        <p:nvSpPr>
          <p:cNvPr id="4" name="Slide Number Placeholder 3"/>
          <p:cNvSpPr>
            <a:spLocks noGrp="1"/>
          </p:cNvSpPr>
          <p:nvPr>
            <p:ph type="sldNum" sz="quarter" idx="10"/>
          </p:nvPr>
        </p:nvSpPr>
        <p:spPr/>
        <p:txBody>
          <a:bodyPr/>
          <a:lstStyle/>
          <a:p>
            <a:fld id="{FBC2DECA-0E8B-476B-A6C1-3E37488E144B}" type="slidenum">
              <a:rPr lang="en-US" smtClean="0"/>
              <a:t>27</a:t>
            </a:fld>
            <a:endParaRPr lang="en-US"/>
          </a:p>
        </p:txBody>
      </p:sp>
    </p:spTree>
    <p:extLst>
      <p:ext uri="{BB962C8B-B14F-4D97-AF65-F5344CB8AC3E}">
        <p14:creationId xmlns:p14="http://schemas.microsoft.com/office/powerpoint/2010/main" val="3558632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Progress has a long history of providing tools to make developers happy and successful.</a:t>
            </a:r>
          </a:p>
          <a:p>
            <a:r>
              <a:rPr lang="en-US" dirty="0"/>
              <a:t>That’s why, when looking new ways to bring value to the customers and thank them for their loyalty, training came to mind.</a:t>
            </a:r>
          </a:p>
          <a:p>
            <a:endParaRPr lang="en-US" dirty="0"/>
          </a:p>
          <a:p>
            <a:r>
              <a:rPr lang="en-US" dirty="0"/>
              <a:t>We understand developers have a choice when it comes to selecting a UI vendor – and we believe that when users decide to partner with Progress, they are getting the very best UI, the very best support and now the very best training at no additional out of pocket expense.</a:t>
            </a:r>
          </a:p>
          <a:p>
            <a:endParaRPr lang="en-US" dirty="0"/>
          </a:p>
          <a:p>
            <a:r>
              <a:rPr lang="en-US" dirty="0"/>
              <a:t>I’m proud to welcome you to the Virtual Classroom, a free training program for Telerik active license holders.</a:t>
            </a:r>
          </a:p>
        </p:txBody>
      </p:sp>
      <p:sp>
        <p:nvSpPr>
          <p:cNvPr id="4" name="Slide Number Placeholder 3"/>
          <p:cNvSpPr>
            <a:spLocks noGrp="1"/>
          </p:cNvSpPr>
          <p:nvPr>
            <p:ph type="sldNum" sz="quarter" idx="10"/>
          </p:nvPr>
        </p:nvSpPr>
        <p:spPr/>
        <p:txBody>
          <a:bodyPr/>
          <a:lstStyle/>
          <a:p>
            <a:fld id="{FBC2DECA-0E8B-476B-A6C1-3E37488E144B}" type="slidenum">
              <a:rPr lang="en-US" smtClean="0"/>
              <a:t>2</a:t>
            </a:fld>
            <a:endParaRPr lang="en-US"/>
          </a:p>
        </p:txBody>
      </p:sp>
    </p:spTree>
    <p:extLst>
      <p:ext uri="{BB962C8B-B14F-4D97-AF65-F5344CB8AC3E}">
        <p14:creationId xmlns:p14="http://schemas.microsoft.com/office/powerpoint/2010/main" val="127284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actually access the underlying kendo widget using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kendoWidget</a:t>
            </a:r>
            <a:r>
              <a:rPr lang="en-US" dirty="0">
                <a:latin typeface="Courier New" panose="02070309020205020404" pitchFamily="49" charset="0"/>
                <a:cs typeface="Courier New" panose="02070309020205020404" pitchFamily="49" charset="0"/>
              </a:rPr>
              <a:t>()</a:t>
            </a:r>
          </a:p>
          <a:p>
            <a:r>
              <a:rPr lang="en-US" dirty="0"/>
              <a:t>Implemented as plugins &lt;Widget&gt;Installer which do the heavy lifting</a:t>
            </a:r>
          </a:p>
          <a:p>
            <a:endParaRPr lang="en-US" dirty="0"/>
          </a:p>
        </p:txBody>
      </p:sp>
      <p:sp>
        <p:nvSpPr>
          <p:cNvPr id="4" name="Slide Number Placeholder 3"/>
          <p:cNvSpPr>
            <a:spLocks noGrp="1"/>
          </p:cNvSpPr>
          <p:nvPr>
            <p:ph type="sldNum" sz="quarter" idx="10"/>
          </p:nvPr>
        </p:nvSpPr>
        <p:spPr/>
        <p:txBody>
          <a:bodyPr/>
          <a:lstStyle/>
          <a:p>
            <a:fld id="{FBC2DECA-0E8B-476B-A6C1-3E37488E144B}" type="slidenum">
              <a:rPr lang="en-US" smtClean="0"/>
              <a:t>28</a:t>
            </a:fld>
            <a:endParaRPr lang="en-US"/>
          </a:p>
        </p:txBody>
      </p:sp>
    </p:spTree>
    <p:extLst>
      <p:ext uri="{BB962C8B-B14F-4D97-AF65-F5344CB8AC3E}">
        <p14:creationId xmlns:p14="http://schemas.microsoft.com/office/powerpoint/2010/main" val="3116084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many Vue projects, global components will be defined using </a:t>
            </a:r>
            <a:r>
              <a:rPr lang="en-US" sz="1200" b="0" i="0" u="none" strike="noStrike" kern="1200" dirty="0" err="1">
                <a:solidFill>
                  <a:schemeClr val="tx1"/>
                </a:solidFill>
                <a:effectLst/>
                <a:latin typeface="+mn-lt"/>
                <a:ea typeface="+mn-ea"/>
                <a:cs typeface="+mn-cs"/>
              </a:rPr>
              <a:t>Vue.component</a:t>
            </a:r>
            <a:r>
              <a:rPr lang="en-US" sz="1200" b="0" i="0" u="none" strike="noStrike" kern="1200" dirty="0">
                <a:solidFill>
                  <a:schemeClr val="tx1"/>
                </a:solidFill>
                <a:effectLst/>
                <a:latin typeface="+mn-lt"/>
                <a:ea typeface="+mn-ea"/>
                <a:cs typeface="+mn-cs"/>
              </a:rPr>
              <a:t>, followed by new Vue({ el: '#container' }) to target a container element in the body of every page.</a:t>
            </a:r>
          </a:p>
          <a:p>
            <a:r>
              <a:rPr lang="en-US" sz="1200" b="0" i="0" u="none" strike="noStrike" kern="1200" dirty="0">
                <a:solidFill>
                  <a:schemeClr val="tx1"/>
                </a:solidFill>
                <a:effectLst/>
                <a:latin typeface="+mn-lt"/>
                <a:ea typeface="+mn-ea"/>
                <a:cs typeface="+mn-cs"/>
              </a:rPr>
              <a:t>This can work very well for small to medium-sized projects, where JavaScript is only used to enhance certain views. In more complex projects however, or when your frontend is entirely driven by JavaScript, these disadvantages become apparent:</a:t>
            </a: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Global definitions</a:t>
            </a:r>
            <a:r>
              <a:rPr lang="en-US" sz="1200" b="0" i="0" u="none" strike="noStrike" kern="1200" dirty="0">
                <a:solidFill>
                  <a:schemeClr val="tx1"/>
                </a:solidFill>
                <a:effectLst/>
                <a:latin typeface="+mn-lt"/>
                <a:ea typeface="+mn-ea"/>
                <a:cs typeface="+mn-cs"/>
              </a:rPr>
              <a:t> force unique names for every component</a:t>
            </a: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String templates</a:t>
            </a:r>
            <a:r>
              <a:rPr lang="en-US" sz="1200" b="0" i="0" u="none" strike="noStrike" kern="1200" dirty="0">
                <a:solidFill>
                  <a:schemeClr val="tx1"/>
                </a:solidFill>
                <a:effectLst/>
                <a:latin typeface="+mn-lt"/>
                <a:ea typeface="+mn-ea"/>
                <a:cs typeface="+mn-cs"/>
              </a:rPr>
              <a:t> lack syntax highlighting and require ugly slashes for multiline HTML</a:t>
            </a: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No CSS support</a:t>
            </a:r>
            <a:r>
              <a:rPr lang="en-US" sz="1200" b="0" i="0" u="none" strike="noStrike" kern="1200" dirty="0">
                <a:solidFill>
                  <a:schemeClr val="tx1"/>
                </a:solidFill>
                <a:effectLst/>
                <a:latin typeface="+mn-lt"/>
                <a:ea typeface="+mn-ea"/>
                <a:cs typeface="+mn-cs"/>
              </a:rPr>
              <a:t> means that while HTML and JavaScript are modularized into components, CSS is conspicuously left out</a:t>
            </a: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No build step</a:t>
            </a:r>
            <a:r>
              <a:rPr lang="en-US" sz="1200" b="0" i="0" u="none" strike="noStrike" kern="1200" dirty="0">
                <a:solidFill>
                  <a:schemeClr val="tx1"/>
                </a:solidFill>
                <a:effectLst/>
                <a:latin typeface="+mn-lt"/>
                <a:ea typeface="+mn-ea"/>
                <a:cs typeface="+mn-cs"/>
              </a:rPr>
              <a:t> restricts us to HTML and ES5 JavaScript, rather than preprocessors like Pug (formerly Jade) and Babel</a:t>
            </a:r>
          </a:p>
          <a:p>
            <a:r>
              <a:rPr lang="en-US" sz="1200" b="0" i="0" u="none" strike="noStrike" kern="1200" dirty="0">
                <a:solidFill>
                  <a:schemeClr val="tx1"/>
                </a:solidFill>
                <a:effectLst/>
                <a:latin typeface="+mn-lt"/>
                <a:ea typeface="+mn-ea"/>
                <a:cs typeface="+mn-cs"/>
              </a:rPr>
              <a:t>All of these are solved by </a:t>
            </a:r>
            <a:r>
              <a:rPr lang="en-US" sz="1200" b="1" i="0" u="none" strike="noStrike" kern="1200" dirty="0">
                <a:solidFill>
                  <a:schemeClr val="tx1"/>
                </a:solidFill>
                <a:effectLst/>
                <a:latin typeface="+mn-lt"/>
                <a:ea typeface="+mn-ea"/>
                <a:cs typeface="+mn-cs"/>
              </a:rPr>
              <a:t>single-file components</a:t>
            </a:r>
            <a:r>
              <a:rPr lang="en-US" sz="1200" b="0" i="0" u="none" strike="noStrike" kern="1200" dirty="0">
                <a:solidFill>
                  <a:schemeClr val="tx1"/>
                </a:solidFill>
                <a:effectLst/>
                <a:latin typeface="+mn-lt"/>
                <a:ea typeface="+mn-ea"/>
                <a:cs typeface="+mn-cs"/>
              </a:rPr>
              <a:t> with a .</a:t>
            </a:r>
            <a:r>
              <a:rPr lang="en-US" sz="1200" b="0" i="0" u="none" strike="noStrike" kern="1200" dirty="0" err="1">
                <a:solidFill>
                  <a:schemeClr val="tx1"/>
                </a:solidFill>
                <a:effectLst/>
                <a:latin typeface="+mn-lt"/>
                <a:ea typeface="+mn-ea"/>
                <a:cs typeface="+mn-cs"/>
              </a:rPr>
              <a:t>vue</a:t>
            </a:r>
            <a:r>
              <a:rPr lang="en-US" sz="1200" b="0" i="0" u="none" strike="noStrike" kern="1200" dirty="0">
                <a:solidFill>
                  <a:schemeClr val="tx1"/>
                </a:solidFill>
                <a:effectLst/>
                <a:latin typeface="+mn-lt"/>
                <a:ea typeface="+mn-ea"/>
                <a:cs typeface="+mn-cs"/>
              </a:rPr>
              <a:t> extension, made possible with build tools such as Webpack or </a:t>
            </a:r>
            <a:r>
              <a:rPr lang="en-US" sz="1200" b="0" i="0" u="none" strike="noStrike" kern="1200" dirty="0" err="1">
                <a:solidFill>
                  <a:schemeClr val="tx1"/>
                </a:solidFill>
                <a:effectLst/>
                <a:latin typeface="+mn-lt"/>
                <a:ea typeface="+mn-ea"/>
                <a:cs typeface="+mn-cs"/>
              </a:rPr>
              <a:t>Browserify</a:t>
            </a:r>
            <a:r>
              <a:rPr lang="en-US" sz="1200" b="0" i="0" u="none" strike="noStrike" kern="1200" dirty="0">
                <a:solidFill>
                  <a:schemeClr val="tx1"/>
                </a:solidFill>
                <a:effectLst/>
                <a:latin typeface="+mn-lt"/>
                <a:ea typeface="+mn-ea"/>
                <a:cs typeface="+mn-cs"/>
              </a:rPr>
              <a:t>.</a:t>
            </a:r>
          </a:p>
          <a:p>
            <a:endParaRPr lang="en-US" dirty="0"/>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Now we get:</a:t>
            </a:r>
          </a:p>
          <a:p>
            <a:r>
              <a:rPr lang="en-US" sz="1200" b="1" i="0" u="none" strike="noStrike" kern="1200" dirty="0">
                <a:solidFill>
                  <a:schemeClr val="tx1"/>
                </a:solidFill>
                <a:effectLst/>
                <a:latin typeface="+mn-lt"/>
                <a:ea typeface="+mn-ea"/>
                <a:cs typeface="+mn-cs"/>
                <a:hlinkClick r:id="rId3"/>
              </a:rPr>
              <a:t>Complete syntax highlighting</a:t>
            </a:r>
            <a:endParaRPr lang="en-US" sz="1200" b="0" i="0" u="none" strike="noStrike" kern="1200" dirty="0">
              <a:solidFill>
                <a:schemeClr val="tx1"/>
              </a:solidFill>
              <a:effectLst/>
              <a:latin typeface="+mn-lt"/>
              <a:ea typeface="+mn-ea"/>
              <a:cs typeface="+mn-cs"/>
            </a:endParaRPr>
          </a:p>
          <a:p>
            <a:r>
              <a:rPr lang="en-US" sz="1200" b="1" i="0" u="none" strike="noStrike" kern="1200" dirty="0" err="1">
                <a:solidFill>
                  <a:schemeClr val="tx1"/>
                </a:solidFill>
                <a:effectLst/>
                <a:latin typeface="+mn-lt"/>
                <a:ea typeface="+mn-ea"/>
                <a:cs typeface="+mn-cs"/>
                <a:hlinkClick r:id="rId4"/>
              </a:rPr>
              <a:t>CommonJS</a:t>
            </a:r>
            <a:r>
              <a:rPr lang="en-US" sz="1200" b="1" i="0" u="none" strike="noStrike" kern="1200" dirty="0">
                <a:solidFill>
                  <a:schemeClr val="tx1"/>
                </a:solidFill>
                <a:effectLst/>
                <a:latin typeface="+mn-lt"/>
                <a:ea typeface="+mn-ea"/>
                <a:cs typeface="+mn-cs"/>
                <a:hlinkClick r:id="rId4"/>
              </a:rPr>
              <a:t> modules</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hlinkClick r:id="rId5"/>
              </a:rPr>
              <a:t>Component-scoped CSS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also use preprocessors such as Pug, Babel (with ES2015 modules), and Stylus for cleaner and more feature-rich components.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hlinkClick r:id="rId6" tooltip="What About Separation of Concerns?"/>
              </a:rPr>
              <a:t>What About Separation of Concerns?</a:t>
            </a: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important thing to note is that </a:t>
            </a:r>
            <a:r>
              <a:rPr lang="en-US" sz="1200" b="1" i="0" u="none" strike="noStrike" kern="1200" dirty="0">
                <a:solidFill>
                  <a:schemeClr val="tx1"/>
                </a:solidFill>
                <a:effectLst/>
                <a:latin typeface="+mn-lt"/>
                <a:ea typeface="+mn-ea"/>
                <a:cs typeface="+mn-cs"/>
              </a:rPr>
              <a:t>separation of concerns is not equal to separation of file types.</a:t>
            </a:r>
            <a:r>
              <a:rPr lang="en-US" sz="1200" b="0" i="0" u="none" strike="noStrike" kern="1200" dirty="0">
                <a:solidFill>
                  <a:schemeClr val="tx1"/>
                </a:solidFill>
                <a:effectLst/>
                <a:latin typeface="+mn-lt"/>
                <a:ea typeface="+mn-ea"/>
                <a:cs typeface="+mn-cs"/>
              </a:rPr>
              <a:t> In modern UI development, the vue.js team have found that instead of dividing the codebase into three huge layers that interweave with one another, it makes much more sense to divide them into loosely-coupled components and compose them. Inside a component, its template, logic and styles are inherently coupled, and collocating them actually makes the component more cohesive and maintainable.</a:t>
            </a:r>
          </a:p>
          <a:p>
            <a:endParaRPr lang="en-US" sz="1200" b="0" i="0" u="none" strike="noStrike"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FBC2DECA-0E8B-476B-A6C1-3E37488E144B}" type="slidenum">
              <a:rPr lang="en-US" smtClean="0"/>
              <a:t>30</a:t>
            </a:fld>
            <a:endParaRPr lang="en-US"/>
          </a:p>
        </p:txBody>
      </p:sp>
    </p:spTree>
    <p:extLst>
      <p:ext uri="{BB962C8B-B14F-4D97-AF65-F5344CB8AC3E}">
        <p14:creationId xmlns:p14="http://schemas.microsoft.com/office/powerpoint/2010/main" val="3521767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900"/>
              </a:spcAft>
            </a:pPr>
            <a:r>
              <a:rPr lang="en-US" dirty="0"/>
              <a:t>Chatbots are another area which we believe will gain more traction in the future. </a:t>
            </a:r>
          </a:p>
          <a:p>
            <a:pPr lvl="1">
              <a:spcAft>
                <a:spcPts val="900"/>
              </a:spcAft>
            </a:pPr>
            <a:r>
              <a:rPr lang="en-US" dirty="0"/>
              <a:t>2 types of bot… limited amount of specialized processes that replace the need to talk to a person or use complicated UIs</a:t>
            </a:r>
          </a:p>
          <a:p>
            <a:pPr lvl="1">
              <a:spcAft>
                <a:spcPts val="900"/>
              </a:spcAft>
            </a:pPr>
            <a:r>
              <a:rPr lang="en-US" dirty="0"/>
              <a:t>Not one likes stupid bots</a:t>
            </a:r>
          </a:p>
          <a:p>
            <a:pPr lvl="1">
              <a:spcAft>
                <a:spcPts val="900"/>
              </a:spcAft>
            </a:pPr>
            <a:r>
              <a:rPr lang="en-US" dirty="0"/>
              <a:t>Benefits</a:t>
            </a:r>
          </a:p>
          <a:p>
            <a:pPr lvl="1">
              <a:spcAft>
                <a:spcPts val="900"/>
              </a:spcAft>
            </a:pPr>
            <a:r>
              <a:rPr lang="en-US" dirty="0"/>
              <a:t>------------------------------------------------------------</a:t>
            </a:r>
          </a:p>
          <a:p>
            <a:pPr lvl="1">
              <a:spcAft>
                <a:spcPts val="900"/>
              </a:spcAft>
            </a:pPr>
            <a:r>
              <a:rPr lang="en-US" dirty="0"/>
              <a:t>There are generally two types of chatbots. We have all heard or used Alexa, Cortana, Siri and Google Assistant. These are the so called </a:t>
            </a:r>
            <a:r>
              <a:rPr lang="en-US" b="1" dirty="0"/>
              <a:t>knowledge chatbots</a:t>
            </a:r>
            <a:r>
              <a:rPr lang="en-US" dirty="0"/>
              <a:t>, which are trained on enormous amount of data and aim to help the user making a decision or providing the requested information. On the other hand, there are the </a:t>
            </a:r>
            <a:r>
              <a:rPr lang="en-US" b="1" dirty="0"/>
              <a:t>transactional chatbots</a:t>
            </a:r>
            <a:r>
              <a:rPr lang="en-US" b="0" dirty="0"/>
              <a:t>, whose purpose is to execute a limited amount of </a:t>
            </a:r>
            <a:r>
              <a:rPr lang="en-US" b="1" dirty="0"/>
              <a:t>specialized processes that replace the need to talk to an expert</a:t>
            </a:r>
            <a:r>
              <a:rPr lang="en-US" b="0" dirty="0"/>
              <a:t>, or to use complicated </a:t>
            </a:r>
            <a:r>
              <a:rPr lang="en-US" b="0" dirty="0" err="1"/>
              <a:t>Uis</a:t>
            </a:r>
            <a:r>
              <a:rPr lang="en-US" b="0" dirty="0"/>
              <a:t> such as long forms or processes. Think what a bank operator can do for you over the phone – verify identity, block stolen credit card, provide working hours for nearby branches, or help out with information about outgoing transfer. Other examples could be booking a doctor appointment, buy a vacation, food or insurance. All these, are very good cases for where a transactional chatbot can deliver value, by helping the customers 24/7 without the need for large operator teams to pick up the phone. </a:t>
            </a:r>
          </a:p>
          <a:p>
            <a:pPr lvl="1">
              <a:spcAft>
                <a:spcPts val="900"/>
              </a:spcAft>
            </a:pPr>
            <a:endParaRPr lang="en-US" b="0" dirty="0"/>
          </a:p>
          <a:p>
            <a:pPr lvl="1">
              <a:spcAft>
                <a:spcPts val="900"/>
              </a:spcAft>
            </a:pPr>
            <a:r>
              <a:rPr lang="en-US" b="0" dirty="0"/>
              <a:t>There is a catch though. No one likes, stupid chatbots, so it is very important to utilize Natural Language Understanding service and to train your bot properly, so your users never get blocked. A rule of the thumb is that a user using the chatbot should be able to finish their task faster than using other means (e.g. filling a form or a phone call). </a:t>
            </a:r>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34</a:t>
            </a:fld>
            <a:endParaRPr lang="en-US"/>
          </a:p>
        </p:txBody>
      </p:sp>
    </p:spTree>
    <p:extLst>
      <p:ext uri="{BB962C8B-B14F-4D97-AF65-F5344CB8AC3E}">
        <p14:creationId xmlns:p14="http://schemas.microsoft.com/office/powerpoint/2010/main" val="3349149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900"/>
              </a:spcAft>
            </a:pPr>
            <a:r>
              <a:rPr lang="en-US" dirty="0"/>
              <a:t>Information presentation – easy to understand and engaging</a:t>
            </a:r>
          </a:p>
          <a:p>
            <a:pPr lvl="1">
              <a:spcAft>
                <a:spcPts val="900"/>
              </a:spcAft>
            </a:pPr>
            <a:r>
              <a:rPr lang="en-US" dirty="0"/>
              <a:t>Introduced conversational UI in W M D. </a:t>
            </a:r>
          </a:p>
          <a:p>
            <a:pPr lvl="1">
              <a:spcAft>
                <a:spcPts val="900"/>
              </a:spcAft>
            </a:pPr>
            <a:r>
              <a:rPr lang="en-US" dirty="0"/>
              <a:t>Framework agnostic, easy to use, aid natural conv flow, no need to another channel – use your app</a:t>
            </a:r>
          </a:p>
          <a:p>
            <a:pPr lvl="1">
              <a:spcAft>
                <a:spcPts val="900"/>
              </a:spcAft>
            </a:pPr>
            <a:endParaRPr lang="en-US" b="0" dirty="0"/>
          </a:p>
          <a:p>
            <a:pPr lvl="1">
              <a:spcAft>
                <a:spcPts val="900"/>
              </a:spcAft>
            </a:pPr>
            <a:r>
              <a:rPr lang="en-US" b="0" dirty="0"/>
              <a:t>Another thing that have to be considered is presentation of the information in a </a:t>
            </a:r>
            <a:r>
              <a:rPr lang="en-US" b="1" dirty="0"/>
              <a:t>easy to understand, and engaging way</a:t>
            </a:r>
            <a:r>
              <a:rPr lang="en-US" b="0" dirty="0"/>
              <a:t>. This is where we decided our expertise can help and we introduced the Conversational UI story across the board of all of our UI product lines to aid developers in the implementation of engaging chatbots, whether in mobile, desktop or web applications. </a:t>
            </a:r>
          </a:p>
          <a:p>
            <a:pPr lvl="1">
              <a:spcAft>
                <a:spcPts val="900"/>
              </a:spcAft>
            </a:pPr>
            <a:endParaRPr lang="en-US" b="0" dirty="0"/>
          </a:p>
          <a:p>
            <a:pPr lvl="1">
              <a:spcAft>
                <a:spcPts val="900"/>
              </a:spcAft>
            </a:pPr>
            <a:r>
              <a:rPr lang="en-US" b="0" dirty="0"/>
              <a:t>The Conversational UI components, are framework agnostic, which means, not matter which framework you utilize, you can use Conversational UI for your user experience. They are easy to implement and provide the means to deliver natural conversation flow and most importantly, you can embed these bots in your existing applications with the same look and feel and without the need to send your users to external channels such as </a:t>
            </a:r>
            <a:r>
              <a:rPr lang="en-US" b="0" dirty="0" err="1"/>
              <a:t>facebook</a:t>
            </a:r>
            <a:r>
              <a:rPr lang="en-US" b="0" dirty="0"/>
              <a:t>, skype, </a:t>
            </a:r>
            <a:r>
              <a:rPr lang="en-US" b="0" dirty="0" err="1"/>
              <a:t>etc</a:t>
            </a:r>
            <a:endParaRPr lang="en-US" dirty="0"/>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35</a:t>
            </a:fld>
            <a:endParaRPr lang="en-US"/>
          </a:p>
        </p:txBody>
      </p:sp>
    </p:spTree>
    <p:extLst>
      <p:ext uri="{BB962C8B-B14F-4D97-AF65-F5344CB8AC3E}">
        <p14:creationId xmlns:p14="http://schemas.microsoft.com/office/powerpoint/2010/main" val="166609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more than 30 hours of technical content created in partnership with New Venture Software, Virtual Classroom is designed to quickly get you onboard and successful with our developer tools whether you’ve been using them for years or are new to the suite. Each session will provide practical knowledge combined with helpful approaches to application development.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you can seen on your screens the schedule for the second season of trainings.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-Kendo UI fully covered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-MVC &amp; 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-Ajax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Desktop: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-WPF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Winforms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-UWP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Mobile: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-Xamarin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intelligence: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-Reporting and Reporting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With this in mind it is important for us to receive your feedback and let us know if we can improve anything for the next iteration. Feel free to submit your feedback as we move along in the form of a question or contact me personally by email. </a:t>
            </a:r>
          </a:p>
          <a:p>
            <a:endParaRPr lang="en-US" dirty="0"/>
          </a:p>
          <a:p>
            <a:r>
              <a:rPr lang="en-US" dirty="0"/>
              <a:t>The recorded on-demand training videos, slides and demos will be available shortly after the corresponding live training is complete, and all training sessions will be refreshed after each major release. You'll also have access to all the training materials including slides and demos.</a:t>
            </a:r>
          </a:p>
        </p:txBody>
      </p:sp>
      <p:sp>
        <p:nvSpPr>
          <p:cNvPr id="4" name="Slide Number Placeholder 3"/>
          <p:cNvSpPr>
            <a:spLocks noGrp="1"/>
          </p:cNvSpPr>
          <p:nvPr>
            <p:ph type="sldNum" sz="quarter" idx="10"/>
          </p:nvPr>
        </p:nvSpPr>
        <p:spPr/>
        <p:txBody>
          <a:bodyPr/>
          <a:lstStyle/>
          <a:p>
            <a:fld id="{FBC2DECA-0E8B-476B-A6C1-3E37488E144B}" type="slidenum">
              <a:rPr lang="en-US" smtClean="0"/>
              <a:t>3</a:t>
            </a:fld>
            <a:endParaRPr lang="en-US"/>
          </a:p>
        </p:txBody>
      </p:sp>
    </p:spTree>
    <p:extLst>
      <p:ext uri="{BB962C8B-B14F-4D97-AF65-F5344CB8AC3E}">
        <p14:creationId xmlns:p14="http://schemas.microsoft.com/office/powerpoint/2010/main" val="582798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basic info on the slide</a:t>
            </a:r>
          </a:p>
          <a:p>
            <a:r>
              <a:rPr lang="en-US" dirty="0"/>
              <a:t>-Great history with Telerik &amp; Progress</a:t>
            </a:r>
          </a:p>
          <a:p>
            <a:r>
              <a:rPr lang="en-US" dirty="0"/>
              <a:t>-Invite to follow on twitter and on the </a:t>
            </a:r>
            <a:r>
              <a:rPr lang="en-US" dirty="0" err="1"/>
              <a:t>newventuresoftware</a:t>
            </a:r>
            <a:r>
              <a:rPr lang="en-US" dirty="0"/>
              <a:t> blog</a:t>
            </a:r>
          </a:p>
        </p:txBody>
      </p:sp>
      <p:sp>
        <p:nvSpPr>
          <p:cNvPr id="4" name="Slide Number Placeholder 3"/>
          <p:cNvSpPr>
            <a:spLocks noGrp="1"/>
          </p:cNvSpPr>
          <p:nvPr>
            <p:ph type="sldNum" sz="quarter" idx="10"/>
          </p:nvPr>
        </p:nvSpPr>
        <p:spPr/>
        <p:txBody>
          <a:bodyPr/>
          <a:lstStyle/>
          <a:p>
            <a:fld id="{FBC2DECA-0E8B-476B-A6C1-3E37488E144B}" type="slidenum">
              <a:rPr lang="en-US" smtClean="0"/>
              <a:t>4</a:t>
            </a:fld>
            <a:endParaRPr lang="en-US"/>
          </a:p>
        </p:txBody>
      </p:sp>
    </p:spTree>
    <p:extLst>
      <p:ext uri="{BB962C8B-B14F-4D97-AF65-F5344CB8AC3E}">
        <p14:creationId xmlns:p14="http://schemas.microsoft.com/office/powerpoint/2010/main" val="246161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a premium consulting and professional services partner for Progress Telerik products and technologies, who’s been instrumental in building the award-winning </a:t>
            </a:r>
            <a:r>
              <a:rPr lang="en-US" dirty="0" err="1"/>
              <a:t>DevCraft</a:t>
            </a:r>
            <a:r>
              <a:rPr lang="en-US" dirty="0"/>
              <a:t> suite.</a:t>
            </a:r>
          </a:p>
          <a:p>
            <a:r>
              <a:rPr lang="en-US" dirty="0"/>
              <a:t>The exceptional quality of our consulting and professional services stems from a solid background and expertise in Telerik </a:t>
            </a:r>
            <a:r>
              <a:rPr lang="en-US" dirty="0" err="1"/>
              <a:t>DevCraft</a:t>
            </a:r>
            <a:r>
              <a:rPr lang="en-US" dirty="0"/>
              <a:t>. Most of us are ex-Progress Telerik software architects who have led a number of teams building the Telerik </a:t>
            </a:r>
            <a:r>
              <a:rPr lang="en-US" dirty="0" err="1"/>
              <a:t>DevCraft</a:t>
            </a:r>
            <a:r>
              <a:rPr lang="en-US" dirty="0"/>
              <a:t> suite.</a:t>
            </a:r>
          </a:p>
          <a:p>
            <a:endParaRPr lang="en-US" dirty="0"/>
          </a:p>
          <a:p>
            <a:r>
              <a:rPr lang="en-US" dirty="0"/>
              <a:t>We support all progress Telerik products and technologies be it for the web, desktop or mobile and have a successful track record of delivering future-proof software consulting and development solutions.</a:t>
            </a:r>
          </a:p>
          <a:p>
            <a:endParaRPr lang="en-US" dirty="0"/>
          </a:p>
          <a:p>
            <a:r>
              <a:rPr lang="en-US"/>
              <a:t>My teammates and I feel honored and excited to have the opportunity to share with you our experience and passion about the Telerik technologies.</a:t>
            </a:r>
            <a:endParaRPr lang="en-US" dirty="0"/>
          </a:p>
        </p:txBody>
      </p:sp>
      <p:sp>
        <p:nvSpPr>
          <p:cNvPr id="4" name="Slide Number Placeholder 3"/>
          <p:cNvSpPr>
            <a:spLocks noGrp="1"/>
          </p:cNvSpPr>
          <p:nvPr>
            <p:ph type="sldNum" sz="quarter" idx="10"/>
          </p:nvPr>
        </p:nvSpPr>
        <p:spPr/>
        <p:txBody>
          <a:bodyPr/>
          <a:lstStyle/>
          <a:p>
            <a:fld id="{FBC2DECA-0E8B-476B-A6C1-3E37488E144B}" type="slidenum">
              <a:rPr lang="en-US" smtClean="0"/>
              <a:t>5</a:t>
            </a:fld>
            <a:endParaRPr lang="en-US"/>
          </a:p>
        </p:txBody>
      </p:sp>
    </p:spTree>
    <p:extLst>
      <p:ext uri="{BB962C8B-B14F-4D97-AF65-F5344CB8AC3E}">
        <p14:creationId xmlns:p14="http://schemas.microsoft.com/office/powerpoint/2010/main" val="1379335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C2DECA-0E8B-476B-A6C1-3E37488E144B}" type="slidenum">
              <a:rPr lang="en-US" smtClean="0"/>
              <a:t>7</a:t>
            </a:fld>
            <a:endParaRPr lang="en-US"/>
          </a:p>
        </p:txBody>
      </p:sp>
    </p:spTree>
    <p:extLst>
      <p:ext uri="{BB962C8B-B14F-4D97-AF65-F5344CB8AC3E}">
        <p14:creationId xmlns:p14="http://schemas.microsoft.com/office/powerpoint/2010/main" val="2552522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indeed a lot of web development frameworks that popped up in the past few years.</a:t>
            </a:r>
          </a:p>
          <a:p>
            <a:r>
              <a:rPr lang="en-US" dirty="0"/>
              <a:t>However, things are starting to mature and the market is settling on a few big ones. For that reason the Kendo UI team has decided to support what they believe are the major ones such as: React, Angular and you guessed it – </a:t>
            </a:r>
            <a:r>
              <a:rPr lang="en-US" dirty="0" err="1"/>
              <a:t>Vue</a:t>
            </a:r>
            <a:endParaRPr lang="en-US" dirty="0"/>
          </a:p>
          <a:p>
            <a:r>
              <a:rPr lang="en-US" dirty="0"/>
              <a:t>This presentation is about </a:t>
            </a:r>
            <a:r>
              <a:rPr lang="en-US" dirty="0" err="1"/>
              <a:t>Vue</a:t>
            </a:r>
            <a:r>
              <a:rPr lang="en-US" dirty="0"/>
              <a:t>, but I will discuss how it compares with Angular and React</a:t>
            </a:r>
          </a:p>
        </p:txBody>
      </p:sp>
      <p:sp>
        <p:nvSpPr>
          <p:cNvPr id="4" name="Slide Number Placeholder 3"/>
          <p:cNvSpPr>
            <a:spLocks noGrp="1"/>
          </p:cNvSpPr>
          <p:nvPr>
            <p:ph type="sldNum" sz="quarter" idx="10"/>
          </p:nvPr>
        </p:nvSpPr>
        <p:spPr/>
        <p:txBody>
          <a:bodyPr/>
          <a:lstStyle/>
          <a:p>
            <a:fld id="{FBC2DECA-0E8B-476B-A6C1-3E37488E144B}" type="slidenum">
              <a:rPr lang="en-US" smtClean="0"/>
              <a:t>8</a:t>
            </a:fld>
            <a:endParaRPr lang="en-US"/>
          </a:p>
        </p:txBody>
      </p:sp>
    </p:spTree>
    <p:extLst>
      <p:ext uri="{BB962C8B-B14F-4D97-AF65-F5344CB8AC3E}">
        <p14:creationId xmlns:p14="http://schemas.microsoft.com/office/powerpoint/2010/main" val="3409836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biggest strength of </a:t>
            </a:r>
            <a:r>
              <a:rPr lang="en-US" dirty="0" err="1"/>
              <a:t>Vue</a:t>
            </a:r>
            <a:r>
              <a:rPr lang="en-US" dirty="0"/>
              <a:t> in my opinion is it’s simplicity</a:t>
            </a:r>
          </a:p>
          <a:p>
            <a:pPr marL="171450" indent="-171450">
              <a:buFont typeface="Arial" panose="020B0604020202020204" pitchFamily="34" charset="0"/>
              <a:buChar char="•"/>
            </a:pPr>
            <a:r>
              <a:rPr lang="en-US" dirty="0"/>
              <a:t>Managed to start working with </a:t>
            </a:r>
            <a:r>
              <a:rPr lang="en-US" dirty="0" err="1"/>
              <a:t>Vue</a:t>
            </a:r>
            <a:r>
              <a:rPr lang="en-US" dirty="0"/>
              <a:t> in 2-3 days.</a:t>
            </a:r>
          </a:p>
          <a:p>
            <a:pPr marL="171450" indent="-171450">
              <a:buFont typeface="Arial" panose="020B0604020202020204" pitchFamily="34" charset="0"/>
              <a:buChar char="•"/>
            </a:pPr>
            <a:r>
              <a:rPr lang="en-US" dirty="0"/>
              <a:t>Maintenance is easy because: </a:t>
            </a:r>
            <a:r>
              <a:rPr lang="en-US" dirty="0" err="1"/>
              <a:t>vue</a:t>
            </a:r>
            <a:r>
              <a:rPr lang="en-US" dirty="0"/>
              <a:t> simplicity, </a:t>
            </a:r>
            <a:r>
              <a:rPr lang="en-US" dirty="0" err="1"/>
              <a:t>mvvm</a:t>
            </a:r>
            <a:endParaRPr lang="en-US" dirty="0"/>
          </a:p>
          <a:p>
            <a:pPr marL="171450" indent="-171450">
              <a:buFont typeface="Arial" panose="020B0604020202020204" pitchFamily="34" charset="0"/>
              <a:buChar char="•"/>
            </a:pPr>
            <a:r>
              <a:rPr lang="en-US" dirty="0"/>
              <a:t>Fast download compared to angular/react</a:t>
            </a:r>
          </a:p>
          <a:p>
            <a:pPr marL="171450" indent="-171450">
              <a:buFont typeface="Arial" panose="020B0604020202020204" pitchFamily="34" charset="0"/>
              <a:buChar char="•"/>
            </a:pPr>
            <a:r>
              <a:rPr lang="en-US" dirty="0"/>
              <a:t>Virtual Dom – based on </a:t>
            </a:r>
            <a:r>
              <a:rPr lang="en-US" dirty="0" err="1"/>
              <a:t>snabbdom</a:t>
            </a:r>
            <a:r>
              <a:rPr lang="en-US" dirty="0"/>
              <a:t>; Dom manipulation is slow thus virtual </a:t>
            </a:r>
            <a:r>
              <a:rPr lang="en-US" dirty="0" err="1"/>
              <a:t>dom</a:t>
            </a:r>
            <a:r>
              <a:rPr lang="en-US" dirty="0"/>
              <a:t> speeds it up; It is smart about what it updates</a:t>
            </a:r>
          </a:p>
        </p:txBody>
      </p:sp>
      <p:sp>
        <p:nvSpPr>
          <p:cNvPr id="4" name="Slide Number Placeholder 3"/>
          <p:cNvSpPr>
            <a:spLocks noGrp="1"/>
          </p:cNvSpPr>
          <p:nvPr>
            <p:ph type="sldNum" sz="quarter" idx="10"/>
          </p:nvPr>
        </p:nvSpPr>
        <p:spPr/>
        <p:txBody>
          <a:bodyPr/>
          <a:lstStyle/>
          <a:p>
            <a:fld id="{FBC2DECA-0E8B-476B-A6C1-3E37488E144B}" type="slidenum">
              <a:rPr lang="en-US" smtClean="0"/>
              <a:t>9</a:t>
            </a:fld>
            <a:endParaRPr lang="en-US"/>
          </a:p>
        </p:txBody>
      </p:sp>
    </p:spTree>
    <p:extLst>
      <p:ext uri="{BB962C8B-B14F-4D97-AF65-F5344CB8AC3E}">
        <p14:creationId xmlns:p14="http://schemas.microsoft.com/office/powerpoint/2010/main" val="4253137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learn more about Angular check out Denis </a:t>
            </a:r>
            <a:r>
              <a:rPr lang="en-US" dirty="0" err="1"/>
              <a:t>Kyashif’s</a:t>
            </a:r>
            <a:r>
              <a:rPr lang="en-US" dirty="0"/>
              <a:t> training on Kendo UI for Angular</a:t>
            </a:r>
          </a:p>
        </p:txBody>
      </p:sp>
      <p:sp>
        <p:nvSpPr>
          <p:cNvPr id="4" name="Slide Number Placeholder 3"/>
          <p:cNvSpPr>
            <a:spLocks noGrp="1"/>
          </p:cNvSpPr>
          <p:nvPr>
            <p:ph type="sldNum" sz="quarter" idx="10"/>
          </p:nvPr>
        </p:nvSpPr>
        <p:spPr/>
        <p:txBody>
          <a:bodyPr/>
          <a:lstStyle/>
          <a:p>
            <a:fld id="{FBC2DECA-0E8B-476B-A6C1-3E37488E144B}" type="slidenum">
              <a:rPr lang="en-US" smtClean="0"/>
              <a:t>10</a:t>
            </a:fld>
            <a:endParaRPr lang="en-US"/>
          </a:p>
        </p:txBody>
      </p:sp>
    </p:spTree>
    <p:extLst>
      <p:ext uri="{BB962C8B-B14F-4D97-AF65-F5344CB8AC3E}">
        <p14:creationId xmlns:p14="http://schemas.microsoft.com/office/powerpoint/2010/main" val="2714125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2427648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ith logo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B3668-716F-4EF8-9DC9-B2CBB7F8C87C}" type="datetimeFigureOut">
              <a:rPr lang="en-US" smtClean="0"/>
              <a:t>7/11/2018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B086DE-5715-49E0-85A6-3287CDA51BEF}" type="slidenum">
              <a:rPr lang="en-US" smtClean="0"/>
              <a:t>‹#›</a:t>
            </a:fld>
            <a:endParaRPr lang="en-US"/>
          </a:p>
        </p:txBody>
      </p:sp>
      <p:pic>
        <p:nvPicPr>
          <p:cNvPr id="5" name="Graphic 7">
            <a:extLst>
              <a:ext uri="{FF2B5EF4-FFF2-40B4-BE49-F238E27FC236}">
                <a16:creationId xmlns:a16="http://schemas.microsoft.com/office/drawing/2014/main" id="{5501D2D1-086D-466C-977E-6E9646048F1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6" name="Picture 5">
            <a:extLst>
              <a:ext uri="{FF2B5EF4-FFF2-40B4-BE49-F238E27FC236}">
                <a16:creationId xmlns:a16="http://schemas.microsoft.com/office/drawing/2014/main" id="{6F09B1D7-EF8D-4991-A068-96AF8B2FA27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
        <p:nvSpPr>
          <p:cNvPr id="7" name="TextBox 6">
            <a:extLst>
              <a:ext uri="{FF2B5EF4-FFF2-40B4-BE49-F238E27FC236}">
                <a16:creationId xmlns:a16="http://schemas.microsoft.com/office/drawing/2014/main" id="{E0C569A5-395B-488E-BEDF-2272F8F16CEE}"/>
              </a:ext>
            </a:extLst>
          </p:cNvPr>
          <p:cNvSpPr txBox="1"/>
          <p:nvPr userDrawn="1"/>
        </p:nvSpPr>
        <p:spPr>
          <a:xfrm>
            <a:off x="0" y="6611779"/>
            <a:ext cx="12192000" cy="246221"/>
          </a:xfrm>
          <a:prstGeom prst="rect">
            <a:avLst/>
          </a:prstGeom>
          <a:solidFill>
            <a:srgbClr val="4DBA87"/>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spTree>
    <p:extLst>
      <p:ext uri="{BB962C8B-B14F-4D97-AF65-F5344CB8AC3E}">
        <p14:creationId xmlns:p14="http://schemas.microsoft.com/office/powerpoint/2010/main" val="258324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EB3668-716F-4EF8-9DC9-B2CBB7F8C87C}"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4029848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EB3668-716F-4EF8-9DC9-B2CBB7F8C87C}"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1359182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3860708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08705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428233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4767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3452569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1081710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121467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407501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logos">
    <p:spTree>
      <p:nvGrpSpPr>
        <p:cNvPr id="1" name=""/>
        <p:cNvGrpSpPr/>
        <p:nvPr/>
      </p:nvGrpSpPr>
      <p:grpSpPr>
        <a:xfrm>
          <a:off x="0" y="0"/>
          <a:ext cx="0" cy="0"/>
          <a:chOff x="0" y="0"/>
          <a:chExt cx="0" cy="0"/>
        </a:xfrm>
      </p:grpSpPr>
      <p:sp>
        <p:nvSpPr>
          <p:cNvPr id="2" name="Title 1"/>
          <p:cNvSpPr>
            <a:spLocks noGrp="1"/>
          </p:cNvSpPr>
          <p:nvPr>
            <p:ph type="title"/>
          </p:nvPr>
        </p:nvSpPr>
        <p:spPr>
          <a:xfrm>
            <a:off x="677334" y="1140632"/>
            <a:ext cx="8596668" cy="789767"/>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pic>
        <p:nvPicPr>
          <p:cNvPr id="7" name="Graphic 7">
            <a:extLst>
              <a:ext uri="{FF2B5EF4-FFF2-40B4-BE49-F238E27FC236}">
                <a16:creationId xmlns:a16="http://schemas.microsoft.com/office/drawing/2014/main" id="{4AB430C0-4423-4AFE-BB55-BD86E959E1E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8" name="Picture 7">
            <a:extLst>
              <a:ext uri="{FF2B5EF4-FFF2-40B4-BE49-F238E27FC236}">
                <a16:creationId xmlns:a16="http://schemas.microsoft.com/office/drawing/2014/main" id="{D1E8FD53-D1C9-4102-BB20-DEF9AA9B245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
        <p:nvSpPr>
          <p:cNvPr id="9" name="TextBox 8">
            <a:extLst>
              <a:ext uri="{FF2B5EF4-FFF2-40B4-BE49-F238E27FC236}">
                <a16:creationId xmlns:a16="http://schemas.microsoft.com/office/drawing/2014/main" id="{9EA3718E-101A-4CD4-8236-E9397B0E3B4C}"/>
              </a:ext>
            </a:extLst>
          </p:cNvPr>
          <p:cNvSpPr txBox="1"/>
          <p:nvPr userDrawn="1"/>
        </p:nvSpPr>
        <p:spPr>
          <a:xfrm>
            <a:off x="0" y="6611779"/>
            <a:ext cx="12192000" cy="246221"/>
          </a:xfrm>
          <a:prstGeom prst="rect">
            <a:avLst/>
          </a:prstGeom>
          <a:solidFill>
            <a:srgbClr val="4DBA87"/>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spTree>
    <p:extLst>
      <p:ext uri="{BB962C8B-B14F-4D97-AF65-F5344CB8AC3E}">
        <p14:creationId xmlns:p14="http://schemas.microsoft.com/office/powerpoint/2010/main" val="173525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218433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with logos">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EB3668-716F-4EF8-9DC9-B2CBB7F8C87C}"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086DE-5715-49E0-85A6-3287CDA51BEF}" type="slidenum">
              <a:rPr lang="en-US" smtClean="0"/>
              <a:t>‹#›</a:t>
            </a:fld>
            <a:endParaRPr lang="en-US"/>
          </a:p>
        </p:txBody>
      </p:sp>
      <p:pic>
        <p:nvPicPr>
          <p:cNvPr id="7" name="Graphic 7">
            <a:extLst>
              <a:ext uri="{FF2B5EF4-FFF2-40B4-BE49-F238E27FC236}">
                <a16:creationId xmlns:a16="http://schemas.microsoft.com/office/drawing/2014/main" id="{8C949606-0E88-4767-ABF4-E1A4524FC7E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8" name="Picture 7">
            <a:extLst>
              <a:ext uri="{FF2B5EF4-FFF2-40B4-BE49-F238E27FC236}">
                <a16:creationId xmlns:a16="http://schemas.microsoft.com/office/drawing/2014/main" id="{9E51149B-FC6F-4C58-8070-3856C55C6D6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
        <p:nvSpPr>
          <p:cNvPr id="9" name="TextBox 8">
            <a:extLst>
              <a:ext uri="{FF2B5EF4-FFF2-40B4-BE49-F238E27FC236}">
                <a16:creationId xmlns:a16="http://schemas.microsoft.com/office/drawing/2014/main" id="{24550583-1AEA-4EE3-B225-B6C60405E9D4}"/>
              </a:ext>
            </a:extLst>
          </p:cNvPr>
          <p:cNvSpPr txBox="1"/>
          <p:nvPr userDrawn="1"/>
        </p:nvSpPr>
        <p:spPr>
          <a:xfrm>
            <a:off x="0" y="6611779"/>
            <a:ext cx="12192000" cy="246221"/>
          </a:xfrm>
          <a:prstGeom prst="rect">
            <a:avLst/>
          </a:prstGeom>
          <a:solidFill>
            <a:srgbClr val="4DBA87"/>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spTree>
    <p:extLst>
      <p:ext uri="{BB962C8B-B14F-4D97-AF65-F5344CB8AC3E}">
        <p14:creationId xmlns:p14="http://schemas.microsoft.com/office/powerpoint/2010/main" val="408181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B3668-716F-4EF8-9DC9-B2CBB7F8C87C}"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312318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EB3668-716F-4EF8-9DC9-B2CBB7F8C87C}" type="datetimeFigureOut">
              <a:rPr lang="en-US" smtClean="0"/>
              <a:t>7/11/2018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22472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EB3668-716F-4EF8-9DC9-B2CBB7F8C87C}" type="datetimeFigureOut">
              <a:rPr lang="en-US" smtClean="0"/>
              <a:t>7/11/2018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119872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B3668-716F-4EF8-9DC9-B2CBB7F8C87C}" type="datetimeFigureOut">
              <a:rPr lang="en-US" smtClean="0"/>
              <a:t>7/11/2018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B086DE-5715-49E0-85A6-3287CDA51BEF}" type="slidenum">
              <a:rPr lang="en-US" smtClean="0"/>
              <a:t>‹#›</a:t>
            </a:fld>
            <a:endParaRPr lang="en-US"/>
          </a:p>
        </p:txBody>
      </p:sp>
    </p:spTree>
    <p:extLst>
      <p:ext uri="{BB962C8B-B14F-4D97-AF65-F5344CB8AC3E}">
        <p14:creationId xmlns:p14="http://schemas.microsoft.com/office/powerpoint/2010/main" val="370155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EB3668-716F-4EF8-9DC9-B2CBB7F8C87C}" type="datetimeFigureOut">
              <a:rPr lang="en-US" smtClean="0"/>
              <a:t>7/11/2018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B086DE-5715-49E0-85A6-3287CDA51BEF}" type="slidenum">
              <a:rPr lang="en-US" smtClean="0"/>
              <a:t>‹#›</a:t>
            </a:fld>
            <a:endParaRPr lang="en-US"/>
          </a:p>
        </p:txBody>
      </p:sp>
    </p:spTree>
    <p:extLst>
      <p:ext uri="{BB962C8B-B14F-4D97-AF65-F5344CB8AC3E}">
        <p14:creationId xmlns:p14="http://schemas.microsoft.com/office/powerpoint/2010/main" val="92780967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713" r:id="rId3"/>
    <p:sldLayoutId id="2147483698" r:id="rId4"/>
    <p:sldLayoutId id="2147483714" r:id="rId5"/>
    <p:sldLayoutId id="2147483699" r:id="rId6"/>
    <p:sldLayoutId id="2147483700" r:id="rId7"/>
    <p:sldLayoutId id="2147483701" r:id="rId8"/>
    <p:sldLayoutId id="2147483702" r:id="rId9"/>
    <p:sldLayoutId id="214748371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nodejs.org/en/download/current/" TargetMode="External"/><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github.com/newventuresoftware/kendo-ui-for-vue" TargetMode="External"/><Relationship Id="rId5" Type="http://schemas.openxmlformats.org/officeDocument/2006/relationships/hyperlink" Target="https://git-scm.com/downloads" TargetMode="External"/><Relationship Id="rId4" Type="http://schemas.openxmlformats.org/officeDocument/2006/relationships/hyperlink" Target="https://code.visualstudio.com/" TargetMode="External"/><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hyperlink" Target="https://chrome.google.com/webstore/detail/vuejs-devtools/nhdogjmejiglipccpnnnanhbledajbpd" TargetMode="External"/><Relationship Id="rId2" Type="http://schemas.openxmlformats.org/officeDocument/2006/relationships/hyperlink" Target="https://github.com/vuejs/vetur"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unpkg.com/vue" TargetMode="External"/><Relationship Id="rId2" Type="http://schemas.openxmlformats.org/officeDocument/2006/relationships/hyperlink" Target="https://vuejs.org/js/vue.min.js" TargetMode="Externa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vuejs.org/v2/guide/events.html#Event-Modifier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vuejs.org/v2/guide/instance.html#Lifecycle-Diagram"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35.sv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7.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s://router.vuejs.org/en/"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hyperlink" Target="https://github.com/vuejs/vue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themebuilder.telerik.com/kendo-ui" TargetMode="External"/><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vuejs.org/v2/api/" TargetMode="External"/><Relationship Id="rId7" Type="http://schemas.openxmlformats.org/officeDocument/2006/relationships/image" Target="../media/image44.png"/><Relationship Id="rId2" Type="http://schemas.openxmlformats.org/officeDocument/2006/relationships/hyperlink" Target="https://vuejs.org/v2/guide/" TargetMode="External"/><Relationship Id="rId1" Type="http://schemas.openxmlformats.org/officeDocument/2006/relationships/slideLayout" Target="../slideLayouts/slideLayout3.xml"/><Relationship Id="rId6" Type="http://schemas.openxmlformats.org/officeDocument/2006/relationships/hyperlink" Target="https://www.newventuresoftware.com/blog" TargetMode="External"/><Relationship Id="rId5" Type="http://schemas.openxmlformats.org/officeDocument/2006/relationships/hyperlink" Target="https://www.telerik.com/blogs/kendo-ui" TargetMode="External"/><Relationship Id="rId4" Type="http://schemas.openxmlformats.org/officeDocument/2006/relationships/hyperlink" Target="https://www.telerik.com/kendo-vue-ui/component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gif"/><Relationship Id="rId9"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about.gitlab.com/2016/10/20/why-we-chose-vu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236536-A6AF-4A17-9AEE-840A45A92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201" y="934222"/>
            <a:ext cx="6733567" cy="3299450"/>
          </a:xfrm>
          <a:prstGeom prst="rect">
            <a:avLst/>
          </a:prstGeom>
        </p:spPr>
      </p:pic>
      <p:sp>
        <p:nvSpPr>
          <p:cNvPr id="5" name="Subtitle 2">
            <a:extLst>
              <a:ext uri="{FF2B5EF4-FFF2-40B4-BE49-F238E27FC236}">
                <a16:creationId xmlns:a16="http://schemas.microsoft.com/office/drawing/2014/main" id="{DD600BBB-FA4D-4DD5-91A8-0807F60FCC3A}"/>
              </a:ext>
            </a:extLst>
          </p:cNvPr>
          <p:cNvSpPr txBox="1">
            <a:spLocks/>
          </p:cNvSpPr>
          <p:nvPr/>
        </p:nvSpPr>
        <p:spPr>
          <a:xfrm>
            <a:off x="985968" y="4319372"/>
            <a:ext cx="8288032" cy="46912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a:t>for</a:t>
            </a:r>
            <a:endParaRPr lang="en-US" dirty="0"/>
          </a:p>
        </p:txBody>
      </p:sp>
      <p:pic>
        <p:nvPicPr>
          <p:cNvPr id="6" name="Picture 5">
            <a:extLst>
              <a:ext uri="{FF2B5EF4-FFF2-40B4-BE49-F238E27FC236}">
                <a16:creationId xmlns:a16="http://schemas.microsoft.com/office/drawing/2014/main" id="{D86AD028-7731-4A5E-A2CC-05712F3616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1781" y="4874194"/>
            <a:ext cx="3316406" cy="1392071"/>
          </a:xfrm>
          <a:prstGeom prst="rect">
            <a:avLst/>
          </a:prstGeom>
        </p:spPr>
      </p:pic>
    </p:spTree>
    <p:extLst>
      <p:ext uri="{BB962C8B-B14F-4D97-AF65-F5344CB8AC3E}">
        <p14:creationId xmlns:p14="http://schemas.microsoft.com/office/powerpoint/2010/main" val="1647415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A8BF-455B-40F6-B849-0844A49B919B}"/>
              </a:ext>
            </a:extLst>
          </p:cNvPr>
          <p:cNvSpPr>
            <a:spLocks noGrp="1"/>
          </p:cNvSpPr>
          <p:nvPr>
            <p:ph type="title"/>
          </p:nvPr>
        </p:nvSpPr>
        <p:spPr/>
        <p:txBody>
          <a:bodyPr/>
          <a:lstStyle/>
          <a:p>
            <a:r>
              <a:rPr lang="en-US" dirty="0"/>
              <a:t>{</a:t>
            </a:r>
            <a:r>
              <a:rPr lang="en-US" dirty="0" err="1">
                <a:solidFill>
                  <a:schemeClr val="tx1">
                    <a:lumMod val="75000"/>
                    <a:lumOff val="25000"/>
                  </a:schemeClr>
                </a:solidFill>
              </a:rPr>
              <a:t>Vue</a:t>
            </a:r>
            <a:r>
              <a:rPr lang="en-US" dirty="0">
                <a:solidFill>
                  <a:schemeClr val="tx1">
                    <a:lumMod val="75000"/>
                    <a:lumOff val="25000"/>
                  </a:schemeClr>
                </a:solidFill>
              </a:rPr>
              <a:t> compared to Angular</a:t>
            </a:r>
            <a:r>
              <a:rPr lang="en-US" dirty="0"/>
              <a:t>}</a:t>
            </a:r>
          </a:p>
        </p:txBody>
      </p:sp>
      <p:sp>
        <p:nvSpPr>
          <p:cNvPr id="3" name="Content Placeholder 2">
            <a:extLst>
              <a:ext uri="{FF2B5EF4-FFF2-40B4-BE49-F238E27FC236}">
                <a16:creationId xmlns:a16="http://schemas.microsoft.com/office/drawing/2014/main" id="{F4A23C95-9D83-46F8-9E56-0AD9A686099F}"/>
              </a:ext>
            </a:extLst>
          </p:cNvPr>
          <p:cNvSpPr>
            <a:spLocks noGrp="1"/>
          </p:cNvSpPr>
          <p:nvPr>
            <p:ph idx="1"/>
          </p:nvPr>
        </p:nvSpPr>
        <p:spPr>
          <a:xfrm>
            <a:off x="677334" y="2160589"/>
            <a:ext cx="6244960" cy="3880773"/>
          </a:xfrm>
        </p:spPr>
        <p:txBody>
          <a:bodyPr>
            <a:normAutofit/>
          </a:bodyPr>
          <a:lstStyle/>
          <a:p>
            <a:r>
              <a:rPr lang="en-US" dirty="0"/>
              <a:t>Angular has TypeScript as language of choice (docs are in TS, using it without TS is a challenge); </a:t>
            </a:r>
            <a:r>
              <a:rPr lang="en-US" dirty="0" err="1"/>
              <a:t>Vue</a:t>
            </a:r>
            <a:r>
              <a:rPr lang="en-US" dirty="0"/>
              <a:t> offers choice</a:t>
            </a:r>
          </a:p>
          <a:p>
            <a:r>
              <a:rPr lang="en-US" dirty="0"/>
              <a:t>Angular is more opinionated</a:t>
            </a:r>
          </a:p>
          <a:p>
            <a:r>
              <a:rPr lang="en-US" dirty="0"/>
              <a:t>Angular has a steeper learning curve</a:t>
            </a:r>
          </a:p>
          <a:p>
            <a:r>
              <a:rPr lang="en-US" dirty="0" err="1"/>
              <a:t>Vue</a:t>
            </a:r>
            <a:r>
              <a:rPr lang="en-US" dirty="0"/>
              <a:t> is smaller in size (~30KB vs ~130KB)</a:t>
            </a:r>
          </a:p>
          <a:p>
            <a:r>
              <a:rPr lang="en-US" dirty="0"/>
              <a:t>Angular CLI is has more features</a:t>
            </a:r>
          </a:p>
          <a:p>
            <a:r>
              <a:rPr lang="en-US" dirty="0"/>
              <a:t>Angular is targeted for large, enterprise-level apps</a:t>
            </a:r>
          </a:p>
          <a:p>
            <a:endParaRPr lang="en-US" dirty="0"/>
          </a:p>
          <a:p>
            <a:endParaRPr lang="en-US" dirty="0"/>
          </a:p>
        </p:txBody>
      </p:sp>
      <p:pic>
        <p:nvPicPr>
          <p:cNvPr id="1026" name="Picture 2" descr="Angular logo">
            <a:extLst>
              <a:ext uri="{FF2B5EF4-FFF2-40B4-BE49-F238E27FC236}">
                <a16:creationId xmlns:a16="http://schemas.microsoft.com/office/drawing/2014/main" id="{A6D942BC-0C43-4506-AB01-EE9DA6663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809" y="3854449"/>
            <a:ext cx="2347912" cy="23479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Vue">
            <a:extLst>
              <a:ext uri="{FF2B5EF4-FFF2-40B4-BE49-F238E27FC236}">
                <a16:creationId xmlns:a16="http://schemas.microsoft.com/office/drawing/2014/main" id="{2B462431-D433-4C9F-9D1B-198DE367A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2906" y="1343421"/>
            <a:ext cx="3083719" cy="308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79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A8BF-455B-40F6-B849-0844A49B919B}"/>
              </a:ext>
            </a:extLst>
          </p:cNvPr>
          <p:cNvSpPr>
            <a:spLocks noGrp="1"/>
          </p:cNvSpPr>
          <p:nvPr>
            <p:ph type="title"/>
          </p:nvPr>
        </p:nvSpPr>
        <p:spPr/>
        <p:txBody>
          <a:bodyPr/>
          <a:lstStyle/>
          <a:p>
            <a:r>
              <a:rPr lang="en-US" dirty="0"/>
              <a:t>{</a:t>
            </a:r>
            <a:r>
              <a:rPr lang="en-US" dirty="0" err="1">
                <a:solidFill>
                  <a:schemeClr val="tx1">
                    <a:lumMod val="75000"/>
                    <a:lumOff val="25000"/>
                  </a:schemeClr>
                </a:solidFill>
              </a:rPr>
              <a:t>Vue</a:t>
            </a:r>
            <a:r>
              <a:rPr lang="en-US" dirty="0">
                <a:solidFill>
                  <a:schemeClr val="tx1">
                    <a:lumMod val="75000"/>
                    <a:lumOff val="25000"/>
                  </a:schemeClr>
                </a:solidFill>
              </a:rPr>
              <a:t> compared to React</a:t>
            </a:r>
            <a:r>
              <a:rPr lang="en-US" dirty="0"/>
              <a:t>}</a:t>
            </a:r>
          </a:p>
        </p:txBody>
      </p:sp>
      <p:sp>
        <p:nvSpPr>
          <p:cNvPr id="3" name="Content Placeholder 2">
            <a:extLst>
              <a:ext uri="{FF2B5EF4-FFF2-40B4-BE49-F238E27FC236}">
                <a16:creationId xmlns:a16="http://schemas.microsoft.com/office/drawing/2014/main" id="{F4A23C95-9D83-46F8-9E56-0AD9A686099F}"/>
              </a:ext>
            </a:extLst>
          </p:cNvPr>
          <p:cNvSpPr>
            <a:spLocks noGrp="1"/>
          </p:cNvSpPr>
          <p:nvPr>
            <p:ph idx="1"/>
          </p:nvPr>
        </p:nvSpPr>
        <p:spPr>
          <a:xfrm>
            <a:off x="677334" y="2160589"/>
            <a:ext cx="6244960" cy="3880773"/>
          </a:xfrm>
        </p:spPr>
        <p:txBody>
          <a:bodyPr>
            <a:normAutofit/>
          </a:bodyPr>
          <a:lstStyle/>
          <a:p>
            <a:r>
              <a:rPr lang="en-US" dirty="0"/>
              <a:t>Both frameworks are very similar</a:t>
            </a:r>
          </a:p>
          <a:p>
            <a:r>
              <a:rPr lang="en-US" dirty="0"/>
              <a:t>Both frameworks are exceptionally fast</a:t>
            </a:r>
          </a:p>
          <a:p>
            <a:r>
              <a:rPr lang="en-US" dirty="0"/>
              <a:t>React uses JSX instead of templates</a:t>
            </a:r>
          </a:p>
          <a:p>
            <a:r>
              <a:rPr lang="en-US" dirty="0"/>
              <a:t>React is more popular and has a richer ecosystem</a:t>
            </a:r>
          </a:p>
          <a:p>
            <a:r>
              <a:rPr lang="en-US" dirty="0"/>
              <a:t>React has a somewhat steeper learning curve</a:t>
            </a:r>
          </a:p>
          <a:p>
            <a:r>
              <a:rPr lang="en-US" dirty="0"/>
              <a:t>React is not just for the web, </a:t>
            </a:r>
            <a:r>
              <a:rPr lang="en-US" dirty="0" err="1"/>
              <a:t>Vue</a:t>
            </a:r>
            <a:r>
              <a:rPr lang="en-US" dirty="0"/>
              <a:t> is mostly web</a:t>
            </a:r>
          </a:p>
          <a:p>
            <a:endParaRPr lang="en-US" dirty="0"/>
          </a:p>
          <a:p>
            <a:endParaRPr lang="en-US" dirty="0"/>
          </a:p>
        </p:txBody>
      </p:sp>
      <p:pic>
        <p:nvPicPr>
          <p:cNvPr id="1030" name="Picture 6" descr="Image result for Vue">
            <a:extLst>
              <a:ext uri="{FF2B5EF4-FFF2-40B4-BE49-F238E27FC236}">
                <a16:creationId xmlns:a16="http://schemas.microsoft.com/office/drawing/2014/main" id="{2B462431-D433-4C9F-9D1B-198DE367A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906" y="1343421"/>
            <a:ext cx="3083719" cy="30837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act-icon.svg">
            <a:extLst>
              <a:ext uri="{FF2B5EF4-FFF2-40B4-BE49-F238E27FC236}">
                <a16:creationId xmlns:a16="http://schemas.microsoft.com/office/drawing/2014/main" id="{C8494ACD-B3BC-4A7C-9558-BFC658B214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424" y="3796111"/>
            <a:ext cx="3200682" cy="226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21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445F-E82D-49FA-9330-E58BBF5E66DA}"/>
              </a:ext>
            </a:extLst>
          </p:cNvPr>
          <p:cNvSpPr>
            <a:spLocks noGrp="1"/>
          </p:cNvSpPr>
          <p:nvPr>
            <p:ph type="title"/>
          </p:nvPr>
        </p:nvSpPr>
        <p:spPr/>
        <p:txBody>
          <a:bodyPr>
            <a:normAutofit fontScale="90000"/>
          </a:bodyPr>
          <a:lstStyle/>
          <a:p>
            <a:r>
              <a:rPr lang="en-US" dirty="0"/>
              <a:t>{</a:t>
            </a:r>
            <a:r>
              <a:rPr lang="en-US" sz="4000" dirty="0">
                <a:solidFill>
                  <a:schemeClr val="tx2"/>
                </a:solidFill>
              </a:rPr>
              <a:t>Tools</a:t>
            </a:r>
            <a:r>
              <a:rPr lang="en-US" dirty="0">
                <a:solidFill>
                  <a:schemeClr val="tx2"/>
                </a:solidFill>
              </a:rPr>
              <a:t> we will need - 1</a:t>
            </a:r>
            <a:r>
              <a:rPr lang="en-US" dirty="0"/>
              <a:t>}</a:t>
            </a:r>
            <a:br>
              <a:rPr lang="en-US" dirty="0"/>
            </a:br>
            <a:endParaRPr lang="en-US" dirty="0"/>
          </a:p>
        </p:txBody>
      </p:sp>
      <p:sp>
        <p:nvSpPr>
          <p:cNvPr id="4" name="Content Placeholder 2">
            <a:extLst>
              <a:ext uri="{FF2B5EF4-FFF2-40B4-BE49-F238E27FC236}">
                <a16:creationId xmlns:a16="http://schemas.microsoft.com/office/drawing/2014/main" id="{04252074-D3DD-4C19-A065-BD19D88EAC1D}"/>
              </a:ext>
            </a:extLst>
          </p:cNvPr>
          <p:cNvSpPr txBox="1">
            <a:spLocks/>
          </p:cNvSpPr>
          <p:nvPr/>
        </p:nvSpPr>
        <p:spPr>
          <a:xfrm>
            <a:off x="677334" y="1880315"/>
            <a:ext cx="8039946" cy="328299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Node.js</a:t>
            </a:r>
          </a:p>
          <a:p>
            <a:pPr lvl="1"/>
            <a:r>
              <a:rPr lang="en-US" i="1" dirty="0">
                <a:hlinkClick r:id="rId3"/>
              </a:rPr>
              <a:t>https://nodejs.org/en/download/current/</a:t>
            </a:r>
            <a:endParaRPr lang="en-US" sz="2400" dirty="0"/>
          </a:p>
          <a:p>
            <a:r>
              <a:rPr lang="en-US" sz="2400" dirty="0" err="1"/>
              <a:t>VSCode</a:t>
            </a:r>
            <a:endParaRPr lang="en-US" sz="2400" dirty="0"/>
          </a:p>
          <a:p>
            <a:pPr lvl="1"/>
            <a:r>
              <a:rPr lang="en-US" i="1" dirty="0">
                <a:hlinkClick r:id="rId4"/>
              </a:rPr>
              <a:t>https://code.visualstudio.com/</a:t>
            </a:r>
            <a:endParaRPr lang="en-US" i="1" dirty="0"/>
          </a:p>
          <a:p>
            <a:r>
              <a:rPr lang="en-US" sz="2400" dirty="0"/>
              <a:t>GitHub</a:t>
            </a:r>
          </a:p>
          <a:p>
            <a:pPr lvl="1"/>
            <a:r>
              <a:rPr lang="en-US" i="1" dirty="0">
                <a:hlinkClick r:id="rId5"/>
              </a:rPr>
              <a:t>https://git-scm.com/downloads</a:t>
            </a:r>
            <a:endParaRPr lang="en-US" i="1" dirty="0"/>
          </a:p>
          <a:p>
            <a:pPr lvl="1"/>
            <a:r>
              <a:rPr lang="en-US" i="1" dirty="0">
                <a:hlinkClick r:id="rId6"/>
              </a:rPr>
              <a:t>https://github.com/newventuresoftware/kendo-ui-for-vue</a:t>
            </a:r>
            <a:endParaRPr lang="en-US" i="1" dirty="0"/>
          </a:p>
        </p:txBody>
      </p:sp>
      <p:pic>
        <p:nvPicPr>
          <p:cNvPr id="5" name="Picture 4">
            <a:extLst>
              <a:ext uri="{FF2B5EF4-FFF2-40B4-BE49-F238E27FC236}">
                <a16:creationId xmlns:a16="http://schemas.microsoft.com/office/drawing/2014/main" id="{2DB89A78-2A7E-4421-93D0-E9FEA6CEE2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0615" y="2957002"/>
            <a:ext cx="932524" cy="947127"/>
          </a:xfrm>
          <a:prstGeom prst="rect">
            <a:avLst/>
          </a:prstGeom>
        </p:spPr>
      </p:pic>
      <p:pic>
        <p:nvPicPr>
          <p:cNvPr id="6" name="Picture 5">
            <a:extLst>
              <a:ext uri="{FF2B5EF4-FFF2-40B4-BE49-F238E27FC236}">
                <a16:creationId xmlns:a16="http://schemas.microsoft.com/office/drawing/2014/main" id="{63D0C82A-DD98-4DF8-9658-13502CBA1C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92836" y="1849290"/>
            <a:ext cx="1553101" cy="949979"/>
          </a:xfrm>
          <a:prstGeom prst="rect">
            <a:avLst/>
          </a:prstGeom>
        </p:spPr>
      </p:pic>
      <p:pic>
        <p:nvPicPr>
          <p:cNvPr id="7" name="Picture 6">
            <a:extLst>
              <a:ext uri="{FF2B5EF4-FFF2-40B4-BE49-F238E27FC236}">
                <a16:creationId xmlns:a16="http://schemas.microsoft.com/office/drawing/2014/main" id="{FDC213F9-2343-426C-A520-E170BDDF8D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70615" y="4058731"/>
            <a:ext cx="2857079" cy="949979"/>
          </a:xfrm>
          <a:prstGeom prst="rect">
            <a:avLst/>
          </a:prstGeom>
        </p:spPr>
      </p:pic>
    </p:spTree>
    <p:extLst>
      <p:ext uri="{BB962C8B-B14F-4D97-AF65-F5344CB8AC3E}">
        <p14:creationId xmlns:p14="http://schemas.microsoft.com/office/powerpoint/2010/main" val="294513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445F-E82D-49FA-9330-E58BBF5E66DA}"/>
              </a:ext>
            </a:extLst>
          </p:cNvPr>
          <p:cNvSpPr>
            <a:spLocks noGrp="1"/>
          </p:cNvSpPr>
          <p:nvPr>
            <p:ph type="title"/>
          </p:nvPr>
        </p:nvSpPr>
        <p:spPr/>
        <p:txBody>
          <a:bodyPr>
            <a:normAutofit fontScale="90000"/>
          </a:bodyPr>
          <a:lstStyle/>
          <a:p>
            <a:r>
              <a:rPr lang="en-US" dirty="0"/>
              <a:t>{</a:t>
            </a:r>
            <a:r>
              <a:rPr lang="en-US" sz="4000" dirty="0">
                <a:solidFill>
                  <a:schemeClr val="tx2"/>
                </a:solidFill>
              </a:rPr>
              <a:t>Tools</a:t>
            </a:r>
            <a:r>
              <a:rPr lang="en-US" dirty="0">
                <a:solidFill>
                  <a:schemeClr val="tx2"/>
                </a:solidFill>
              </a:rPr>
              <a:t> we will need - 2</a:t>
            </a:r>
            <a:r>
              <a:rPr lang="en-US" dirty="0"/>
              <a:t>}</a:t>
            </a:r>
            <a:br>
              <a:rPr lang="en-US" dirty="0"/>
            </a:br>
            <a:endParaRPr lang="en-US" dirty="0"/>
          </a:p>
        </p:txBody>
      </p:sp>
      <p:sp>
        <p:nvSpPr>
          <p:cNvPr id="4" name="Content Placeholder 2">
            <a:extLst>
              <a:ext uri="{FF2B5EF4-FFF2-40B4-BE49-F238E27FC236}">
                <a16:creationId xmlns:a16="http://schemas.microsoft.com/office/drawing/2014/main" id="{04252074-D3DD-4C19-A065-BD19D88EAC1D}"/>
              </a:ext>
            </a:extLst>
          </p:cNvPr>
          <p:cNvSpPr txBox="1">
            <a:spLocks/>
          </p:cNvSpPr>
          <p:nvPr/>
        </p:nvSpPr>
        <p:spPr>
          <a:xfrm>
            <a:off x="677333" y="1880315"/>
            <a:ext cx="9323111" cy="328299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err="1"/>
              <a:t>LiveServer</a:t>
            </a:r>
            <a:endParaRPr lang="en-US" sz="2000" dirty="0"/>
          </a:p>
          <a:p>
            <a:pPr lvl="1"/>
            <a:r>
              <a:rPr lang="en-US" sz="1800" dirty="0" err="1">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install –global live-server</a:t>
            </a:r>
          </a:p>
          <a:p>
            <a:r>
              <a:rPr lang="en-US" sz="2000" dirty="0" err="1"/>
              <a:t>Vetur</a:t>
            </a:r>
            <a:r>
              <a:rPr lang="en-US" sz="2000" dirty="0"/>
              <a:t> for </a:t>
            </a:r>
            <a:r>
              <a:rPr lang="en-US" sz="2000" dirty="0" err="1"/>
              <a:t>VSCode</a:t>
            </a:r>
            <a:endParaRPr lang="en-US" sz="2000" dirty="0"/>
          </a:p>
          <a:p>
            <a:pPr lvl="1"/>
            <a:r>
              <a:rPr lang="en-US" sz="1400" dirty="0">
                <a:hlinkClick r:id="rId2"/>
              </a:rPr>
              <a:t>https://github.com/vuejs/vetur</a:t>
            </a:r>
            <a:endParaRPr lang="en-US" sz="1400" dirty="0"/>
          </a:p>
          <a:p>
            <a:r>
              <a:rPr lang="en-US" sz="2000" dirty="0" err="1"/>
              <a:t>Devtools</a:t>
            </a:r>
            <a:r>
              <a:rPr lang="en-US" sz="2000" dirty="0"/>
              <a:t> for </a:t>
            </a:r>
            <a:r>
              <a:rPr lang="en-US" sz="2000" dirty="0" err="1"/>
              <a:t>Vue</a:t>
            </a:r>
            <a:r>
              <a:rPr lang="en-US" sz="2000" dirty="0"/>
              <a:t> (Chrome extension)</a:t>
            </a:r>
          </a:p>
          <a:p>
            <a:pPr lvl="1"/>
            <a:r>
              <a:rPr lang="en-US" sz="1400" dirty="0">
                <a:hlinkClick r:id="rId3"/>
              </a:rPr>
              <a:t>https://chrome.google.com/webstore/detail/vuejs-devtools/nhdogjmejiglipccpnnnanhbledajbpd</a:t>
            </a:r>
            <a:endParaRPr lang="en-US" sz="1400" dirty="0"/>
          </a:p>
          <a:p>
            <a:pPr lvl="1"/>
            <a:endParaRPr lang="en-US" sz="2000" dirty="0"/>
          </a:p>
        </p:txBody>
      </p:sp>
    </p:spTree>
    <p:extLst>
      <p:ext uri="{BB962C8B-B14F-4D97-AF65-F5344CB8AC3E}">
        <p14:creationId xmlns:p14="http://schemas.microsoft.com/office/powerpoint/2010/main" val="1545438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7870-E273-4AAC-B8A1-0702F42134AC}"/>
              </a:ext>
            </a:extLst>
          </p:cNvPr>
          <p:cNvSpPr>
            <a:spLocks noGrp="1"/>
          </p:cNvSpPr>
          <p:nvPr>
            <p:ph type="title"/>
          </p:nvPr>
        </p:nvSpPr>
        <p:spPr/>
        <p:txBody>
          <a:bodyPr/>
          <a:lstStyle/>
          <a:p>
            <a:r>
              <a:rPr lang="en-US" dirty="0"/>
              <a:t>{</a:t>
            </a:r>
            <a:r>
              <a:rPr lang="en-US" dirty="0">
                <a:solidFill>
                  <a:schemeClr val="tx1">
                    <a:lumMod val="75000"/>
                    <a:lumOff val="25000"/>
                  </a:schemeClr>
                </a:solidFill>
              </a:rPr>
              <a:t>Getting </a:t>
            </a:r>
            <a:r>
              <a:rPr lang="en-US" dirty="0" err="1">
                <a:solidFill>
                  <a:schemeClr val="tx1">
                    <a:lumMod val="75000"/>
                    <a:lumOff val="25000"/>
                  </a:schemeClr>
                </a:solidFill>
              </a:rPr>
              <a:t>Vue</a:t>
            </a:r>
            <a:r>
              <a:rPr lang="en-US" dirty="0"/>
              <a:t>}</a:t>
            </a:r>
          </a:p>
        </p:txBody>
      </p:sp>
      <p:sp>
        <p:nvSpPr>
          <p:cNvPr id="3" name="Content Placeholder 2">
            <a:extLst>
              <a:ext uri="{FF2B5EF4-FFF2-40B4-BE49-F238E27FC236}">
                <a16:creationId xmlns:a16="http://schemas.microsoft.com/office/drawing/2014/main" id="{02794BB7-94D4-4D8A-8D53-689C55AB9C1A}"/>
              </a:ext>
            </a:extLst>
          </p:cNvPr>
          <p:cNvSpPr>
            <a:spLocks noGrp="1"/>
          </p:cNvSpPr>
          <p:nvPr>
            <p:ph idx="1"/>
          </p:nvPr>
        </p:nvSpPr>
        <p:spPr/>
        <p:txBody>
          <a:bodyPr/>
          <a:lstStyle/>
          <a:p>
            <a:r>
              <a:rPr lang="en-US" dirty="0"/>
              <a:t>Obtaining </a:t>
            </a:r>
            <a:r>
              <a:rPr lang="en-US" dirty="0" err="1"/>
              <a:t>Vue</a:t>
            </a:r>
            <a:endParaRPr lang="en-US" dirty="0"/>
          </a:p>
          <a:p>
            <a:pPr lvl="1"/>
            <a:r>
              <a:rPr lang="en-US" dirty="0"/>
              <a:t>Download @ </a:t>
            </a:r>
            <a:r>
              <a:rPr lang="en-US" dirty="0">
                <a:hlinkClick r:id="rId2"/>
              </a:rPr>
              <a:t>https://vuejs.org/js/vue.min.js</a:t>
            </a:r>
            <a:endParaRPr lang="en-US" dirty="0"/>
          </a:p>
          <a:p>
            <a:pPr lvl="1"/>
            <a:r>
              <a:rPr lang="en-US" dirty="0"/>
              <a:t>CDN @ </a:t>
            </a:r>
            <a:r>
              <a:rPr lang="en-US" dirty="0">
                <a:hlinkClick r:id="rId3"/>
              </a:rPr>
              <a:t>https://unpkg.com/vue</a:t>
            </a:r>
            <a:endParaRPr lang="en-US" dirty="0"/>
          </a:p>
          <a:p>
            <a:pPr lvl="1"/>
            <a:r>
              <a:rPr lang="en-US" dirty="0"/>
              <a:t>NPM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-g </a:t>
            </a:r>
            <a:r>
              <a:rPr lang="en-US" dirty="0" err="1">
                <a:latin typeface="Courier New" panose="02070309020205020404" pitchFamily="49" charset="0"/>
                <a:cs typeface="Courier New" panose="02070309020205020404" pitchFamily="49" charset="0"/>
              </a:rPr>
              <a:t>vue</a:t>
            </a:r>
            <a:endParaRPr lang="en-US" dirty="0">
              <a:latin typeface="Courier New" panose="02070309020205020404" pitchFamily="49" charset="0"/>
              <a:cs typeface="Courier New" panose="02070309020205020404" pitchFamily="49" charset="0"/>
            </a:endParaRPr>
          </a:p>
          <a:p>
            <a:pPr lvl="1"/>
            <a:endParaRPr lang="en-US" dirty="0"/>
          </a:p>
        </p:txBody>
      </p:sp>
      <p:pic>
        <p:nvPicPr>
          <p:cNvPr id="6" name="Picture 5">
            <a:extLst>
              <a:ext uri="{FF2B5EF4-FFF2-40B4-BE49-F238E27FC236}">
                <a16:creationId xmlns:a16="http://schemas.microsoft.com/office/drawing/2014/main" id="{FF64FAF9-3606-4E44-89A6-80001AAFCEC7}"/>
              </a:ext>
            </a:extLst>
          </p:cNvPr>
          <p:cNvPicPr>
            <a:picLocks noChangeAspect="1"/>
          </p:cNvPicPr>
          <p:nvPr/>
        </p:nvPicPr>
        <p:blipFill>
          <a:blip r:embed="rId4"/>
          <a:stretch>
            <a:fillRect/>
          </a:stretch>
        </p:blipFill>
        <p:spPr>
          <a:xfrm>
            <a:off x="677334" y="3748745"/>
            <a:ext cx="7305675" cy="2590800"/>
          </a:xfrm>
          <a:prstGeom prst="rect">
            <a:avLst/>
          </a:prstGeom>
        </p:spPr>
      </p:pic>
    </p:spTree>
    <p:extLst>
      <p:ext uri="{BB962C8B-B14F-4D97-AF65-F5344CB8AC3E}">
        <p14:creationId xmlns:p14="http://schemas.microsoft.com/office/powerpoint/2010/main" val="3429434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6621-1759-4964-9BE1-8CB76B82005D}"/>
              </a:ext>
            </a:extLst>
          </p:cNvPr>
          <p:cNvSpPr>
            <a:spLocks noGrp="1"/>
          </p:cNvSpPr>
          <p:nvPr>
            <p:ph type="title"/>
          </p:nvPr>
        </p:nvSpPr>
        <p:spPr/>
        <p:txBody>
          <a:bodyPr/>
          <a:lstStyle/>
          <a:p>
            <a:r>
              <a:rPr lang="en-US" dirty="0"/>
              <a:t>{</a:t>
            </a:r>
            <a:r>
              <a:rPr lang="en-US" dirty="0">
                <a:solidFill>
                  <a:schemeClr val="tx1">
                    <a:lumMod val="75000"/>
                    <a:lumOff val="25000"/>
                  </a:schemeClr>
                </a:solidFill>
              </a:rPr>
              <a:t>Hello, </a:t>
            </a:r>
            <a:r>
              <a:rPr lang="en-US" dirty="0" err="1">
                <a:solidFill>
                  <a:schemeClr val="tx1">
                    <a:lumMod val="75000"/>
                    <a:lumOff val="25000"/>
                  </a:schemeClr>
                </a:solidFill>
              </a:rPr>
              <a:t>Vue</a:t>
            </a:r>
            <a:r>
              <a:rPr lang="en-US" dirty="0">
                <a:solidFill>
                  <a:schemeClr val="tx1">
                    <a:lumMod val="75000"/>
                    <a:lumOff val="25000"/>
                  </a:schemeClr>
                </a:solidFill>
              </a:rPr>
              <a:t> - Demo</a:t>
            </a:r>
            <a:r>
              <a:rPr lang="en-US" dirty="0"/>
              <a:t>}</a:t>
            </a:r>
          </a:p>
        </p:txBody>
      </p:sp>
      <p:sp>
        <p:nvSpPr>
          <p:cNvPr id="6" name="Text Placeholder 5">
            <a:extLst>
              <a:ext uri="{FF2B5EF4-FFF2-40B4-BE49-F238E27FC236}">
                <a16:creationId xmlns:a16="http://schemas.microsoft.com/office/drawing/2014/main" id="{C18646EC-53F2-4956-83B8-27F7EC3A2F3B}"/>
              </a:ext>
            </a:extLst>
          </p:cNvPr>
          <p:cNvSpPr>
            <a:spLocks noGrp="1"/>
          </p:cNvSpPr>
          <p:nvPr>
            <p:ph type="body" idx="1"/>
          </p:nvPr>
        </p:nvSpPr>
        <p:spPr/>
        <p:txBody>
          <a:bodyPr/>
          <a:lstStyle/>
          <a:p>
            <a:r>
              <a:rPr lang="en-US" dirty="0"/>
              <a:t>Let’s see </a:t>
            </a:r>
            <a:r>
              <a:rPr lang="en-US" dirty="0" err="1"/>
              <a:t>Vue</a:t>
            </a:r>
            <a:r>
              <a:rPr lang="en-US" dirty="0"/>
              <a:t> in action for the first time!</a:t>
            </a:r>
          </a:p>
        </p:txBody>
      </p:sp>
    </p:spTree>
    <p:extLst>
      <p:ext uri="{BB962C8B-B14F-4D97-AF65-F5344CB8AC3E}">
        <p14:creationId xmlns:p14="http://schemas.microsoft.com/office/powerpoint/2010/main" val="885529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22239" y="2700867"/>
            <a:ext cx="4335340"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22239" y="4527448"/>
            <a:ext cx="4335340"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154807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88E6-664C-49AA-A7CD-66C80D69AD3E}"/>
              </a:ext>
            </a:extLst>
          </p:cNvPr>
          <p:cNvSpPr>
            <a:spLocks noGrp="1"/>
          </p:cNvSpPr>
          <p:nvPr>
            <p:ph type="title"/>
          </p:nvPr>
        </p:nvSpPr>
        <p:spPr>
          <a:xfrm>
            <a:off x="677335" y="2700867"/>
            <a:ext cx="8596668" cy="1826581"/>
          </a:xfrm>
        </p:spPr>
        <p:txBody>
          <a:bodyPr/>
          <a:lstStyle/>
          <a:p>
            <a:r>
              <a:rPr lang="en-US" dirty="0"/>
              <a:t>{</a:t>
            </a:r>
            <a:r>
              <a:rPr lang="en-US" dirty="0">
                <a:solidFill>
                  <a:schemeClr val="tx1">
                    <a:lumMod val="75000"/>
                    <a:lumOff val="25000"/>
                  </a:schemeClr>
                </a:solidFill>
              </a:rPr>
              <a:t>Vue.js Deep Dive</a:t>
            </a:r>
            <a:r>
              <a:rPr lang="en-US" dirty="0"/>
              <a:t>}</a:t>
            </a:r>
          </a:p>
        </p:txBody>
      </p:sp>
      <p:sp>
        <p:nvSpPr>
          <p:cNvPr id="3" name="Text Placeholder 2">
            <a:extLst>
              <a:ext uri="{FF2B5EF4-FFF2-40B4-BE49-F238E27FC236}">
                <a16:creationId xmlns:a16="http://schemas.microsoft.com/office/drawing/2014/main" id="{34F7BD7B-8B0F-4A5C-A8A4-EC644684B94A}"/>
              </a:ext>
            </a:extLst>
          </p:cNvPr>
          <p:cNvSpPr>
            <a:spLocks noGrp="1"/>
          </p:cNvSpPr>
          <p:nvPr>
            <p:ph type="body" idx="1"/>
          </p:nvPr>
        </p:nvSpPr>
        <p:spPr/>
        <p:txBody>
          <a:bodyPr/>
          <a:lstStyle/>
          <a:p>
            <a:r>
              <a:rPr lang="en-US" dirty="0"/>
              <a:t>An overview of the most important features of the Vue.js library</a:t>
            </a:r>
          </a:p>
        </p:txBody>
      </p:sp>
      <p:pic>
        <p:nvPicPr>
          <p:cNvPr id="2050" name="Picture 2" descr="Image result for deep dive">
            <a:extLst>
              <a:ext uri="{FF2B5EF4-FFF2-40B4-BE49-F238E27FC236}">
                <a16:creationId xmlns:a16="http://schemas.microsoft.com/office/drawing/2014/main" id="{EF54D6FB-67A6-4AF2-9DF6-DC78D87FC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928" y="1470152"/>
            <a:ext cx="4285481" cy="214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269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A167-A140-4E37-9406-534B2C5837EE}"/>
              </a:ext>
            </a:extLst>
          </p:cNvPr>
          <p:cNvSpPr>
            <a:spLocks noGrp="1"/>
          </p:cNvSpPr>
          <p:nvPr>
            <p:ph type="title"/>
          </p:nvPr>
        </p:nvSpPr>
        <p:spPr/>
        <p:txBody>
          <a:bodyPr/>
          <a:lstStyle/>
          <a:p>
            <a:r>
              <a:rPr lang="en-US" dirty="0"/>
              <a:t>{</a:t>
            </a:r>
            <a:r>
              <a:rPr lang="en-US" dirty="0">
                <a:solidFill>
                  <a:schemeClr val="tx1">
                    <a:lumMod val="75000"/>
                    <a:lumOff val="25000"/>
                  </a:schemeClr>
                </a:solidFill>
              </a:rPr>
              <a:t>Template bindings - Demo</a:t>
            </a:r>
            <a:r>
              <a:rPr lang="en-US" dirty="0"/>
              <a:t>}</a:t>
            </a:r>
          </a:p>
        </p:txBody>
      </p:sp>
      <p:sp>
        <p:nvSpPr>
          <p:cNvPr id="3" name="Content Placeholder 2">
            <a:extLst>
              <a:ext uri="{FF2B5EF4-FFF2-40B4-BE49-F238E27FC236}">
                <a16:creationId xmlns:a16="http://schemas.microsoft.com/office/drawing/2014/main" id="{938FF7D7-5676-43E2-9FDB-361E4B7548B6}"/>
              </a:ext>
            </a:extLst>
          </p:cNvPr>
          <p:cNvSpPr>
            <a:spLocks noGrp="1"/>
          </p:cNvSpPr>
          <p:nvPr>
            <p:ph idx="1"/>
          </p:nvPr>
        </p:nvSpPr>
        <p:spPr/>
        <p:txBody>
          <a:bodyPr>
            <a:normAutofit/>
          </a:bodyPr>
          <a:lstStyle/>
          <a:p>
            <a:r>
              <a:rPr lang="en-US" sz="2000" dirty="0"/>
              <a:t>Template bindings are one-way</a:t>
            </a:r>
          </a:p>
          <a:p>
            <a:r>
              <a:rPr lang="en-US" dirty="0"/>
              <a:t>Can insert content via m</a:t>
            </a:r>
            <a:r>
              <a:rPr lang="en-US" sz="2000" dirty="0"/>
              <a:t>oustaches </a:t>
            </a:r>
            <a:r>
              <a:rPr lang="en-US" sz="2000" dirty="0">
                <a:latin typeface="Courier New" panose="02070309020205020404" pitchFamily="49" charset="0"/>
                <a:cs typeface="Courier New" panose="02070309020205020404" pitchFamily="49" charset="0"/>
              </a:rPr>
              <a:t>{{}}</a:t>
            </a:r>
            <a:r>
              <a:rPr lang="en-US" sz="2000" dirty="0"/>
              <a:t> &amp; The </a:t>
            </a:r>
            <a:r>
              <a:rPr lang="en-US" sz="2000" dirty="0">
                <a:latin typeface="Courier New" panose="02070309020205020404" pitchFamily="49" charset="0"/>
                <a:cs typeface="Courier New" panose="02070309020205020404" pitchFamily="49" charset="0"/>
              </a:rPr>
              <a:t>v-text</a:t>
            </a:r>
            <a:r>
              <a:rPr lang="en-US" sz="2000" dirty="0"/>
              <a:t> directive</a:t>
            </a:r>
          </a:p>
          <a:p>
            <a:r>
              <a:rPr lang="en-US" sz="2000" dirty="0"/>
              <a:t>Could have one-time bindings with the </a:t>
            </a:r>
            <a:r>
              <a:rPr lang="en-US" sz="2000" dirty="0">
                <a:latin typeface="Courier New" panose="02070309020205020404" pitchFamily="49" charset="0"/>
                <a:cs typeface="Courier New" panose="02070309020205020404" pitchFamily="49" charset="0"/>
              </a:rPr>
              <a:t>v-once </a:t>
            </a:r>
            <a:r>
              <a:rPr lang="en-US" sz="2000" dirty="0">
                <a:cs typeface="Courier New" panose="02070309020205020404" pitchFamily="49" charset="0"/>
              </a:rPr>
              <a:t>directive</a:t>
            </a:r>
          </a:p>
          <a:p>
            <a:r>
              <a:rPr lang="en-US" sz="2000" dirty="0"/>
              <a:t>Raw HTML can be inserted with </a:t>
            </a:r>
            <a:r>
              <a:rPr lang="en-US" sz="2000" dirty="0">
                <a:latin typeface="Courier New" panose="02070309020205020404" pitchFamily="49" charset="0"/>
                <a:cs typeface="Courier New" panose="02070309020205020404" pitchFamily="49" charset="0"/>
              </a:rPr>
              <a:t>v-html </a:t>
            </a:r>
            <a:r>
              <a:rPr lang="en-US" sz="2000" dirty="0">
                <a:cs typeface="Courier New" panose="02070309020205020404" pitchFamily="49" charset="0"/>
              </a:rPr>
              <a:t>directive</a:t>
            </a:r>
          </a:p>
          <a:p>
            <a:r>
              <a:rPr lang="en-US" sz="2000" dirty="0"/>
              <a:t>Bindings support inline </a:t>
            </a:r>
            <a:r>
              <a:rPr lang="en-US" sz="2000" dirty="0" err="1"/>
              <a:t>javascript</a:t>
            </a:r>
            <a:r>
              <a:rPr lang="en-US" sz="2000" dirty="0"/>
              <a:t> expressions</a:t>
            </a:r>
          </a:p>
          <a:p>
            <a:r>
              <a:rPr lang="en-US" sz="2000" dirty="0"/>
              <a:t>Attribute binding is also supported with </a:t>
            </a:r>
            <a:r>
              <a:rPr lang="en-US" sz="2000" dirty="0">
                <a:latin typeface="Courier New" panose="02070309020205020404" pitchFamily="49" charset="0"/>
                <a:cs typeface="Courier New" panose="02070309020205020404" pitchFamily="49" charset="0"/>
              </a:rPr>
              <a:t>v-bind</a:t>
            </a:r>
          </a:p>
          <a:p>
            <a:r>
              <a:rPr lang="en-US" sz="2000" dirty="0"/>
              <a:t>CSS property and class bindings have extended support</a:t>
            </a:r>
          </a:p>
        </p:txBody>
      </p:sp>
    </p:spTree>
    <p:extLst>
      <p:ext uri="{BB962C8B-B14F-4D97-AF65-F5344CB8AC3E}">
        <p14:creationId xmlns:p14="http://schemas.microsoft.com/office/powerpoint/2010/main" val="2593655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C02D-39E8-4DB6-A7FC-C93AD5A6FB51}"/>
              </a:ext>
            </a:extLst>
          </p:cNvPr>
          <p:cNvSpPr>
            <a:spLocks noGrp="1"/>
          </p:cNvSpPr>
          <p:nvPr>
            <p:ph type="title"/>
          </p:nvPr>
        </p:nvSpPr>
        <p:spPr/>
        <p:txBody>
          <a:bodyPr/>
          <a:lstStyle/>
          <a:p>
            <a:r>
              <a:rPr lang="en-US" dirty="0"/>
              <a:t>{</a:t>
            </a:r>
            <a:r>
              <a:rPr lang="en-US" dirty="0">
                <a:solidFill>
                  <a:schemeClr val="tx1">
                    <a:lumMod val="75000"/>
                    <a:lumOff val="25000"/>
                  </a:schemeClr>
                </a:solidFill>
              </a:rPr>
              <a:t>Input bindings - Demo</a:t>
            </a:r>
            <a:r>
              <a:rPr lang="en-US" dirty="0"/>
              <a:t>}</a:t>
            </a:r>
          </a:p>
        </p:txBody>
      </p:sp>
      <p:sp>
        <p:nvSpPr>
          <p:cNvPr id="3" name="Content Placeholder 2">
            <a:extLst>
              <a:ext uri="{FF2B5EF4-FFF2-40B4-BE49-F238E27FC236}">
                <a16:creationId xmlns:a16="http://schemas.microsoft.com/office/drawing/2014/main" id="{DBFF5E92-078B-451C-83AB-AE4D5744B152}"/>
              </a:ext>
            </a:extLst>
          </p:cNvPr>
          <p:cNvSpPr>
            <a:spLocks noGrp="1"/>
          </p:cNvSpPr>
          <p:nvPr>
            <p:ph idx="1"/>
          </p:nvPr>
        </p:nvSpPr>
        <p:spPr/>
        <p:txBody>
          <a:bodyPr>
            <a:normAutofit/>
          </a:bodyPr>
          <a:lstStyle/>
          <a:p>
            <a:r>
              <a:rPr lang="en-US" sz="2000" dirty="0"/>
              <a:t>Input elements are bound via the </a:t>
            </a:r>
            <a:r>
              <a:rPr lang="en-US" sz="2000" dirty="0">
                <a:latin typeface="Courier New" panose="02070309020205020404" pitchFamily="49" charset="0"/>
                <a:cs typeface="Courier New" panose="02070309020205020404" pitchFamily="49" charset="0"/>
              </a:rPr>
              <a:t>v-model</a:t>
            </a:r>
            <a:r>
              <a:rPr lang="en-US" sz="2000" dirty="0">
                <a:cs typeface="Courier New" panose="02070309020205020404" pitchFamily="49" charset="0"/>
              </a:rPr>
              <a:t> directive</a:t>
            </a:r>
          </a:p>
          <a:p>
            <a:r>
              <a:rPr lang="en-US" dirty="0">
                <a:cs typeface="Courier New" panose="02070309020205020404" pitchFamily="49" charset="0"/>
              </a:rPr>
              <a:t>Bindings with </a:t>
            </a:r>
            <a:r>
              <a:rPr lang="en-US" dirty="0">
                <a:latin typeface="Courier New" panose="02070309020205020404" pitchFamily="49" charset="0"/>
                <a:cs typeface="Courier New" panose="02070309020205020404" pitchFamily="49" charset="0"/>
              </a:rPr>
              <a:t>v-model</a:t>
            </a:r>
            <a:r>
              <a:rPr lang="en-US" dirty="0">
                <a:cs typeface="Courier New" panose="02070309020205020404" pitchFamily="49" charset="0"/>
              </a:rPr>
              <a:t> are two-way</a:t>
            </a:r>
            <a:endParaRPr lang="en-US" sz="2000" dirty="0">
              <a:cs typeface="Courier New" panose="02070309020205020404" pitchFamily="49" charset="0"/>
            </a:endParaRPr>
          </a:p>
          <a:p>
            <a:r>
              <a:rPr lang="en-US" dirty="0" err="1"/>
              <a:t>Vue</a:t>
            </a:r>
            <a:r>
              <a:rPr lang="en-US" dirty="0"/>
              <a:t> has support for variety of single-input and select elements</a:t>
            </a:r>
          </a:p>
          <a:p>
            <a:r>
              <a:rPr lang="en-US" sz="2000" dirty="0"/>
              <a:t>Binding modifiers: </a:t>
            </a:r>
            <a:r>
              <a:rPr lang="en-US" sz="2000" dirty="0">
                <a:latin typeface="Courier New" panose="02070309020205020404" pitchFamily="49" charset="0"/>
                <a:cs typeface="Courier New" panose="02070309020205020404" pitchFamily="49" charset="0"/>
              </a:rPr>
              <a:t>.number .lazy .trim</a:t>
            </a:r>
          </a:p>
        </p:txBody>
      </p:sp>
    </p:spTree>
    <p:extLst>
      <p:ext uri="{BB962C8B-B14F-4D97-AF65-F5344CB8AC3E}">
        <p14:creationId xmlns:p14="http://schemas.microsoft.com/office/powerpoint/2010/main" val="290975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63055B1C-48EE-4721-AC00-029AC0C3EB6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972616" y="934222"/>
            <a:ext cx="6314736" cy="3299450"/>
          </a:xfrm>
          <a:prstGeom prst="rect">
            <a:avLst/>
          </a:prstGeom>
        </p:spPr>
      </p:pic>
      <p:sp>
        <p:nvSpPr>
          <p:cNvPr id="8" name="Title 6">
            <a:extLst>
              <a:ext uri="{FF2B5EF4-FFF2-40B4-BE49-F238E27FC236}">
                <a16:creationId xmlns:a16="http://schemas.microsoft.com/office/drawing/2014/main" id="{D0E38F37-5E6B-4477-AFD0-001B1AE0C698}"/>
              </a:ext>
            </a:extLst>
          </p:cNvPr>
          <p:cNvSpPr>
            <a:spLocks noGrp="1"/>
          </p:cNvSpPr>
          <p:nvPr>
            <p:ph type="ctrTitle"/>
          </p:nvPr>
        </p:nvSpPr>
        <p:spPr>
          <a:xfrm>
            <a:off x="985969" y="4553712"/>
            <a:ext cx="8288032" cy="1096316"/>
          </a:xfrm>
        </p:spPr>
        <p:txBody>
          <a:bodyPr>
            <a:normAutofit fontScale="90000"/>
          </a:bodyPr>
          <a:lstStyle/>
          <a:p>
            <a:pPr algn="ctr">
              <a:lnSpc>
                <a:spcPct val="90000"/>
              </a:lnSpc>
            </a:pPr>
            <a:r>
              <a:rPr lang="en-US" sz="3700" dirty="0"/>
              <a:t>{</a:t>
            </a:r>
            <a:r>
              <a:rPr lang="en-US" sz="3700" dirty="0">
                <a:solidFill>
                  <a:schemeClr val="tx1">
                    <a:lumMod val="75000"/>
                    <a:lumOff val="25000"/>
                  </a:schemeClr>
                </a:solidFill>
              </a:rPr>
              <a:t>Welcome to Progress Virtual Classroom</a:t>
            </a:r>
            <a:r>
              <a:rPr lang="en-US" sz="3700" dirty="0"/>
              <a:t>}</a:t>
            </a:r>
          </a:p>
        </p:txBody>
      </p:sp>
    </p:spTree>
    <p:extLst>
      <p:ext uri="{BB962C8B-B14F-4D97-AF65-F5344CB8AC3E}">
        <p14:creationId xmlns:p14="http://schemas.microsoft.com/office/powerpoint/2010/main" val="3628284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4D74-3475-4DFB-A79F-37238CB02DD6}"/>
              </a:ext>
            </a:extLst>
          </p:cNvPr>
          <p:cNvSpPr>
            <a:spLocks noGrp="1"/>
          </p:cNvSpPr>
          <p:nvPr>
            <p:ph type="title"/>
          </p:nvPr>
        </p:nvSpPr>
        <p:spPr/>
        <p:txBody>
          <a:bodyPr/>
          <a:lstStyle/>
          <a:p>
            <a:r>
              <a:rPr lang="en-US" dirty="0"/>
              <a:t>{</a:t>
            </a:r>
            <a:r>
              <a:rPr lang="en-US" dirty="0">
                <a:solidFill>
                  <a:schemeClr val="tx1">
                    <a:lumMod val="75000"/>
                    <a:lumOff val="25000"/>
                  </a:schemeClr>
                </a:solidFill>
              </a:rPr>
              <a:t>Handling events</a:t>
            </a:r>
            <a:r>
              <a:rPr lang="en-US" dirty="0"/>
              <a:t>}</a:t>
            </a:r>
          </a:p>
        </p:txBody>
      </p:sp>
      <p:sp>
        <p:nvSpPr>
          <p:cNvPr id="3" name="Content Placeholder 2">
            <a:extLst>
              <a:ext uri="{FF2B5EF4-FFF2-40B4-BE49-F238E27FC236}">
                <a16:creationId xmlns:a16="http://schemas.microsoft.com/office/drawing/2014/main" id="{8ACEC361-DAA5-4DB3-88E8-EA768D4311CC}"/>
              </a:ext>
            </a:extLst>
          </p:cNvPr>
          <p:cNvSpPr>
            <a:spLocks noGrp="1"/>
          </p:cNvSpPr>
          <p:nvPr>
            <p:ph idx="1"/>
          </p:nvPr>
        </p:nvSpPr>
        <p:spPr/>
        <p:txBody>
          <a:bodyPr>
            <a:normAutofit/>
          </a:bodyPr>
          <a:lstStyle/>
          <a:p>
            <a:r>
              <a:rPr lang="en-US" dirty="0"/>
              <a:t>Events are subscribed with the </a:t>
            </a:r>
            <a:r>
              <a:rPr lang="en-US" dirty="0">
                <a:latin typeface="Courier New" panose="02070309020205020404" pitchFamily="49" charset="0"/>
                <a:cs typeface="Courier New" panose="02070309020205020404" pitchFamily="49" charset="0"/>
              </a:rPr>
              <a:t>v-on</a:t>
            </a:r>
            <a:r>
              <a:rPr lang="en-US" dirty="0"/>
              <a:t> directive (shorthand @)</a:t>
            </a:r>
          </a:p>
          <a:p>
            <a:r>
              <a:rPr lang="en-US" dirty="0"/>
              <a:t>Could be handled both inline and in a handler method</a:t>
            </a:r>
          </a:p>
          <a:p>
            <a:r>
              <a:rPr lang="en-US" dirty="0"/>
              <a:t>The </a:t>
            </a:r>
            <a:r>
              <a:rPr lang="en-US" dirty="0" err="1"/>
              <a:t>Vue</a:t>
            </a:r>
            <a:r>
              <a:rPr lang="en-US" dirty="0"/>
              <a:t> instance could be accessed inside the handler with </a:t>
            </a:r>
            <a:r>
              <a:rPr lang="en-US" dirty="0">
                <a:latin typeface="Courier New" panose="02070309020205020404" pitchFamily="49" charset="0"/>
                <a:cs typeface="Courier New" panose="02070309020205020404" pitchFamily="49" charset="0"/>
              </a:rPr>
              <a:t>this</a:t>
            </a:r>
          </a:p>
          <a:p>
            <a:r>
              <a:rPr lang="en-US" dirty="0">
                <a:cs typeface="Courier New" panose="02070309020205020404" pitchFamily="49" charset="0"/>
              </a:rPr>
              <a:t>The event arguments are supplied in the handler</a:t>
            </a:r>
          </a:p>
          <a:p>
            <a:r>
              <a:rPr lang="en-US" dirty="0"/>
              <a:t>You can pass custom parameters to event handlers</a:t>
            </a:r>
          </a:p>
          <a:p>
            <a:r>
              <a:rPr lang="en-US" dirty="0"/>
              <a:t>Parameters and event information can be combined using </a:t>
            </a:r>
            <a:r>
              <a:rPr lang="en-US" dirty="0">
                <a:latin typeface="Courier New" panose="02070309020205020404" pitchFamily="49" charset="0"/>
                <a:cs typeface="Courier New" panose="02070309020205020404" pitchFamily="49" charset="0"/>
              </a:rPr>
              <a:t>$event</a:t>
            </a:r>
          </a:p>
          <a:p>
            <a:r>
              <a:rPr lang="en-US" dirty="0">
                <a:cs typeface="Courier New" panose="02070309020205020404" pitchFamily="49" charset="0"/>
              </a:rPr>
              <a:t>Can apply </a:t>
            </a:r>
            <a:r>
              <a:rPr lang="en-US" dirty="0">
                <a:cs typeface="Courier New" panose="02070309020205020404" pitchFamily="49" charset="0"/>
                <a:hlinkClick r:id="rId3"/>
              </a:rPr>
              <a:t>event modifiers</a:t>
            </a:r>
            <a:r>
              <a:rPr lang="en-US" dirty="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.stop, .prevent, .capture, .self, .once</a:t>
            </a:r>
          </a:p>
          <a:p>
            <a:pPr lvl="1"/>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704181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D300-529E-475E-B074-0315B236AAE8}"/>
              </a:ext>
            </a:extLst>
          </p:cNvPr>
          <p:cNvSpPr>
            <a:spLocks noGrp="1"/>
          </p:cNvSpPr>
          <p:nvPr>
            <p:ph type="title"/>
          </p:nvPr>
        </p:nvSpPr>
        <p:spPr/>
        <p:txBody>
          <a:bodyPr/>
          <a:lstStyle/>
          <a:p>
            <a:r>
              <a:rPr lang="en-US" dirty="0"/>
              <a:t>{</a:t>
            </a:r>
            <a:r>
              <a:rPr lang="en-US" dirty="0">
                <a:solidFill>
                  <a:schemeClr val="tx1">
                    <a:lumMod val="75000"/>
                    <a:lumOff val="25000"/>
                  </a:schemeClr>
                </a:solidFill>
              </a:rPr>
              <a:t>Conditional and List Rendering - Demo</a:t>
            </a:r>
            <a:r>
              <a:rPr lang="en-US" dirty="0"/>
              <a:t>}</a:t>
            </a:r>
          </a:p>
        </p:txBody>
      </p:sp>
      <p:sp>
        <p:nvSpPr>
          <p:cNvPr id="3" name="Content Placeholder 2">
            <a:extLst>
              <a:ext uri="{FF2B5EF4-FFF2-40B4-BE49-F238E27FC236}">
                <a16:creationId xmlns:a16="http://schemas.microsoft.com/office/drawing/2014/main" id="{F25D7C7B-EAA3-4BD2-8296-C8378739206D}"/>
              </a:ext>
            </a:extLst>
          </p:cNvPr>
          <p:cNvSpPr>
            <a:spLocks noGrp="1"/>
          </p:cNvSpPr>
          <p:nvPr>
            <p:ph idx="1"/>
          </p:nvPr>
        </p:nvSpPr>
        <p:spPr/>
        <p:txBody>
          <a:bodyPr/>
          <a:lstStyle/>
          <a:p>
            <a:r>
              <a:rPr lang="en-US" dirty="0"/>
              <a:t>Conditional rendering using </a:t>
            </a:r>
            <a:r>
              <a:rPr lang="en-US" dirty="0">
                <a:latin typeface="Courier New" panose="02070309020205020404" pitchFamily="49" charset="0"/>
                <a:cs typeface="Courier New" panose="02070309020205020404" pitchFamily="49" charset="0"/>
              </a:rPr>
              <a:t>v-if</a:t>
            </a:r>
            <a:r>
              <a:rPr lang="en-US" dirty="0"/>
              <a:t> and </a:t>
            </a:r>
            <a:r>
              <a:rPr lang="en-US" dirty="0">
                <a:latin typeface="Courier New" panose="02070309020205020404" pitchFamily="49" charset="0"/>
                <a:cs typeface="Courier New" panose="02070309020205020404" pitchFamily="49" charset="0"/>
              </a:rPr>
              <a:t>v-else</a:t>
            </a:r>
          </a:p>
          <a:p>
            <a:r>
              <a:rPr lang="en-US" dirty="0"/>
              <a:t>Difference between </a:t>
            </a:r>
            <a:r>
              <a:rPr lang="en-US" dirty="0">
                <a:latin typeface="Courier New" panose="02070309020205020404" pitchFamily="49" charset="0"/>
                <a:cs typeface="Courier New" panose="02070309020205020404" pitchFamily="49" charset="0"/>
              </a:rPr>
              <a:t>v-if</a:t>
            </a:r>
            <a:r>
              <a:rPr lang="en-US" dirty="0"/>
              <a:t> and </a:t>
            </a:r>
            <a:r>
              <a:rPr lang="en-US" dirty="0">
                <a:latin typeface="Courier New" panose="02070309020205020404" pitchFamily="49" charset="0"/>
                <a:cs typeface="Courier New" panose="02070309020205020404" pitchFamily="49" charset="0"/>
              </a:rPr>
              <a:t>v-show</a:t>
            </a:r>
          </a:p>
          <a:p>
            <a:r>
              <a:rPr lang="en-US" dirty="0"/>
              <a:t>Using the </a:t>
            </a:r>
            <a:r>
              <a:rPr lang="en-US" dirty="0">
                <a:latin typeface="Courier New" panose="02070309020205020404" pitchFamily="49" charset="0"/>
                <a:cs typeface="Courier New" panose="02070309020205020404" pitchFamily="49" charset="0"/>
              </a:rPr>
              <a:t>v-for</a:t>
            </a:r>
            <a:r>
              <a:rPr lang="en-US" dirty="0"/>
              <a:t> directive to loop over:</a:t>
            </a:r>
          </a:p>
          <a:p>
            <a:pPr lvl="1"/>
            <a:r>
              <a:rPr lang="en-US" dirty="0"/>
              <a:t>Numerical range</a:t>
            </a:r>
          </a:p>
          <a:p>
            <a:pPr lvl="1"/>
            <a:r>
              <a:rPr lang="en-US" dirty="0"/>
              <a:t>JavaScript Object {}</a:t>
            </a:r>
          </a:p>
          <a:p>
            <a:pPr lvl="1"/>
            <a:r>
              <a:rPr lang="en-US" dirty="0"/>
              <a:t>JavaScript Array []</a:t>
            </a:r>
          </a:p>
          <a:p>
            <a:r>
              <a:rPr lang="en-US" dirty="0"/>
              <a:t>Conditional rendering during load (Cloaking)</a:t>
            </a:r>
          </a:p>
          <a:p>
            <a:endParaRPr lang="en-US" dirty="0"/>
          </a:p>
        </p:txBody>
      </p:sp>
    </p:spTree>
    <p:extLst>
      <p:ext uri="{BB962C8B-B14F-4D97-AF65-F5344CB8AC3E}">
        <p14:creationId xmlns:p14="http://schemas.microsoft.com/office/powerpoint/2010/main" val="368011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15BA-0A43-4C18-A917-2C2E2747182C}"/>
              </a:ext>
            </a:extLst>
          </p:cNvPr>
          <p:cNvSpPr>
            <a:spLocks noGrp="1"/>
          </p:cNvSpPr>
          <p:nvPr>
            <p:ph type="title"/>
          </p:nvPr>
        </p:nvSpPr>
        <p:spPr/>
        <p:txBody>
          <a:bodyPr>
            <a:normAutofit fontScale="90000"/>
          </a:bodyPr>
          <a:lstStyle/>
          <a:p>
            <a:r>
              <a:rPr lang="en-US" dirty="0"/>
              <a:t>{</a:t>
            </a:r>
            <a:r>
              <a:rPr lang="en-US" dirty="0">
                <a:solidFill>
                  <a:schemeClr val="tx1">
                    <a:lumMod val="75000"/>
                    <a:lumOff val="25000"/>
                  </a:schemeClr>
                </a:solidFill>
              </a:rPr>
              <a:t>Watchers and computed properties – Demo</a:t>
            </a:r>
            <a:r>
              <a:rPr lang="en-US" dirty="0"/>
              <a:t>}</a:t>
            </a:r>
          </a:p>
        </p:txBody>
      </p:sp>
      <p:sp>
        <p:nvSpPr>
          <p:cNvPr id="3" name="Content Placeholder 2">
            <a:extLst>
              <a:ext uri="{FF2B5EF4-FFF2-40B4-BE49-F238E27FC236}">
                <a16:creationId xmlns:a16="http://schemas.microsoft.com/office/drawing/2014/main" id="{16066109-9E10-445A-9963-B8B2DEEF4867}"/>
              </a:ext>
            </a:extLst>
          </p:cNvPr>
          <p:cNvSpPr>
            <a:spLocks noGrp="1"/>
          </p:cNvSpPr>
          <p:nvPr>
            <p:ph idx="1"/>
          </p:nvPr>
        </p:nvSpPr>
        <p:spPr/>
        <p:txBody>
          <a:bodyPr/>
          <a:lstStyle/>
          <a:p>
            <a:r>
              <a:rPr lang="en-US" dirty="0"/>
              <a:t>Watchers and computed properties build upon the </a:t>
            </a:r>
            <a:r>
              <a:rPr lang="en-US" dirty="0" err="1"/>
              <a:t>Vue</a:t>
            </a:r>
            <a:r>
              <a:rPr lang="en-US" dirty="0"/>
              <a:t> reactivity system.</a:t>
            </a:r>
          </a:p>
          <a:p>
            <a:r>
              <a:rPr lang="en-US" dirty="0"/>
              <a:t>Offer a powerful way to respond to data change</a:t>
            </a:r>
          </a:p>
          <a:p>
            <a:r>
              <a:rPr lang="en-US" dirty="0"/>
              <a:t>Supply the </a:t>
            </a:r>
            <a:r>
              <a:rPr lang="en-US" dirty="0">
                <a:latin typeface="Courier New" panose="02070309020205020404" pitchFamily="49" charset="0"/>
                <a:cs typeface="Courier New" panose="02070309020205020404" pitchFamily="49" charset="0"/>
              </a:rPr>
              <a:t>current</a:t>
            </a:r>
            <a:r>
              <a:rPr lang="en-US" dirty="0"/>
              <a:t> and </a:t>
            </a:r>
            <a:r>
              <a:rPr lang="en-US" dirty="0">
                <a:latin typeface="Courier New" panose="02070309020205020404" pitchFamily="49" charset="0"/>
                <a:cs typeface="Courier New" panose="02070309020205020404" pitchFamily="49" charset="0"/>
              </a:rPr>
              <a:t>previous</a:t>
            </a:r>
            <a:r>
              <a:rPr lang="en-US" dirty="0"/>
              <a:t> parameters in the handler</a:t>
            </a:r>
          </a:p>
          <a:p>
            <a:r>
              <a:rPr lang="en-US" dirty="0"/>
              <a:t>Computed properties – syntactic sugar for expressions</a:t>
            </a:r>
          </a:p>
          <a:p>
            <a:r>
              <a:rPr lang="en-US" dirty="0"/>
              <a:t>Computed properties are cached based on their dependencies.</a:t>
            </a:r>
          </a:p>
        </p:txBody>
      </p:sp>
    </p:spTree>
    <p:extLst>
      <p:ext uri="{BB962C8B-B14F-4D97-AF65-F5344CB8AC3E}">
        <p14:creationId xmlns:p14="http://schemas.microsoft.com/office/powerpoint/2010/main" val="106391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22239" y="2700867"/>
            <a:ext cx="4335340"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22239" y="4527448"/>
            <a:ext cx="4335340"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236014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147A-B282-47BE-AAAD-89A3E3D42DD3}"/>
              </a:ext>
            </a:extLst>
          </p:cNvPr>
          <p:cNvSpPr>
            <a:spLocks noGrp="1"/>
          </p:cNvSpPr>
          <p:nvPr>
            <p:ph type="title"/>
          </p:nvPr>
        </p:nvSpPr>
        <p:spPr/>
        <p:txBody>
          <a:bodyPr/>
          <a:lstStyle/>
          <a:p>
            <a:r>
              <a:rPr lang="en-US" dirty="0"/>
              <a:t>{</a:t>
            </a:r>
            <a:r>
              <a:rPr lang="en-US" dirty="0" err="1">
                <a:solidFill>
                  <a:schemeClr val="tx1">
                    <a:lumMod val="75000"/>
                    <a:lumOff val="25000"/>
                  </a:schemeClr>
                </a:solidFill>
              </a:rPr>
              <a:t>Vue</a:t>
            </a:r>
            <a:r>
              <a:rPr lang="en-US" dirty="0">
                <a:solidFill>
                  <a:schemeClr val="tx1">
                    <a:lumMod val="75000"/>
                    <a:lumOff val="25000"/>
                  </a:schemeClr>
                </a:solidFill>
              </a:rPr>
              <a:t> Components - Demo</a:t>
            </a:r>
            <a:r>
              <a:rPr lang="en-US" dirty="0"/>
              <a:t>}</a:t>
            </a:r>
          </a:p>
        </p:txBody>
      </p:sp>
      <p:sp>
        <p:nvSpPr>
          <p:cNvPr id="3" name="Content Placeholder 2">
            <a:extLst>
              <a:ext uri="{FF2B5EF4-FFF2-40B4-BE49-F238E27FC236}">
                <a16:creationId xmlns:a16="http://schemas.microsoft.com/office/drawing/2014/main" id="{F721A706-2BA8-421E-A0FE-695585A2F1B9}"/>
              </a:ext>
            </a:extLst>
          </p:cNvPr>
          <p:cNvSpPr>
            <a:spLocks noGrp="1"/>
          </p:cNvSpPr>
          <p:nvPr>
            <p:ph idx="1"/>
          </p:nvPr>
        </p:nvSpPr>
        <p:spPr>
          <a:xfrm>
            <a:off x="677334" y="2160589"/>
            <a:ext cx="6342898" cy="3880773"/>
          </a:xfrm>
        </p:spPr>
        <p:txBody>
          <a:bodyPr/>
          <a:lstStyle/>
          <a:p>
            <a:r>
              <a:rPr lang="en-US" dirty="0"/>
              <a:t>Powerful way to facilitate code reuse</a:t>
            </a:r>
          </a:p>
          <a:p>
            <a:r>
              <a:rPr lang="en-US" dirty="0" err="1"/>
              <a:t>Vue</a:t>
            </a:r>
            <a:r>
              <a:rPr lang="en-US" dirty="0"/>
              <a:t> components are also </a:t>
            </a:r>
            <a:r>
              <a:rPr lang="en-US" dirty="0" err="1"/>
              <a:t>Vue</a:t>
            </a:r>
            <a:r>
              <a:rPr lang="en-US" dirty="0"/>
              <a:t> instances</a:t>
            </a:r>
          </a:p>
          <a:p>
            <a:r>
              <a:rPr lang="en-US" dirty="0"/>
              <a:t>Can register both globally and locally</a:t>
            </a:r>
          </a:p>
          <a:p>
            <a:r>
              <a:rPr lang="en-US" dirty="0"/>
              <a:t>The data object must be a function</a:t>
            </a:r>
          </a:p>
          <a:p>
            <a:r>
              <a:rPr lang="en-US" dirty="0"/>
              <a:t>Components can be composed</a:t>
            </a:r>
          </a:p>
          <a:p>
            <a:r>
              <a:rPr lang="en-US" dirty="0"/>
              <a:t>Components data is isolated from each other</a:t>
            </a:r>
          </a:p>
          <a:p>
            <a:r>
              <a:rPr lang="en-US" dirty="0"/>
              <a:t>Can communicate through well defined interfaces:</a:t>
            </a:r>
          </a:p>
          <a:p>
            <a:pPr lvl="1"/>
            <a:r>
              <a:rPr lang="en-US" dirty="0"/>
              <a:t>Props down</a:t>
            </a:r>
          </a:p>
          <a:p>
            <a:pPr lvl="1"/>
            <a:r>
              <a:rPr lang="en-US" dirty="0"/>
              <a:t>Events up</a:t>
            </a:r>
          </a:p>
          <a:p>
            <a:pPr lvl="1"/>
            <a:endParaRPr lang="en-US" dirty="0"/>
          </a:p>
          <a:p>
            <a:endParaRPr lang="en-US" dirty="0"/>
          </a:p>
        </p:txBody>
      </p:sp>
      <p:pic>
        <p:nvPicPr>
          <p:cNvPr id="1026" name="Picture 2" descr="props down, events up">
            <a:extLst>
              <a:ext uri="{FF2B5EF4-FFF2-40B4-BE49-F238E27FC236}">
                <a16:creationId xmlns:a16="http://schemas.microsoft.com/office/drawing/2014/main" id="{FCDFFE0D-71F4-4863-81BB-20BFE71F5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029" y="2300749"/>
            <a:ext cx="3067991" cy="2508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09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D8E9-60FA-41FC-8C84-5640B881EE80}"/>
              </a:ext>
            </a:extLst>
          </p:cNvPr>
          <p:cNvSpPr>
            <a:spLocks noGrp="1"/>
          </p:cNvSpPr>
          <p:nvPr>
            <p:ph type="title"/>
          </p:nvPr>
        </p:nvSpPr>
        <p:spPr/>
        <p:txBody>
          <a:bodyPr/>
          <a:lstStyle/>
          <a:p>
            <a:r>
              <a:rPr lang="en-US" dirty="0"/>
              <a:t>{</a:t>
            </a:r>
            <a:r>
              <a:rPr lang="en-US" dirty="0" err="1">
                <a:solidFill>
                  <a:schemeClr val="tx1">
                    <a:lumMod val="75000"/>
                    <a:lumOff val="25000"/>
                  </a:schemeClr>
                </a:solidFill>
              </a:rPr>
              <a:t>Vue</a:t>
            </a:r>
            <a:r>
              <a:rPr lang="en-US" dirty="0">
                <a:solidFill>
                  <a:schemeClr val="tx1">
                    <a:lumMod val="75000"/>
                    <a:lumOff val="25000"/>
                  </a:schemeClr>
                </a:solidFill>
              </a:rPr>
              <a:t> Props – Demo</a:t>
            </a:r>
            <a:r>
              <a:rPr lang="en-US" dirty="0"/>
              <a:t>}</a:t>
            </a:r>
          </a:p>
        </p:txBody>
      </p:sp>
      <p:sp>
        <p:nvSpPr>
          <p:cNvPr id="3" name="Content Placeholder 2">
            <a:extLst>
              <a:ext uri="{FF2B5EF4-FFF2-40B4-BE49-F238E27FC236}">
                <a16:creationId xmlns:a16="http://schemas.microsoft.com/office/drawing/2014/main" id="{FFAB0133-4A81-4333-AFC2-1C32B92AF37C}"/>
              </a:ext>
            </a:extLst>
          </p:cNvPr>
          <p:cNvSpPr>
            <a:spLocks noGrp="1"/>
          </p:cNvSpPr>
          <p:nvPr>
            <p:ph idx="1"/>
          </p:nvPr>
        </p:nvSpPr>
        <p:spPr/>
        <p:txBody>
          <a:bodyPr/>
          <a:lstStyle/>
          <a:p>
            <a:r>
              <a:rPr lang="en-US" dirty="0"/>
              <a:t>Used to pass data to children</a:t>
            </a:r>
          </a:p>
          <a:p>
            <a:r>
              <a:rPr lang="en-US" dirty="0"/>
              <a:t>Meant to be one-way although two-way is supported with </a:t>
            </a:r>
            <a:r>
              <a:rPr lang="en-US" dirty="0">
                <a:latin typeface="Courier New" panose="02070309020205020404" pitchFamily="49" charset="0"/>
                <a:cs typeface="Courier New" panose="02070309020205020404" pitchFamily="49" charset="0"/>
              </a:rPr>
              <a:t>.sync</a:t>
            </a:r>
          </a:p>
          <a:p>
            <a:r>
              <a:rPr lang="en-US" dirty="0">
                <a:cs typeface="Courier New" panose="02070309020205020404" pitchFamily="49" charset="0"/>
              </a:rPr>
              <a:t>Props can be set with local values or bound</a:t>
            </a:r>
          </a:p>
          <a:p>
            <a:r>
              <a:rPr lang="en-US" dirty="0">
                <a:cs typeface="Courier New" panose="02070309020205020404" pitchFamily="49" charset="0"/>
              </a:rPr>
              <a:t>Props can be validated</a:t>
            </a:r>
          </a:p>
          <a:p>
            <a:r>
              <a:rPr lang="en-US" dirty="0">
                <a:cs typeface="Courier New" panose="02070309020205020404" pitchFamily="49" charset="0"/>
              </a:rPr>
              <a:t>Camel vs Kebab casing</a:t>
            </a:r>
          </a:p>
        </p:txBody>
      </p:sp>
      <p:pic>
        <p:nvPicPr>
          <p:cNvPr id="4" name="Picture 3">
            <a:extLst>
              <a:ext uri="{FF2B5EF4-FFF2-40B4-BE49-F238E27FC236}">
                <a16:creationId xmlns:a16="http://schemas.microsoft.com/office/drawing/2014/main" id="{380116BC-E9A0-4316-A731-837ECEBB6013}"/>
              </a:ext>
            </a:extLst>
          </p:cNvPr>
          <p:cNvPicPr>
            <a:picLocks noChangeAspect="1"/>
          </p:cNvPicPr>
          <p:nvPr/>
        </p:nvPicPr>
        <p:blipFill>
          <a:blip r:embed="rId2"/>
          <a:stretch>
            <a:fillRect/>
          </a:stretch>
        </p:blipFill>
        <p:spPr>
          <a:xfrm>
            <a:off x="677334" y="4277956"/>
            <a:ext cx="5626049" cy="2127421"/>
          </a:xfrm>
          <a:prstGeom prst="rect">
            <a:avLst/>
          </a:prstGeom>
        </p:spPr>
      </p:pic>
    </p:spTree>
    <p:extLst>
      <p:ext uri="{BB962C8B-B14F-4D97-AF65-F5344CB8AC3E}">
        <p14:creationId xmlns:p14="http://schemas.microsoft.com/office/powerpoint/2010/main" val="351694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BF58-A207-4A33-A2C3-5A35482A0647}"/>
              </a:ext>
            </a:extLst>
          </p:cNvPr>
          <p:cNvSpPr>
            <a:spLocks noGrp="1"/>
          </p:cNvSpPr>
          <p:nvPr>
            <p:ph type="title"/>
          </p:nvPr>
        </p:nvSpPr>
        <p:spPr/>
        <p:txBody>
          <a:bodyPr/>
          <a:lstStyle/>
          <a:p>
            <a:r>
              <a:rPr lang="en-US" dirty="0"/>
              <a:t>{</a:t>
            </a:r>
            <a:r>
              <a:rPr lang="en-US" dirty="0" err="1">
                <a:solidFill>
                  <a:schemeClr val="tx1">
                    <a:lumMod val="75000"/>
                    <a:lumOff val="25000"/>
                  </a:schemeClr>
                </a:solidFill>
              </a:rPr>
              <a:t>Vue</a:t>
            </a:r>
            <a:r>
              <a:rPr lang="en-US" dirty="0">
                <a:solidFill>
                  <a:schemeClr val="tx1">
                    <a:lumMod val="75000"/>
                    <a:lumOff val="25000"/>
                  </a:schemeClr>
                </a:solidFill>
              </a:rPr>
              <a:t> Custom Events – Demo</a:t>
            </a:r>
            <a:r>
              <a:rPr lang="en-US" dirty="0"/>
              <a:t>}</a:t>
            </a:r>
          </a:p>
        </p:txBody>
      </p:sp>
      <p:sp>
        <p:nvSpPr>
          <p:cNvPr id="3" name="Content Placeholder 2">
            <a:extLst>
              <a:ext uri="{FF2B5EF4-FFF2-40B4-BE49-F238E27FC236}">
                <a16:creationId xmlns:a16="http://schemas.microsoft.com/office/drawing/2014/main" id="{A7D366D5-FAD7-4EE0-8A02-34DE000FDD0C}"/>
              </a:ext>
            </a:extLst>
          </p:cNvPr>
          <p:cNvSpPr>
            <a:spLocks noGrp="1"/>
          </p:cNvSpPr>
          <p:nvPr>
            <p:ph idx="1"/>
          </p:nvPr>
        </p:nvSpPr>
        <p:spPr/>
        <p:txBody>
          <a:bodyPr/>
          <a:lstStyle/>
          <a:p>
            <a:r>
              <a:rPr lang="en-US" dirty="0"/>
              <a:t>Used to pass data to the parent</a:t>
            </a:r>
          </a:p>
          <a:p>
            <a:r>
              <a:rPr lang="en-US" dirty="0"/>
              <a:t>Listened for by with the </a:t>
            </a:r>
            <a:r>
              <a:rPr lang="en-US" dirty="0">
                <a:latin typeface="Courier New" panose="02070309020205020404" pitchFamily="49" charset="0"/>
                <a:cs typeface="Courier New" panose="02070309020205020404" pitchFamily="49" charset="0"/>
              </a:rPr>
              <a:t>v-on</a:t>
            </a:r>
            <a:r>
              <a:rPr lang="en-US" dirty="0"/>
              <a:t> directive</a:t>
            </a:r>
          </a:p>
          <a:p>
            <a:r>
              <a:rPr lang="en-US" dirty="0"/>
              <a:t>Emitted using the </a:t>
            </a:r>
            <a:r>
              <a:rPr lang="en-US" dirty="0">
                <a:latin typeface="Courier New" panose="02070309020205020404" pitchFamily="49" charset="0"/>
                <a:cs typeface="Courier New" panose="02070309020205020404" pitchFamily="49" charset="0"/>
              </a:rPr>
              <a:t>$emit(‘</a:t>
            </a:r>
            <a:r>
              <a:rPr lang="en-US" dirty="0" err="1">
                <a:latin typeface="Courier New" panose="02070309020205020404" pitchFamily="49" charset="0"/>
                <a:cs typeface="Courier New" panose="02070309020205020404" pitchFamily="49" charset="0"/>
              </a:rPr>
              <a:t>eventName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method</a:t>
            </a:r>
            <a:endParaRPr lang="en-US" dirty="0">
              <a:latin typeface="Courier New" panose="02070309020205020404" pitchFamily="49" charset="0"/>
              <a:cs typeface="Courier New" panose="02070309020205020404" pitchFamily="49" charset="0"/>
            </a:endParaRPr>
          </a:p>
          <a:p>
            <a:r>
              <a:rPr lang="en-US" dirty="0"/>
              <a:t>Events and Props can be used to support </a:t>
            </a:r>
            <a:r>
              <a:rPr lang="en-US" dirty="0">
                <a:latin typeface="Courier New" panose="02070309020205020404" pitchFamily="49" charset="0"/>
                <a:cs typeface="Courier New" panose="02070309020205020404" pitchFamily="49" charset="0"/>
              </a:rPr>
              <a:t>v-model</a:t>
            </a:r>
          </a:p>
        </p:txBody>
      </p:sp>
      <p:pic>
        <p:nvPicPr>
          <p:cNvPr id="5" name="Picture 4">
            <a:extLst>
              <a:ext uri="{FF2B5EF4-FFF2-40B4-BE49-F238E27FC236}">
                <a16:creationId xmlns:a16="http://schemas.microsoft.com/office/drawing/2014/main" id="{7295EAB3-0D38-44B9-8E97-469667119168}"/>
              </a:ext>
            </a:extLst>
          </p:cNvPr>
          <p:cNvPicPr>
            <a:picLocks noChangeAspect="1"/>
          </p:cNvPicPr>
          <p:nvPr/>
        </p:nvPicPr>
        <p:blipFill>
          <a:blip r:embed="rId2"/>
          <a:stretch>
            <a:fillRect/>
          </a:stretch>
        </p:blipFill>
        <p:spPr>
          <a:xfrm>
            <a:off x="677334" y="3996103"/>
            <a:ext cx="6801989" cy="2507804"/>
          </a:xfrm>
          <a:prstGeom prst="rect">
            <a:avLst/>
          </a:prstGeom>
        </p:spPr>
      </p:pic>
    </p:spTree>
    <p:extLst>
      <p:ext uri="{BB962C8B-B14F-4D97-AF65-F5344CB8AC3E}">
        <p14:creationId xmlns:p14="http://schemas.microsoft.com/office/powerpoint/2010/main" val="4132614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489E-D12C-45D2-B538-F1CFE663F960}"/>
              </a:ext>
            </a:extLst>
          </p:cNvPr>
          <p:cNvSpPr>
            <a:spLocks noGrp="1"/>
          </p:cNvSpPr>
          <p:nvPr>
            <p:ph type="title"/>
          </p:nvPr>
        </p:nvSpPr>
        <p:spPr>
          <a:xfrm>
            <a:off x="677334" y="1140632"/>
            <a:ext cx="8596668" cy="789767"/>
          </a:xfrm>
        </p:spPr>
        <p:txBody>
          <a:bodyPr/>
          <a:lstStyle/>
          <a:p>
            <a:r>
              <a:rPr lang="en-US"/>
              <a:t>{</a:t>
            </a:r>
            <a:r>
              <a:rPr lang="en-US">
                <a:solidFill>
                  <a:schemeClr val="tx1">
                    <a:lumMod val="75000"/>
                    <a:lumOff val="25000"/>
                  </a:schemeClr>
                </a:solidFill>
              </a:rPr>
              <a:t>Vue Lifecycle</a:t>
            </a:r>
            <a:r>
              <a:rPr lang="en-US"/>
              <a:t>}</a:t>
            </a:r>
            <a:endParaRPr lang="en-US" dirty="0"/>
          </a:p>
        </p:txBody>
      </p:sp>
      <p:sp>
        <p:nvSpPr>
          <p:cNvPr id="3" name="Content Placeholder 2">
            <a:extLst>
              <a:ext uri="{FF2B5EF4-FFF2-40B4-BE49-F238E27FC236}">
                <a16:creationId xmlns:a16="http://schemas.microsoft.com/office/drawing/2014/main" id="{9EE6B9A9-9AD8-4CBA-94BA-A660099781D5}"/>
              </a:ext>
            </a:extLst>
          </p:cNvPr>
          <p:cNvSpPr>
            <a:spLocks noGrp="1"/>
          </p:cNvSpPr>
          <p:nvPr>
            <p:ph idx="1"/>
          </p:nvPr>
        </p:nvSpPr>
        <p:spPr>
          <a:xfrm>
            <a:off x="677334" y="5527040"/>
            <a:ext cx="8596668" cy="514322"/>
          </a:xfrm>
        </p:spPr>
        <p:txBody>
          <a:bodyPr/>
          <a:lstStyle/>
          <a:p>
            <a:r>
              <a:rPr lang="en-US" dirty="0">
                <a:hlinkClick r:id="rId3"/>
              </a:rPr>
              <a:t>https://vuejs.org/v2/guide/instance.html#Lifecycle-Diagram</a:t>
            </a:r>
            <a:endParaRPr lang="en-US" dirty="0"/>
          </a:p>
          <a:p>
            <a:endParaRPr lang="en-US" dirty="0"/>
          </a:p>
        </p:txBody>
      </p:sp>
      <p:pic>
        <p:nvPicPr>
          <p:cNvPr id="5" name="Graphic 4" descr="Repeat">
            <a:extLst>
              <a:ext uri="{FF2B5EF4-FFF2-40B4-BE49-F238E27FC236}">
                <a16:creationId xmlns:a16="http://schemas.microsoft.com/office/drawing/2014/main" id="{43D29AD8-F81B-4320-B881-3C7463E5B3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13556" y="1930400"/>
            <a:ext cx="3040460" cy="3040460"/>
          </a:xfrm>
          <a:prstGeom prst="rect">
            <a:avLst/>
          </a:prstGeom>
        </p:spPr>
      </p:pic>
      <p:pic>
        <p:nvPicPr>
          <p:cNvPr id="7" name="Picture 6" descr="Image result for Vue">
            <a:extLst>
              <a:ext uri="{FF2B5EF4-FFF2-40B4-BE49-F238E27FC236}">
                <a16:creationId xmlns:a16="http://schemas.microsoft.com/office/drawing/2014/main" id="{76B99F85-FEBC-463D-A429-AC8D0C609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3109" y="1887140"/>
            <a:ext cx="3083719" cy="308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74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26C4D-0293-459F-9B21-E2A73C1F233B}"/>
              </a:ext>
            </a:extLst>
          </p:cNvPr>
          <p:cNvSpPr>
            <a:spLocks noGrp="1"/>
          </p:cNvSpPr>
          <p:nvPr>
            <p:ph type="title"/>
          </p:nvPr>
        </p:nvSpPr>
        <p:spPr/>
        <p:txBody>
          <a:bodyPr/>
          <a:lstStyle/>
          <a:p>
            <a:r>
              <a:rPr lang="en-US" dirty="0"/>
              <a:t>{</a:t>
            </a:r>
            <a:r>
              <a:rPr lang="en-US" dirty="0">
                <a:solidFill>
                  <a:schemeClr val="tx1">
                    <a:lumMod val="75000"/>
                    <a:lumOff val="25000"/>
                  </a:schemeClr>
                </a:solidFill>
              </a:rPr>
              <a:t>Kendo UI for </a:t>
            </a:r>
            <a:r>
              <a:rPr lang="en-US" dirty="0" err="1">
                <a:solidFill>
                  <a:schemeClr val="tx1">
                    <a:lumMod val="75000"/>
                    <a:lumOff val="25000"/>
                  </a:schemeClr>
                </a:solidFill>
              </a:rPr>
              <a:t>Vue</a:t>
            </a:r>
            <a:r>
              <a:rPr lang="en-US" dirty="0"/>
              <a:t>}</a:t>
            </a:r>
          </a:p>
        </p:txBody>
      </p:sp>
      <p:sp>
        <p:nvSpPr>
          <p:cNvPr id="3" name="Content Placeholder 2">
            <a:extLst>
              <a:ext uri="{FF2B5EF4-FFF2-40B4-BE49-F238E27FC236}">
                <a16:creationId xmlns:a16="http://schemas.microsoft.com/office/drawing/2014/main" id="{0FC684C5-8607-41B1-BC4E-30997D3E38F6}"/>
              </a:ext>
            </a:extLst>
          </p:cNvPr>
          <p:cNvSpPr>
            <a:spLocks noGrp="1"/>
          </p:cNvSpPr>
          <p:nvPr>
            <p:ph idx="1"/>
          </p:nvPr>
        </p:nvSpPr>
        <p:spPr>
          <a:xfrm>
            <a:off x="677334" y="2160589"/>
            <a:ext cx="5811956" cy="3880773"/>
          </a:xfrm>
        </p:spPr>
        <p:txBody>
          <a:bodyPr/>
          <a:lstStyle/>
          <a:p>
            <a:r>
              <a:rPr lang="en-US" dirty="0"/>
              <a:t>Based on Kendo UI for jQuery</a:t>
            </a:r>
          </a:p>
          <a:p>
            <a:r>
              <a:rPr lang="en-US" dirty="0"/>
              <a:t>Implemented as </a:t>
            </a:r>
            <a:r>
              <a:rPr lang="en-US" dirty="0" err="1"/>
              <a:t>Vue</a:t>
            </a:r>
            <a:r>
              <a:rPr lang="en-US" dirty="0"/>
              <a:t> wrappers on top of the jQuery components</a:t>
            </a:r>
          </a:p>
          <a:p>
            <a:r>
              <a:rPr lang="en-US" dirty="0">
                <a:cs typeface="Courier New" panose="02070309020205020404" pitchFamily="49" charset="0"/>
              </a:rPr>
              <a:t>There are </a:t>
            </a:r>
            <a:r>
              <a:rPr lang="en-US" dirty="0" err="1">
                <a:cs typeface="Courier New" panose="02070309020205020404" pitchFamily="49" charset="0"/>
              </a:rPr>
              <a:t>KendoUI</a:t>
            </a:r>
            <a:r>
              <a:rPr lang="en-US" dirty="0">
                <a:cs typeface="Courier New" panose="02070309020205020404" pitchFamily="49" charset="0"/>
              </a:rPr>
              <a:t> wrappers for:</a:t>
            </a:r>
          </a:p>
          <a:p>
            <a:pPr lvl="1"/>
            <a:r>
              <a:rPr lang="en-US" dirty="0">
                <a:cs typeface="Courier New" panose="02070309020205020404" pitchFamily="49" charset="0"/>
              </a:rPr>
              <a:t>Angular.js</a:t>
            </a:r>
          </a:p>
          <a:p>
            <a:pPr lvl="1"/>
            <a:r>
              <a:rPr lang="en-US" dirty="0">
                <a:cs typeface="Courier New" panose="02070309020205020404" pitchFamily="49" charset="0"/>
              </a:rPr>
              <a:t>React</a:t>
            </a:r>
          </a:p>
          <a:p>
            <a:pPr lvl="1"/>
            <a:r>
              <a:rPr lang="en-US" dirty="0">
                <a:cs typeface="Courier New" panose="02070309020205020404" pitchFamily="49" charset="0"/>
              </a:rPr>
              <a:t>Server-side frameworks</a:t>
            </a:r>
          </a:p>
          <a:p>
            <a:endParaRPr lang="en-US" dirty="0"/>
          </a:p>
        </p:txBody>
      </p:sp>
      <p:pic>
        <p:nvPicPr>
          <p:cNvPr id="9" name="Picture 8">
            <a:extLst>
              <a:ext uri="{FF2B5EF4-FFF2-40B4-BE49-F238E27FC236}">
                <a16:creationId xmlns:a16="http://schemas.microsoft.com/office/drawing/2014/main" id="{6138590C-164E-41A9-85E8-248BFB412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160589"/>
            <a:ext cx="3373639" cy="3556779"/>
          </a:xfrm>
          <a:prstGeom prst="rect">
            <a:avLst/>
          </a:prstGeom>
        </p:spPr>
      </p:pic>
    </p:spTree>
    <p:extLst>
      <p:ext uri="{BB962C8B-B14F-4D97-AF65-F5344CB8AC3E}">
        <p14:creationId xmlns:p14="http://schemas.microsoft.com/office/powerpoint/2010/main" val="2151036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56D88C3-1DBB-421C-B6F9-4BE4A48621AB}"/>
              </a:ext>
            </a:extLst>
          </p:cNvPr>
          <p:cNvGraphicFramePr/>
          <p:nvPr>
            <p:extLst/>
          </p:nvPr>
        </p:nvGraphicFramePr>
        <p:xfrm>
          <a:off x="1001776" y="1181687"/>
          <a:ext cx="7966378" cy="4965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D93B2CE-B2CE-4643-9621-0AFB9002AE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7725" y="3355998"/>
            <a:ext cx="914479" cy="617273"/>
          </a:xfrm>
          <a:prstGeom prst="rect">
            <a:avLst/>
          </a:prstGeom>
        </p:spPr>
      </p:pic>
    </p:spTree>
    <p:extLst>
      <p:ext uri="{BB962C8B-B14F-4D97-AF65-F5344CB8AC3E}">
        <p14:creationId xmlns:p14="http://schemas.microsoft.com/office/powerpoint/2010/main" val="2881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16590D29-2AA4-4CE0-B598-811F6BD5D002}"/>
                                            </p:graphicEl>
                                          </p:spTgt>
                                        </p:tgtEl>
                                        <p:attrNameLst>
                                          <p:attrName>style.visibility</p:attrName>
                                        </p:attrNameLst>
                                      </p:cBhvr>
                                      <p:to>
                                        <p:strVal val="visible"/>
                                      </p:to>
                                    </p:set>
                                    <p:animEffect transition="in" filter="fade">
                                      <p:cBhvr>
                                        <p:cTn id="7" dur="500"/>
                                        <p:tgtEl>
                                          <p:spTgt spid="5">
                                            <p:graphicEl>
                                              <a:dgm id="{16590D29-2AA4-4CE0-B598-811F6BD5D00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DC85FF8A-9E74-44DD-BE24-7F59E674262D}"/>
                                            </p:graphicEl>
                                          </p:spTgt>
                                        </p:tgtEl>
                                        <p:attrNameLst>
                                          <p:attrName>style.visibility</p:attrName>
                                        </p:attrNameLst>
                                      </p:cBhvr>
                                      <p:to>
                                        <p:strVal val="visible"/>
                                      </p:to>
                                    </p:set>
                                    <p:animEffect transition="in" filter="fade">
                                      <p:cBhvr>
                                        <p:cTn id="12" dur="500"/>
                                        <p:tgtEl>
                                          <p:spTgt spid="5">
                                            <p:graphicEl>
                                              <a:dgm id="{DC85FF8A-9E74-44DD-BE24-7F59E674262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56593A2E-CA97-4464-B9B9-AEC806A83AA2}"/>
                                            </p:graphicEl>
                                          </p:spTgt>
                                        </p:tgtEl>
                                        <p:attrNameLst>
                                          <p:attrName>style.visibility</p:attrName>
                                        </p:attrNameLst>
                                      </p:cBhvr>
                                      <p:to>
                                        <p:strVal val="visible"/>
                                      </p:to>
                                    </p:set>
                                    <p:animEffect transition="in" filter="fade">
                                      <p:cBhvr>
                                        <p:cTn id="15" dur="500"/>
                                        <p:tgtEl>
                                          <p:spTgt spid="5">
                                            <p:graphicEl>
                                              <a:dgm id="{56593A2E-CA97-4464-B9B9-AEC806A83AA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96AB7076-1F6C-4E74-872C-891ABD8996FF}"/>
                                            </p:graphicEl>
                                          </p:spTgt>
                                        </p:tgtEl>
                                        <p:attrNameLst>
                                          <p:attrName>style.visibility</p:attrName>
                                        </p:attrNameLst>
                                      </p:cBhvr>
                                      <p:to>
                                        <p:strVal val="visible"/>
                                      </p:to>
                                    </p:set>
                                    <p:animEffect transition="in" filter="fade">
                                      <p:cBhvr>
                                        <p:cTn id="20" dur="500"/>
                                        <p:tgtEl>
                                          <p:spTgt spid="5">
                                            <p:graphicEl>
                                              <a:dgm id="{96AB7076-1F6C-4E74-872C-891ABD8996FF}"/>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4D93C0A5-4544-4717-A187-D16FEF288469}"/>
                                            </p:graphicEl>
                                          </p:spTgt>
                                        </p:tgtEl>
                                        <p:attrNameLst>
                                          <p:attrName>style.visibility</p:attrName>
                                        </p:attrNameLst>
                                      </p:cBhvr>
                                      <p:to>
                                        <p:strVal val="visible"/>
                                      </p:to>
                                    </p:set>
                                    <p:animEffect transition="in" filter="fade">
                                      <p:cBhvr>
                                        <p:cTn id="23" dur="500"/>
                                        <p:tgtEl>
                                          <p:spTgt spid="5">
                                            <p:graphicEl>
                                              <a:dgm id="{4D93C0A5-4544-4717-A187-D16FEF28846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33BE2B9A-2B16-4FB3-985D-90D3222BFA52}"/>
                                            </p:graphicEl>
                                          </p:spTgt>
                                        </p:tgtEl>
                                        <p:attrNameLst>
                                          <p:attrName>style.visibility</p:attrName>
                                        </p:attrNameLst>
                                      </p:cBhvr>
                                      <p:to>
                                        <p:strVal val="visible"/>
                                      </p:to>
                                    </p:set>
                                    <p:animEffect transition="in" filter="fade">
                                      <p:cBhvr>
                                        <p:cTn id="28" dur="500"/>
                                        <p:tgtEl>
                                          <p:spTgt spid="5">
                                            <p:graphicEl>
                                              <a:dgm id="{33BE2B9A-2B16-4FB3-985D-90D3222BFA52}"/>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2AB03F7A-75D3-470F-AA10-27D565C3A24A}"/>
                                            </p:graphicEl>
                                          </p:spTgt>
                                        </p:tgtEl>
                                        <p:attrNameLst>
                                          <p:attrName>style.visibility</p:attrName>
                                        </p:attrNameLst>
                                      </p:cBhvr>
                                      <p:to>
                                        <p:strVal val="visible"/>
                                      </p:to>
                                    </p:set>
                                    <p:animEffect transition="in" filter="fade">
                                      <p:cBhvr>
                                        <p:cTn id="31" dur="500"/>
                                        <p:tgtEl>
                                          <p:spTgt spid="5">
                                            <p:graphicEl>
                                              <a:dgm id="{2AB03F7A-75D3-470F-AA10-27D565C3A24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D20D575D-7D4B-4307-A1AC-9E669C999AA0}"/>
                                            </p:graphicEl>
                                          </p:spTgt>
                                        </p:tgtEl>
                                        <p:attrNameLst>
                                          <p:attrName>style.visibility</p:attrName>
                                        </p:attrNameLst>
                                      </p:cBhvr>
                                      <p:to>
                                        <p:strVal val="visible"/>
                                      </p:to>
                                    </p:set>
                                    <p:animEffect transition="in" filter="fade">
                                      <p:cBhvr>
                                        <p:cTn id="36" dur="500"/>
                                        <p:tgtEl>
                                          <p:spTgt spid="5">
                                            <p:graphicEl>
                                              <a:dgm id="{D20D575D-7D4B-4307-A1AC-9E669C999AA0}"/>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9DB44CEC-CDA8-44CC-9274-2540E6534C75}"/>
                                            </p:graphicEl>
                                          </p:spTgt>
                                        </p:tgtEl>
                                        <p:attrNameLst>
                                          <p:attrName>style.visibility</p:attrName>
                                        </p:attrNameLst>
                                      </p:cBhvr>
                                      <p:to>
                                        <p:strVal val="visible"/>
                                      </p:to>
                                    </p:set>
                                    <p:animEffect transition="in" filter="fade">
                                      <p:cBhvr>
                                        <p:cTn id="39" dur="500"/>
                                        <p:tgtEl>
                                          <p:spTgt spid="5">
                                            <p:graphicEl>
                                              <a:dgm id="{9DB44CEC-CDA8-44CC-9274-2540E6534C75}"/>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4E21F700-39CB-49B8-B473-70424A63366A}"/>
                                            </p:graphicEl>
                                          </p:spTgt>
                                        </p:tgtEl>
                                        <p:attrNameLst>
                                          <p:attrName>style.visibility</p:attrName>
                                        </p:attrNameLst>
                                      </p:cBhvr>
                                      <p:to>
                                        <p:strVal val="visible"/>
                                      </p:to>
                                    </p:set>
                                    <p:animEffect transition="in" filter="fade">
                                      <p:cBhvr>
                                        <p:cTn id="44" dur="500"/>
                                        <p:tgtEl>
                                          <p:spTgt spid="5">
                                            <p:graphicEl>
                                              <a:dgm id="{4E21F700-39CB-49B8-B473-70424A63366A}"/>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D6544A79-4316-43B6-BFC4-364139061DBF}"/>
                                            </p:graphicEl>
                                          </p:spTgt>
                                        </p:tgtEl>
                                        <p:attrNameLst>
                                          <p:attrName>style.visibility</p:attrName>
                                        </p:attrNameLst>
                                      </p:cBhvr>
                                      <p:to>
                                        <p:strVal val="visible"/>
                                      </p:to>
                                    </p:set>
                                    <p:animEffect transition="in" filter="fade">
                                      <p:cBhvr>
                                        <p:cTn id="47" dur="500"/>
                                        <p:tgtEl>
                                          <p:spTgt spid="5">
                                            <p:graphicEl>
                                              <a:dgm id="{D6544A79-4316-43B6-BFC4-364139061DBF}"/>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8B63372B-6136-427C-8C75-B3025BA5B7D2}"/>
                                            </p:graphicEl>
                                          </p:spTgt>
                                        </p:tgtEl>
                                        <p:attrNameLst>
                                          <p:attrName>style.visibility</p:attrName>
                                        </p:attrNameLst>
                                      </p:cBhvr>
                                      <p:to>
                                        <p:strVal val="visible"/>
                                      </p:to>
                                    </p:set>
                                    <p:animEffect transition="in" filter="fade">
                                      <p:cBhvr>
                                        <p:cTn id="52" dur="500"/>
                                        <p:tgtEl>
                                          <p:spTgt spid="5">
                                            <p:graphicEl>
                                              <a:dgm id="{8B63372B-6136-427C-8C75-B3025BA5B7D2}"/>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E5FFAED2-91CB-49A8-92E4-15F5F6EC7B7C}"/>
                                            </p:graphicEl>
                                          </p:spTgt>
                                        </p:tgtEl>
                                        <p:attrNameLst>
                                          <p:attrName>style.visibility</p:attrName>
                                        </p:attrNameLst>
                                      </p:cBhvr>
                                      <p:to>
                                        <p:strVal val="visible"/>
                                      </p:to>
                                    </p:set>
                                    <p:animEffect transition="in" filter="fade">
                                      <p:cBhvr>
                                        <p:cTn id="55" dur="500"/>
                                        <p:tgtEl>
                                          <p:spTgt spid="5">
                                            <p:graphicEl>
                                              <a:dgm id="{E5FFAED2-91CB-49A8-92E4-15F5F6EC7B7C}"/>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7A7E62AE-AAB0-4AF6-B808-A4B35DCBFFA7}"/>
                                            </p:graphicEl>
                                          </p:spTgt>
                                        </p:tgtEl>
                                        <p:attrNameLst>
                                          <p:attrName>style.visibility</p:attrName>
                                        </p:attrNameLst>
                                      </p:cBhvr>
                                      <p:to>
                                        <p:strVal val="visible"/>
                                      </p:to>
                                    </p:set>
                                    <p:animEffect transition="in" filter="fade">
                                      <p:cBhvr>
                                        <p:cTn id="60" dur="500"/>
                                        <p:tgtEl>
                                          <p:spTgt spid="5">
                                            <p:graphicEl>
                                              <a:dgm id="{7A7E62AE-AAB0-4AF6-B808-A4B35DCBFFA7}"/>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6F0D6065-DF2A-4261-92B4-F83A44474F0F}"/>
                                            </p:graphicEl>
                                          </p:spTgt>
                                        </p:tgtEl>
                                        <p:attrNameLst>
                                          <p:attrName>style.visibility</p:attrName>
                                        </p:attrNameLst>
                                      </p:cBhvr>
                                      <p:to>
                                        <p:strVal val="visible"/>
                                      </p:to>
                                    </p:set>
                                    <p:animEffect transition="in" filter="fade">
                                      <p:cBhvr>
                                        <p:cTn id="63" dur="500"/>
                                        <p:tgtEl>
                                          <p:spTgt spid="5">
                                            <p:graphicEl>
                                              <a:dgm id="{6F0D6065-DF2A-4261-92B4-F83A44474F0F}"/>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graphicEl>
                                              <a:dgm id="{397C687D-AA6A-47A4-BBA5-B4DEFF9A2E54}"/>
                                            </p:graphicEl>
                                          </p:spTgt>
                                        </p:tgtEl>
                                        <p:attrNameLst>
                                          <p:attrName>style.visibility</p:attrName>
                                        </p:attrNameLst>
                                      </p:cBhvr>
                                      <p:to>
                                        <p:strVal val="visible"/>
                                      </p:to>
                                    </p:set>
                                    <p:animEffect transition="in" filter="fade">
                                      <p:cBhvr>
                                        <p:cTn id="68" dur="500"/>
                                        <p:tgtEl>
                                          <p:spTgt spid="5">
                                            <p:graphicEl>
                                              <a:dgm id="{397C687D-AA6A-47A4-BBA5-B4DEFF9A2E54}"/>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dgm id="{8521F00B-0237-4B8F-84B6-5D42BD462928}"/>
                                            </p:graphicEl>
                                          </p:spTgt>
                                        </p:tgtEl>
                                        <p:attrNameLst>
                                          <p:attrName>style.visibility</p:attrName>
                                        </p:attrNameLst>
                                      </p:cBhvr>
                                      <p:to>
                                        <p:strVal val="visible"/>
                                      </p:to>
                                    </p:set>
                                    <p:animEffect transition="in" filter="fade">
                                      <p:cBhvr>
                                        <p:cTn id="71" dur="500"/>
                                        <p:tgtEl>
                                          <p:spTgt spid="5">
                                            <p:graphicEl>
                                              <a:dgm id="{8521F00B-0237-4B8F-84B6-5D42BD46292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D8EF3D14-09CC-4763-9407-2D4A0B04C051}"/>
              </a:ext>
            </a:extLst>
          </p:cNvPr>
          <p:cNvGraphicFramePr>
            <a:graphicFrameLocks/>
          </p:cNvGraphicFramePr>
          <p:nvPr>
            <p:extLst>
              <p:ext uri="{D42A27DB-BD31-4B8C-83A1-F6EECF244321}">
                <p14:modId xmlns:p14="http://schemas.microsoft.com/office/powerpoint/2010/main" val="1926758296"/>
              </p:ext>
            </p:extLst>
          </p:nvPr>
        </p:nvGraphicFramePr>
        <p:xfrm>
          <a:off x="615695" y="1117854"/>
          <a:ext cx="8593260" cy="4923897"/>
        </p:xfrm>
        <a:graphic>
          <a:graphicData uri="http://schemas.openxmlformats.org/drawingml/2006/table">
            <a:tbl>
              <a:tblPr/>
              <a:tblGrid>
                <a:gridCol w="2864420">
                  <a:extLst>
                    <a:ext uri="{9D8B030D-6E8A-4147-A177-3AD203B41FA5}">
                      <a16:colId xmlns:a16="http://schemas.microsoft.com/office/drawing/2014/main" val="2561621659"/>
                    </a:ext>
                  </a:extLst>
                </a:gridCol>
                <a:gridCol w="2864420">
                  <a:extLst>
                    <a:ext uri="{9D8B030D-6E8A-4147-A177-3AD203B41FA5}">
                      <a16:colId xmlns:a16="http://schemas.microsoft.com/office/drawing/2014/main" val="123559643"/>
                    </a:ext>
                  </a:extLst>
                </a:gridCol>
                <a:gridCol w="2864420">
                  <a:extLst>
                    <a:ext uri="{9D8B030D-6E8A-4147-A177-3AD203B41FA5}">
                      <a16:colId xmlns:a16="http://schemas.microsoft.com/office/drawing/2014/main" val="476010698"/>
                    </a:ext>
                  </a:extLst>
                </a:gridCol>
              </a:tblGrid>
              <a:tr h="408304">
                <a:tc>
                  <a:txBody>
                    <a:bodyPr/>
                    <a:lstStyle/>
                    <a:p>
                      <a:pPr algn="l" fontAlgn="base"/>
                      <a:r>
                        <a:rPr lang="en-US" sz="1200" b="1" i="0" dirty="0">
                          <a:solidFill>
                            <a:srgbClr val="000000"/>
                          </a:solidFill>
                          <a:effectLst/>
                          <a:latin typeface="&amp;quot"/>
                        </a:rPr>
                        <a:t>Date</a:t>
                      </a:r>
                      <a:endParaRPr lang="en-US" sz="1200" b="0" i="0" dirty="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tc>
                  <a:txBody>
                    <a:bodyPr/>
                    <a:lstStyle/>
                    <a:p>
                      <a:pPr algn="l" fontAlgn="base"/>
                      <a:r>
                        <a:rPr lang="en-US" sz="1200" b="1" i="0" dirty="0">
                          <a:solidFill>
                            <a:srgbClr val="000000"/>
                          </a:solidFill>
                          <a:effectLst/>
                          <a:latin typeface="&amp;quot"/>
                        </a:rPr>
                        <a:t>Time</a:t>
                      </a:r>
                      <a:endParaRPr lang="en-US" sz="1200" b="0" i="0" dirty="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tc>
                  <a:txBody>
                    <a:bodyPr/>
                    <a:lstStyle/>
                    <a:p>
                      <a:pPr algn="l" fontAlgn="base"/>
                      <a:r>
                        <a:rPr lang="en-US" sz="1200" b="1" i="0">
                          <a:solidFill>
                            <a:srgbClr val="000000"/>
                          </a:solidFill>
                          <a:effectLst/>
                          <a:latin typeface="&amp;quot"/>
                        </a:rPr>
                        <a:t>Course</a:t>
                      </a:r>
                      <a:endParaRPr lang="en-US" sz="1200" b="0" i="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071543"/>
                  </a:ext>
                </a:extLst>
              </a:tr>
              <a:tr h="408304">
                <a:tc>
                  <a:txBody>
                    <a:bodyPr/>
                    <a:lstStyle/>
                    <a:p>
                      <a:pPr algn="l" fontAlgn="base"/>
                      <a:r>
                        <a:rPr lang="en-US" sz="1200" b="0" i="0" dirty="0">
                          <a:solidFill>
                            <a:schemeClr val="bg2">
                              <a:lumMod val="75000"/>
                            </a:schemeClr>
                          </a:solidFill>
                          <a:effectLst/>
                          <a:latin typeface="&amp;quot"/>
                        </a:rPr>
                        <a:t>June 26,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0" i="0" dirty="0">
                          <a:solidFill>
                            <a:schemeClr val="bg2">
                              <a:lumMod val="75000"/>
                            </a:schemeClr>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0" i="0">
                          <a:solidFill>
                            <a:schemeClr val="bg2">
                              <a:lumMod val="75000"/>
                            </a:schemeClr>
                          </a:solidFill>
                          <a:effectLst/>
                          <a:latin typeface="&amp;quot"/>
                        </a:rPr>
                        <a:t>Kendo UI &amp; Angular</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2039216"/>
                  </a:ext>
                </a:extLst>
              </a:tr>
              <a:tr h="369027">
                <a:tc>
                  <a:txBody>
                    <a:bodyPr/>
                    <a:lstStyle/>
                    <a:p>
                      <a:pPr algn="l" fontAlgn="base"/>
                      <a:r>
                        <a:rPr lang="en-US" sz="1200" b="0" i="0" dirty="0">
                          <a:solidFill>
                            <a:schemeClr val="bg2">
                              <a:lumMod val="75000"/>
                            </a:schemeClr>
                          </a:solidFill>
                          <a:effectLst/>
                          <a:latin typeface="&amp;quot"/>
                        </a:rPr>
                        <a:t>June 27, 2018</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0" i="0">
                          <a:solidFill>
                            <a:schemeClr val="bg2">
                              <a:lumMod val="75000"/>
                            </a:schemeClr>
                          </a:solidFill>
                          <a:effectLst/>
                          <a:latin typeface="&amp;quot"/>
                        </a:rPr>
                        <a:t>9am - 1pm EST</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0" i="0" dirty="0">
                          <a:solidFill>
                            <a:schemeClr val="bg2">
                              <a:lumMod val="75000"/>
                            </a:schemeClr>
                          </a:solidFill>
                          <a:effectLst/>
                          <a:latin typeface="&amp;quot"/>
                        </a:rPr>
                        <a:t>Kendo UI &amp; jQuery</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203108685"/>
                  </a:ext>
                </a:extLst>
              </a:tr>
              <a:tr h="474688">
                <a:tc>
                  <a:txBody>
                    <a:bodyPr/>
                    <a:lstStyle/>
                    <a:p>
                      <a:pPr algn="l" fontAlgn="base"/>
                      <a:r>
                        <a:rPr lang="en-US" sz="1200" b="0" i="0" dirty="0">
                          <a:solidFill>
                            <a:schemeClr val="bg2">
                              <a:lumMod val="75000"/>
                            </a:schemeClr>
                          </a:solidFill>
                          <a:effectLst/>
                          <a:latin typeface="&amp;quot"/>
                        </a:rPr>
                        <a:t>July 10, 2018</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bg2">
                              <a:lumMod val="75000"/>
                            </a:schemeClr>
                          </a:solidFill>
                          <a:effectLst/>
                          <a:latin typeface="&amp;quot"/>
                        </a:rPr>
                        <a:t>9am - 1pm EST</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bg2">
                              <a:lumMod val="75000"/>
                            </a:schemeClr>
                          </a:solidFill>
                          <a:effectLst/>
                          <a:latin typeface="&amp;quot"/>
                        </a:rPr>
                        <a:t>Telerik UI for ASP.NET MVC and ASP.NET Core</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extLst>
                  <a:ext uri="{0D108BD9-81ED-4DB2-BD59-A6C34878D82A}">
                    <a16:rowId xmlns:a16="http://schemas.microsoft.com/office/drawing/2014/main" val="3675659597"/>
                  </a:ext>
                </a:extLst>
              </a:tr>
              <a:tr h="408304">
                <a:tc>
                  <a:txBody>
                    <a:bodyPr/>
                    <a:lstStyle/>
                    <a:p>
                      <a:pPr algn="l" fontAlgn="base"/>
                      <a:r>
                        <a:rPr lang="en-US" sz="1200" b="1" i="0" dirty="0">
                          <a:solidFill>
                            <a:schemeClr val="accent1"/>
                          </a:solidFill>
                          <a:effectLst/>
                          <a:latin typeface="&amp;quot"/>
                        </a:rPr>
                        <a:t>July 11, 2018</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1" i="0" dirty="0">
                          <a:solidFill>
                            <a:schemeClr val="accent1"/>
                          </a:solidFill>
                          <a:effectLst/>
                          <a:latin typeface="&amp;quot"/>
                        </a:rPr>
                        <a:t>9am - 1pm EST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1" i="0" dirty="0">
                          <a:solidFill>
                            <a:schemeClr val="accent1"/>
                          </a:solidFill>
                          <a:effectLst/>
                          <a:latin typeface="&amp;quot"/>
                        </a:rPr>
                        <a:t>Kendo UI &amp; </a:t>
                      </a:r>
                      <a:r>
                        <a:rPr lang="en-US" sz="1200" b="1" i="0" dirty="0" err="1">
                          <a:solidFill>
                            <a:schemeClr val="accent1"/>
                          </a:solidFill>
                          <a:effectLst/>
                          <a:latin typeface="&amp;quot"/>
                        </a:rPr>
                        <a:t>Vue</a:t>
                      </a:r>
                      <a:endParaRPr lang="en-US" sz="1200" b="1" i="0" dirty="0">
                        <a:solidFill>
                          <a:schemeClr val="accent1"/>
                        </a:solidFill>
                        <a:effectLst/>
                        <a:latin typeface="&amp;quot"/>
                      </a:endParaRP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extLst>
                  <a:ext uri="{0D108BD9-81ED-4DB2-BD59-A6C34878D82A}">
                    <a16:rowId xmlns:a16="http://schemas.microsoft.com/office/drawing/2014/main" val="3340799141"/>
                  </a:ext>
                </a:extLst>
              </a:tr>
              <a:tr h="408304">
                <a:tc>
                  <a:txBody>
                    <a:bodyPr/>
                    <a:lstStyle/>
                    <a:p>
                      <a:pPr algn="l" fontAlgn="base"/>
                      <a:r>
                        <a:rPr lang="en-US" sz="1200" b="0" i="0" dirty="0">
                          <a:solidFill>
                            <a:schemeClr val="tx1"/>
                          </a:solidFill>
                          <a:effectLst/>
                          <a:latin typeface="&amp;quot"/>
                        </a:rPr>
                        <a:t>July 12, 2018</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9am - 1pm EST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Kendo UI &amp; React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6324541"/>
                  </a:ext>
                </a:extLst>
              </a:tr>
              <a:tr h="408304">
                <a:tc>
                  <a:txBody>
                    <a:bodyPr/>
                    <a:lstStyle/>
                    <a:p>
                      <a:pPr algn="l" fontAlgn="base"/>
                      <a:r>
                        <a:rPr lang="en-US" sz="1200" b="0" i="0" dirty="0">
                          <a:solidFill>
                            <a:srgbClr val="000000"/>
                          </a:solidFill>
                          <a:effectLst/>
                          <a:latin typeface="&amp;quot"/>
                        </a:rPr>
                        <a:t>July 13,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Xamarin</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8834946"/>
                  </a:ext>
                </a:extLst>
              </a:tr>
              <a:tr h="408304">
                <a:tc>
                  <a:txBody>
                    <a:bodyPr/>
                    <a:lstStyle/>
                    <a:p>
                      <a:pPr algn="l" fontAlgn="base"/>
                      <a:r>
                        <a:rPr lang="en-US" sz="1200" b="0" i="0" dirty="0">
                          <a:solidFill>
                            <a:srgbClr val="000000"/>
                          </a:solidFill>
                          <a:effectLst/>
                          <a:latin typeface="&amp;quot"/>
                        </a:rPr>
                        <a:t>July 16,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WPF</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167112"/>
                  </a:ext>
                </a:extLst>
              </a:tr>
              <a:tr h="405446">
                <a:tc>
                  <a:txBody>
                    <a:bodyPr/>
                    <a:lstStyle/>
                    <a:p>
                      <a:pPr algn="l" fontAlgn="base"/>
                      <a:r>
                        <a:rPr lang="en-US" sz="1200" b="0" i="0" dirty="0">
                          <a:solidFill>
                            <a:srgbClr val="000000"/>
                          </a:solidFill>
                          <a:effectLst/>
                          <a:latin typeface="&amp;quot"/>
                        </a:rPr>
                        <a:t>July 17,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Reporting &amp; Telerik Report Server</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508029"/>
                  </a:ext>
                </a:extLst>
              </a:tr>
              <a:tr h="408304">
                <a:tc>
                  <a:txBody>
                    <a:bodyPr/>
                    <a:lstStyle/>
                    <a:p>
                      <a:pPr algn="l" fontAlgn="base"/>
                      <a:r>
                        <a:rPr lang="en-US" sz="1200" b="0" i="0" dirty="0">
                          <a:solidFill>
                            <a:srgbClr val="000000"/>
                          </a:solidFill>
                          <a:effectLst/>
                          <a:latin typeface="&amp;quot"/>
                        </a:rPr>
                        <a:t>July 19,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nb-NO" sz="1200" b="0" i="0" dirty="0">
                          <a:solidFill>
                            <a:srgbClr val="000000"/>
                          </a:solidFill>
                          <a:effectLst/>
                          <a:latin typeface="&amp;quot"/>
                        </a:rPr>
                        <a:t>Telerik UI for ASP.NET AJAX</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5171917"/>
                  </a:ext>
                </a:extLst>
              </a:tr>
              <a:tr h="408304">
                <a:tc>
                  <a:txBody>
                    <a:bodyPr/>
                    <a:lstStyle/>
                    <a:p>
                      <a:pPr algn="l" fontAlgn="base"/>
                      <a:r>
                        <a:rPr lang="en-US" sz="1200" b="0" i="0" dirty="0">
                          <a:solidFill>
                            <a:srgbClr val="000000"/>
                          </a:solidFill>
                          <a:effectLst/>
                          <a:latin typeface="&amp;quot"/>
                        </a:rPr>
                        <a:t>July 24,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WinForms</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177374"/>
                  </a:ext>
                </a:extLst>
              </a:tr>
              <a:tr h="408304">
                <a:tc>
                  <a:txBody>
                    <a:bodyPr/>
                    <a:lstStyle/>
                    <a:p>
                      <a:pPr algn="l" fontAlgn="base"/>
                      <a:r>
                        <a:rPr lang="en-US" sz="1200" b="0" i="0" dirty="0">
                          <a:solidFill>
                            <a:srgbClr val="000000"/>
                          </a:solidFill>
                          <a:effectLst/>
                          <a:latin typeface="&amp;quot"/>
                        </a:rPr>
                        <a:t>July 26,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tc>
                  <a:txBody>
                    <a:bodyPr/>
                    <a:lstStyle/>
                    <a:p>
                      <a:pPr algn="l" fontAlgn="base"/>
                      <a:r>
                        <a:rPr lang="en-US" sz="1200" b="0" i="0" dirty="0">
                          <a:solidFill>
                            <a:srgbClr val="000000"/>
                          </a:solidFill>
                          <a:effectLst/>
                          <a:latin typeface="&amp;quot"/>
                        </a:rPr>
                        <a:t>Telerik UI for UWP</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13270070"/>
                  </a:ext>
                </a:extLst>
              </a:tr>
            </a:tbl>
          </a:graphicData>
        </a:graphic>
      </p:graphicFrame>
    </p:spTree>
    <p:extLst>
      <p:ext uri="{BB962C8B-B14F-4D97-AF65-F5344CB8AC3E}">
        <p14:creationId xmlns:p14="http://schemas.microsoft.com/office/powerpoint/2010/main" val="817809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034C-114A-46DC-8ACC-045A33E5D7F6}"/>
              </a:ext>
            </a:extLst>
          </p:cNvPr>
          <p:cNvSpPr>
            <a:spLocks noGrp="1"/>
          </p:cNvSpPr>
          <p:nvPr>
            <p:ph type="title"/>
          </p:nvPr>
        </p:nvSpPr>
        <p:spPr/>
        <p:txBody>
          <a:bodyPr/>
          <a:lstStyle/>
          <a:p>
            <a:r>
              <a:rPr lang="en-US" dirty="0"/>
              <a:t>{</a:t>
            </a:r>
            <a:r>
              <a:rPr lang="en-US" dirty="0">
                <a:solidFill>
                  <a:schemeClr val="tx1">
                    <a:lumMod val="75000"/>
                    <a:lumOff val="25000"/>
                  </a:schemeClr>
                </a:solidFill>
              </a:rPr>
              <a:t>Building real-world apps with </a:t>
            </a:r>
            <a:r>
              <a:rPr lang="en-US" dirty="0" err="1">
                <a:solidFill>
                  <a:schemeClr val="tx1">
                    <a:lumMod val="75000"/>
                    <a:lumOff val="25000"/>
                  </a:schemeClr>
                </a:solidFill>
              </a:rPr>
              <a:t>Vue</a:t>
            </a:r>
            <a:r>
              <a:rPr lang="en-US" dirty="0"/>
              <a:t>}</a:t>
            </a:r>
          </a:p>
        </p:txBody>
      </p:sp>
      <p:sp>
        <p:nvSpPr>
          <p:cNvPr id="3" name="Content Placeholder 2">
            <a:extLst>
              <a:ext uri="{FF2B5EF4-FFF2-40B4-BE49-F238E27FC236}">
                <a16:creationId xmlns:a16="http://schemas.microsoft.com/office/drawing/2014/main" id="{B0F58C7C-2032-412B-83CF-32B9D3E5F6CE}"/>
              </a:ext>
            </a:extLst>
          </p:cNvPr>
          <p:cNvSpPr>
            <a:spLocks noGrp="1"/>
          </p:cNvSpPr>
          <p:nvPr>
            <p:ph idx="1"/>
          </p:nvPr>
        </p:nvSpPr>
        <p:spPr>
          <a:xfrm>
            <a:off x="677334" y="2160589"/>
            <a:ext cx="6173292" cy="3880773"/>
          </a:xfrm>
        </p:spPr>
        <p:txBody>
          <a:bodyPr/>
          <a:lstStyle/>
          <a:p>
            <a:r>
              <a:rPr lang="en-US" dirty="0" err="1"/>
              <a:t>Vue</a:t>
            </a:r>
            <a:r>
              <a:rPr lang="en-US" dirty="0"/>
              <a:t> is simply a library that facilitates MVVM</a:t>
            </a:r>
          </a:p>
          <a:p>
            <a:r>
              <a:rPr lang="en-US" dirty="0"/>
              <a:t>There are many other pieces in the </a:t>
            </a:r>
            <a:r>
              <a:rPr lang="en-US" dirty="0" err="1"/>
              <a:t>Vue</a:t>
            </a:r>
            <a:r>
              <a:rPr lang="en-US" dirty="0"/>
              <a:t> ecosystem</a:t>
            </a:r>
          </a:p>
          <a:p>
            <a:r>
              <a:rPr lang="en-US" dirty="0" err="1">
                <a:hlinkClick r:id="rId3"/>
              </a:rPr>
              <a:t>VueRouter</a:t>
            </a:r>
            <a:r>
              <a:rPr lang="en-US" dirty="0"/>
              <a:t> provides routing capabilities</a:t>
            </a:r>
          </a:p>
          <a:p>
            <a:pPr algn="just"/>
            <a:r>
              <a:rPr lang="en-US" dirty="0" err="1">
                <a:hlinkClick r:id="rId4"/>
              </a:rPr>
              <a:t>VueEx</a:t>
            </a:r>
            <a:r>
              <a:rPr lang="en-US" dirty="0"/>
              <a:t> provides state management services</a:t>
            </a:r>
          </a:p>
          <a:p>
            <a:pPr algn="just"/>
            <a:r>
              <a:rPr lang="en-US" dirty="0"/>
              <a:t>Single file components with Webpack</a:t>
            </a:r>
          </a:p>
          <a:p>
            <a:pPr algn="just"/>
            <a:r>
              <a:rPr lang="en-US" dirty="0"/>
              <a:t>Setting up a project is convoluted</a:t>
            </a:r>
          </a:p>
          <a:p>
            <a:pPr algn="just"/>
            <a:r>
              <a:rPr lang="en-US" dirty="0" err="1"/>
              <a:t>Vue</a:t>
            </a:r>
            <a:r>
              <a:rPr lang="en-US" dirty="0"/>
              <a:t> CLI to the rescue!</a:t>
            </a:r>
          </a:p>
          <a:p>
            <a:pPr algn="just"/>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-g @</a:t>
            </a:r>
            <a:r>
              <a:rPr lang="en-US" dirty="0" err="1">
                <a:latin typeface="Courier New" panose="02070309020205020404" pitchFamily="49" charset="0"/>
                <a:cs typeface="Courier New" panose="02070309020205020404" pitchFamily="49" charset="0"/>
              </a:rPr>
              <a:t>vue</a:t>
            </a:r>
            <a:r>
              <a:rPr lang="en-US" dirty="0">
                <a:latin typeface="Courier New" panose="02070309020205020404" pitchFamily="49" charset="0"/>
                <a:cs typeface="Courier New" panose="02070309020205020404" pitchFamily="49" charset="0"/>
              </a:rPr>
              <a:t>/cli</a:t>
            </a:r>
          </a:p>
        </p:txBody>
      </p:sp>
      <p:pic>
        <p:nvPicPr>
          <p:cNvPr id="5" name="Picture 4">
            <a:extLst>
              <a:ext uri="{FF2B5EF4-FFF2-40B4-BE49-F238E27FC236}">
                <a16:creationId xmlns:a16="http://schemas.microsoft.com/office/drawing/2014/main" id="{7D011FBA-5F0B-4512-839A-18E6EBE314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914526"/>
            <a:ext cx="3977102" cy="4372897"/>
          </a:xfrm>
          <a:prstGeom prst="rect">
            <a:avLst/>
          </a:prstGeom>
        </p:spPr>
      </p:pic>
    </p:spTree>
    <p:extLst>
      <p:ext uri="{BB962C8B-B14F-4D97-AF65-F5344CB8AC3E}">
        <p14:creationId xmlns:p14="http://schemas.microsoft.com/office/powerpoint/2010/main" val="2302701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22239" y="2700867"/>
            <a:ext cx="4335340"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22239" y="4527448"/>
            <a:ext cx="4335340"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3533869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A4CDB-192D-48E8-8400-18C5E76E4833}"/>
              </a:ext>
            </a:extLst>
          </p:cNvPr>
          <p:cNvSpPr>
            <a:spLocks noGrp="1"/>
          </p:cNvSpPr>
          <p:nvPr>
            <p:ph type="title"/>
          </p:nvPr>
        </p:nvSpPr>
        <p:spPr>
          <a:xfrm>
            <a:off x="677335" y="4594124"/>
            <a:ext cx="8596668" cy="759235"/>
          </a:xfrm>
        </p:spPr>
        <p:txBody>
          <a:bodyPr/>
          <a:lstStyle/>
          <a:p>
            <a:r>
              <a:rPr lang="en-US" dirty="0"/>
              <a:t>{</a:t>
            </a:r>
            <a:r>
              <a:rPr lang="en-US" dirty="0">
                <a:solidFill>
                  <a:schemeClr val="tx1">
                    <a:lumMod val="75000"/>
                    <a:lumOff val="25000"/>
                  </a:schemeClr>
                </a:solidFill>
              </a:rPr>
              <a:t>Live Code Demo</a:t>
            </a:r>
            <a:r>
              <a:rPr lang="en-US" dirty="0"/>
              <a:t>}</a:t>
            </a:r>
          </a:p>
        </p:txBody>
      </p:sp>
      <p:sp>
        <p:nvSpPr>
          <p:cNvPr id="5" name="Text Placeholder 4">
            <a:extLst>
              <a:ext uri="{FF2B5EF4-FFF2-40B4-BE49-F238E27FC236}">
                <a16:creationId xmlns:a16="http://schemas.microsoft.com/office/drawing/2014/main" id="{C9ECD280-E802-4740-848F-B1B0EDABA8AA}"/>
              </a:ext>
            </a:extLst>
          </p:cNvPr>
          <p:cNvSpPr>
            <a:spLocks noGrp="1"/>
          </p:cNvSpPr>
          <p:nvPr>
            <p:ph type="body" idx="1"/>
          </p:nvPr>
        </p:nvSpPr>
        <p:spPr>
          <a:xfrm>
            <a:off x="677335" y="5353359"/>
            <a:ext cx="8596668" cy="860400"/>
          </a:xfrm>
        </p:spPr>
        <p:txBody>
          <a:bodyPr/>
          <a:lstStyle/>
          <a:p>
            <a:r>
              <a:rPr lang="en-US" dirty="0"/>
              <a:t>We will build a real-world dashboard app together with the </a:t>
            </a:r>
            <a:r>
              <a:rPr lang="en-US" dirty="0" err="1"/>
              <a:t>Vue</a:t>
            </a:r>
            <a:r>
              <a:rPr lang="en-US" dirty="0"/>
              <a:t> CLI!</a:t>
            </a:r>
          </a:p>
        </p:txBody>
      </p:sp>
      <p:pic>
        <p:nvPicPr>
          <p:cNvPr id="1026" name="Picture 2" descr="Image result for coding">
            <a:extLst>
              <a:ext uri="{FF2B5EF4-FFF2-40B4-BE49-F238E27FC236}">
                <a16:creationId xmlns:a16="http://schemas.microsoft.com/office/drawing/2014/main" id="{F6069DCA-F970-4473-AF37-39B542E2C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912" y="1125660"/>
            <a:ext cx="5629514" cy="316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079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http://themebuilder.telerik.com/assets/styles/images/bg-pattern.png">
            <a:extLst>
              <a:ext uri="{FF2B5EF4-FFF2-40B4-BE49-F238E27FC236}">
                <a16:creationId xmlns:a16="http://schemas.microsoft.com/office/drawing/2014/main" id="{15CFD102-DE36-4379-BD6D-1858B0D025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24738" b="24126"/>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88C9B83F-64CD-41C1-925F-A08801FFD0B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Parallelogram 20">
            <a:extLst>
              <a:ext uri="{FF2B5EF4-FFF2-40B4-BE49-F238E27FC236}">
                <a16:creationId xmlns:a16="http://schemas.microsoft.com/office/drawing/2014/main" id="{3A6596D4-D53C-424F-9F16-CC8686C079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81BB890B-70D4-42FE-A599-6AEF1A42D97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842D646-B58C-43C8-8152-01BC782B7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9772CABD-4211-42AA-B349-D4002E52F1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BBD91630-4DBA-4294-8016-FEB5C3B0CE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E67D1587-504D-41BC-9D48-B61257BFBC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8765DD1A-F044-4DE7-8A9B-7C30DC85A4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2FE2170D-72D6-48A8-8E9A-BFF3BF03D0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01D19436-094D-463D-AFEA-870FDBD037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9A2DE6E0-967C-4C58-8558-EC08F1138B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559A5F2-8BE0-4998-A1E4-1B145465A9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23D6BEE0-6B45-4878-A9D4-C206571793B5}"/>
              </a:ext>
            </a:extLst>
          </p:cNvPr>
          <p:cNvSpPr>
            <a:spLocks noGrp="1"/>
          </p:cNvSpPr>
          <p:nvPr>
            <p:ph type="title"/>
          </p:nvPr>
        </p:nvSpPr>
        <p:spPr>
          <a:xfrm>
            <a:off x="4706238" y="3048000"/>
            <a:ext cx="4280662" cy="999796"/>
          </a:xfrm>
        </p:spPr>
        <p:txBody>
          <a:bodyPr vert="horz" lIns="91440" tIns="45720" rIns="91440" bIns="45720" rtlCol="0" anchor="b">
            <a:normAutofit/>
          </a:bodyPr>
          <a:lstStyle/>
          <a:p>
            <a:pPr algn="r"/>
            <a:r>
              <a:rPr lang="en-US" sz="4400" dirty="0"/>
              <a:t>{</a:t>
            </a:r>
            <a:r>
              <a:rPr lang="en-US" sz="4400" dirty="0">
                <a:solidFill>
                  <a:schemeClr val="bg1"/>
                </a:solidFill>
              </a:rPr>
              <a:t>Theme Builder</a:t>
            </a:r>
            <a:r>
              <a:rPr lang="en-US" sz="4400" dirty="0"/>
              <a:t>}</a:t>
            </a:r>
          </a:p>
        </p:txBody>
      </p:sp>
      <p:sp>
        <p:nvSpPr>
          <p:cNvPr id="30" name="Text Placeholder 2">
            <a:extLst>
              <a:ext uri="{FF2B5EF4-FFF2-40B4-BE49-F238E27FC236}">
                <a16:creationId xmlns:a16="http://schemas.microsoft.com/office/drawing/2014/main" id="{D684F759-942E-4DB6-9AF9-F6C03905BE7B}"/>
              </a:ext>
            </a:extLst>
          </p:cNvPr>
          <p:cNvSpPr>
            <a:spLocks noGrp="1"/>
          </p:cNvSpPr>
          <p:nvPr>
            <p:ph type="body" idx="1"/>
          </p:nvPr>
        </p:nvSpPr>
        <p:spPr>
          <a:xfrm>
            <a:off x="4704200" y="4304714"/>
            <a:ext cx="5241658" cy="843017"/>
          </a:xfrm>
        </p:spPr>
        <p:txBody>
          <a:bodyPr vert="horz" lIns="91440" tIns="45720" rIns="91440" bIns="45720" rtlCol="0" anchor="t">
            <a:normAutofit/>
          </a:bodyPr>
          <a:lstStyle/>
          <a:p>
            <a:r>
              <a:rPr lang="en-US" sz="1600" dirty="0">
                <a:solidFill>
                  <a:schemeClr val="bg1"/>
                </a:solidFill>
              </a:rPr>
              <a:t>URL: </a:t>
            </a:r>
            <a:r>
              <a:rPr lang="en-US" sz="1600" dirty="0">
                <a:hlinkClick r:id="rId3"/>
              </a:rPr>
              <a:t>http://themebuilder.telerik.com/kendo-ui</a:t>
            </a:r>
            <a:endParaRPr lang="en-US" sz="1600" dirty="0"/>
          </a:p>
        </p:txBody>
      </p:sp>
      <p:pic>
        <p:nvPicPr>
          <p:cNvPr id="32" name="Picture 31">
            <a:extLst>
              <a:ext uri="{FF2B5EF4-FFF2-40B4-BE49-F238E27FC236}">
                <a16:creationId xmlns:a16="http://schemas.microsoft.com/office/drawing/2014/main" id="{20862518-445D-4A0F-A55A-A362AA525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052" y="6243857"/>
            <a:ext cx="6096000" cy="600075"/>
          </a:xfrm>
          <a:prstGeom prst="rect">
            <a:avLst/>
          </a:prstGeom>
        </p:spPr>
      </p:pic>
    </p:spTree>
    <p:extLst>
      <p:ext uri="{BB962C8B-B14F-4D97-AF65-F5344CB8AC3E}">
        <p14:creationId xmlns:p14="http://schemas.microsoft.com/office/powerpoint/2010/main" val="264347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4AFF-7613-4B3A-A65B-55726D4DD1DA}"/>
              </a:ext>
            </a:extLst>
          </p:cNvPr>
          <p:cNvSpPr>
            <a:spLocks noGrp="1"/>
          </p:cNvSpPr>
          <p:nvPr>
            <p:ph type="title"/>
          </p:nvPr>
        </p:nvSpPr>
        <p:spPr/>
        <p:txBody>
          <a:bodyPr/>
          <a:lstStyle/>
          <a:p>
            <a:r>
              <a:rPr lang="en-US" dirty="0"/>
              <a:t>{</a:t>
            </a:r>
            <a:r>
              <a:rPr lang="en-US" dirty="0">
                <a:solidFill>
                  <a:schemeClr val="tx2"/>
                </a:solidFill>
              </a:rPr>
              <a:t>Chatbots</a:t>
            </a:r>
            <a:r>
              <a:rPr lang="en-US" dirty="0"/>
              <a:t>}</a:t>
            </a:r>
          </a:p>
        </p:txBody>
      </p:sp>
      <p:sp>
        <p:nvSpPr>
          <p:cNvPr id="3" name="Content Placeholder 2">
            <a:extLst>
              <a:ext uri="{FF2B5EF4-FFF2-40B4-BE49-F238E27FC236}">
                <a16:creationId xmlns:a16="http://schemas.microsoft.com/office/drawing/2014/main" id="{11AFFB57-3E19-4198-8849-C56E53AA925A}"/>
              </a:ext>
            </a:extLst>
          </p:cNvPr>
          <p:cNvSpPr>
            <a:spLocks noGrp="1"/>
          </p:cNvSpPr>
          <p:nvPr>
            <p:ph idx="1"/>
          </p:nvPr>
        </p:nvSpPr>
        <p:spPr>
          <a:xfrm>
            <a:off x="677334" y="2160589"/>
            <a:ext cx="4486337" cy="3880773"/>
          </a:xfrm>
        </p:spPr>
        <p:txBody>
          <a:bodyPr>
            <a:normAutofit lnSpcReduction="10000"/>
          </a:bodyPr>
          <a:lstStyle/>
          <a:p>
            <a:r>
              <a:rPr lang="en-US" dirty="0"/>
              <a:t>Knowledge and Transactional chatbots</a:t>
            </a:r>
          </a:p>
          <a:p>
            <a:r>
              <a:rPr lang="en-US" dirty="0"/>
              <a:t>Smart chatbots</a:t>
            </a:r>
          </a:p>
          <a:p>
            <a:pPr>
              <a:buSzTx/>
            </a:pPr>
            <a:r>
              <a:rPr lang="en-US" dirty="0"/>
              <a:t>Benefits</a:t>
            </a:r>
          </a:p>
          <a:p>
            <a:pPr lvl="1">
              <a:buSzTx/>
            </a:pPr>
            <a:r>
              <a:rPr lang="en-US" dirty="0"/>
              <a:t>Cost savings</a:t>
            </a:r>
          </a:p>
          <a:p>
            <a:pPr lvl="1">
              <a:buSzTx/>
            </a:pPr>
            <a:r>
              <a:rPr lang="en-US" dirty="0"/>
              <a:t>Automation of repetitive tasks</a:t>
            </a:r>
          </a:p>
          <a:p>
            <a:pPr lvl="1">
              <a:buSzTx/>
            </a:pPr>
            <a:r>
              <a:rPr lang="en-US" dirty="0"/>
              <a:t>24/7</a:t>
            </a:r>
          </a:p>
          <a:p>
            <a:pPr lvl="1">
              <a:buSzTx/>
            </a:pPr>
            <a:r>
              <a:rPr lang="en-US" dirty="0"/>
              <a:t>Scalable </a:t>
            </a:r>
          </a:p>
          <a:p>
            <a:pPr lvl="1">
              <a:buSzTx/>
            </a:pPr>
            <a:r>
              <a:rPr lang="en-US" dirty="0"/>
              <a:t>Engaged users</a:t>
            </a:r>
          </a:p>
          <a:p>
            <a:pPr lvl="1">
              <a:buSzTx/>
            </a:pPr>
            <a:r>
              <a:rPr lang="en-US" dirty="0"/>
              <a:t>Customer Satisfaction </a:t>
            </a:r>
          </a:p>
        </p:txBody>
      </p:sp>
      <p:pic>
        <p:nvPicPr>
          <p:cNvPr id="4" name="Picture 4" descr="_ChatBots-AR-VR_Infographic_MVPSummit_Survey-Results_SHORT">
            <a:extLst>
              <a:ext uri="{FF2B5EF4-FFF2-40B4-BE49-F238E27FC236}">
                <a16:creationId xmlns:a16="http://schemas.microsoft.com/office/drawing/2014/main" id="{58C5BD65-1032-4EA5-9C3C-C49ECAC7A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715" t="80650" b="8816"/>
          <a:stretch/>
        </p:blipFill>
        <p:spPr bwMode="auto">
          <a:xfrm>
            <a:off x="5671951" y="2160589"/>
            <a:ext cx="3602051" cy="233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809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2398-918D-44E9-9D79-451FC9A934C1}"/>
              </a:ext>
            </a:extLst>
          </p:cNvPr>
          <p:cNvSpPr>
            <a:spLocks noGrp="1"/>
          </p:cNvSpPr>
          <p:nvPr>
            <p:ph type="title"/>
          </p:nvPr>
        </p:nvSpPr>
        <p:spPr/>
        <p:txBody>
          <a:bodyPr/>
          <a:lstStyle/>
          <a:p>
            <a:r>
              <a:rPr lang="en-US" dirty="0"/>
              <a:t>{</a:t>
            </a:r>
            <a:r>
              <a:rPr lang="en-US" dirty="0">
                <a:solidFill>
                  <a:schemeClr val="tx2"/>
                </a:solidFill>
              </a:rPr>
              <a:t>Conversational UI</a:t>
            </a:r>
            <a:r>
              <a:rPr lang="en-US" dirty="0"/>
              <a:t>}</a:t>
            </a:r>
          </a:p>
        </p:txBody>
      </p:sp>
      <p:sp>
        <p:nvSpPr>
          <p:cNvPr id="3" name="Content Placeholder 2">
            <a:extLst>
              <a:ext uri="{FF2B5EF4-FFF2-40B4-BE49-F238E27FC236}">
                <a16:creationId xmlns:a16="http://schemas.microsoft.com/office/drawing/2014/main" id="{60935C2E-3792-4C44-8A49-2C03B7FF7A6B}"/>
              </a:ext>
            </a:extLst>
          </p:cNvPr>
          <p:cNvSpPr>
            <a:spLocks noGrp="1"/>
          </p:cNvSpPr>
          <p:nvPr>
            <p:ph idx="1"/>
          </p:nvPr>
        </p:nvSpPr>
        <p:spPr>
          <a:xfrm>
            <a:off x="677334" y="2160589"/>
            <a:ext cx="4882218" cy="3880773"/>
          </a:xfrm>
        </p:spPr>
        <p:txBody>
          <a:bodyPr/>
          <a:lstStyle/>
          <a:p>
            <a:r>
              <a:rPr lang="en-US" dirty="0"/>
              <a:t>Easy to navigate and engaging</a:t>
            </a:r>
          </a:p>
          <a:p>
            <a:r>
              <a:rPr lang="en-US" dirty="0"/>
              <a:t>Cover web, mobile and desktop</a:t>
            </a:r>
          </a:p>
          <a:p>
            <a:r>
              <a:rPr lang="en-US" dirty="0"/>
              <a:t>Framework agnostic</a:t>
            </a:r>
          </a:p>
          <a:p>
            <a:r>
              <a:rPr lang="en-US" dirty="0"/>
              <a:t>Deliver natural conversation flow</a:t>
            </a:r>
          </a:p>
          <a:p>
            <a:r>
              <a:rPr lang="en-US" dirty="0"/>
              <a:t>Part of your app with same look and feel</a:t>
            </a:r>
          </a:p>
          <a:p>
            <a:r>
              <a:rPr lang="en-US" dirty="0"/>
              <a:t>No need for external channels</a:t>
            </a:r>
          </a:p>
          <a:p>
            <a:pPr marL="0" indent="0">
              <a:buNone/>
            </a:pPr>
            <a:endParaRPr lang="en-US" dirty="0"/>
          </a:p>
        </p:txBody>
      </p:sp>
      <p:pic>
        <p:nvPicPr>
          <p:cNvPr id="4" name="Picture 6" descr="Telerik UI for WinForms - Conversational UI - Overview Image">
            <a:extLst>
              <a:ext uri="{FF2B5EF4-FFF2-40B4-BE49-F238E27FC236}">
                <a16:creationId xmlns:a16="http://schemas.microsoft.com/office/drawing/2014/main" id="{40524D5B-7424-483F-9B5C-3FBED9C0645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59552" y="2160589"/>
            <a:ext cx="4050385" cy="305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66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9E9FC1-6F83-407B-B906-4F2398D0C80F}"/>
              </a:ext>
            </a:extLst>
          </p:cNvPr>
          <p:cNvSpPr>
            <a:spLocks noGrp="1"/>
          </p:cNvSpPr>
          <p:nvPr>
            <p:ph type="title"/>
          </p:nvPr>
        </p:nvSpPr>
        <p:spPr/>
        <p:txBody>
          <a:bodyPr/>
          <a:lstStyle/>
          <a:p>
            <a:r>
              <a:rPr lang="en-US" dirty="0"/>
              <a:t>{</a:t>
            </a:r>
            <a:r>
              <a:rPr lang="en-US" dirty="0">
                <a:solidFill>
                  <a:schemeClr val="tx2"/>
                </a:solidFill>
              </a:rPr>
              <a:t>Resources</a:t>
            </a:r>
            <a:r>
              <a:rPr lang="en-US" dirty="0"/>
              <a:t>}</a:t>
            </a:r>
          </a:p>
        </p:txBody>
      </p:sp>
      <p:sp>
        <p:nvSpPr>
          <p:cNvPr id="5" name="Content Placeholder 4">
            <a:extLst>
              <a:ext uri="{FF2B5EF4-FFF2-40B4-BE49-F238E27FC236}">
                <a16:creationId xmlns:a16="http://schemas.microsoft.com/office/drawing/2014/main" id="{961868D5-2443-42A9-A1EB-69C5FB93A39E}"/>
              </a:ext>
            </a:extLst>
          </p:cNvPr>
          <p:cNvSpPr>
            <a:spLocks noGrp="1"/>
          </p:cNvSpPr>
          <p:nvPr>
            <p:ph idx="1"/>
          </p:nvPr>
        </p:nvSpPr>
        <p:spPr/>
        <p:txBody>
          <a:bodyPr>
            <a:normAutofit fontScale="92500" lnSpcReduction="10000"/>
          </a:bodyPr>
          <a:lstStyle/>
          <a:p>
            <a:r>
              <a:rPr lang="en-US" sz="2000" dirty="0"/>
              <a:t>Vue.js Documentation:</a:t>
            </a:r>
          </a:p>
          <a:p>
            <a:pPr lvl="1"/>
            <a:r>
              <a:rPr lang="en-US" sz="1600" dirty="0">
                <a:hlinkClick r:id="rId2"/>
              </a:rPr>
              <a:t>https://vuejs.org/v2/guide/</a:t>
            </a:r>
            <a:endParaRPr lang="en-US" sz="1600" dirty="0"/>
          </a:p>
          <a:p>
            <a:r>
              <a:rPr lang="en-US" sz="2000" dirty="0"/>
              <a:t>Vue.js API Reference</a:t>
            </a:r>
          </a:p>
          <a:p>
            <a:pPr lvl="1"/>
            <a:r>
              <a:rPr lang="en-US" dirty="0">
                <a:hlinkClick r:id="rId3"/>
              </a:rPr>
              <a:t>https://vuejs.org/v2/api/</a:t>
            </a:r>
            <a:endParaRPr lang="en-US" dirty="0"/>
          </a:p>
          <a:p>
            <a:r>
              <a:rPr lang="en-US" sz="2000" dirty="0"/>
              <a:t>Kendo UI for </a:t>
            </a:r>
            <a:r>
              <a:rPr lang="en-US" sz="2000" dirty="0" err="1"/>
              <a:t>Vue</a:t>
            </a:r>
            <a:r>
              <a:rPr lang="en-US" sz="2000" dirty="0"/>
              <a:t> Demos:</a:t>
            </a:r>
          </a:p>
          <a:p>
            <a:pPr lvl="1"/>
            <a:r>
              <a:rPr lang="en-US" dirty="0">
                <a:hlinkClick r:id="rId4"/>
              </a:rPr>
              <a:t>https://www.telerik.com/kendo-vue-ui/components/</a:t>
            </a:r>
            <a:endParaRPr lang="en-US" dirty="0"/>
          </a:p>
          <a:p>
            <a:r>
              <a:rPr lang="en-US" sz="2000" dirty="0"/>
              <a:t>Kendo UI Blog:</a:t>
            </a:r>
          </a:p>
          <a:p>
            <a:pPr lvl="1"/>
            <a:r>
              <a:rPr lang="en-US" sz="1800" dirty="0">
                <a:hlinkClick r:id="rId5"/>
              </a:rPr>
              <a:t>https://www.telerik.com/blogs/kendo-ui</a:t>
            </a:r>
            <a:endParaRPr lang="en-US" sz="1800" dirty="0"/>
          </a:p>
          <a:p>
            <a:r>
              <a:rPr lang="en-US" sz="2000" dirty="0"/>
              <a:t>New Venture Software’s Blog:</a:t>
            </a:r>
          </a:p>
          <a:p>
            <a:pPr lvl="1"/>
            <a:r>
              <a:rPr lang="en-US" sz="1800" dirty="0">
                <a:hlinkClick r:id="rId6"/>
              </a:rPr>
              <a:t>https://www.newventuresoftware.com/blog</a:t>
            </a:r>
            <a:r>
              <a:rPr lang="en-US" sz="1800" dirty="0"/>
              <a:t>	</a:t>
            </a:r>
          </a:p>
          <a:p>
            <a:endParaRPr lang="en-US" dirty="0"/>
          </a:p>
        </p:txBody>
      </p:sp>
      <p:pic>
        <p:nvPicPr>
          <p:cNvPr id="3" name="Picture 2">
            <a:extLst>
              <a:ext uri="{FF2B5EF4-FFF2-40B4-BE49-F238E27FC236}">
                <a16:creationId xmlns:a16="http://schemas.microsoft.com/office/drawing/2014/main" id="{9E5E43EA-04E9-496A-B084-D004A0614D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1223" y="1566980"/>
            <a:ext cx="3568015" cy="3724039"/>
          </a:xfrm>
          <a:prstGeom prst="rect">
            <a:avLst/>
          </a:prstGeom>
        </p:spPr>
      </p:pic>
    </p:spTree>
    <p:extLst>
      <p:ext uri="{BB962C8B-B14F-4D97-AF65-F5344CB8AC3E}">
        <p14:creationId xmlns:p14="http://schemas.microsoft.com/office/powerpoint/2010/main" val="293012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5D534-9964-4100-82DC-E00B7D2AA337}"/>
              </a:ext>
            </a:extLst>
          </p:cNvPr>
          <p:cNvSpPr>
            <a:spLocks noGrp="1"/>
          </p:cNvSpPr>
          <p:nvPr>
            <p:ph type="title"/>
          </p:nvPr>
        </p:nvSpPr>
        <p:spPr>
          <a:xfrm>
            <a:off x="677335" y="997573"/>
            <a:ext cx="8596668" cy="1826581"/>
          </a:xfrm>
        </p:spPr>
        <p:txBody>
          <a:bodyPr/>
          <a:lstStyle/>
          <a:p>
            <a:r>
              <a:rPr lang="en-US" dirty="0"/>
              <a:t>{</a:t>
            </a:r>
            <a:r>
              <a:rPr lang="en-US" dirty="0">
                <a:solidFill>
                  <a:schemeClr val="tx2"/>
                </a:solidFill>
              </a:rPr>
              <a:t>The End</a:t>
            </a:r>
            <a:r>
              <a:rPr lang="en-US" dirty="0"/>
              <a:t>}</a:t>
            </a:r>
          </a:p>
        </p:txBody>
      </p:sp>
      <p:sp>
        <p:nvSpPr>
          <p:cNvPr id="5" name="Text Placeholder 4">
            <a:extLst>
              <a:ext uri="{FF2B5EF4-FFF2-40B4-BE49-F238E27FC236}">
                <a16:creationId xmlns:a16="http://schemas.microsoft.com/office/drawing/2014/main" id="{9670CA37-8423-4E17-9910-439F0115546A}"/>
              </a:ext>
            </a:extLst>
          </p:cNvPr>
          <p:cNvSpPr>
            <a:spLocks noGrp="1"/>
          </p:cNvSpPr>
          <p:nvPr>
            <p:ph type="body" idx="1"/>
          </p:nvPr>
        </p:nvSpPr>
        <p:spPr>
          <a:xfrm>
            <a:off x="677335" y="2949660"/>
            <a:ext cx="8596668" cy="1233272"/>
          </a:xfrm>
        </p:spPr>
        <p:txBody>
          <a:bodyPr>
            <a:normAutofit/>
          </a:bodyPr>
          <a:lstStyle/>
          <a:p>
            <a:r>
              <a:rPr lang="en-US" dirty="0"/>
              <a:t>Thank you for attending the Progress Virtual Classroom!</a:t>
            </a:r>
          </a:p>
          <a:p>
            <a:r>
              <a:rPr lang="en-US" dirty="0"/>
              <a:t>This concludes today’s training. Feel free to submit any remaining questions and we will do our best to reach out to everyone.</a:t>
            </a:r>
          </a:p>
        </p:txBody>
      </p:sp>
    </p:spTree>
    <p:extLst>
      <p:ext uri="{BB962C8B-B14F-4D97-AF65-F5344CB8AC3E}">
        <p14:creationId xmlns:p14="http://schemas.microsoft.com/office/powerpoint/2010/main" val="411291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6A79-078A-475A-B142-D11A93CF5105}"/>
              </a:ext>
            </a:extLst>
          </p:cNvPr>
          <p:cNvSpPr txBox="1">
            <a:spLocks/>
          </p:cNvSpPr>
          <p:nvPr/>
        </p:nvSpPr>
        <p:spPr>
          <a:xfrm>
            <a:off x="668080" y="1150115"/>
            <a:ext cx="2671173" cy="598447"/>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tx2"/>
                </a:solidFill>
                <a:latin typeface="DaxComp-Bold" panose="020B0804030101020102" pitchFamily="34" charset="0"/>
              </a:rPr>
              <a:t>Vladimir Milev</a:t>
            </a:r>
            <a:br>
              <a:rPr lang="en-US" sz="2400" dirty="0">
                <a:solidFill>
                  <a:schemeClr val="tx2"/>
                </a:solidFill>
                <a:latin typeface="DaxComp-Bold" panose="020B0804030101020102" pitchFamily="34" charset="0"/>
              </a:rPr>
            </a:br>
            <a:endParaRPr lang="en-US" sz="2400" dirty="0">
              <a:solidFill>
                <a:schemeClr val="tx2"/>
              </a:solidFill>
              <a:latin typeface="DaxComp-Bold" panose="020B0804030101020102" pitchFamily="34" charset="0"/>
            </a:endParaRPr>
          </a:p>
        </p:txBody>
      </p:sp>
      <p:sp>
        <p:nvSpPr>
          <p:cNvPr id="3" name="Content Placeholder 9">
            <a:extLst>
              <a:ext uri="{FF2B5EF4-FFF2-40B4-BE49-F238E27FC236}">
                <a16:creationId xmlns:a16="http://schemas.microsoft.com/office/drawing/2014/main" id="{53082212-31A6-4D3F-A139-755D32977FA7}"/>
              </a:ext>
            </a:extLst>
          </p:cNvPr>
          <p:cNvSpPr txBox="1">
            <a:spLocks/>
          </p:cNvSpPr>
          <p:nvPr/>
        </p:nvSpPr>
        <p:spPr>
          <a:xfrm>
            <a:off x="3720984" y="2502781"/>
            <a:ext cx="5586321" cy="209520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      vladi@newventuresoftware.com</a:t>
            </a:r>
          </a:p>
          <a:p>
            <a:pPr marL="0" indent="0">
              <a:buFont typeface="Wingdings 3" charset="2"/>
              <a:buNone/>
            </a:pPr>
            <a:endParaRPr lang="en-US" dirty="0"/>
          </a:p>
          <a:p>
            <a:pPr marL="0" indent="0">
              <a:buFont typeface="Wingdings 3" charset="2"/>
              <a:buNone/>
            </a:pPr>
            <a:r>
              <a:rPr lang="en-US" dirty="0"/>
              <a:t>      github.com/</a:t>
            </a:r>
            <a:r>
              <a:rPr lang="en-US" dirty="0" err="1"/>
              <a:t>vmilev</a:t>
            </a:r>
            <a:endParaRPr lang="en-US" dirty="0"/>
          </a:p>
          <a:p>
            <a:pPr marL="0" indent="0">
              <a:buFont typeface="Wingdings 3" charset="2"/>
              <a:buNone/>
            </a:pPr>
            <a:endParaRPr lang="en-US" dirty="0"/>
          </a:p>
          <a:p>
            <a:pPr marL="0" indent="0">
              <a:buFont typeface="Wingdings 3" charset="2"/>
              <a:buNone/>
            </a:pPr>
            <a:r>
              <a:rPr lang="en-US" dirty="0"/>
              <a:t>      </a:t>
            </a:r>
            <a:r>
              <a:rPr lang="en-US" dirty="0" err="1"/>
              <a:t>vmilev</a:t>
            </a:r>
            <a:endParaRPr lang="en-US" dirty="0"/>
          </a:p>
        </p:txBody>
      </p:sp>
      <p:pic>
        <p:nvPicPr>
          <p:cNvPr id="4" name="Picture 3">
            <a:extLst>
              <a:ext uri="{FF2B5EF4-FFF2-40B4-BE49-F238E27FC236}">
                <a16:creationId xmlns:a16="http://schemas.microsoft.com/office/drawing/2014/main" id="{B683575E-A215-4B0E-9098-4FB3A6916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65" y="5593976"/>
            <a:ext cx="1188252" cy="677575"/>
          </a:xfrm>
          <a:prstGeom prst="rect">
            <a:avLst/>
          </a:prstGeom>
        </p:spPr>
      </p:pic>
      <p:pic>
        <p:nvPicPr>
          <p:cNvPr id="5" name="Picture 4">
            <a:extLst>
              <a:ext uri="{FF2B5EF4-FFF2-40B4-BE49-F238E27FC236}">
                <a16:creationId xmlns:a16="http://schemas.microsoft.com/office/drawing/2014/main" id="{00F213FB-2DD7-4C5B-89FD-0FAAD2DAC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2565" y="5693138"/>
            <a:ext cx="1162950" cy="529022"/>
          </a:xfrm>
          <a:prstGeom prst="rect">
            <a:avLst/>
          </a:prstGeom>
        </p:spPr>
      </p:pic>
      <p:pic>
        <p:nvPicPr>
          <p:cNvPr id="6" name="Picture 5">
            <a:extLst>
              <a:ext uri="{FF2B5EF4-FFF2-40B4-BE49-F238E27FC236}">
                <a16:creationId xmlns:a16="http://schemas.microsoft.com/office/drawing/2014/main" id="{AC681919-B1B3-44AA-990D-8A347032D5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417" y="5689934"/>
            <a:ext cx="797383" cy="613633"/>
          </a:xfrm>
          <a:prstGeom prst="rect">
            <a:avLst/>
          </a:prstGeom>
        </p:spPr>
      </p:pic>
      <p:pic>
        <p:nvPicPr>
          <p:cNvPr id="7" name="Picture 6">
            <a:extLst>
              <a:ext uri="{FF2B5EF4-FFF2-40B4-BE49-F238E27FC236}">
                <a16:creationId xmlns:a16="http://schemas.microsoft.com/office/drawing/2014/main" id="{E9361273-87F2-4CB5-8C80-8ADF3B2119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6702" y="5616389"/>
            <a:ext cx="677575" cy="677575"/>
          </a:xfrm>
          <a:prstGeom prst="rect">
            <a:avLst/>
          </a:prstGeom>
        </p:spPr>
      </p:pic>
      <p:sp>
        <p:nvSpPr>
          <p:cNvPr id="8" name="TextBox 7">
            <a:extLst>
              <a:ext uri="{FF2B5EF4-FFF2-40B4-BE49-F238E27FC236}">
                <a16:creationId xmlns:a16="http://schemas.microsoft.com/office/drawing/2014/main" id="{6BE74510-DEA7-4DCD-B3FD-56AFEE0CAD66}"/>
              </a:ext>
            </a:extLst>
          </p:cNvPr>
          <p:cNvSpPr txBox="1"/>
          <p:nvPr/>
        </p:nvSpPr>
        <p:spPr>
          <a:xfrm>
            <a:off x="668080" y="1563896"/>
            <a:ext cx="3324338" cy="369332"/>
          </a:xfrm>
          <a:prstGeom prst="rect">
            <a:avLst/>
          </a:prstGeom>
          <a:noFill/>
        </p:spPr>
        <p:txBody>
          <a:bodyPr wrap="square" rtlCol="0">
            <a:spAutoFit/>
          </a:bodyPr>
          <a:lstStyle/>
          <a:p>
            <a:r>
              <a:rPr lang="en-US" dirty="0">
                <a:solidFill>
                  <a:schemeClr val="tx2"/>
                </a:solidFill>
              </a:rPr>
              <a:t>Chief Software Architect @</a:t>
            </a:r>
          </a:p>
        </p:txBody>
      </p:sp>
      <p:pic>
        <p:nvPicPr>
          <p:cNvPr id="9" name="Graphic 8">
            <a:extLst>
              <a:ext uri="{FF2B5EF4-FFF2-40B4-BE49-F238E27FC236}">
                <a16:creationId xmlns:a16="http://schemas.microsoft.com/office/drawing/2014/main" id="{6C7C6E78-DBA3-4F09-AA74-03DFA5C709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24177" y="1520641"/>
            <a:ext cx="736481" cy="515978"/>
          </a:xfrm>
          <a:prstGeom prst="rect">
            <a:avLst/>
          </a:prstGeom>
        </p:spPr>
      </p:pic>
      <p:pic>
        <p:nvPicPr>
          <p:cNvPr id="10" name="Picture 9">
            <a:extLst>
              <a:ext uri="{FF2B5EF4-FFF2-40B4-BE49-F238E27FC236}">
                <a16:creationId xmlns:a16="http://schemas.microsoft.com/office/drawing/2014/main" id="{C9712863-559A-4B8A-BFBC-0D2BF833A8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6665" y="2168949"/>
            <a:ext cx="2738535" cy="2738535"/>
          </a:xfrm>
          <a:prstGeom prst="rect">
            <a:avLst/>
          </a:prstGeom>
        </p:spPr>
      </p:pic>
      <p:pic>
        <p:nvPicPr>
          <p:cNvPr id="11" name="Picture 10">
            <a:extLst>
              <a:ext uri="{FF2B5EF4-FFF2-40B4-BE49-F238E27FC236}">
                <a16:creationId xmlns:a16="http://schemas.microsoft.com/office/drawing/2014/main" id="{81FD62EB-64AD-48A7-BE12-866670B4678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23767" y="2502780"/>
            <a:ext cx="428767" cy="428767"/>
          </a:xfrm>
          <a:prstGeom prst="rect">
            <a:avLst/>
          </a:prstGeom>
        </p:spPr>
      </p:pic>
      <p:pic>
        <p:nvPicPr>
          <p:cNvPr id="12" name="Picture 11">
            <a:extLst>
              <a:ext uri="{FF2B5EF4-FFF2-40B4-BE49-F238E27FC236}">
                <a16:creationId xmlns:a16="http://schemas.microsoft.com/office/drawing/2014/main" id="{32A25D5F-F4B5-4ED2-93B9-22B27B6EEE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20985" y="3332828"/>
            <a:ext cx="396137" cy="396137"/>
          </a:xfrm>
          <a:prstGeom prst="rect">
            <a:avLst/>
          </a:prstGeom>
        </p:spPr>
      </p:pic>
      <p:pic>
        <p:nvPicPr>
          <p:cNvPr id="13" name="Picture 12">
            <a:extLst>
              <a:ext uri="{FF2B5EF4-FFF2-40B4-BE49-F238E27FC236}">
                <a16:creationId xmlns:a16="http://schemas.microsoft.com/office/drawing/2014/main" id="{0DA3DE8A-647A-4483-95D0-231BBB14D97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4513" y="4130246"/>
            <a:ext cx="402609" cy="402609"/>
          </a:xfrm>
          <a:prstGeom prst="rect">
            <a:avLst/>
          </a:prstGeom>
        </p:spPr>
      </p:pic>
    </p:spTree>
    <p:extLst>
      <p:ext uri="{BB962C8B-B14F-4D97-AF65-F5344CB8AC3E}">
        <p14:creationId xmlns:p14="http://schemas.microsoft.com/office/powerpoint/2010/main" val="244820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B2E3FB-0088-4F87-8C05-A56664469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1725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D8D467-1FF9-4817-A93B-26325700DD40}"/>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12843" b="10548"/>
          <a:stretch/>
        </p:blipFill>
        <p:spPr>
          <a:xfrm>
            <a:off x="1" y="10"/>
            <a:ext cx="12191999" cy="6857990"/>
          </a:xfrm>
          <a:prstGeom prst="rect">
            <a:avLst/>
          </a:prstGeom>
        </p:spPr>
      </p:pic>
      <p:sp>
        <p:nvSpPr>
          <p:cNvPr id="9" name="Parallelogram 8">
            <a:extLst>
              <a:ext uri="{FF2B5EF4-FFF2-40B4-BE49-F238E27FC236}">
                <a16:creationId xmlns:a16="http://schemas.microsoft.com/office/drawing/2014/main" id="{442B55CB-F27D-4C06-89E5-4EC99A519C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8527540-7F01-4C2E-9641-738882048E3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6F60FB6-F855-43F0-A752-3719156C1E0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70669A81-0E9B-4B42-AFEA-8F672C6CFB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8C93E0C6-CF08-4771-B5A9-6018CB3AED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011F1B8-62C5-4D08-A621-EAD05C7D69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C6A6AECB-428C-4CB4-B65A-359F08B6D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28D1A6ED-2AB6-46A3-A315-485B8BF936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B61CE46B-8525-46A8-AB7B-DCBCC1B65F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4412B991-9935-45FB-A17E-8F30DD8325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6B6433-CCD9-42F6-83C5-76BCAA8FEE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2B479C0-C766-4BF1-9B91-2F38C327443E}"/>
              </a:ext>
            </a:extLst>
          </p:cNvPr>
          <p:cNvSpPr>
            <a:spLocks noGrp="1"/>
          </p:cNvSpPr>
          <p:nvPr>
            <p:ph type="title"/>
          </p:nvPr>
        </p:nvSpPr>
        <p:spPr>
          <a:xfrm>
            <a:off x="2786047" y="609600"/>
            <a:ext cx="6487955" cy="1320800"/>
          </a:xfrm>
        </p:spPr>
        <p:txBody>
          <a:bodyPr anchor="t">
            <a:normAutofit/>
          </a:bodyPr>
          <a:lstStyle/>
          <a:p>
            <a:r>
              <a:rPr lang="en-US" dirty="0"/>
              <a:t>{</a:t>
            </a:r>
            <a:r>
              <a:rPr lang="en-US" dirty="0">
                <a:solidFill>
                  <a:schemeClr val="tx1">
                    <a:lumMod val="75000"/>
                    <a:lumOff val="25000"/>
                  </a:schemeClr>
                </a:solidFill>
              </a:rPr>
              <a:t>Agenda</a:t>
            </a:r>
            <a:r>
              <a:rPr lang="en-US" dirty="0"/>
              <a:t>}</a:t>
            </a:r>
          </a:p>
        </p:txBody>
      </p:sp>
      <p:sp>
        <p:nvSpPr>
          <p:cNvPr id="3" name="Content Placeholder 2">
            <a:extLst>
              <a:ext uri="{FF2B5EF4-FFF2-40B4-BE49-F238E27FC236}">
                <a16:creationId xmlns:a16="http://schemas.microsoft.com/office/drawing/2014/main" id="{3D9126EA-2AA3-4F73-AB2D-A6C03DB63F1B}"/>
              </a:ext>
            </a:extLst>
          </p:cNvPr>
          <p:cNvSpPr>
            <a:spLocks noGrp="1"/>
          </p:cNvSpPr>
          <p:nvPr>
            <p:ph idx="1"/>
          </p:nvPr>
        </p:nvSpPr>
        <p:spPr>
          <a:xfrm>
            <a:off x="2786047" y="2159000"/>
            <a:ext cx="6487955" cy="3882362"/>
          </a:xfrm>
        </p:spPr>
        <p:txBody>
          <a:bodyPr>
            <a:normAutofit/>
          </a:bodyPr>
          <a:lstStyle/>
          <a:p>
            <a:r>
              <a:rPr lang="en-US" dirty="0"/>
              <a:t>Why choose Vue.js</a:t>
            </a:r>
          </a:p>
          <a:p>
            <a:r>
              <a:rPr lang="en-US" dirty="0" err="1"/>
              <a:t>Vue</a:t>
            </a:r>
            <a:r>
              <a:rPr lang="en-US" dirty="0"/>
              <a:t> Compared to other frameworks</a:t>
            </a:r>
          </a:p>
          <a:p>
            <a:r>
              <a:rPr lang="en-US" dirty="0"/>
              <a:t>Obtaining Vue.js</a:t>
            </a:r>
          </a:p>
          <a:p>
            <a:r>
              <a:rPr lang="en-US" dirty="0" err="1"/>
              <a:t>Vue</a:t>
            </a:r>
            <a:r>
              <a:rPr lang="en-US" dirty="0"/>
              <a:t> library deep dive</a:t>
            </a:r>
          </a:p>
          <a:p>
            <a:r>
              <a:rPr lang="en-US" dirty="0"/>
              <a:t>Kendo UI for </a:t>
            </a:r>
            <a:r>
              <a:rPr lang="en-US" dirty="0" err="1"/>
              <a:t>Vue</a:t>
            </a:r>
            <a:endParaRPr lang="en-US" dirty="0"/>
          </a:p>
          <a:p>
            <a:r>
              <a:rPr lang="en-US" dirty="0"/>
              <a:t>Live demo</a:t>
            </a:r>
          </a:p>
          <a:p>
            <a:r>
              <a:rPr lang="en-US" dirty="0"/>
              <a:t>Theme builder and other resources</a:t>
            </a:r>
          </a:p>
          <a:p>
            <a:endParaRPr lang="en-US" dirty="0"/>
          </a:p>
          <a:p>
            <a:endParaRPr lang="en-US" dirty="0"/>
          </a:p>
        </p:txBody>
      </p:sp>
    </p:spTree>
    <p:extLst>
      <p:ext uri="{BB962C8B-B14F-4D97-AF65-F5344CB8AC3E}">
        <p14:creationId xmlns:p14="http://schemas.microsoft.com/office/powerpoint/2010/main" val="288977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Isosceles Triangle 13">
            <a:extLst>
              <a:ext uri="{FF2B5EF4-FFF2-40B4-BE49-F238E27FC236}">
                <a16:creationId xmlns:a16="http://schemas.microsoft.com/office/drawing/2014/main" id="{AA330523-F25B-4007-B3E5-ABB5637D16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Graphic 8" descr="Power">
            <a:extLst>
              <a:ext uri="{FF2B5EF4-FFF2-40B4-BE49-F238E27FC236}">
                <a16:creationId xmlns:a16="http://schemas.microsoft.com/office/drawing/2014/main" id="{ECABFA8A-D18E-4B5F-90D0-C3D08BDB0E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0617" y="1261330"/>
            <a:ext cx="4335340" cy="4335340"/>
          </a:xfrm>
          <a:prstGeom prst="rect">
            <a:avLst/>
          </a:prstGeom>
        </p:spPr>
      </p:pic>
      <p:sp>
        <p:nvSpPr>
          <p:cNvPr id="6" name="Title 5">
            <a:extLst>
              <a:ext uri="{FF2B5EF4-FFF2-40B4-BE49-F238E27FC236}">
                <a16:creationId xmlns:a16="http://schemas.microsoft.com/office/drawing/2014/main" id="{ED90F608-2CE2-4F52-A202-36A18F10A573}"/>
              </a:ext>
            </a:extLst>
          </p:cNvPr>
          <p:cNvSpPr>
            <a:spLocks noGrp="1"/>
          </p:cNvSpPr>
          <p:nvPr>
            <p:ph type="ctrTitle"/>
          </p:nvPr>
        </p:nvSpPr>
        <p:spPr>
          <a:xfrm>
            <a:off x="6094855" y="1261331"/>
            <a:ext cx="3497565" cy="3002662"/>
          </a:xfrm>
        </p:spPr>
        <p:txBody>
          <a:bodyPr>
            <a:normAutofit/>
          </a:bodyPr>
          <a:lstStyle/>
          <a:p>
            <a:pPr algn="l"/>
            <a:r>
              <a:rPr lang="en-US" sz="4400" dirty="0"/>
              <a:t>{</a:t>
            </a:r>
            <a:r>
              <a:rPr lang="en-US" sz="4400" dirty="0">
                <a:solidFill>
                  <a:schemeClr val="tx1">
                    <a:lumMod val="75000"/>
                    <a:lumOff val="25000"/>
                  </a:schemeClr>
                </a:solidFill>
              </a:rPr>
              <a:t>Let’s Start</a:t>
            </a:r>
            <a:r>
              <a:rPr lang="en-US" sz="4400" dirty="0"/>
              <a:t>}</a:t>
            </a:r>
          </a:p>
        </p:txBody>
      </p:sp>
      <p:sp>
        <p:nvSpPr>
          <p:cNvPr id="7" name="Subtitle 6">
            <a:extLst>
              <a:ext uri="{FF2B5EF4-FFF2-40B4-BE49-F238E27FC236}">
                <a16:creationId xmlns:a16="http://schemas.microsoft.com/office/drawing/2014/main" id="{B148FF8F-5845-4FEF-8BF5-DAB91AFC98A6}"/>
              </a:ext>
            </a:extLst>
          </p:cNvPr>
          <p:cNvSpPr>
            <a:spLocks noGrp="1"/>
          </p:cNvSpPr>
          <p:nvPr>
            <p:ph type="subTitle" idx="1"/>
          </p:nvPr>
        </p:nvSpPr>
        <p:spPr>
          <a:xfrm>
            <a:off x="6094374" y="4263992"/>
            <a:ext cx="3498045" cy="1325857"/>
          </a:xfrm>
        </p:spPr>
        <p:txBody>
          <a:bodyPr>
            <a:normAutofit/>
          </a:bodyPr>
          <a:lstStyle/>
          <a:p>
            <a:pPr algn="l"/>
            <a:r>
              <a:rPr lang="en-US" dirty="0"/>
              <a:t>Sit back and get comfortable</a:t>
            </a:r>
            <a:endParaRPr lang="en-US"/>
          </a:p>
        </p:txBody>
      </p:sp>
    </p:spTree>
    <p:extLst>
      <p:ext uri="{BB962C8B-B14F-4D97-AF65-F5344CB8AC3E}">
        <p14:creationId xmlns:p14="http://schemas.microsoft.com/office/powerpoint/2010/main" val="346338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A4ACA4-30B5-4A41-9373-22D2FCFAD29F}"/>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CC024A6-5367-492E-BEE3-554EFD9165AC}"/>
              </a:ext>
            </a:extLst>
          </p:cNvPr>
          <p:cNvSpPr>
            <a:spLocks noGrp="1"/>
          </p:cNvSpPr>
          <p:nvPr>
            <p:ph type="title"/>
          </p:nvPr>
        </p:nvSpPr>
        <p:spPr/>
        <p:txBody>
          <a:bodyPr/>
          <a:lstStyle/>
          <a:p>
            <a:r>
              <a:rPr lang="en-US" dirty="0"/>
              <a:t>Wait, wait! Aren’t there already….</a:t>
            </a:r>
          </a:p>
        </p:txBody>
      </p:sp>
      <p:pic>
        <p:nvPicPr>
          <p:cNvPr id="5" name="Content Placeholder 4">
            <a:extLst>
              <a:ext uri="{FF2B5EF4-FFF2-40B4-BE49-F238E27FC236}">
                <a16:creationId xmlns:a16="http://schemas.microsoft.com/office/drawing/2014/main" id="{9433CE16-E8E6-40C5-A729-DCE0694BB26B}"/>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777320" y="1386519"/>
            <a:ext cx="6726072" cy="5043733"/>
          </a:xfrm>
        </p:spPr>
      </p:pic>
    </p:spTree>
    <p:extLst>
      <p:ext uri="{BB962C8B-B14F-4D97-AF65-F5344CB8AC3E}">
        <p14:creationId xmlns:p14="http://schemas.microsoft.com/office/powerpoint/2010/main" val="241679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DA22-9ADF-48FD-8A2A-A0115FD9CA72}"/>
              </a:ext>
            </a:extLst>
          </p:cNvPr>
          <p:cNvSpPr>
            <a:spLocks noGrp="1"/>
          </p:cNvSpPr>
          <p:nvPr>
            <p:ph type="title"/>
          </p:nvPr>
        </p:nvSpPr>
        <p:spPr>
          <a:xfrm>
            <a:off x="677334" y="1140632"/>
            <a:ext cx="8596668" cy="789767"/>
          </a:xfrm>
        </p:spPr>
        <p:txBody>
          <a:bodyPr/>
          <a:lstStyle/>
          <a:p>
            <a:r>
              <a:rPr lang="en-US"/>
              <a:t>{</a:t>
            </a:r>
            <a:r>
              <a:rPr lang="en-US">
                <a:solidFill>
                  <a:schemeClr val="tx1">
                    <a:lumMod val="75000"/>
                    <a:lumOff val="25000"/>
                  </a:schemeClr>
                </a:solidFill>
              </a:rPr>
              <a:t>Why Vue.js?</a:t>
            </a:r>
            <a:r>
              <a:rPr lang="en-US"/>
              <a:t>}</a:t>
            </a:r>
            <a:endParaRPr lang="en-US" dirty="0"/>
          </a:p>
        </p:txBody>
      </p:sp>
      <p:sp>
        <p:nvSpPr>
          <p:cNvPr id="3" name="Content Placeholder 2">
            <a:extLst>
              <a:ext uri="{FF2B5EF4-FFF2-40B4-BE49-F238E27FC236}">
                <a16:creationId xmlns:a16="http://schemas.microsoft.com/office/drawing/2014/main" id="{E72AA3A3-06A2-4F8B-8478-DF0AFFF8A689}"/>
              </a:ext>
            </a:extLst>
          </p:cNvPr>
          <p:cNvSpPr>
            <a:spLocks noGrp="1"/>
          </p:cNvSpPr>
          <p:nvPr>
            <p:ph idx="1"/>
          </p:nvPr>
        </p:nvSpPr>
        <p:spPr>
          <a:xfrm>
            <a:off x="6096000" y="2160589"/>
            <a:ext cx="3386667" cy="3880773"/>
          </a:xfrm>
        </p:spPr>
        <p:txBody>
          <a:bodyPr/>
          <a:lstStyle/>
          <a:p>
            <a:r>
              <a:rPr lang="en-US" dirty="0"/>
              <a:t>Easy to learn</a:t>
            </a:r>
          </a:p>
          <a:p>
            <a:r>
              <a:rPr lang="en-US" dirty="0"/>
              <a:t>Easy to develop</a:t>
            </a:r>
          </a:p>
          <a:p>
            <a:r>
              <a:rPr lang="en-US" dirty="0"/>
              <a:t>Easy to maintain</a:t>
            </a:r>
          </a:p>
          <a:p>
            <a:r>
              <a:rPr lang="en-US" dirty="0"/>
              <a:t>Fast!</a:t>
            </a:r>
          </a:p>
          <a:p>
            <a:pPr lvl="1"/>
            <a:r>
              <a:rPr lang="en-US" dirty="0"/>
              <a:t>Start fast (size)</a:t>
            </a:r>
          </a:p>
          <a:p>
            <a:pPr lvl="1"/>
            <a:r>
              <a:rPr lang="en-US" dirty="0"/>
              <a:t>Run fast (virtual DOM)</a:t>
            </a:r>
          </a:p>
          <a:p>
            <a:r>
              <a:rPr lang="en-US" dirty="0">
                <a:hlinkClick r:id="rId3"/>
              </a:rPr>
              <a:t>Why Gitlab chose </a:t>
            </a:r>
            <a:r>
              <a:rPr lang="en-US" dirty="0" err="1">
                <a:hlinkClick r:id="rId3"/>
              </a:rPr>
              <a:t>Vue</a:t>
            </a:r>
            <a:endParaRPr lang="en-US" dirty="0"/>
          </a:p>
          <a:p>
            <a:endParaRPr lang="en-US" dirty="0"/>
          </a:p>
        </p:txBody>
      </p:sp>
      <p:pic>
        <p:nvPicPr>
          <p:cNvPr id="4" name="Picture 3">
            <a:extLst>
              <a:ext uri="{FF2B5EF4-FFF2-40B4-BE49-F238E27FC236}">
                <a16:creationId xmlns:a16="http://schemas.microsoft.com/office/drawing/2014/main" id="{D2FFD455-0F1F-4CCB-B1E5-AFD0AAAFABEA}"/>
              </a:ext>
            </a:extLst>
          </p:cNvPr>
          <p:cNvPicPr>
            <a:picLocks noChangeAspect="1"/>
          </p:cNvPicPr>
          <p:nvPr/>
        </p:nvPicPr>
        <p:blipFill rotWithShape="1">
          <a:blip r:embed="rId4">
            <a:extLst>
              <a:ext uri="{28A0092B-C50C-407E-A947-70E740481C1C}">
                <a14:useLocalDpi xmlns:a14="http://schemas.microsoft.com/office/drawing/2010/main" val="0"/>
              </a:ext>
            </a:extLst>
          </a:blip>
          <a:srcRect l="7839" r="22661" b="-2"/>
          <a:stretch/>
        </p:blipFill>
        <p:spPr>
          <a:xfrm>
            <a:off x="677334" y="2160589"/>
            <a:ext cx="5423429" cy="3882362"/>
          </a:xfrm>
          <a:prstGeom prst="rect">
            <a:avLst/>
          </a:prstGeom>
        </p:spPr>
      </p:pic>
    </p:spTree>
    <p:extLst>
      <p:ext uri="{BB962C8B-B14F-4D97-AF65-F5344CB8AC3E}">
        <p14:creationId xmlns:p14="http://schemas.microsoft.com/office/powerpoint/2010/main" val="158550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NVS - Vue">
      <a:dk1>
        <a:sysClr val="windowText" lastClr="000000"/>
      </a:dk1>
      <a:lt1>
        <a:sysClr val="window" lastClr="FFFFFF"/>
      </a:lt1>
      <a:dk2>
        <a:srgbClr val="2C3C43"/>
      </a:dk2>
      <a:lt2>
        <a:srgbClr val="EBEBEB"/>
      </a:lt2>
      <a:accent1>
        <a:srgbClr val="4DBA87"/>
      </a:accent1>
      <a:accent2>
        <a:srgbClr val="435466"/>
      </a:accent2>
      <a:accent3>
        <a:srgbClr val="E6B91E"/>
      </a:accent3>
      <a:accent4>
        <a:srgbClr val="E76618"/>
      </a:accent4>
      <a:accent5>
        <a:srgbClr val="C42F1A"/>
      </a:accent5>
      <a:accent6>
        <a:srgbClr val="918655"/>
      </a:accent6>
      <a:hlink>
        <a:srgbClr val="99CA3C"/>
      </a:hlink>
      <a:folHlink>
        <a:srgbClr val="B9D181"/>
      </a:folHlink>
    </a:clrScheme>
    <a:fontScheme name="Custom 1">
      <a:majorFont>
        <a:latin typeface="DaxComp-Bold"/>
        <a:ea typeface=""/>
        <a:cs typeface=""/>
      </a:majorFont>
      <a:minorFont>
        <a:latin typeface="Trebuchet MS"/>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7200</TotalTime>
  <Words>3401</Words>
  <Application>Microsoft Office PowerPoint</Application>
  <PresentationFormat>Widescreen</PresentationFormat>
  <Paragraphs>381</Paragraphs>
  <Slides>37</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&amp;quot</vt:lpstr>
      <vt:lpstr>Arial</vt:lpstr>
      <vt:lpstr>Calibri</vt:lpstr>
      <vt:lpstr>Courier New</vt:lpstr>
      <vt:lpstr>DaxComp-Bold</vt:lpstr>
      <vt:lpstr>Source Sans Pro</vt:lpstr>
      <vt:lpstr>Trebuchet MS</vt:lpstr>
      <vt:lpstr>Wingdings 3</vt:lpstr>
      <vt:lpstr>Facet</vt:lpstr>
      <vt:lpstr>PowerPoint Presentation</vt:lpstr>
      <vt:lpstr>{Welcome to Progress Virtual Classroom}</vt:lpstr>
      <vt:lpstr>PowerPoint Presentation</vt:lpstr>
      <vt:lpstr>PowerPoint Presentation</vt:lpstr>
      <vt:lpstr>PowerPoint Presentation</vt:lpstr>
      <vt:lpstr>{Agenda}</vt:lpstr>
      <vt:lpstr>{Let’s Start}</vt:lpstr>
      <vt:lpstr>Wait, wait! Aren’t there already….</vt:lpstr>
      <vt:lpstr>{Why Vue.js?}</vt:lpstr>
      <vt:lpstr>{Vue compared to Angular}</vt:lpstr>
      <vt:lpstr>{Vue compared to React}</vt:lpstr>
      <vt:lpstr>{Tools we will need - 1} </vt:lpstr>
      <vt:lpstr>{Tools we will need - 2} </vt:lpstr>
      <vt:lpstr>{Getting Vue}</vt:lpstr>
      <vt:lpstr>{Hello, Vue - Demo}</vt:lpstr>
      <vt:lpstr>{Short Break}</vt:lpstr>
      <vt:lpstr>{Vue.js Deep Dive}</vt:lpstr>
      <vt:lpstr>{Template bindings - Demo}</vt:lpstr>
      <vt:lpstr>{Input bindings - Demo}</vt:lpstr>
      <vt:lpstr>{Handling events}</vt:lpstr>
      <vt:lpstr>{Conditional and List Rendering - Demo}</vt:lpstr>
      <vt:lpstr>{Watchers and computed properties – Demo}</vt:lpstr>
      <vt:lpstr>{Short Break}</vt:lpstr>
      <vt:lpstr>{Vue Components - Demo}</vt:lpstr>
      <vt:lpstr>{Vue Props – Demo}</vt:lpstr>
      <vt:lpstr>{Vue Custom Events – Demo}</vt:lpstr>
      <vt:lpstr>{Vue Lifecycle}</vt:lpstr>
      <vt:lpstr>{Kendo UI for Vue}</vt:lpstr>
      <vt:lpstr>PowerPoint Presentation</vt:lpstr>
      <vt:lpstr>{Building real-world apps with Vue}</vt:lpstr>
      <vt:lpstr>{Short Break}</vt:lpstr>
      <vt:lpstr>{Live Code Demo}</vt:lpstr>
      <vt:lpstr>{Theme Builder}</vt:lpstr>
      <vt:lpstr>{Chatbots}</vt:lpstr>
      <vt:lpstr>{Conversational UI}</vt:lpstr>
      <vt:lpstr>{Resources}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 Milev</dc:creator>
  <cp:lastModifiedBy>Vladimir Milev</cp:lastModifiedBy>
  <cp:revision>218</cp:revision>
  <dcterms:created xsi:type="dcterms:W3CDTF">2018-03-21T13:19:30Z</dcterms:created>
  <dcterms:modified xsi:type="dcterms:W3CDTF">2018-07-11T13:00:51Z</dcterms:modified>
</cp:coreProperties>
</file>