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4"/>
  </p:notesMasterIdLst>
  <p:handoutMasterIdLst>
    <p:handoutMasterId r:id="rId45"/>
  </p:handoutMasterIdLst>
  <p:sldIdLst>
    <p:sldId id="486" r:id="rId2"/>
    <p:sldId id="498" r:id="rId3"/>
    <p:sldId id="499" r:id="rId4"/>
    <p:sldId id="51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408" r:id="rId14"/>
    <p:sldId id="435" r:id="rId15"/>
    <p:sldId id="436" r:id="rId16"/>
    <p:sldId id="437" r:id="rId17"/>
    <p:sldId id="438" r:id="rId18"/>
    <p:sldId id="445" r:id="rId19"/>
    <p:sldId id="441" r:id="rId20"/>
    <p:sldId id="446" r:id="rId21"/>
    <p:sldId id="442" r:id="rId22"/>
    <p:sldId id="443" r:id="rId23"/>
    <p:sldId id="444" r:id="rId24"/>
    <p:sldId id="447" r:id="rId25"/>
    <p:sldId id="473" r:id="rId26"/>
    <p:sldId id="474" r:id="rId27"/>
    <p:sldId id="524" r:id="rId28"/>
    <p:sldId id="475" r:id="rId29"/>
    <p:sldId id="472" r:id="rId30"/>
    <p:sldId id="471" r:id="rId31"/>
    <p:sldId id="479" r:id="rId32"/>
    <p:sldId id="476" r:id="rId33"/>
    <p:sldId id="523" r:id="rId34"/>
    <p:sldId id="477" r:id="rId35"/>
    <p:sldId id="478" r:id="rId36"/>
    <p:sldId id="459" r:id="rId37"/>
    <p:sldId id="460" r:id="rId38"/>
    <p:sldId id="461" r:id="rId39"/>
    <p:sldId id="451" r:id="rId40"/>
    <p:sldId id="463" r:id="rId41"/>
    <p:sldId id="464" r:id="rId42"/>
    <p:sldId id="512" r:id="rId4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486"/>
            <p14:sldId id="498"/>
            <p14:sldId id="499"/>
            <p14:sldId id="51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408"/>
            <p14:sldId id="435"/>
            <p14:sldId id="436"/>
            <p14:sldId id="437"/>
            <p14:sldId id="438"/>
            <p14:sldId id="445"/>
            <p14:sldId id="441"/>
            <p14:sldId id="446"/>
            <p14:sldId id="442"/>
            <p14:sldId id="443"/>
            <p14:sldId id="444"/>
            <p14:sldId id="447"/>
            <p14:sldId id="473"/>
            <p14:sldId id="474"/>
            <p14:sldId id="524"/>
            <p14:sldId id="475"/>
            <p14:sldId id="472"/>
            <p14:sldId id="471"/>
            <p14:sldId id="479"/>
            <p14:sldId id="476"/>
            <p14:sldId id="523"/>
            <p14:sldId id="477"/>
            <p14:sldId id="478"/>
            <p14:sldId id="459"/>
            <p14:sldId id="460"/>
            <p14:sldId id="461"/>
            <p14:sldId id="451"/>
            <p14:sldId id="463"/>
            <p14:sldId id="464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 varScale="1">
        <p:scale>
          <a:sx n="118" d="100"/>
          <a:sy n="118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31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34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4BB0A-7690-414F-84E7-9750D8CDAD12}" type="slidenum">
              <a:rPr lang="en-US"/>
              <a:pPr/>
              <a:t>36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DC32-E5EC-42B3-8387-C0FDB6E39B86}" type="slidenum">
              <a:rPr lang="en-US"/>
              <a:pPr/>
              <a:t>39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4BB0A-7690-414F-84E7-9750D8CDAD12}" type="slidenum">
              <a:rPr lang="en-US"/>
              <a:pPr/>
              <a:t>42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14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Got to here.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15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16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17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19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21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22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41" y="1143000"/>
            <a:ext cx="8633012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cap="none" dirty="0" smtClean="0"/>
              <a:t>A recap of congestion control in TCP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8202707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8" y="5286934"/>
            <a:ext cx="7946758" cy="149357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Based </a:t>
            </a:r>
            <a:r>
              <a:rPr lang="en-US" sz="1800" dirty="0" smtClean="0">
                <a:solidFill>
                  <a:schemeClr val="tx1"/>
                </a:solidFill>
              </a:rPr>
              <a:t>upon </a:t>
            </a:r>
            <a:r>
              <a:rPr lang="en-US" sz="1800" dirty="0">
                <a:solidFill>
                  <a:schemeClr val="tx1"/>
                </a:solidFill>
              </a:rPr>
              <a:t>slides </a:t>
            </a:r>
            <a:r>
              <a:rPr lang="en-US" sz="1800" dirty="0" smtClean="0">
                <a:solidFill>
                  <a:schemeClr val="tx1"/>
                </a:solidFill>
              </a:rPr>
              <a:t>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Choffnes</a:t>
            </a:r>
            <a:r>
              <a:rPr lang="en-US" sz="1800" dirty="0" smtClean="0">
                <a:solidFill>
                  <a:schemeClr val="tx1"/>
                </a:solidFill>
              </a:rPr>
              <a:t>, P. Gill, S. </a:t>
            </a:r>
            <a:r>
              <a:rPr lang="en-US" sz="1800" dirty="0" err="1" smtClean="0">
                <a:solidFill>
                  <a:schemeClr val="tx1"/>
                </a:solidFill>
              </a:rPr>
              <a:t>Katti</a:t>
            </a:r>
            <a:r>
              <a:rPr lang="en-US" sz="1800" dirty="0" smtClean="0">
                <a:solidFill>
                  <a:schemeClr val="tx1"/>
                </a:solidFill>
              </a:rPr>
              <a:t>, and N. </a:t>
            </a:r>
            <a:r>
              <a:rPr lang="en-US" sz="1800" dirty="0" err="1" smtClean="0">
                <a:solidFill>
                  <a:schemeClr val="tx1"/>
                </a:solidFill>
              </a:rPr>
              <a:t>Carlsson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>
                <a:solidFill>
                  <a:schemeClr val="tx1"/>
                </a:solidFill>
              </a:rPr>
              <a:t>Linköping </a:t>
            </a:r>
            <a:r>
              <a:rPr lang="en-US" sz="1800" dirty="0" smtClean="0">
                <a:solidFill>
                  <a:schemeClr val="tx1"/>
                </a:solidFill>
              </a:rPr>
              <a:t>University, Sweden)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Bob </a:t>
            </a:r>
            <a:r>
              <a:rPr lang="en-US" sz="1800" dirty="0" err="1" smtClean="0">
                <a:solidFill>
                  <a:schemeClr val="tx1"/>
                </a:solidFill>
              </a:rPr>
              <a:t>Kinicki</a:t>
            </a:r>
            <a:r>
              <a:rPr lang="en-US" sz="1800" dirty="0" smtClean="0">
                <a:solidFill>
                  <a:schemeClr val="tx1"/>
                </a:solidFill>
              </a:rPr>
              <a:t> (Worcester Polytechnic Institute)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Bob Briscoe et al. (IETF 96 meeting)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the number of </a:t>
            </a:r>
            <a:r>
              <a:rPr lang="en-US" dirty="0" err="1" smtClean="0"/>
              <a:t>unACKed</a:t>
            </a:r>
            <a:r>
              <a:rPr lang="en-US" dirty="0" smtClean="0"/>
              <a:t> packets</a:t>
            </a:r>
          </a:p>
          <a:p>
            <a:r>
              <a:rPr lang="en-US" dirty="0" smtClean="0"/>
              <a:t>Sending rate is ~ window/RTT</a:t>
            </a:r>
          </a:p>
          <a:p>
            <a:r>
              <a:rPr lang="en-US" dirty="0" smtClean="0"/>
              <a:t>Idea: vary the window size to control the send rate</a:t>
            </a:r>
          </a:p>
          <a:p>
            <a:r>
              <a:rPr lang="en-US" dirty="0" smtClean="0"/>
              <a:t>Introduce a </a:t>
            </a:r>
            <a:r>
              <a:rPr lang="en-US" dirty="0" smtClean="0">
                <a:solidFill>
                  <a:schemeClr val="accent1"/>
                </a:solidFill>
              </a:rPr>
              <a:t>congestion window </a:t>
            </a:r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Congestion control is sender-side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Window (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357390"/>
          </a:xfrm>
        </p:spPr>
        <p:txBody>
          <a:bodyPr/>
          <a:lstStyle/>
          <a:p>
            <a:r>
              <a:rPr lang="en-US" dirty="0" smtClean="0"/>
              <a:t>Limits how much data is in transit</a:t>
            </a:r>
          </a:p>
          <a:p>
            <a:r>
              <a:rPr lang="en-US" dirty="0" smtClean="0"/>
              <a:t>Denominated in bytes</a:t>
            </a:r>
          </a:p>
          <a:p>
            <a:pPr marL="0" indent="0">
              <a:buNone/>
            </a:pPr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wnd</a:t>
            </a:r>
            <a:r>
              <a:rPr lang="en-US" dirty="0" smtClean="0"/>
              <a:t> = min(</a:t>
            </a:r>
            <a:r>
              <a:rPr lang="en-US" i="1" dirty="0" err="1" smtClean="0"/>
              <a:t>cwnd</a:t>
            </a:r>
            <a:r>
              <a:rPr lang="en-US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effective_wnd</a:t>
            </a:r>
            <a:r>
              <a:rPr lang="en-US" dirty="0" smtClean="0"/>
              <a:t> = </a:t>
            </a:r>
            <a:r>
              <a:rPr lang="en-US" i="1" dirty="0" err="1" smtClean="0"/>
              <a:t>wnd</a:t>
            </a:r>
            <a:r>
              <a:rPr lang="en-US" dirty="0" smtClean="0"/>
              <a:t> –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i="1" dirty="0" err="1" smtClean="0"/>
              <a:t>last_byte_sent</a:t>
            </a:r>
            <a:r>
              <a:rPr lang="en-US" dirty="0" smtClean="0"/>
              <a:t> – </a:t>
            </a:r>
            <a:r>
              <a:rPr lang="en-US" i="1" dirty="0" err="1" smtClean="0"/>
              <a:t>last_byte_acked</a:t>
            </a:r>
            <a:r>
              <a:rPr lang="en-US" dirty="0" smtClean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4201" y="5833297"/>
            <a:ext cx="7635567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27956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85714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83840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4920399" y="3143952"/>
            <a:ext cx="391337" cy="615588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2544" y="4643121"/>
            <a:ext cx="241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last_byte_acked</a:t>
            </a:r>
            <a:endParaRPr lang="en-US" sz="2400" i="1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2038124" y="5093188"/>
            <a:ext cx="1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0489" y="463152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last_byte_sent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40803" y="634902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wnd</a:t>
            </a:r>
            <a:endParaRPr lang="en-US" sz="2400" i="1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6045011" y="3504355"/>
            <a:ext cx="510038" cy="3787956"/>
          </a:xfrm>
          <a:prstGeom prst="leftBrace">
            <a:avLst>
              <a:gd name="adj1" fmla="val 8333"/>
              <a:gd name="adj2" fmla="val 36203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03695" y="4643120"/>
            <a:ext cx="206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effective_wnd</a:t>
            </a:r>
            <a:endParaRPr lang="en-US" sz="2400" i="1" dirty="0"/>
          </a:p>
        </p:txBody>
      </p: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4295883" y="5093188"/>
            <a:ext cx="0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8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6" grpId="0"/>
      <p:bldP spid="23" grpId="0"/>
      <p:bldP spid="26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congestion</a:t>
            </a:r>
          </a:p>
          <a:p>
            <a:pPr marL="834390" lvl="1" indent="-514350"/>
            <a:r>
              <a:rPr lang="en-US" dirty="0" smtClean="0"/>
              <a:t>Packet dropping is most reliably signal</a:t>
            </a:r>
          </a:p>
          <a:p>
            <a:pPr marL="1108710" lvl="2" indent="-514350"/>
            <a:r>
              <a:rPr lang="en-US" dirty="0" smtClean="0"/>
              <a:t>Delay-based methods are hard and risky</a:t>
            </a:r>
          </a:p>
          <a:p>
            <a:pPr marL="834390" lvl="1" indent="-514350"/>
            <a:r>
              <a:rPr lang="en-US" dirty="0" smtClean="0"/>
              <a:t>How do you detect packet drops? ACKs</a:t>
            </a:r>
          </a:p>
          <a:p>
            <a:pPr marL="1108710" lvl="2" indent="-514350"/>
            <a:r>
              <a:rPr lang="en-US" dirty="0" smtClean="0"/>
              <a:t>Timeout after not receiving an ACK</a:t>
            </a:r>
          </a:p>
          <a:p>
            <a:pPr marL="1108710" lvl="2" indent="-514350"/>
            <a:r>
              <a:rPr lang="en-US" dirty="0" smtClean="0"/>
              <a:t>Several duplicate ACKs in a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adjustment algorithm</a:t>
            </a:r>
          </a:p>
          <a:p>
            <a:pPr marL="834390" lvl="1" indent="-514350"/>
            <a:r>
              <a:rPr lang="en-US" dirty="0" smtClean="0"/>
              <a:t>Modify </a:t>
            </a:r>
            <a:r>
              <a:rPr lang="en-US" i="1" dirty="0" err="1" smtClean="0"/>
              <a:t>cwnd</a:t>
            </a:r>
            <a:endParaRPr lang="en-US" i="1" dirty="0" smtClean="0"/>
          </a:p>
          <a:p>
            <a:pPr marL="834390" lvl="1" indent="-514350"/>
            <a:r>
              <a:rPr lang="en-US" dirty="0" smtClean="0"/>
              <a:t>Probe for bandwidth</a:t>
            </a:r>
          </a:p>
          <a:p>
            <a:pPr marL="834390" lvl="1" indent="-514350"/>
            <a:r>
              <a:rPr lang="en-US" dirty="0" smtClean="0"/>
              <a:t>Responding to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Sequence numbers catch sequence problems</a:t>
            </a:r>
          </a:p>
          <a:p>
            <a:pPr lvl="1"/>
            <a:r>
              <a:rPr lang="en-US" dirty="0" smtClean="0"/>
              <a:t>Duplicates are ignored</a:t>
            </a:r>
          </a:p>
          <a:p>
            <a:pPr lvl="1"/>
            <a:r>
              <a:rPr lang="en-US" dirty="0" smtClean="0"/>
              <a:t>Out-of-order packets are reordered or dropped</a:t>
            </a:r>
          </a:p>
          <a:p>
            <a:pPr lvl="1"/>
            <a:r>
              <a:rPr lang="en-US" dirty="0" smtClean="0"/>
              <a:t>Missing sequence numbers indicate lost packets</a:t>
            </a:r>
          </a:p>
          <a:p>
            <a:r>
              <a:rPr lang="en-US" dirty="0" smtClean="0"/>
              <a:t>Lost segments detected by sender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timeout</a:t>
            </a:r>
            <a:r>
              <a:rPr lang="en-US" dirty="0" smtClean="0"/>
              <a:t> to detect missing ACKs</a:t>
            </a:r>
          </a:p>
          <a:p>
            <a:pPr lvl="1"/>
            <a:r>
              <a:rPr lang="en-US" dirty="0" smtClean="0"/>
              <a:t>Need to estimate RTT to calibrate the timeout</a:t>
            </a:r>
          </a:p>
          <a:p>
            <a:pPr lvl="1"/>
            <a:r>
              <a:rPr lang="en-US" dirty="0" smtClean="0"/>
              <a:t>Sender must keep copies of all data until 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Congestion Control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three variables: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:  congestion window</a:t>
            </a:r>
          </a:p>
          <a:p>
            <a:pPr lvl="1"/>
            <a:r>
              <a:rPr lang="en-US" i="1" dirty="0" err="1" smtClean="0"/>
              <a:t>adv_wnd</a:t>
            </a:r>
            <a:r>
              <a:rPr lang="en-US" dirty="0" smtClean="0"/>
              <a:t>: receiver advertised window 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:  threshold size (used to update 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sending, use: </a:t>
            </a:r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Slow start (</a:t>
            </a:r>
            <a:r>
              <a:rPr lang="en-US" i="1" dirty="0" err="1" smtClean="0"/>
              <a:t>cwnd</a:t>
            </a:r>
            <a:r>
              <a:rPr lang="en-US" dirty="0" smtClean="0"/>
              <a:t> &lt;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Congestion avoidance (</a:t>
            </a:r>
            <a:r>
              <a:rPr lang="en-US" i="1" dirty="0" err="1" smtClean="0"/>
              <a:t>cwnd</a:t>
            </a:r>
            <a:r>
              <a:rPr lang="en-US" dirty="0" smtClean="0"/>
              <a:t> &gt;=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Upon starting (or restarting) a connection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=1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sthresh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endParaRPr lang="en-US" i="1" dirty="0" smtClean="0"/>
          </a:p>
          <a:p>
            <a:pPr lvl="1"/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>, </a:t>
            </a:r>
            <a:r>
              <a:rPr lang="en-US" i="1" dirty="0" err="1" smtClean="0"/>
              <a:t>cwnd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Continues until…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 is reached</a:t>
            </a:r>
          </a:p>
          <a:p>
            <a:pPr lvl="1"/>
            <a:r>
              <a:rPr lang="en-US" dirty="0" smtClean="0"/>
              <a:t>Or a packet is lost</a:t>
            </a:r>
          </a:p>
          <a:p>
            <a:r>
              <a:rPr lang="en-US" dirty="0" smtClean="0"/>
              <a:t>Slow Start is not actually slow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Example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cwnd</a:t>
            </a:r>
            <a:r>
              <a:rPr lang="en-US" dirty="0" smtClean="0"/>
              <a:t> grows rapidly</a:t>
            </a:r>
          </a:p>
          <a:p>
            <a:r>
              <a:rPr lang="en-US" dirty="0" smtClean="0"/>
              <a:t>Slows down when…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&gt;= </a:t>
            </a:r>
            <a:r>
              <a:rPr lang="en-US" i="1" dirty="0" err="1" smtClean="0"/>
              <a:t>ssthresh</a:t>
            </a:r>
            <a:endParaRPr lang="en-US" i="1" dirty="0" smtClean="0"/>
          </a:p>
          <a:p>
            <a:pPr lvl="1"/>
            <a:r>
              <a:rPr lang="en-US" dirty="0" smtClean="0"/>
              <a:t>Or a packet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Congestion Avoidance</a:t>
            </a: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Math3" pitchFamily="2" charset="2"/>
              </a:rPr>
              <a:t>AIMD mode</a:t>
            </a:r>
          </a:p>
          <a:p>
            <a:r>
              <a:rPr lang="en-US" b="1" dirty="0" smtClean="0">
                <a:sym typeface="Math3" pitchFamily="2" charset="2"/>
              </a:rPr>
              <a:t>If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i="1" dirty="0" smtClean="0">
                <a:sym typeface="Math3" pitchFamily="2" charset="2"/>
              </a:rPr>
              <a:t> &gt;= </a:t>
            </a:r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i="1" dirty="0" smtClean="0">
                <a:sym typeface="Math3" pitchFamily="2" charset="2"/>
              </a:rPr>
              <a:t> </a:t>
            </a:r>
            <a:r>
              <a:rPr lang="en-US" b="1" dirty="0" smtClean="0">
                <a:sym typeface="Math3" pitchFamily="2" charset="2"/>
              </a:rPr>
              <a:t>then</a:t>
            </a:r>
            <a:r>
              <a:rPr lang="en-US" dirty="0" smtClean="0">
                <a:sym typeface="Math3" pitchFamily="2" charset="2"/>
              </a:rPr>
              <a:t> </a:t>
            </a:r>
            <a:br>
              <a:rPr lang="en-US" dirty="0" smtClean="0">
                <a:sym typeface="Math3" pitchFamily="2" charset="2"/>
              </a:rPr>
            </a:br>
            <a:r>
              <a:rPr lang="en-US" dirty="0" smtClean="0">
                <a:sym typeface="Math3" pitchFamily="2" charset="2"/>
              </a:rPr>
              <a:t>	</a:t>
            </a:r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increment </a:t>
            </a:r>
            <a:r>
              <a:rPr lang="en-US" i="1" dirty="0" err="1" smtClean="0"/>
              <a:t>cwnd</a:t>
            </a:r>
            <a:r>
              <a:rPr lang="en-US" i="1" dirty="0" smtClean="0"/>
              <a:t> by 1/cwnd  (</a:t>
            </a:r>
            <a:r>
              <a:rPr lang="en-US" i="1" dirty="0" err="1" smtClean="0"/>
              <a:t>cwnd</a:t>
            </a:r>
            <a:r>
              <a:rPr lang="en-US" i="1" dirty="0" smtClean="0"/>
              <a:t> += 1/cwnd).</a:t>
            </a:r>
            <a:endParaRPr lang="en-US" dirty="0" smtClean="0"/>
          </a:p>
          <a:p>
            <a:r>
              <a:rPr lang="en-US" dirty="0" smtClean="0">
                <a:sym typeface="Math3" pitchFamily="2" charset="2"/>
              </a:rPr>
              <a:t>So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dirty="0" smtClean="0">
                <a:sym typeface="Math3" pitchFamily="2" charset="2"/>
              </a:rPr>
              <a:t> is increased by one only if all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39258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Chart" r:id="rId3" imgW="3550843" imgH="3649968" progId="MSGraph.Chart.8">
                  <p:embed followColorScheme="full"/>
                </p:oleObj>
              </mc:Choice>
              <mc:Fallback>
                <p:oleObj name="Chart" r:id="rId3" imgW="3550843" imgH="36499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 smtClean="0"/>
              <a:t>Round Trip </a:t>
            </a:r>
            <a:r>
              <a:rPr lang="en-US" sz="2400" dirty="0"/>
              <a:t>T</a:t>
            </a:r>
            <a:r>
              <a:rPr lang="en-US" sz="2400" dirty="0" smtClean="0"/>
              <a:t>imes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</a:t>
            </a:r>
            <a:r>
              <a:rPr lang="en-US" sz="2400" i="1" dirty="0" err="1" smtClean="0"/>
              <a:t>wnd</a:t>
            </a:r>
            <a:r>
              <a:rPr lang="en-US" sz="2400" dirty="0" smtClean="0"/>
              <a:t> </a:t>
            </a:r>
            <a:r>
              <a:rPr lang="en-US" sz="2400" dirty="0"/>
              <a:t>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wnd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9</a:t>
            </a:r>
            <a:endParaRPr lang="en-US" sz="2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ssthresh</a:t>
            </a:r>
            <a:r>
              <a:rPr lang="en-US" sz="2400" i="1" dirty="0" smtClean="0"/>
              <a:t> </a:t>
            </a:r>
            <a:r>
              <a:rPr lang="en-US" sz="2400" dirty="0" smtClean="0"/>
              <a:t>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1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14843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477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Load on the network is higher than capacity</a:t>
            </a:r>
          </a:p>
          <a:p>
            <a:pPr lvl="1"/>
            <a:r>
              <a:rPr lang="en-US" dirty="0" smtClean="0"/>
              <a:t>Capacity is not uniform across networks</a:t>
            </a:r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en-US" dirty="0" smtClean="0"/>
              <a:t>There are multiple flows competing for bandwidth</a:t>
            </a:r>
          </a:p>
          <a:p>
            <a:pPr lvl="2"/>
            <a:r>
              <a:rPr lang="en-US" dirty="0" smtClean="0"/>
              <a:t>Residential cable modem vs. corporate datacenter</a:t>
            </a:r>
          </a:p>
          <a:p>
            <a:pPr lvl="1"/>
            <a:r>
              <a:rPr lang="en-US" dirty="0" smtClean="0"/>
              <a:t>Load is not uniform over time</a:t>
            </a:r>
          </a:p>
          <a:p>
            <a:pPr lvl="2"/>
            <a:r>
              <a:rPr lang="en-US" dirty="0" smtClean="0"/>
              <a:t>10pm, Sunday night = </a:t>
            </a:r>
            <a:r>
              <a:rPr lang="en-US" dirty="0" err="1" smtClean="0"/>
              <a:t>Bittorrent</a:t>
            </a:r>
            <a:r>
              <a:rPr lang="en-US" dirty="0" smtClean="0"/>
              <a:t> Game of Thrones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47" y="336426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71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 have discussed TCP Tahoe</a:t>
            </a:r>
          </a:p>
          <a:p>
            <a:pPr lvl="1"/>
            <a:r>
              <a:rPr lang="en-US" dirty="0" smtClean="0"/>
              <a:t>Original version of TCP</a:t>
            </a:r>
          </a:p>
          <a:p>
            <a:r>
              <a:rPr lang="en-US" dirty="0" smtClean="0"/>
              <a:t>However, TCP was invented in 1974!</a:t>
            </a:r>
          </a:p>
          <a:p>
            <a:pPr lvl="1"/>
            <a:r>
              <a:rPr lang="en-US" dirty="0" smtClean="0"/>
              <a:t>Today, there are many variants of TCP</a:t>
            </a:r>
          </a:p>
          <a:p>
            <a:r>
              <a:rPr lang="en-US" dirty="0" smtClean="0"/>
              <a:t>Early, popular variant: TCP Reno</a:t>
            </a:r>
          </a:p>
          <a:p>
            <a:pPr lvl="1"/>
            <a:r>
              <a:rPr lang="en-US" dirty="0" smtClean="0"/>
              <a:t>Tahoe features, plus…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</a:t>
            </a:r>
          </a:p>
          <a:p>
            <a:pPr lvl="1"/>
            <a:r>
              <a:rPr lang="en-US" dirty="0" smtClean="0"/>
              <a:t>Fast recovery</a:t>
            </a:r>
          </a:p>
        </p:txBody>
      </p:sp>
    </p:spTree>
    <p:extLst>
      <p:ext uri="{BB962C8B-B14F-4D97-AF65-F5344CB8AC3E}">
        <p14:creationId xmlns:p14="http://schemas.microsoft.com/office/powerpoint/2010/main" val="20254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Retransmit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in Tahoe, if segment is lost, there is a long wait until the RTO</a:t>
            </a:r>
          </a:p>
          <a:p>
            <a:r>
              <a:rPr lang="en-US" dirty="0" smtClean="0"/>
              <a:t>Reno: retransmit after 3 duplicate ACKs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3 Duplicate ACKs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Recovery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fast-retransmit 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i="1" dirty="0"/>
              <a:t>ssthresh/2</a:t>
            </a:r>
          </a:p>
          <a:p>
            <a:pPr lvl="1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don’t reset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Avoid unnecessary return to slow start</a:t>
            </a:r>
          </a:p>
          <a:p>
            <a:pPr lvl="1"/>
            <a:r>
              <a:rPr lang="en-US" dirty="0" smtClean="0"/>
              <a:t>Prevents expensive timeouts</a:t>
            </a:r>
          </a:p>
          <a:p>
            <a:r>
              <a:rPr lang="en-US" dirty="0"/>
              <a:t>But when RTO expires still do </a:t>
            </a:r>
            <a:r>
              <a:rPr lang="en-US" i="1" dirty="0" err="1"/>
              <a:t>cwnd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Return to slow start, same as Tahoe</a:t>
            </a:r>
          </a:p>
          <a:p>
            <a:pPr lvl="1"/>
            <a:r>
              <a:rPr lang="en-US" dirty="0" smtClean="0"/>
              <a:t>Indicates packets aren’t being delivered at all</a:t>
            </a:r>
          </a:p>
          <a:p>
            <a:pPr lvl="1"/>
            <a:r>
              <a:rPr lang="en-US" dirty="0" smtClean="0"/>
              <a:t>i.e. congestion must be really bad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Fast Retransmit and Fast Recovery</a:t>
            </a:r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en-US" dirty="0" smtClean="0"/>
              <a:t>At steady state, </a:t>
            </a:r>
            <a:r>
              <a:rPr lang="en-US" i="1" dirty="0" err="1" smtClean="0"/>
              <a:t>cwnd</a:t>
            </a:r>
            <a:r>
              <a:rPr lang="en-US" dirty="0" smtClean="0"/>
              <a:t> oscillates around the optimal window size</a:t>
            </a:r>
          </a:p>
          <a:p>
            <a:r>
              <a:rPr lang="en-US" dirty="0" smtClean="0"/>
              <a:t>TCP always forces packet drops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Congestion Avoidance</a:t>
            </a:r>
          </a:p>
          <a:p>
            <a:pPr algn="ctr"/>
            <a:r>
              <a:rPr lang="en-US" sz="2000" dirty="0" smtClean="0"/>
              <a:t>Fast Retransmit/Recovery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TCP Variants…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Tahoe: the original</a:t>
            </a:r>
          </a:p>
          <a:p>
            <a:pPr lvl="1"/>
            <a:r>
              <a:rPr lang="en-US" dirty="0" smtClean="0"/>
              <a:t>Slow start with AIMD</a:t>
            </a:r>
          </a:p>
          <a:p>
            <a:pPr lvl="1"/>
            <a:r>
              <a:rPr lang="en-US" dirty="0" smtClean="0"/>
              <a:t>Dynamic RTO based on RTT estimate</a:t>
            </a:r>
          </a:p>
          <a:p>
            <a:r>
              <a:rPr lang="en-US" dirty="0" smtClean="0"/>
              <a:t>Reno: fast retransmit and fast recovery</a:t>
            </a:r>
          </a:p>
          <a:p>
            <a:r>
              <a:rPr lang="en-US" dirty="0" err="1" smtClean="0"/>
              <a:t>NewReno</a:t>
            </a:r>
            <a:r>
              <a:rPr lang="en-US" dirty="0" smtClean="0"/>
              <a:t>: improved fast retransmit</a:t>
            </a:r>
          </a:p>
          <a:p>
            <a:pPr lvl="1"/>
            <a:r>
              <a:rPr lang="en-US" dirty="0" smtClean="0"/>
              <a:t>Reduce number of retransmissions</a:t>
            </a:r>
          </a:p>
          <a:p>
            <a:pPr lvl="1"/>
            <a:r>
              <a:rPr lang="en-US" dirty="0" smtClean="0"/>
              <a:t>Window inflation</a:t>
            </a:r>
          </a:p>
          <a:p>
            <a:r>
              <a:rPr lang="en-US" dirty="0" smtClean="0"/>
              <a:t>Vegas: delay-based congestion avoidance</a:t>
            </a:r>
          </a:p>
          <a:p>
            <a:r>
              <a:rPr lang="en-US" dirty="0" smtClean="0"/>
              <a:t>And many, many,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in the Real 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most popular variants today?</a:t>
            </a:r>
          </a:p>
          <a:p>
            <a:pPr lvl="1"/>
            <a:r>
              <a:rPr lang="en-US" dirty="0" smtClean="0"/>
              <a:t>Key problem: TCP performs poorly on high bandwidth-delay product networks (like the modern Internet)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TCP (Windows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Based on Reno</a:t>
            </a:r>
          </a:p>
          <a:p>
            <a:pPr lvl="2"/>
            <a:r>
              <a:rPr lang="en-US" dirty="0" smtClean="0"/>
              <a:t>Uses two congestion windows: delay based and loss based</a:t>
            </a:r>
          </a:p>
          <a:p>
            <a:pPr lvl="2"/>
            <a:r>
              <a:rPr lang="en-US" dirty="0" smtClean="0"/>
              <a:t>Thus, it uses a </a:t>
            </a:r>
            <a:r>
              <a:rPr lang="en-US" i="1" dirty="0" smtClean="0"/>
              <a:t>compound</a:t>
            </a:r>
            <a:r>
              <a:rPr lang="en-US" dirty="0" smtClean="0"/>
              <a:t> congestion controller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en-US" dirty="0" smtClean="0"/>
              <a:t>CUBIC (Linux)</a:t>
            </a:r>
          </a:p>
          <a:p>
            <a:pPr lvl="2"/>
            <a:r>
              <a:rPr lang="en-US" dirty="0" smtClean="0"/>
              <a:t>Enhancement of BIC (Binary Increase Congestion Control)</a:t>
            </a:r>
          </a:p>
          <a:p>
            <a:pPr lvl="2"/>
            <a:r>
              <a:rPr lang="en-US" dirty="0" smtClean="0"/>
              <a:t>Window size controlled by cubic function</a:t>
            </a:r>
          </a:p>
          <a:p>
            <a:pPr lvl="2"/>
            <a:r>
              <a:rPr lang="en-US" dirty="0" smtClean="0"/>
              <a:t>Parameterized by the time </a:t>
            </a:r>
            <a:r>
              <a:rPr lang="en-US" i="1" dirty="0" smtClean="0"/>
              <a:t>T</a:t>
            </a:r>
            <a:r>
              <a:rPr lang="en-US" dirty="0" smtClean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Bandwidth-Delay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Problem: TCP performs poorly when</a:t>
            </a:r>
          </a:p>
          <a:p>
            <a:pPr lvl="1"/>
            <a:r>
              <a:rPr lang="en-US" dirty="0" smtClean="0"/>
              <a:t>The capacity of the network (bandwidth) is large</a:t>
            </a:r>
          </a:p>
          <a:p>
            <a:pPr lvl="1"/>
            <a:r>
              <a:rPr lang="en-US" dirty="0" smtClean="0"/>
              <a:t>The delay (RTT) of the network is large</a:t>
            </a:r>
          </a:p>
          <a:p>
            <a:pPr lvl="1"/>
            <a:r>
              <a:rPr lang="en-US" dirty="0" smtClean="0"/>
              <a:t>Or, when bandwidth * delay is large</a:t>
            </a:r>
          </a:p>
          <a:p>
            <a:pPr lvl="2"/>
            <a:r>
              <a:rPr lang="en-US" dirty="0" smtClean="0"/>
              <a:t>b * d = maximum amount of in-flight data in the network</a:t>
            </a:r>
          </a:p>
          <a:p>
            <a:pPr lvl="2"/>
            <a:r>
              <a:rPr lang="en-US" dirty="0" smtClean="0"/>
              <a:t>a.k.a. the bandwidth-delay product</a:t>
            </a:r>
          </a:p>
          <a:p>
            <a:r>
              <a:rPr lang="en-US" dirty="0" smtClean="0"/>
              <a:t>Why does TCP perform poorly?</a:t>
            </a:r>
          </a:p>
          <a:p>
            <a:pPr lvl="1"/>
            <a:r>
              <a:rPr lang="en-US" dirty="0" smtClean="0"/>
              <a:t>Slow start and additive increase are slow to converge</a:t>
            </a:r>
          </a:p>
          <a:p>
            <a:pPr lvl="1"/>
            <a:r>
              <a:rPr lang="en-US" dirty="0" smtClean="0"/>
              <a:t>TCP is ACK clocked</a:t>
            </a:r>
          </a:p>
          <a:p>
            <a:pPr lvl="2"/>
            <a:r>
              <a:rPr lang="en-US" dirty="0" smtClean="0"/>
              <a:t>i.e. TCP can only react as quickly as ACKs are received</a:t>
            </a:r>
          </a:p>
          <a:p>
            <a:pPr lvl="2"/>
            <a:r>
              <a:rPr lang="en-US" dirty="0" smtClean="0"/>
              <a:t>Large RTT </a:t>
            </a:r>
            <a:r>
              <a:rPr lang="en-US" dirty="0" smtClean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2" y="1827269"/>
            <a:ext cx="8229600" cy="61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Low window size resilience to packet </a:t>
            </a:r>
            <a:r>
              <a:rPr lang="en-US" dirty="0" smtClean="0"/>
              <a:t>loss in </a:t>
            </a:r>
            <a:r>
              <a:rPr lang="en-US" b="1" dirty="0" smtClean="0">
                <a:solidFill>
                  <a:srgbClr val="FF0000"/>
                </a:solidFill>
              </a:rPr>
              <a:t>High-Speed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Line 4"/>
          <p:cNvSpPr>
            <a:spLocks noChangeShapeType="1"/>
          </p:cNvSpPr>
          <p:nvPr/>
        </p:nvSpPr>
        <p:spPr bwMode="auto">
          <a:xfrm>
            <a:off x="1143000" y="32766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5"/>
          <p:cNvSpPr>
            <a:spLocks noChangeShapeType="1"/>
          </p:cNvSpPr>
          <p:nvPr/>
        </p:nvSpPr>
        <p:spPr bwMode="auto">
          <a:xfrm>
            <a:off x="1143000" y="57150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6"/>
          <p:cNvSpPr>
            <a:spLocks noChangeShapeType="1"/>
          </p:cNvSpPr>
          <p:nvPr/>
        </p:nvSpPr>
        <p:spPr bwMode="auto">
          <a:xfrm flipV="1">
            <a:off x="2209800" y="3505200"/>
            <a:ext cx="1752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320040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Packet loss</a:t>
            </a: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6934200" y="59118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>
                <a:latin typeface="Univers" charset="0"/>
              </a:rPr>
              <a:t>Time (RTT)</a:t>
            </a:r>
          </a:p>
        </p:txBody>
      </p:sp>
      <p:sp>
        <p:nvSpPr>
          <p:cNvPr id="103" name="Line 9"/>
          <p:cNvSpPr>
            <a:spLocks noChangeShapeType="1"/>
          </p:cNvSpPr>
          <p:nvPr/>
        </p:nvSpPr>
        <p:spPr bwMode="auto">
          <a:xfrm>
            <a:off x="3962400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"/>
          <p:cNvSpPr>
            <a:spLocks noChangeShapeType="1"/>
          </p:cNvSpPr>
          <p:nvPr/>
        </p:nvSpPr>
        <p:spPr bwMode="auto">
          <a:xfrm>
            <a:off x="22098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1"/>
          <p:cNvSpPr>
            <a:spLocks noChangeShapeType="1"/>
          </p:cNvSpPr>
          <p:nvPr/>
        </p:nvSpPr>
        <p:spPr bwMode="auto">
          <a:xfrm>
            <a:off x="39624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3962400" y="26670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13"/>
          <p:cNvSpPr txBox="1">
            <a:spLocks noChangeArrowheads="1"/>
          </p:cNvSpPr>
          <p:nvPr/>
        </p:nvSpPr>
        <p:spPr bwMode="auto">
          <a:xfrm>
            <a:off x="2305050" y="5911850"/>
            <a:ext cx="219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Congestion avoidance</a:t>
            </a:r>
          </a:p>
        </p:txBody>
      </p:sp>
      <p:sp>
        <p:nvSpPr>
          <p:cNvPr id="108" name="Line 14"/>
          <p:cNvSpPr>
            <a:spLocks noChangeShapeType="1"/>
          </p:cNvSpPr>
          <p:nvPr/>
        </p:nvSpPr>
        <p:spPr bwMode="auto">
          <a:xfrm flipV="1">
            <a:off x="3956050" y="3505200"/>
            <a:ext cx="1752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Text Box 15"/>
          <p:cNvSpPr txBox="1">
            <a:spLocks noChangeArrowheads="1"/>
          </p:cNvSpPr>
          <p:nvPr/>
        </p:nvSpPr>
        <p:spPr bwMode="auto">
          <a:xfrm>
            <a:off x="494665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Packet loss</a:t>
            </a:r>
          </a:p>
        </p:txBody>
      </p:sp>
      <p:sp>
        <p:nvSpPr>
          <p:cNvPr id="110" name="Line 16"/>
          <p:cNvSpPr>
            <a:spLocks noChangeShapeType="1"/>
          </p:cNvSpPr>
          <p:nvPr/>
        </p:nvSpPr>
        <p:spPr bwMode="auto">
          <a:xfrm>
            <a:off x="5715000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7"/>
          <p:cNvSpPr>
            <a:spLocks noChangeShapeType="1"/>
          </p:cNvSpPr>
          <p:nvPr/>
        </p:nvSpPr>
        <p:spPr bwMode="auto">
          <a:xfrm>
            <a:off x="39624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8"/>
          <p:cNvSpPr>
            <a:spLocks noChangeShapeType="1"/>
          </p:cNvSpPr>
          <p:nvPr/>
        </p:nvSpPr>
        <p:spPr bwMode="auto">
          <a:xfrm>
            <a:off x="57150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9"/>
          <p:cNvSpPr>
            <a:spLocks noChangeShapeType="1"/>
          </p:cNvSpPr>
          <p:nvPr/>
        </p:nvSpPr>
        <p:spPr bwMode="auto">
          <a:xfrm>
            <a:off x="5715000" y="26670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 flipV="1">
            <a:off x="5708650" y="3505200"/>
            <a:ext cx="1752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21"/>
          <p:cNvSpPr txBox="1">
            <a:spLocks noChangeArrowheads="1"/>
          </p:cNvSpPr>
          <p:nvPr/>
        </p:nvSpPr>
        <p:spPr bwMode="auto">
          <a:xfrm>
            <a:off x="669925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Packet loss</a:t>
            </a:r>
          </a:p>
        </p:txBody>
      </p:sp>
      <p:sp>
        <p:nvSpPr>
          <p:cNvPr id="116" name="Line 22"/>
          <p:cNvSpPr>
            <a:spLocks noChangeShapeType="1"/>
          </p:cNvSpPr>
          <p:nvPr/>
        </p:nvSpPr>
        <p:spPr bwMode="auto">
          <a:xfrm>
            <a:off x="7467600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>
            <a:off x="57150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>
            <a:off x="74676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5"/>
          <p:cNvSpPr>
            <a:spLocks noChangeShapeType="1"/>
          </p:cNvSpPr>
          <p:nvPr/>
        </p:nvSpPr>
        <p:spPr bwMode="auto">
          <a:xfrm>
            <a:off x="7467600" y="26670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auto">
          <a:xfrm>
            <a:off x="409575" y="347345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cwnd</a:t>
            </a:r>
          </a:p>
        </p:txBody>
      </p:sp>
      <p:sp>
        <p:nvSpPr>
          <p:cNvPr id="121" name="Freeform 27"/>
          <p:cNvSpPr>
            <a:spLocks/>
          </p:cNvSpPr>
          <p:nvPr/>
        </p:nvSpPr>
        <p:spPr bwMode="auto">
          <a:xfrm>
            <a:off x="1152525" y="3429000"/>
            <a:ext cx="1066800" cy="2281238"/>
          </a:xfrm>
          <a:custGeom>
            <a:avLst/>
            <a:gdLst>
              <a:gd name="T0" fmla="*/ 0 w 656"/>
              <a:gd name="T1" fmla="*/ 872 h 872"/>
              <a:gd name="T2" fmla="*/ 432 w 656"/>
              <a:gd name="T3" fmla="*/ 680 h 872"/>
              <a:gd name="T4" fmla="*/ 624 w 656"/>
              <a:gd name="T5" fmla="*/ 104 h 872"/>
              <a:gd name="T6" fmla="*/ 624 w 656"/>
              <a:gd name="T7" fmla="*/ 56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6" h="872">
                <a:moveTo>
                  <a:pt x="0" y="872"/>
                </a:moveTo>
                <a:cubicBezTo>
                  <a:pt x="164" y="840"/>
                  <a:pt x="328" y="808"/>
                  <a:pt x="432" y="680"/>
                </a:cubicBezTo>
                <a:cubicBezTo>
                  <a:pt x="536" y="552"/>
                  <a:pt x="592" y="208"/>
                  <a:pt x="624" y="104"/>
                </a:cubicBezTo>
                <a:cubicBezTo>
                  <a:pt x="656" y="0"/>
                  <a:pt x="640" y="28"/>
                  <a:pt x="624" y="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28"/>
          <p:cNvSpPr>
            <a:spLocks noChangeShapeType="1"/>
          </p:cNvSpPr>
          <p:nvPr/>
        </p:nvSpPr>
        <p:spPr bwMode="auto">
          <a:xfrm flipH="1">
            <a:off x="2219325" y="2667000"/>
            <a:ext cx="0" cy="30432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>
            <a:off x="1152525" y="5788025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0"/>
          <p:cNvSpPr>
            <a:spLocks noChangeShapeType="1"/>
          </p:cNvSpPr>
          <p:nvPr/>
        </p:nvSpPr>
        <p:spPr bwMode="auto">
          <a:xfrm>
            <a:off x="2219325" y="5788025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31"/>
          <p:cNvSpPr>
            <a:spLocks noChangeShapeType="1"/>
          </p:cNvSpPr>
          <p:nvPr/>
        </p:nvSpPr>
        <p:spPr bwMode="auto">
          <a:xfrm>
            <a:off x="1152525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1143000" y="5911850"/>
            <a:ext cx="107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Slow start</a:t>
            </a:r>
          </a:p>
        </p:txBody>
      </p:sp>
      <p:sp>
        <p:nvSpPr>
          <p:cNvPr id="127" name="Line 33"/>
          <p:cNvSpPr>
            <a:spLocks noChangeShapeType="1"/>
          </p:cNvSpPr>
          <p:nvPr/>
        </p:nvSpPr>
        <p:spPr bwMode="auto">
          <a:xfrm>
            <a:off x="2219325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34"/>
          <p:cNvSpPr txBox="1">
            <a:spLocks noChangeArrowheads="1"/>
          </p:cNvSpPr>
          <p:nvPr/>
        </p:nvSpPr>
        <p:spPr bwMode="auto">
          <a:xfrm>
            <a:off x="152400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>
                <a:latin typeface="Univers" charset="0"/>
              </a:rPr>
              <a:t>Packet loss</a:t>
            </a:r>
          </a:p>
        </p:txBody>
      </p:sp>
      <p:grpSp>
        <p:nvGrpSpPr>
          <p:cNvPr id="129" name="Group 36"/>
          <p:cNvGrpSpPr>
            <a:grpSpLocks/>
          </p:cNvGrpSpPr>
          <p:nvPr/>
        </p:nvGrpSpPr>
        <p:grpSpPr bwMode="auto">
          <a:xfrm>
            <a:off x="1063625" y="3489325"/>
            <a:ext cx="7724775" cy="400050"/>
            <a:chOff x="670" y="2198"/>
            <a:chExt cx="4866" cy="252"/>
          </a:xfrm>
        </p:grpSpPr>
        <p:sp>
          <p:nvSpPr>
            <p:cNvPr id="130" name="Line 37"/>
            <p:cNvSpPr>
              <a:spLocks noChangeShapeType="1"/>
            </p:cNvSpPr>
            <p:nvPr/>
          </p:nvSpPr>
          <p:spPr bwMode="auto">
            <a:xfrm>
              <a:off x="720" y="2208"/>
              <a:ext cx="432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31" name="Text Box 38"/>
            <p:cNvSpPr txBox="1">
              <a:spLocks noChangeArrowheads="1"/>
            </p:cNvSpPr>
            <p:nvPr/>
          </p:nvSpPr>
          <p:spPr bwMode="auto">
            <a:xfrm>
              <a:off x="670" y="2198"/>
              <a:ext cx="6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accent4"/>
                  </a:solidFill>
                </a:rPr>
                <a:t>100,000</a:t>
              </a:r>
              <a:endParaRPr lang="en-US" altLang="zh-CN" sz="2000" dirty="0">
                <a:solidFill>
                  <a:schemeClr val="accent4"/>
                </a:solidFill>
              </a:endParaRPr>
            </a:p>
          </p:txBody>
        </p:sp>
        <p:sp>
          <p:nvSpPr>
            <p:cNvPr id="132" name="Text Box 39"/>
            <p:cNvSpPr txBox="1">
              <a:spLocks noChangeArrowheads="1"/>
            </p:cNvSpPr>
            <p:nvPr/>
          </p:nvSpPr>
          <p:spPr bwMode="auto">
            <a:xfrm>
              <a:off x="4887" y="2198"/>
              <a:ext cx="6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4"/>
                  </a:solidFill>
                </a:rPr>
                <a:t>10Gbps</a:t>
              </a:r>
            </a:p>
          </p:txBody>
        </p:sp>
      </p:grpSp>
      <p:grpSp>
        <p:nvGrpSpPr>
          <p:cNvPr id="133" name="Group 40"/>
          <p:cNvGrpSpPr>
            <a:grpSpLocks/>
          </p:cNvGrpSpPr>
          <p:nvPr/>
        </p:nvGrpSpPr>
        <p:grpSpPr bwMode="auto">
          <a:xfrm>
            <a:off x="1074738" y="4632325"/>
            <a:ext cx="7664450" cy="400050"/>
            <a:chOff x="677" y="2918"/>
            <a:chExt cx="4828" cy="252"/>
          </a:xfrm>
        </p:grpSpPr>
        <p:sp>
          <p:nvSpPr>
            <p:cNvPr id="134" name="Line 41"/>
            <p:cNvSpPr>
              <a:spLocks noChangeShapeType="1"/>
            </p:cNvSpPr>
            <p:nvPr/>
          </p:nvSpPr>
          <p:spPr bwMode="auto">
            <a:xfrm>
              <a:off x="720" y="2928"/>
              <a:ext cx="432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35" name="Text Box 42"/>
            <p:cNvSpPr txBox="1">
              <a:spLocks noChangeArrowheads="1"/>
            </p:cNvSpPr>
            <p:nvPr/>
          </p:nvSpPr>
          <p:spPr bwMode="auto">
            <a:xfrm>
              <a:off x="677" y="2918"/>
              <a:ext cx="7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accent4"/>
                  </a:solidFill>
                </a:rPr>
                <a:t>50,000   </a:t>
              </a:r>
            </a:p>
          </p:txBody>
        </p:sp>
        <p:sp>
          <p:nvSpPr>
            <p:cNvPr id="136" name="Text Box 43"/>
            <p:cNvSpPr txBox="1">
              <a:spLocks noChangeArrowheads="1"/>
            </p:cNvSpPr>
            <p:nvPr/>
          </p:nvSpPr>
          <p:spPr bwMode="auto">
            <a:xfrm>
              <a:off x="4944" y="2918"/>
              <a:ext cx="5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4"/>
                  </a:solidFill>
                </a:rPr>
                <a:t>5Gbps</a:t>
              </a:r>
            </a:p>
          </p:txBody>
        </p:sp>
      </p:grpSp>
      <p:grpSp>
        <p:nvGrpSpPr>
          <p:cNvPr id="137" name="Group 44"/>
          <p:cNvGrpSpPr>
            <a:grpSpLocks/>
          </p:cNvGrpSpPr>
          <p:nvPr/>
        </p:nvGrpSpPr>
        <p:grpSpPr bwMode="auto">
          <a:xfrm>
            <a:off x="2209800" y="2422525"/>
            <a:ext cx="5257800" cy="415925"/>
            <a:chOff x="1392" y="1526"/>
            <a:chExt cx="3312" cy="262"/>
          </a:xfrm>
        </p:grpSpPr>
        <p:sp>
          <p:nvSpPr>
            <p:cNvPr id="138" name="Line 45"/>
            <p:cNvSpPr>
              <a:spLocks noChangeShapeType="1"/>
            </p:cNvSpPr>
            <p:nvPr/>
          </p:nvSpPr>
          <p:spPr bwMode="auto">
            <a:xfrm>
              <a:off x="2496" y="1776"/>
              <a:ext cx="1104" cy="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39" name="Line 46"/>
            <p:cNvSpPr>
              <a:spLocks noChangeShapeType="1"/>
            </p:cNvSpPr>
            <p:nvPr/>
          </p:nvSpPr>
          <p:spPr bwMode="auto">
            <a:xfrm>
              <a:off x="3600" y="1776"/>
              <a:ext cx="1104" cy="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40" name="Line 47"/>
            <p:cNvSpPr>
              <a:spLocks noChangeShapeType="1"/>
            </p:cNvSpPr>
            <p:nvPr/>
          </p:nvSpPr>
          <p:spPr bwMode="auto">
            <a:xfrm>
              <a:off x="1392" y="1776"/>
              <a:ext cx="1104" cy="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41" name="Text Box 48"/>
            <p:cNvSpPr txBox="1">
              <a:spLocks noChangeArrowheads="1"/>
            </p:cNvSpPr>
            <p:nvPr/>
          </p:nvSpPr>
          <p:spPr bwMode="auto">
            <a:xfrm>
              <a:off x="1565" y="1526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4"/>
                  </a:solidFill>
                </a:rPr>
                <a:t>1.4 hours</a:t>
              </a:r>
            </a:p>
          </p:txBody>
        </p:sp>
        <p:sp>
          <p:nvSpPr>
            <p:cNvPr id="142" name="Text Box 49"/>
            <p:cNvSpPr txBox="1">
              <a:spLocks noChangeArrowheads="1"/>
            </p:cNvSpPr>
            <p:nvPr/>
          </p:nvSpPr>
          <p:spPr bwMode="auto">
            <a:xfrm>
              <a:off x="2621" y="1536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4"/>
                  </a:solidFill>
                </a:rPr>
                <a:t>1.4 hours</a:t>
              </a:r>
            </a:p>
          </p:txBody>
        </p:sp>
        <p:sp>
          <p:nvSpPr>
            <p:cNvPr id="143" name="Text Box 50"/>
            <p:cNvSpPr txBox="1">
              <a:spLocks noChangeArrowheads="1"/>
            </p:cNvSpPr>
            <p:nvPr/>
          </p:nvSpPr>
          <p:spPr bwMode="auto">
            <a:xfrm>
              <a:off x="3725" y="1536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4"/>
                  </a:solidFill>
                </a:rPr>
                <a:t>1.4 hours</a:t>
              </a:r>
            </a:p>
          </p:txBody>
        </p:sp>
      </p:grpSp>
      <p:sp>
        <p:nvSpPr>
          <p:cNvPr id="144" name="Text Box 51"/>
          <p:cNvSpPr txBox="1">
            <a:spLocks noChangeArrowheads="1"/>
          </p:cNvSpPr>
          <p:nvPr/>
        </p:nvSpPr>
        <p:spPr bwMode="auto">
          <a:xfrm>
            <a:off x="8197850" y="3124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TCP</a:t>
            </a:r>
          </a:p>
        </p:txBody>
      </p:sp>
      <p:sp>
        <p:nvSpPr>
          <p:cNvPr id="145" name="Line 56"/>
          <p:cNvSpPr>
            <a:spLocks noChangeShapeType="1"/>
          </p:cNvSpPr>
          <p:nvPr/>
        </p:nvSpPr>
        <p:spPr bwMode="auto">
          <a:xfrm>
            <a:off x="5717822" y="3473450"/>
            <a:ext cx="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58"/>
          <p:cNvSpPr>
            <a:spLocks noChangeShapeType="1"/>
          </p:cNvSpPr>
          <p:nvPr/>
        </p:nvSpPr>
        <p:spPr bwMode="auto">
          <a:xfrm>
            <a:off x="2209800" y="3505200"/>
            <a:ext cx="1752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96"/>
          <p:cNvSpPr>
            <a:spLocks noChangeArrowheads="1"/>
          </p:cNvSpPr>
          <p:nvPr/>
        </p:nvSpPr>
        <p:spPr bwMode="auto">
          <a:xfrm>
            <a:off x="2308931" y="4765675"/>
            <a:ext cx="1647119" cy="681214"/>
          </a:xfrm>
          <a:prstGeom prst="wedgeRoundRectCallout">
            <a:avLst>
              <a:gd name="adj1" fmla="val -22174"/>
              <a:gd name="adj2" fmla="val -10664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500" b="1" dirty="0" smtClean="0">
                <a:solidFill>
                  <a:srgbClr val="FF0000"/>
                </a:solidFill>
              </a:rPr>
              <a:t>Slow Increase</a:t>
            </a:r>
          </a:p>
          <a:p>
            <a:r>
              <a:rPr lang="en-US" altLang="zh-CN" sz="1500" b="1" dirty="0" err="1" smtClean="0">
                <a:solidFill>
                  <a:srgbClr val="FF0000"/>
                </a:solidFill>
              </a:rPr>
              <a:t>cwnd</a:t>
            </a:r>
            <a:r>
              <a:rPr lang="en-US" altLang="zh-CN" sz="15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= </a:t>
            </a:r>
            <a:r>
              <a:rPr lang="en-US" altLang="zh-CN" sz="1500" b="1" dirty="0" err="1">
                <a:solidFill>
                  <a:srgbClr val="FF0000"/>
                </a:solidFill>
              </a:rPr>
              <a:t>cwnd</a:t>
            </a:r>
            <a:r>
              <a:rPr lang="en-US" altLang="zh-CN" sz="1500" b="1" dirty="0">
                <a:solidFill>
                  <a:srgbClr val="FF0000"/>
                </a:solidFill>
              </a:rPr>
              <a:t> + 1</a:t>
            </a:r>
          </a:p>
        </p:txBody>
      </p:sp>
      <p:sp>
        <p:nvSpPr>
          <p:cNvPr id="151" name="AutoShape 96"/>
          <p:cNvSpPr>
            <a:spLocks noChangeArrowheads="1"/>
          </p:cNvSpPr>
          <p:nvPr/>
        </p:nvSpPr>
        <p:spPr bwMode="auto">
          <a:xfrm>
            <a:off x="4133498" y="4765675"/>
            <a:ext cx="1779940" cy="681214"/>
          </a:xfrm>
          <a:prstGeom prst="wedgeRoundRectCallout">
            <a:avLst>
              <a:gd name="adj1" fmla="val 35866"/>
              <a:gd name="adj2" fmla="val -13771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500" b="1" dirty="0" smtClean="0">
                <a:solidFill>
                  <a:srgbClr val="FF0000"/>
                </a:solidFill>
              </a:rPr>
              <a:t>Fast Decrease</a:t>
            </a:r>
          </a:p>
          <a:p>
            <a:r>
              <a:rPr lang="en-US" altLang="zh-CN" sz="1500" b="1" dirty="0" err="1" smtClean="0">
                <a:solidFill>
                  <a:srgbClr val="FF0000"/>
                </a:solidFill>
              </a:rPr>
              <a:t>cwnd</a:t>
            </a:r>
            <a:r>
              <a:rPr lang="en-US" altLang="zh-CN" sz="15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= </a:t>
            </a:r>
            <a:r>
              <a:rPr lang="en-US" altLang="zh-CN" sz="1500" b="1" dirty="0" err="1">
                <a:solidFill>
                  <a:srgbClr val="FF0000"/>
                </a:solidFill>
              </a:rPr>
              <a:t>cwnd</a:t>
            </a:r>
            <a:r>
              <a:rPr lang="en-US" altLang="zh-CN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1" dirty="0" smtClean="0">
                <a:solidFill>
                  <a:srgbClr val="FF0000"/>
                </a:solidFill>
              </a:rPr>
              <a:t>* 0.5</a:t>
            </a:r>
            <a:endParaRPr lang="en-US" altLang="zh-CN" sz="15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F1C81FE9-784A-DA42-AE18-27C43E979D4B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921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Presentation: "</a:t>
            </a:r>
            <a:r>
              <a:rPr lang="en-US" sz="1400" dirty="0"/>
              <a:t>Congestion Control on High-Speed </a:t>
            </a:r>
            <a:r>
              <a:rPr lang="en-US" sz="1400" dirty="0" smtClean="0"/>
              <a:t>Networks”, </a:t>
            </a:r>
            <a:r>
              <a:rPr lang="en-US" sz="1400" dirty="0" err="1"/>
              <a:t>Injong</a:t>
            </a:r>
            <a:r>
              <a:rPr lang="en-US" sz="1400" dirty="0"/>
              <a:t> Rhee, </a:t>
            </a:r>
            <a:r>
              <a:rPr lang="en-US" sz="1400" dirty="0" err="1"/>
              <a:t>Lisong</a:t>
            </a:r>
            <a:r>
              <a:rPr lang="en-US" sz="1400" dirty="0"/>
              <a:t> </a:t>
            </a:r>
            <a:r>
              <a:rPr lang="en-US" sz="1400" dirty="0" err="1" smtClean="0"/>
              <a:t>Xu</a:t>
            </a:r>
            <a:r>
              <a:rPr lang="en-US" sz="1400" dirty="0" smtClean="0"/>
              <a:t>, </a:t>
            </a:r>
            <a:r>
              <a:rPr lang="en-US" sz="1400" smtClean="0"/>
              <a:t>Slide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11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  <p:bldP spid="149" grpId="0" animBg="1"/>
      <p:bldP spid="1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Performance of TCP Reno CC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7026" y="1937651"/>
            <a:ext cx="4184974" cy="4436144"/>
            <a:chOff x="387026" y="2209801"/>
            <a:chExt cx="4184974" cy="443614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63575" y="6248400"/>
              <a:ext cx="3908425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Bottleneck Bandwidth (Mb/</a:t>
              </a:r>
              <a:r>
                <a:rPr lang="en-US" sz="2000" dirty="0" err="1"/>
                <a:t>s</a:t>
              </a:r>
              <a:r>
                <a:rPr lang="en-US" sz="2000" dirty="0"/>
                <a:t>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10785117">
              <a:off x="387026" y="2515649"/>
              <a:ext cx="490520" cy="278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925513" y="2209801"/>
            <a:ext cx="3457798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Bitmap Image" r:id="rId3" imgW="4952381" imgH="5447619" progId="">
                    <p:embed/>
                  </p:oleObj>
                </mc:Choice>
                <mc:Fallback>
                  <p:oleObj name="Bitmap Image" r:id="rId3" imgW="4952381" imgH="544761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513" y="2209801"/>
                          <a:ext cx="3457798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225550" y="2286000"/>
              <a:ext cx="2819400" cy="91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RTT = 80 ms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9998" y="1942810"/>
            <a:ext cx="3925118" cy="4354785"/>
            <a:chOff x="4729998" y="2214960"/>
            <a:chExt cx="3925118" cy="435478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5424554" y="6172200"/>
              <a:ext cx="3078162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Round Trip Delay (sec)</a:t>
              </a: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 rot="-10785117">
              <a:off x="4729998" y="2786442"/>
              <a:ext cx="490520" cy="2586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5253104" y="2214960"/>
            <a:ext cx="3402012" cy="3986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Bitmap Image" r:id="rId5" imgW="4571429" imgH="5420482" progId="">
                    <p:embed/>
                  </p:oleObj>
                </mc:Choice>
                <mc:Fallback>
                  <p:oleObj name="Bitmap Image" r:id="rId5" imgW="4571429" imgH="542048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104" y="2214960"/>
                          <a:ext cx="3402012" cy="3986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35613" y="2287588"/>
              <a:ext cx="2892425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BW = 155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6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window growth</a:t>
            </a:r>
          </a:p>
          <a:p>
            <a:pPr lvl="1"/>
            <a:r>
              <a:rPr lang="en-US" dirty="0" smtClean="0"/>
              <a:t>Slow start and additive increase are too slow when bandwidth is large</a:t>
            </a:r>
          </a:p>
          <a:p>
            <a:pPr lvl="1"/>
            <a:r>
              <a:rPr lang="en-US" dirty="0" smtClean="0"/>
              <a:t>Want to converge more quickly</a:t>
            </a:r>
          </a:p>
          <a:p>
            <a:r>
              <a:rPr lang="en-US" dirty="0"/>
              <a:t>Maintain fairness with other TCP </a:t>
            </a:r>
            <a:r>
              <a:rPr lang="en-US" dirty="0" smtClean="0"/>
              <a:t>variants</a:t>
            </a:r>
            <a:endParaRPr lang="en-US" dirty="0"/>
          </a:p>
          <a:p>
            <a:pPr lvl="1"/>
            <a:r>
              <a:rPr lang="en-US" dirty="0"/>
              <a:t>Window growth cannot be too aggressive</a:t>
            </a:r>
          </a:p>
          <a:p>
            <a:r>
              <a:rPr lang="en-US" dirty="0" smtClean="0"/>
              <a:t>Improve RTT fairness</a:t>
            </a:r>
          </a:p>
          <a:p>
            <a:pPr lvl="1"/>
            <a:r>
              <a:rPr lang="en-US" dirty="0" smtClean="0"/>
              <a:t>TCP Tahoe/Reno flows are not fair when RTTs vary widely</a:t>
            </a:r>
          </a:p>
          <a:p>
            <a:r>
              <a:rPr lang="en-US" dirty="0" smtClean="0"/>
              <a:t>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85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Congestion Bad?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Results in packet </a:t>
            </a:r>
            <a:r>
              <a:rPr lang="en-US" dirty="0">
                <a:solidFill>
                  <a:schemeClr val="accent1"/>
                </a:solidFill>
              </a:rPr>
              <a:t>loss</a:t>
            </a:r>
          </a:p>
          <a:p>
            <a:pPr lvl="1"/>
            <a:r>
              <a:rPr lang="en-US" dirty="0"/>
              <a:t>Routers have finite </a:t>
            </a:r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Internet traffic is </a:t>
            </a:r>
            <a:r>
              <a:rPr lang="en-US" dirty="0" err="1" smtClean="0"/>
              <a:t>bursty</a:t>
            </a:r>
            <a:r>
              <a:rPr lang="en-US" dirty="0" smtClean="0"/>
              <a:t>,</a:t>
            </a:r>
            <a:r>
              <a:rPr lang="en-US" dirty="0" smtClean="0">
                <a:sym typeface="Wingdings"/>
              </a:rPr>
              <a:t> no buffer can prevent all drops</a:t>
            </a:r>
            <a:endParaRPr lang="en-US" dirty="0" smtClean="0"/>
          </a:p>
          <a:p>
            <a:pPr lvl="1"/>
            <a:r>
              <a:rPr lang="en-US" dirty="0" smtClean="0"/>
              <a:t>When routers get overloaded, packets will be </a:t>
            </a:r>
            <a:r>
              <a:rPr lang="en-US" dirty="0"/>
              <a:t>dropped</a:t>
            </a:r>
          </a:p>
          <a:p>
            <a:r>
              <a:rPr lang="en-US" dirty="0" smtClean="0"/>
              <a:t>Practical consequences</a:t>
            </a:r>
          </a:p>
          <a:p>
            <a:pPr lvl="1"/>
            <a:r>
              <a:rPr lang="en-US" dirty="0" smtClean="0"/>
              <a:t>Router queues build up, </a:t>
            </a:r>
            <a:r>
              <a:rPr lang="en-US" dirty="0" smtClean="0">
                <a:solidFill>
                  <a:schemeClr val="accent1"/>
                </a:solidFill>
              </a:rPr>
              <a:t>delay</a:t>
            </a:r>
            <a:r>
              <a:rPr lang="en-US" dirty="0" smtClean="0"/>
              <a:t> increases</a:t>
            </a:r>
          </a:p>
          <a:p>
            <a:pPr lvl="1"/>
            <a:r>
              <a:rPr lang="en-US" dirty="0" smtClean="0"/>
              <a:t>Wasted </a:t>
            </a:r>
            <a:r>
              <a:rPr lang="en-US" dirty="0"/>
              <a:t>bandwidth from </a:t>
            </a:r>
            <a:r>
              <a:rPr lang="en-US" dirty="0">
                <a:solidFill>
                  <a:schemeClr val="accent1"/>
                </a:solidFill>
              </a:rPr>
              <a:t>retransmissions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 network “</a:t>
            </a:r>
            <a:r>
              <a:rPr lang="en-US" dirty="0" err="1" smtClean="0"/>
              <a:t>goodput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TCP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TCP implementation in Windows</a:t>
            </a:r>
          </a:p>
          <a:p>
            <a:r>
              <a:rPr lang="en-US" dirty="0" smtClean="0"/>
              <a:t>Key idea: split 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into two separate windows</a:t>
            </a:r>
          </a:p>
          <a:p>
            <a:pPr lvl="1"/>
            <a:r>
              <a:rPr lang="en-US" dirty="0" smtClean="0"/>
              <a:t>Traditional, loss-based window</a:t>
            </a:r>
          </a:p>
          <a:p>
            <a:pPr lvl="1"/>
            <a:r>
              <a:rPr lang="en-US" dirty="0" smtClean="0"/>
              <a:t>New, delay-based window</a:t>
            </a:r>
          </a:p>
          <a:p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 + </a:t>
            </a:r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dirty="0" smtClean="0"/>
              <a:t>, </a:t>
            </a:r>
            <a:r>
              <a:rPr lang="en-US" i="1" dirty="0" err="1"/>
              <a:t>adv_wnd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is controlled by AIMD</a:t>
            </a:r>
            <a:endParaRPr lang="en-US" i="1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i="1" dirty="0" smtClean="0"/>
              <a:t> </a:t>
            </a:r>
            <a:r>
              <a:rPr lang="en-US" dirty="0" smtClean="0"/>
              <a:t>is the delay window</a:t>
            </a:r>
          </a:p>
          <a:p>
            <a:r>
              <a:rPr lang="en-US" dirty="0" smtClean="0"/>
              <a:t>Rules for adjusting</a:t>
            </a:r>
            <a:r>
              <a:rPr lang="en-US" i="1" dirty="0" smtClean="0"/>
              <a:t> </a:t>
            </a:r>
            <a:r>
              <a:rPr lang="en-US" i="1" dirty="0" err="1" smtClean="0"/>
              <a:t>dwnd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If RTT is increasing, decrease </a:t>
            </a:r>
            <a:r>
              <a:rPr lang="en-US" i="1" dirty="0" err="1" smtClean="0"/>
              <a:t>dwnd</a:t>
            </a:r>
            <a:r>
              <a:rPr lang="en-US" dirty="0" smtClean="0"/>
              <a:t> (</a:t>
            </a:r>
            <a:r>
              <a:rPr lang="en-US" i="1" dirty="0" err="1" smtClean="0"/>
              <a:t>dwnd</a:t>
            </a:r>
            <a:r>
              <a:rPr lang="en-US" dirty="0" smtClean="0"/>
              <a:t> &gt;= 0)</a:t>
            </a:r>
          </a:p>
          <a:p>
            <a:pPr lvl="1"/>
            <a:r>
              <a:rPr lang="en-US" dirty="0" smtClean="0"/>
              <a:t>If RTT is decreasing, increase </a:t>
            </a:r>
            <a:r>
              <a:rPr lang="en-US" i="1" dirty="0" err="1" smtClean="0"/>
              <a:t>dwnd</a:t>
            </a:r>
            <a:endParaRPr lang="en-US" dirty="0" smtClean="0"/>
          </a:p>
          <a:p>
            <a:pPr lvl="1"/>
            <a:r>
              <a:rPr lang="en-US" dirty="0" smtClean="0"/>
              <a:t>Increase/decrease are proportional to the rate of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88096" y="1629249"/>
              <a:ext cx="629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70747" y="1629250"/>
              <a:ext cx="659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TCP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Aggressiveness corresponds to changes in RTT</a:t>
            </a:r>
          </a:p>
          <a:p>
            <a:r>
              <a:rPr lang="en-US" sz="2400" dirty="0" smtClean="0"/>
              <a:t>Advantages: fast ramp up, more fair to flows with different RTTs</a:t>
            </a:r>
          </a:p>
          <a:p>
            <a:r>
              <a:rPr lang="en-US" sz="2400" dirty="0" smtClean="0"/>
              <a:t>Disadvantage: must estimate RTT, which is very challenging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30" y="2031845"/>
            <a:ext cx="950994" cy="944786"/>
            <a:chOff x="1191443" y="4863146"/>
            <a:chExt cx="5209363" cy="1398648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954776" y="1479470"/>
            <a:ext cx="934847" cy="944786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31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TCP implementation in Linux</a:t>
            </a:r>
          </a:p>
          <a:p>
            <a:r>
              <a:rPr lang="en-US" dirty="0" smtClean="0"/>
              <a:t>Replace AIMD with cubic function</a:t>
            </a:r>
          </a:p>
          <a:p>
            <a:r>
              <a:rPr lang="en-US" dirty="0" smtClean="0"/>
              <a:t>Solve RTT un-fairness</a:t>
            </a:r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 smtClean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 smtClean="0">
                <a:sym typeface="Wingdings"/>
              </a:rPr>
              <a:t>W_max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err="1" smtClean="0">
                <a:sym typeface="Wingdings"/>
              </a:rPr>
              <a:t>cwnd</a:t>
            </a:r>
            <a:r>
              <a:rPr lang="en-US" dirty="0" smtClean="0">
                <a:sym typeface="Wingdings"/>
              </a:rPr>
              <a:t> when last packet dropped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ACK received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scaling </a:t>
            </a:r>
            <a:r>
              <a:rPr lang="en-US" dirty="0" smtClean="0"/>
              <a:t>factor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the elapsed time from the last </a:t>
            </a:r>
            <a:r>
              <a:rPr lang="en-US" dirty="0" smtClean="0"/>
              <a:t>window reduction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Wmax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the window size just before the </a:t>
            </a:r>
            <a:r>
              <a:rPr lang="en-US" dirty="0" smtClean="0"/>
              <a:t>last window reduction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is updated at the time of last lost event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Update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 with: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Update </a:t>
            </a:r>
            <a:r>
              <a:rPr lang="en-US" b="1" dirty="0" err="1" smtClean="0">
                <a:solidFill>
                  <a:srgbClr val="FF0000"/>
                </a:solidFill>
              </a:rPr>
              <a:t>Wmax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β</a:t>
            </a:r>
            <a:r>
              <a:rPr lang="en-US" dirty="0"/>
              <a:t> is a constant </a:t>
            </a:r>
            <a:r>
              <a:rPr lang="en-US" dirty="0" smtClean="0"/>
              <a:t>multiplication </a:t>
            </a:r>
            <a:r>
              <a:rPr lang="en-US" dirty="0"/>
              <a:t>decrease factor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58788" y="2471738"/>
          <a:ext cx="40370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549400" imgH="279400" progId="Equation.3">
                  <p:embed/>
                </p:oleObj>
              </mc:Choice>
              <mc:Fallback>
                <p:oleObj name="Equation" r:id="rId3" imgW="15494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788" y="2471738"/>
                        <a:ext cx="4037012" cy="7286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648200" y="2732741"/>
          <a:ext cx="4038600" cy="95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079500" imgH="254000" progId="Equation.3">
                  <p:embed/>
                </p:oleObj>
              </mc:Choice>
              <mc:Fallback>
                <p:oleObj name="Equation" r:id="rId5" imgW="1079500" imgH="2540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2732741"/>
                        <a:ext cx="4038600" cy="95025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4648200" y="4167720"/>
          <a:ext cx="4038600" cy="95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914400" imgH="215900" progId="Equation.3">
                  <p:embed/>
                </p:oleObj>
              </mc:Choice>
              <mc:Fallback>
                <p:oleObj name="Equation" r:id="rId7" imgW="914400" imgH="215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4167720"/>
                        <a:ext cx="4038600" cy="9535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loud Callout 13"/>
          <p:cNvSpPr/>
          <p:nvPr/>
        </p:nvSpPr>
        <p:spPr>
          <a:xfrm>
            <a:off x="296333" y="3626556"/>
            <a:ext cx="4199467" cy="2739202"/>
          </a:xfrm>
          <a:prstGeom prst="cloudCallout">
            <a:avLst>
              <a:gd name="adj1" fmla="val -16450"/>
              <a:gd name="adj2" fmla="val -665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wnd</a:t>
            </a:r>
            <a:r>
              <a:rPr lang="en-US" dirty="0" smtClean="0"/>
              <a:t> cannot be less than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as to keep the growth rate the same as standard TCP in </a:t>
            </a:r>
            <a:r>
              <a:rPr lang="en-US" b="1" dirty="0" smtClean="0">
                <a:solidFill>
                  <a:srgbClr val="FF0000"/>
                </a:solidFill>
              </a:rPr>
              <a:t>short RTT</a:t>
            </a:r>
            <a:r>
              <a:rPr lang="en-US" dirty="0" smtClean="0"/>
              <a:t> networks. 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315155" y="4444593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930400" imgH="431800" progId="Equation.3">
                  <p:embed/>
                </p:oleObj>
              </mc:Choice>
              <mc:Fallback>
                <p:oleObj name="Equation" r:id="rId9" imgW="1930400" imgH="4318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5155" y="4444593"/>
                        <a:ext cx="1930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70000" lnSpcReduction="20000"/>
          </a:bodyPr>
          <a:lstStyle/>
          <a:p>
            <a:fld id="{F1C81FE9-784A-DA42-AE18-27C43E979D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CUBIC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Less wasted bandwidth due to fast ramp up</a:t>
            </a:r>
          </a:p>
          <a:p>
            <a:r>
              <a:rPr lang="en-US" sz="2400" dirty="0" smtClean="0"/>
              <a:t>Stable region and slow acceleration help maintain fairness</a:t>
            </a:r>
          </a:p>
          <a:p>
            <a:pPr lvl="1"/>
            <a:r>
              <a:rPr lang="en-US" sz="2100" dirty="0"/>
              <a:t>F</a:t>
            </a:r>
            <a:r>
              <a:rPr lang="en-US" sz="2100" dirty="0" smtClean="0"/>
              <a:t>ast ramp up is more aggressive than additive increase</a:t>
            </a:r>
          </a:p>
          <a:p>
            <a:pPr lvl="1"/>
            <a:r>
              <a:rPr lang="en-US" sz="2100" dirty="0" smtClean="0"/>
              <a:t>To be fair to Tahoe/Reno, CUBIC needs to be less aggressive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CUBIC Function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cwnd</a:t>
            </a:r>
            <a:r>
              <a:rPr lang="en-US" sz="2000" i="1" baseline="-25000" dirty="0" err="1" smtClean="0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8" y="4863146"/>
              <a:ext cx="5181598" cy="9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 ramp up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26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Region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5055088" y="1244224"/>
            <a:ext cx="2468824" cy="707009"/>
            <a:chOff x="1191443" y="4863146"/>
            <a:chExt cx="5209363" cy="1398648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Slowly accelerate to probe for bandwidth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1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of CUBIC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099" name="Picture 3" descr="D:\Classes\CS 4700\assets\cub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94" y="1612750"/>
            <a:ext cx="7073556" cy="51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H="1">
            <a:off x="4108280" y="2690174"/>
            <a:ext cx="932405" cy="426563"/>
            <a:chOff x="1191443" y="4863146"/>
            <a:chExt cx="5209363" cy="1398648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2318759" y="4699655"/>
            <a:ext cx="932405" cy="426563"/>
            <a:chOff x="1191443" y="4863146"/>
            <a:chExt cx="5209363" cy="1398648"/>
          </a:xfrm>
        </p:grpSpPr>
        <p:sp>
          <p:nvSpPr>
            <p:cNvPr id="11" name="Rectangular Callout 10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7917433" y="5126218"/>
            <a:ext cx="932405" cy="426563"/>
            <a:chOff x="1191443" y="4863146"/>
            <a:chExt cx="5209363" cy="1398648"/>
          </a:xfrm>
        </p:grpSpPr>
        <p:sp>
          <p:nvSpPr>
            <p:cNvPr id="14" name="Rectangular Callout 13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100927"/>
                <a:gd name="adj2" fmla="val 122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6759507" y="5036721"/>
            <a:ext cx="932405" cy="426563"/>
            <a:chOff x="1191443" y="4863146"/>
            <a:chExt cx="5209363" cy="1398648"/>
          </a:xfrm>
        </p:grpSpPr>
        <p:sp>
          <p:nvSpPr>
            <p:cNvPr id="17" name="Rectangular Callout 16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47056"/>
                <a:gd name="adj2" fmla="val 19373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Deploying TCP Variants</a:t>
            </a:r>
            <a:endParaRPr 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assumes all flows employ TCP-like congestion control</a:t>
            </a:r>
          </a:p>
          <a:p>
            <a:pPr lvl="1"/>
            <a:r>
              <a:rPr lang="en-US" dirty="0" smtClean="0"/>
              <a:t>TCP-friendly or TCP-compatible</a:t>
            </a:r>
          </a:p>
          <a:p>
            <a:pPr lvl="1"/>
            <a:r>
              <a:rPr lang="en-US" dirty="0" smtClean="0"/>
              <a:t>Violated by UDP :(</a:t>
            </a:r>
          </a:p>
          <a:p>
            <a:r>
              <a:rPr lang="en-US" dirty="0" smtClean="0"/>
              <a:t>If new congestion control algorithms are developed, they must be TCP-friendly</a:t>
            </a:r>
          </a:p>
          <a:p>
            <a:r>
              <a:rPr lang="en-US" dirty="0" smtClean="0"/>
              <a:t>Be wary of unforeseen interactions</a:t>
            </a:r>
            <a:endParaRPr lang="en-US" dirty="0"/>
          </a:p>
          <a:p>
            <a:pPr lvl="1"/>
            <a:r>
              <a:rPr lang="en-US" dirty="0" smtClean="0"/>
              <a:t>Variants work well with others like themselves</a:t>
            </a:r>
          </a:p>
          <a:p>
            <a:pPr lvl="1"/>
            <a:r>
              <a:rPr lang="en-US" dirty="0" smtClean="0"/>
              <a:t>Different variants competing for resources may trigger unfair, pathological behavior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vast majority of Internet traffic is TCP</a:t>
            </a:r>
          </a:p>
          <a:p>
            <a:r>
              <a:rPr lang="en-US" dirty="0" smtClean="0"/>
              <a:t>However, many issues with the protocol</a:t>
            </a:r>
          </a:p>
          <a:p>
            <a:pPr lvl="1"/>
            <a:r>
              <a:rPr lang="en-US" dirty="0" smtClean="0"/>
              <a:t>Lack of fairness</a:t>
            </a:r>
          </a:p>
          <a:p>
            <a:pPr lvl="1"/>
            <a:r>
              <a:rPr lang="en-US" dirty="0" smtClean="0"/>
              <a:t>Synchronization of flows</a:t>
            </a:r>
          </a:p>
          <a:p>
            <a:pPr lvl="1"/>
            <a:r>
              <a:rPr lang="en-US" dirty="0" smtClean="0"/>
              <a:t>Poor performance with small flows</a:t>
            </a:r>
          </a:p>
          <a:p>
            <a:pPr lvl="1"/>
            <a:r>
              <a:rPr lang="en-US" dirty="0" smtClean="0"/>
              <a:t>Really poor performance on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7695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5769"/>
            <a:ext cx="8839200" cy="664535"/>
          </a:xfrm>
        </p:spPr>
        <p:txBody>
          <a:bodyPr/>
          <a:lstStyle/>
          <a:p>
            <a:r>
              <a:rPr lang="en-US" dirty="0" smtClean="0"/>
              <a:t>Problem: TCP throughput depends on RTT</a:t>
            </a:r>
            <a:endParaRPr lang="en-US" dirty="0"/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600918" y="3130216"/>
            <a:ext cx="1219434" cy="4542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 flipV="1">
            <a:off x="743482" y="3584509"/>
            <a:ext cx="1076870" cy="4431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7436565" y="4140944"/>
            <a:ext cx="10681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10" idx="3"/>
          </p:cNvCxnSpPr>
          <p:nvPr/>
        </p:nvCxnSpPr>
        <p:spPr>
          <a:xfrm flipH="1">
            <a:off x="5614853" y="4140944"/>
            <a:ext cx="117659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9" idx="3"/>
          </p:cNvCxnSpPr>
          <p:nvPr/>
        </p:nvCxnSpPr>
        <p:spPr>
          <a:xfrm flipH="1" flipV="1">
            <a:off x="4234016" y="3584509"/>
            <a:ext cx="735722" cy="5564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3"/>
          </p:cNvCxnSpPr>
          <p:nvPr/>
        </p:nvCxnSpPr>
        <p:spPr>
          <a:xfrm flipH="1">
            <a:off x="4234016" y="3281009"/>
            <a:ext cx="1077337" cy="3035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9" idx="1"/>
          </p:cNvCxnSpPr>
          <p:nvPr/>
        </p:nvCxnSpPr>
        <p:spPr>
          <a:xfrm>
            <a:off x="2465467" y="3584509"/>
            <a:ext cx="112343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2" y="2826716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2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01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8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50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" y="372414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53" y="290307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48" y="38405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914399" y="3080167"/>
            <a:ext cx="4093534" cy="297862"/>
          </a:xfrm>
          <a:custGeom>
            <a:avLst/>
            <a:gdLst>
              <a:gd name="connsiteX0" fmla="*/ 0 w 4093534"/>
              <a:gd name="connsiteY0" fmla="*/ 0 h 297862"/>
              <a:gd name="connsiteX1" fmla="*/ 2041451 w 4093534"/>
              <a:gd name="connsiteY1" fmla="*/ 297711 h 297862"/>
              <a:gd name="connsiteX2" fmla="*/ 4093534 w 4093534"/>
              <a:gd name="connsiteY2" fmla="*/ 31897 h 29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534" h="297862">
                <a:moveTo>
                  <a:pt x="0" y="0"/>
                </a:moveTo>
                <a:cubicBezTo>
                  <a:pt x="679597" y="146197"/>
                  <a:pt x="1359195" y="292395"/>
                  <a:pt x="2041451" y="297711"/>
                </a:cubicBezTo>
                <a:cubicBezTo>
                  <a:pt x="2723707" y="303027"/>
                  <a:pt x="3408620" y="167462"/>
                  <a:pt x="4093534" y="31897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71869" y="3743283"/>
            <a:ext cx="7632796" cy="723257"/>
          </a:xfrm>
          <a:custGeom>
            <a:avLst/>
            <a:gdLst>
              <a:gd name="connsiteX0" fmla="*/ 0 w 7347097"/>
              <a:gd name="connsiteY0" fmla="*/ 389509 h 723257"/>
              <a:gd name="connsiteX1" fmla="*/ 2083981 w 7347097"/>
              <a:gd name="connsiteY1" fmla="*/ 6737 h 723257"/>
              <a:gd name="connsiteX2" fmla="*/ 4104167 w 7347097"/>
              <a:gd name="connsiteY2" fmla="*/ 676588 h 723257"/>
              <a:gd name="connsiteX3" fmla="*/ 7347097 w 7347097"/>
              <a:gd name="connsiteY3" fmla="*/ 612792 h 7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097" h="723257">
                <a:moveTo>
                  <a:pt x="0" y="389509"/>
                </a:moveTo>
                <a:cubicBezTo>
                  <a:pt x="699976" y="174199"/>
                  <a:pt x="1399953" y="-41110"/>
                  <a:pt x="2083981" y="6737"/>
                </a:cubicBezTo>
                <a:cubicBezTo>
                  <a:pt x="2768009" y="54584"/>
                  <a:pt x="3226981" y="575579"/>
                  <a:pt x="4104167" y="676588"/>
                </a:cubicBezTo>
                <a:cubicBezTo>
                  <a:pt x="4981353" y="777597"/>
                  <a:pt x="6164225" y="695194"/>
                  <a:pt x="7347097" y="612792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32509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36565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08372" y="34827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45" y="33803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56542" y="32151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>
          <a:xfrm rot="10800000">
            <a:off x="2656114" y="2603873"/>
            <a:ext cx="742138" cy="6210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2687049" y="639338"/>
            <a:ext cx="510038" cy="4055339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1427" y="2042656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16200000">
            <a:off x="4444606" y="952466"/>
            <a:ext cx="510038" cy="7610081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64863" y="5046368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30213" y="2718616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831426" y="2787547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/>
          <p:cNvSpPr txBox="1">
            <a:spLocks/>
          </p:cNvSpPr>
          <p:nvPr/>
        </p:nvSpPr>
        <p:spPr>
          <a:xfrm>
            <a:off x="145648" y="5493674"/>
            <a:ext cx="8839200" cy="1364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 clocking makes TCP inherently unfair</a:t>
            </a:r>
          </a:p>
          <a:p>
            <a:r>
              <a:rPr lang="en-US" dirty="0" smtClean="0"/>
              <a:t>Possible solution: maintain a separate delay window</a:t>
            </a:r>
          </a:p>
          <a:p>
            <a:pPr lvl="1"/>
            <a:r>
              <a:rPr lang="en-US" dirty="0" smtClean="0"/>
              <a:t>Implemented by Microsoft’s Compound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of Flows</a:t>
            </a:r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55324" y="1962511"/>
            <a:ext cx="3802937" cy="4997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Ideal bandwidth sharing</a:t>
            </a:r>
            <a:endParaRPr lang="en-US" sz="2400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5114" y="2462241"/>
            <a:ext cx="3968212" cy="1242363"/>
            <a:chOff x="165114" y="2462241"/>
            <a:chExt cx="3968212" cy="124236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rot="16200000">
              <a:off x="-56581" y="2908177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627421" y="3136587"/>
              <a:ext cx="32613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627421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27421" y="3192495"/>
              <a:ext cx="3261356" cy="0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624810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>
              <a:off x="624810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1933" y="2462241"/>
            <a:ext cx="3948987" cy="1242363"/>
            <a:chOff x="4861933" y="2462241"/>
            <a:chExt cx="3948987" cy="124236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 rot="16200000">
              <a:off x="4640238" y="291364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5305015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302404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5295713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5891591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5909062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6504940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 flipV="1">
              <a:off x="6498813" y="290428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094691" y="289335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V="1">
              <a:off x="7087558" y="289881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7683436" y="2887887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7683549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H="1">
              <a:off x="8279427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5570586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H="1">
              <a:off x="6166464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 flipV="1">
              <a:off x="6183935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>
              <a:off x="6779813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6773686" y="288788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7369564" y="287695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 flipV="1">
              <a:off x="7362431" y="288242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 flipH="1">
              <a:off x="7958309" y="287149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7958422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8554300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V="1">
              <a:off x="5311006" y="2893352"/>
              <a:ext cx="259580" cy="218653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5570585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5302404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38381" y="4717516"/>
            <a:ext cx="4394794" cy="1833562"/>
            <a:chOff x="2838381" y="4717516"/>
            <a:chExt cx="4394794" cy="1833562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292583" y="5181448"/>
              <a:ext cx="684929" cy="552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3977512" y="5184575"/>
              <a:ext cx="1" cy="83927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 rot="16200000">
              <a:off x="2616686" y="550867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309183" y="6536447"/>
              <a:ext cx="3923992" cy="110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300688" y="5001327"/>
              <a:ext cx="39324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 flipH="1">
              <a:off x="3306571" y="4717516"/>
              <a:ext cx="2612" cy="1833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977513" y="5442767"/>
              <a:ext cx="636949" cy="5941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614460" y="5442767"/>
              <a:ext cx="1" cy="64437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4614462" y="5634296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H="1">
              <a:off x="5187957" y="563511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5172548" y="5646045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5768427" y="5634296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 flipV="1">
              <a:off x="5781270" y="5656955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flipH="1">
              <a:off x="6354765" y="5657774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6339356" y="5668704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>
              <a:off x="6935235" y="565695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3293046" y="5860507"/>
              <a:ext cx="684467" cy="54066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 flipH="1">
              <a:off x="3977512" y="5880275"/>
              <a:ext cx="1" cy="3972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977513" y="5764956"/>
              <a:ext cx="636950" cy="503518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H="1">
              <a:off x="4614460" y="5761820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V="1">
              <a:off x="4598107" y="576495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5172548" y="576625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V="1">
              <a:off x="5187071" y="576625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H="1">
              <a:off x="5761512" y="576756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5761512" y="577788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 flipH="1">
              <a:off x="6335953" y="577918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 flipV="1">
              <a:off x="6346586" y="577918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 flipH="1">
              <a:off x="6921027" y="578049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>
          <a:xfrm>
            <a:off x="4519629" y="1591097"/>
            <a:ext cx="4485834" cy="9271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Oscillating, but high overall utilization</a:t>
            </a:r>
            <a:endParaRPr lang="en-US" sz="2400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3069534" y="4253944"/>
            <a:ext cx="4485834" cy="4635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reality, flows synchronize</a:t>
            </a:r>
            <a:endParaRPr lang="en-US" sz="2400" dirty="0"/>
          </a:p>
        </p:txBody>
      </p:sp>
      <p:grpSp>
        <p:nvGrpSpPr>
          <p:cNvPr id="100" name="Group 99"/>
          <p:cNvGrpSpPr/>
          <p:nvPr/>
        </p:nvGrpSpPr>
        <p:grpSpPr>
          <a:xfrm flipH="1">
            <a:off x="148334" y="4826276"/>
            <a:ext cx="2498653" cy="1232982"/>
            <a:chOff x="1191443" y="4863146"/>
            <a:chExt cx="5209363" cy="1398648"/>
          </a:xfrm>
        </p:grpSpPr>
        <p:sp>
          <p:nvSpPr>
            <p:cNvPr id="101" name="Rectangular Callout 100"/>
            <p:cNvSpPr/>
            <p:nvPr/>
          </p:nvSpPr>
          <p:spPr>
            <a:xfrm>
              <a:off x="1191443" y="4876798"/>
              <a:ext cx="5181603" cy="1384996"/>
            </a:xfrm>
            <a:prstGeom prst="wedgeRectCallout">
              <a:avLst>
                <a:gd name="adj1" fmla="val -98598"/>
                <a:gd name="adj2" fmla="val -219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9208" y="4863146"/>
              <a:ext cx="5181598" cy="115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One flow causes all flows to drop packets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6392736" y="4717262"/>
            <a:ext cx="2498653" cy="801816"/>
            <a:chOff x="1191443" y="4863146"/>
            <a:chExt cx="5209363" cy="1398648"/>
          </a:xfrm>
        </p:grpSpPr>
        <p:sp>
          <p:nvSpPr>
            <p:cNvPr id="104" name="Rectangular Callout 103"/>
            <p:cNvSpPr/>
            <p:nvPr/>
          </p:nvSpPr>
          <p:spPr>
            <a:xfrm>
              <a:off x="1191443" y="4876797"/>
              <a:ext cx="5181603" cy="1384997"/>
            </a:xfrm>
            <a:prstGeom prst="wedgeRectCallout">
              <a:avLst>
                <a:gd name="adj1" fmla="val 47286"/>
                <a:gd name="adj2" fmla="val 999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9207" y="4863146"/>
              <a:ext cx="5181599" cy="94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Periodic lulls of low utilization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4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4"/>
          <p:cNvSpPr>
            <a:spLocks noGrp="1"/>
          </p:cNvSpPr>
          <p:nvPr>
            <p:ph type="ctrTitle"/>
          </p:nvPr>
        </p:nvSpPr>
        <p:spPr>
          <a:xfrm>
            <a:off x="457200" y="2720794"/>
            <a:ext cx="8382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Congestion Avoidance and Control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sz="3600" dirty="0" smtClean="0"/>
              <a:t>Van Jacobson </a:t>
            </a:r>
            <a:r>
              <a:rPr lang="en-US" sz="3600" dirty="0"/>
              <a:t>‘</a:t>
            </a:r>
            <a:r>
              <a:rPr lang="en-US" sz="3600" dirty="0" smtClean="0"/>
              <a:t>88</a:t>
            </a:r>
            <a:endParaRPr lang="en-US" altLang="sv-SE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eaLnBrk="1" hangingPunct="1"/>
            <a:fld id="{F19195D2-1106-4EB7-85CF-B91437D33845}" type="slidenum">
              <a:rPr lang="en-US" altLang="sv-SE" sz="1400" b="0">
                <a:latin typeface="Times New Roman" pitchFamily="18" charset="0"/>
              </a:rPr>
              <a:pPr eaLnBrk="1" hangingPunct="1"/>
              <a:t>4</a:t>
            </a:fld>
            <a:endParaRPr lang="en-US" altLang="sv-SE" sz="14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TCP is biased against short flows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RTT wasted  for connection setup (SYN, SYN/ACK)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always starts at 1</a:t>
            </a:r>
          </a:p>
          <a:p>
            <a:r>
              <a:rPr lang="en-US" dirty="0" smtClean="0"/>
              <a:t>Vast majority of Internet traffic is short flows</a:t>
            </a:r>
          </a:p>
          <a:p>
            <a:pPr lvl="1"/>
            <a:r>
              <a:rPr lang="en-US" dirty="0" smtClean="0"/>
              <a:t>Mostly HTTP transfers, &lt;200KB</a:t>
            </a:r>
          </a:p>
          <a:p>
            <a:pPr lvl="1"/>
            <a:r>
              <a:rPr lang="en-US" dirty="0" smtClean="0"/>
              <a:t>Most TCP flows never leave slow start!</a:t>
            </a:r>
          </a:p>
          <a:p>
            <a:r>
              <a:rPr lang="en-US" dirty="0" smtClean="0"/>
              <a:t>Proposed solutions (driven by Google):</a:t>
            </a:r>
          </a:p>
          <a:p>
            <a:pPr lvl="1"/>
            <a:r>
              <a:rPr lang="en-US" dirty="0" smtClean="0"/>
              <a:t>Increase initial </a:t>
            </a:r>
            <a:r>
              <a:rPr lang="en-US" i="1" dirty="0" err="1" smtClean="0"/>
              <a:t>cwnd</a:t>
            </a:r>
            <a:r>
              <a:rPr lang="en-US" dirty="0" smtClean="0"/>
              <a:t> to 10</a:t>
            </a:r>
          </a:p>
          <a:p>
            <a:pPr lvl="1"/>
            <a:r>
              <a:rPr lang="en-US" dirty="0" smtClean="0"/>
              <a:t>TCP Fast Open: use cryptographic hashes to identify receivers, eliminate the need for three-way handshake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Problem: Tahoe and Reno assume loss = congestion</a:t>
            </a:r>
          </a:p>
          <a:p>
            <a:pPr lvl="1"/>
            <a:r>
              <a:rPr lang="en-US" dirty="0" smtClean="0"/>
              <a:t>True on the WAN, bit errors are very rare</a:t>
            </a:r>
          </a:p>
          <a:p>
            <a:pPr lvl="1"/>
            <a:r>
              <a:rPr lang="en-US" dirty="0" smtClean="0"/>
              <a:t>False on wireless, interference is very common</a:t>
            </a:r>
          </a:p>
          <a:p>
            <a:r>
              <a:rPr lang="en-US" dirty="0" smtClean="0"/>
              <a:t>TCP throughput ~ 1/</a:t>
            </a:r>
            <a:r>
              <a:rPr lang="en-US" dirty="0" err="1" smtClean="0"/>
              <a:t>sqrt</a:t>
            </a:r>
            <a:r>
              <a:rPr lang="en-US" dirty="0" smtClean="0"/>
              <a:t>(drop rate)</a:t>
            </a:r>
          </a:p>
          <a:p>
            <a:pPr lvl="1"/>
            <a:r>
              <a:rPr lang="en-US" dirty="0" smtClean="0"/>
              <a:t>Even a few </a:t>
            </a:r>
            <a:r>
              <a:rPr lang="en-US" dirty="0"/>
              <a:t>interference </a:t>
            </a:r>
            <a:r>
              <a:rPr lang="en-US" dirty="0" smtClean="0"/>
              <a:t>drops can kill performance</a:t>
            </a:r>
          </a:p>
          <a:p>
            <a:r>
              <a:rPr lang="en-US" dirty="0" smtClean="0"/>
              <a:t>Possible solutions:</a:t>
            </a:r>
          </a:p>
          <a:p>
            <a:pPr lvl="1"/>
            <a:r>
              <a:rPr lang="en-US" dirty="0" smtClean="0"/>
              <a:t>Break layering, push data link info up to TCP</a:t>
            </a:r>
          </a:p>
          <a:p>
            <a:pPr lvl="1"/>
            <a:r>
              <a:rPr lang="en-US" dirty="0" smtClean="0"/>
              <a:t>Use delay-based congestion detection (TCP Vegas)</a:t>
            </a:r>
          </a:p>
          <a:p>
            <a:pPr lvl="1"/>
            <a:r>
              <a:rPr lang="en-US" dirty="0" smtClean="0"/>
              <a:t>Explicit congestion notification (</a:t>
            </a:r>
            <a:r>
              <a:rPr lang="en-US" smtClean="0"/>
              <a:t>ECN)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6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Perspectives</a:t>
            </a:r>
            <a:endParaRPr 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Cerf/Kahn</a:t>
            </a:r>
          </a:p>
          <a:p>
            <a:pPr lvl="1"/>
            <a:r>
              <a:rPr lang="en-US" dirty="0" smtClean="0"/>
              <a:t>Provide flow control</a:t>
            </a:r>
          </a:p>
          <a:p>
            <a:pPr lvl="1"/>
            <a:r>
              <a:rPr lang="en-US" dirty="0" smtClean="0"/>
              <a:t>Congestion handled by retransmission</a:t>
            </a:r>
          </a:p>
          <a:p>
            <a:r>
              <a:rPr lang="en-US" dirty="0" smtClean="0"/>
              <a:t>Jacobson / </a:t>
            </a:r>
            <a:r>
              <a:rPr lang="en-US" dirty="0" err="1" smtClean="0"/>
              <a:t>Karels</a:t>
            </a:r>
            <a:endParaRPr lang="en-US" dirty="0" smtClean="0"/>
          </a:p>
          <a:p>
            <a:pPr lvl="1"/>
            <a:r>
              <a:rPr lang="en-US" dirty="0" smtClean="0"/>
              <a:t>Need to avoid congestion</a:t>
            </a:r>
          </a:p>
          <a:p>
            <a:pPr lvl="1"/>
            <a:r>
              <a:rPr lang="en-US" dirty="0" smtClean="0"/>
              <a:t>RTT estimates critical</a:t>
            </a:r>
          </a:p>
          <a:p>
            <a:pPr lvl="1"/>
            <a:r>
              <a:rPr lang="en-US" dirty="0" smtClean="0"/>
              <a:t>Queuing theory can help</a:t>
            </a:r>
          </a:p>
          <a:p>
            <a:r>
              <a:rPr lang="en-US" dirty="0" err="1" smtClean="0"/>
              <a:t>Winstein</a:t>
            </a:r>
            <a:r>
              <a:rPr lang="en-US" dirty="0" smtClean="0"/>
              <a:t>/</a:t>
            </a:r>
            <a:r>
              <a:rPr lang="en-US" dirty="0" err="1" smtClean="0"/>
              <a:t>Balakrishnan</a:t>
            </a:r>
            <a:endParaRPr lang="en-US" dirty="0" smtClean="0"/>
          </a:p>
          <a:p>
            <a:pPr lvl="1"/>
            <a:r>
              <a:rPr lang="en-US" dirty="0" smtClean="0"/>
              <a:t>TCP is maximizing an objective function</a:t>
            </a:r>
          </a:p>
          <a:p>
            <a:pPr lvl="2"/>
            <a:r>
              <a:rPr lang="en-US" dirty="0" smtClean="0"/>
              <a:t>Fairness/efficiency</a:t>
            </a:r>
          </a:p>
          <a:p>
            <a:pPr lvl="2"/>
            <a:r>
              <a:rPr lang="en-US" dirty="0" smtClean="0"/>
              <a:t>Throughput/delay</a:t>
            </a:r>
          </a:p>
          <a:p>
            <a:pPr lvl="1"/>
            <a:r>
              <a:rPr lang="en-US" dirty="0" smtClean="0"/>
              <a:t>Let a learning program pick the best fit for your environment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Danger of Increasing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/>
          </a:bodyPr>
          <a:lstStyle/>
          <a:p>
            <a:r>
              <a:rPr lang="en-US" dirty="0"/>
              <a:t>Knee – point after which </a:t>
            </a:r>
          </a:p>
          <a:p>
            <a:pPr lvl="1"/>
            <a:r>
              <a:rPr lang="en-US" dirty="0"/>
              <a:t>Throughput increases very slow</a:t>
            </a:r>
          </a:p>
          <a:p>
            <a:pPr lvl="1"/>
            <a:r>
              <a:rPr lang="en-US" dirty="0"/>
              <a:t>Delay increases </a:t>
            </a:r>
            <a:r>
              <a:rPr lang="en-US" dirty="0" smtClean="0"/>
              <a:t>fast</a:t>
            </a:r>
            <a:endParaRPr lang="en-US" dirty="0"/>
          </a:p>
          <a:p>
            <a:r>
              <a:rPr lang="en-US" dirty="0" smtClean="0"/>
              <a:t>Cliff </a:t>
            </a:r>
            <a:r>
              <a:rPr lang="en-US" dirty="0"/>
              <a:t>– point after which</a:t>
            </a:r>
          </a:p>
          <a:p>
            <a:pPr lvl="1"/>
            <a:r>
              <a:rPr lang="en-US" dirty="0"/>
              <a:t>Throughput </a:t>
            </a:r>
            <a:r>
              <a:rPr lang="en-US" dirty="0" smtClean="0">
                <a:sym typeface="Wingdings" pitchFamily="2" charset="2"/>
              </a:rPr>
              <a:t> 0</a:t>
            </a:r>
            <a:endParaRPr lang="en-US" dirty="0"/>
          </a:p>
          <a:p>
            <a:pPr lvl="1"/>
            <a:r>
              <a:rPr lang="en-US" dirty="0"/>
              <a:t>Delay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621782" y="46902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247113" y="2691449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443481" y="5152709"/>
            <a:ext cx="97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Delay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6"/>
            <a:ext cx="1955941" cy="509372"/>
            <a:chOff x="1191443" y="4876798"/>
            <a:chExt cx="5209365" cy="1384996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9" y="4880017"/>
              <a:ext cx="5181599" cy="76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Ideal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point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9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Cong. Control vs. Cong. Avoidance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513433" y="4805456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04217" y="1697651"/>
            <a:ext cx="4182588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Avoidance: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knee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Control: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cliff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8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TCP’s advertised window solve congestion?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The advertised window only protects the receiver</a:t>
            </a:r>
          </a:p>
          <a:p>
            <a:r>
              <a:rPr lang="en-US" dirty="0" smtClean="0"/>
              <a:t>A sufficiently fast receiver can max the window</a:t>
            </a:r>
          </a:p>
          <a:p>
            <a:pPr lvl="1"/>
            <a:r>
              <a:rPr lang="en-US" dirty="0" smtClean="0"/>
              <a:t>What if the network is slower than the receiver?</a:t>
            </a:r>
          </a:p>
          <a:p>
            <a:pPr lvl="1"/>
            <a:r>
              <a:rPr lang="en-US" dirty="0" smtClean="0"/>
              <a:t>What if there are other concurrent flows?</a:t>
            </a:r>
          </a:p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Window size determines send rate</a:t>
            </a:r>
          </a:p>
          <a:p>
            <a:pPr lvl="1"/>
            <a:r>
              <a:rPr lang="en-US" dirty="0" smtClean="0"/>
              <a:t>Window must be adjusted to prevent congestion collapse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the bottleneck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variations in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Sharing bandwidth between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Maximizing throughput</a:t>
            </a:r>
          </a:p>
        </p:txBody>
      </p:sp>
    </p:spTree>
    <p:extLst>
      <p:ext uri="{BB962C8B-B14F-4D97-AF65-F5344CB8AC3E}">
        <p14:creationId xmlns:p14="http://schemas.microsoft.com/office/powerpoint/2010/main" val="22710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nothing, send packets indiscriminately</a:t>
            </a:r>
          </a:p>
          <a:p>
            <a:pPr lvl="1"/>
            <a:r>
              <a:rPr lang="en-US" dirty="0" smtClean="0"/>
              <a:t>Many packets will drop, totally unpredictable performance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May lead to congestion collapse</a:t>
            </a:r>
          </a:p>
          <a:p>
            <a:r>
              <a:rPr lang="en-US" dirty="0"/>
              <a:t>R</a:t>
            </a:r>
            <a:r>
              <a:rPr lang="en-US" dirty="0" smtClean="0"/>
              <a:t>eservations</a:t>
            </a:r>
          </a:p>
          <a:p>
            <a:pPr lvl="1"/>
            <a:r>
              <a:rPr lang="en-US" dirty="0" smtClean="0"/>
              <a:t>Pre-arrange bandwidth allocations for flows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Must be supported by the network</a:t>
            </a:r>
          </a:p>
          <a:p>
            <a:r>
              <a:rPr lang="en-US" dirty="0" smtClean="0"/>
              <a:t>Dynamic adjustment</a:t>
            </a:r>
          </a:p>
          <a:p>
            <a:pPr lvl="1"/>
            <a:r>
              <a:rPr lang="en-US" dirty="0" smtClean="0"/>
              <a:t>Use probes to estimate level of congestion</a:t>
            </a:r>
          </a:p>
          <a:p>
            <a:pPr lvl="1"/>
            <a:r>
              <a:rPr lang="en-US" dirty="0" smtClean="0"/>
              <a:t>Speed up when congestion is low</a:t>
            </a:r>
          </a:p>
          <a:p>
            <a:pPr lvl="1"/>
            <a:r>
              <a:rPr lang="en-US" dirty="0" smtClean="0"/>
              <a:t>Slow down when congestion increases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Messy dynamics, requires distributed coordination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74955</TotalTime>
  <Words>2061</Words>
  <Application>Microsoft Office PowerPoint</Application>
  <PresentationFormat>On-screen Show (4:3)</PresentationFormat>
  <Paragraphs>504</Paragraphs>
  <Slides>42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MS PGothic</vt:lpstr>
      <vt:lpstr>Arial</vt:lpstr>
      <vt:lpstr>Calibri</vt:lpstr>
      <vt:lpstr>Consolas</vt:lpstr>
      <vt:lpstr>Math3</vt:lpstr>
      <vt:lpstr>华文仿宋</vt:lpstr>
      <vt:lpstr>Times New Roman</vt:lpstr>
      <vt:lpstr>Tw Cen MT</vt:lpstr>
      <vt:lpstr>Univers</vt:lpstr>
      <vt:lpstr>Wingdings</vt:lpstr>
      <vt:lpstr>Wingdings 2</vt:lpstr>
      <vt:lpstr>Median</vt:lpstr>
      <vt:lpstr>Chart</vt:lpstr>
      <vt:lpstr>Bitmap Image</vt:lpstr>
      <vt:lpstr>Equation</vt:lpstr>
      <vt:lpstr>A recap of congestion control in TCP</vt:lpstr>
      <vt:lpstr>What is Congestion?</vt:lpstr>
      <vt:lpstr>Why is Congestion Bad?</vt:lpstr>
      <vt:lpstr>Congestion Avoidance and Control                                  Van Jacobson ‘88</vt:lpstr>
      <vt:lpstr>The Danger of Increasing Load</vt:lpstr>
      <vt:lpstr>Cong. Control vs. Cong. Avoidance</vt:lpstr>
      <vt:lpstr>Advertised Window, Revisited</vt:lpstr>
      <vt:lpstr>Goals of Congestion Control</vt:lpstr>
      <vt:lpstr>General Approaches</vt:lpstr>
      <vt:lpstr>TCP Congestion Control</vt:lpstr>
      <vt:lpstr>Congestion Window (cwnd)</vt:lpstr>
      <vt:lpstr>Two Basic Components</vt:lpstr>
      <vt:lpstr>Detection</vt:lpstr>
      <vt:lpstr>Implementing Congestion Control</vt:lpstr>
      <vt:lpstr>Slow Start</vt:lpstr>
      <vt:lpstr>Slow Start Example</vt:lpstr>
      <vt:lpstr>Congestion Avoidance</vt:lpstr>
      <vt:lpstr>Congestion Avoidance Example</vt:lpstr>
      <vt:lpstr>The Big Picture</vt:lpstr>
      <vt:lpstr>The Evolution of TCP</vt:lpstr>
      <vt:lpstr>TCP Reno: Fast Retransmit</vt:lpstr>
      <vt:lpstr>TCP Reno: Fast Recovery</vt:lpstr>
      <vt:lpstr>Fast Retransmit and Fast Recovery</vt:lpstr>
      <vt:lpstr>Many TCP Variants…</vt:lpstr>
      <vt:lpstr>TCP in the Real World</vt:lpstr>
      <vt:lpstr>High Bandwidth-Delay Product</vt:lpstr>
      <vt:lpstr>Reno</vt:lpstr>
      <vt:lpstr>Poor Performance of TCP Reno CC</vt:lpstr>
      <vt:lpstr>Goals</vt:lpstr>
      <vt:lpstr>Compound TCP Implementation</vt:lpstr>
      <vt:lpstr>Compound TCP Example</vt:lpstr>
      <vt:lpstr>TCP CUBIC Implementation</vt:lpstr>
      <vt:lpstr>CUBIC Algorithm</vt:lpstr>
      <vt:lpstr>TCP CUBIC Example</vt:lpstr>
      <vt:lpstr>Simulations of CUBIC Flows</vt:lpstr>
      <vt:lpstr>Deploying TCP Variants</vt:lpstr>
      <vt:lpstr>Issues with TCP</vt:lpstr>
      <vt:lpstr>Fairness</vt:lpstr>
      <vt:lpstr>Synchronization of Flows</vt:lpstr>
      <vt:lpstr>Small Flows</vt:lpstr>
      <vt:lpstr>Wireless Networks</vt:lpstr>
      <vt:lpstr>TCP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Beshay, Joseph</cp:lastModifiedBy>
  <cp:revision>998</cp:revision>
  <cp:lastPrinted>2012-08-22T04:00:45Z</cp:lastPrinted>
  <dcterms:created xsi:type="dcterms:W3CDTF">2012-01-03T02:22:46Z</dcterms:created>
  <dcterms:modified xsi:type="dcterms:W3CDTF">2017-04-11T19:15:35Z</dcterms:modified>
</cp:coreProperties>
</file>