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56" r:id="rId2"/>
    <p:sldId id="270" r:id="rId3"/>
    <p:sldId id="279" r:id="rId4"/>
    <p:sldId id="286" r:id="rId5"/>
    <p:sldId id="287" r:id="rId6"/>
    <p:sldId id="280" r:id="rId7"/>
    <p:sldId id="281" r:id="rId8"/>
    <p:sldId id="284" r:id="rId9"/>
    <p:sldId id="285" r:id="rId10"/>
    <p:sldId id="282" r:id="rId11"/>
    <p:sldId id="283" r:id="rId12"/>
  </p:sldIdLst>
  <p:sldSz cx="9144000" cy="6858000" type="screen4x3"/>
  <p:notesSz cx="6934200" cy="9280525"/>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9269" autoAdjust="0"/>
  </p:normalViewPr>
  <p:slideViewPr>
    <p:cSldViewPr>
      <p:cViewPr>
        <p:scale>
          <a:sx n="100" d="100"/>
          <a:sy n="100" d="100"/>
        </p:scale>
        <p:origin x="-1120" y="-3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3550"/>
          </a:xfrm>
          <a:prstGeom prst="rect">
            <a:avLst/>
          </a:prstGeom>
        </p:spPr>
        <p:txBody>
          <a:bodyPr vert="horz" lIns="91440" tIns="45720" rIns="91440" bIns="45720" rtlCol="0"/>
          <a:lstStyle>
            <a:lvl1pPr algn="r">
              <a:defRPr sz="1200"/>
            </a:lvl1pPr>
          </a:lstStyle>
          <a:p>
            <a:fld id="{B87CCAAF-252C-4847-8D16-EDD6B40E4912}" type="datetimeFigureOut">
              <a:rPr lang="en-US" smtClean="0"/>
              <a:pPr/>
              <a:t>11/3/14</a:t>
            </a:fld>
            <a:endParaRPr lang="en-US"/>
          </a:p>
        </p:txBody>
      </p:sp>
      <p:sp>
        <p:nvSpPr>
          <p:cNvPr id="4" name="Footer Placeholder 3"/>
          <p:cNvSpPr>
            <a:spLocks noGrp="1"/>
          </p:cNvSpPr>
          <p:nvPr>
            <p:ph type="ftr" sz="quarter" idx="2"/>
          </p:nvPr>
        </p:nvSpPr>
        <p:spPr>
          <a:xfrm>
            <a:off x="0" y="8815388"/>
            <a:ext cx="300513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815388"/>
            <a:ext cx="3005138" cy="463550"/>
          </a:xfrm>
          <a:prstGeom prst="rect">
            <a:avLst/>
          </a:prstGeom>
        </p:spPr>
        <p:txBody>
          <a:bodyPr vert="horz" lIns="91440" tIns="45720" rIns="91440" bIns="45720" rtlCol="0" anchor="b"/>
          <a:lstStyle>
            <a:lvl1pPr algn="r">
              <a:defRPr sz="1200"/>
            </a:lvl1pPr>
          </a:lstStyle>
          <a:p>
            <a:fld id="{29996500-462A-4966-9632-4197CBF31A04}" type="slidenum">
              <a:rPr lang="en-US" smtClean="0"/>
              <a:pPr/>
              <a:t>‹#›</a:t>
            </a:fld>
            <a:endParaRPr lang="en-US"/>
          </a:p>
        </p:txBody>
      </p:sp>
    </p:spTree>
    <p:extLst>
      <p:ext uri="{BB962C8B-B14F-4D97-AF65-F5344CB8AC3E}">
        <p14:creationId xmlns:p14="http://schemas.microsoft.com/office/powerpoint/2010/main" val="4043374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934200" cy="9280525"/>
          </a:xfrm>
          <a:prstGeom prst="roundRect">
            <a:avLst>
              <a:gd name="adj" fmla="val 19"/>
            </a:avLst>
          </a:prstGeom>
          <a:solidFill>
            <a:srgbClr val="FFFFFF"/>
          </a:solidFill>
          <a:ln w="9525">
            <a:noFill/>
            <a:round/>
            <a:headEnd/>
            <a:tailEnd/>
          </a:ln>
          <a:effectLst/>
        </p:spPr>
        <p:txBody>
          <a:bodyPr wrap="none" anchor="ctr"/>
          <a:lstStyle/>
          <a:p>
            <a:endParaRPr lang="en-GB"/>
          </a:p>
        </p:txBody>
      </p:sp>
      <p:sp>
        <p:nvSpPr>
          <p:cNvPr id="2050" name="Rectangle 2"/>
          <p:cNvSpPr>
            <a:spLocks noGrp="1" noChangeArrowheads="1"/>
          </p:cNvSpPr>
          <p:nvPr>
            <p:ph type="hdr"/>
          </p:nvPr>
        </p:nvSpPr>
        <p:spPr bwMode="auto">
          <a:xfrm>
            <a:off x="5640388" y="96838"/>
            <a:ext cx="639762" cy="21113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cs typeface="Arial Unicode MS" charset="0"/>
              </a:defRPr>
            </a:lvl1pPr>
          </a:lstStyle>
          <a:p>
            <a:r>
              <a:rPr lang="en-US"/>
              <a:t>doc.: IEEE 802.11-yy/xxxxr0</a:t>
            </a:r>
          </a:p>
        </p:txBody>
      </p:sp>
      <p:sp>
        <p:nvSpPr>
          <p:cNvPr id="2051" name="Rectangle 3"/>
          <p:cNvSpPr>
            <a:spLocks noGrp="1" noChangeArrowheads="1"/>
          </p:cNvSpPr>
          <p:nvPr>
            <p:ph type="dt"/>
          </p:nvPr>
        </p:nvSpPr>
        <p:spPr bwMode="auto">
          <a:xfrm>
            <a:off x="654050" y="96838"/>
            <a:ext cx="825500" cy="21113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cs typeface="Arial Unicode MS" charset="0"/>
              </a:defRPr>
            </a:lvl1pPr>
          </a:lstStyle>
          <a:p>
            <a:r>
              <a:rPr lang="en-US"/>
              <a:t>Month Year</a:t>
            </a:r>
          </a:p>
        </p:txBody>
      </p:sp>
      <p:sp>
        <p:nvSpPr>
          <p:cNvPr id="2052" name="Rectangle 4"/>
          <p:cNvSpPr>
            <a:spLocks noGrp="1" noRot="1" noChangeAspect="1" noChangeArrowheads="1"/>
          </p:cNvSpPr>
          <p:nvPr>
            <p:ph type="sldImg"/>
          </p:nvPr>
        </p:nvSpPr>
        <p:spPr bwMode="auto">
          <a:xfrm>
            <a:off x="1152525" y="701675"/>
            <a:ext cx="4627563" cy="3467100"/>
          </a:xfrm>
          <a:prstGeom prst="rect">
            <a:avLst/>
          </a:prstGeom>
          <a:noFill/>
          <a:ln w="12600">
            <a:solidFill>
              <a:srgbClr val="000000"/>
            </a:solidFill>
            <a:miter lim="800000"/>
            <a:headEnd/>
            <a:tailEnd/>
          </a:ln>
          <a:effectLst/>
        </p:spPr>
      </p:sp>
      <p:sp>
        <p:nvSpPr>
          <p:cNvPr id="2053" name="Rectangle 5"/>
          <p:cNvSpPr>
            <a:spLocks noGrp="1" noChangeArrowheads="1"/>
          </p:cNvSpPr>
          <p:nvPr>
            <p:ph type="body"/>
          </p:nvPr>
        </p:nvSpPr>
        <p:spPr bwMode="auto">
          <a:xfrm>
            <a:off x="923925" y="4408488"/>
            <a:ext cx="5084763" cy="4175125"/>
          </a:xfrm>
          <a:prstGeom prst="rect">
            <a:avLst/>
          </a:prstGeom>
          <a:noFill/>
          <a:ln w="9525">
            <a:noFill/>
            <a:round/>
            <a:headEnd/>
            <a:tailEnd/>
          </a:ln>
          <a:effectLst/>
        </p:spPr>
        <p:txBody>
          <a:bodyPr vert="horz" wrap="square" lIns="93600" tIns="46080" rIns="93600" bIns="46080" numCol="1" anchor="t" anchorCtr="0" compatLnSpc="1">
            <a:prstTxWarp prst="textNoShape">
              <a:avLst/>
            </a:prstTxWarp>
          </a:bodyPr>
          <a:lstStyle/>
          <a:p>
            <a:pPr lvl="0"/>
            <a:endParaRPr lang="en-US" smtClean="0"/>
          </a:p>
        </p:txBody>
      </p:sp>
      <p:sp>
        <p:nvSpPr>
          <p:cNvPr id="2054" name="Rectangle 6"/>
          <p:cNvSpPr>
            <a:spLocks noGrp="1" noChangeArrowheads="1"/>
          </p:cNvSpPr>
          <p:nvPr>
            <p:ph type="ftr"/>
          </p:nvPr>
        </p:nvSpPr>
        <p:spPr bwMode="auto">
          <a:xfrm>
            <a:off x="5357813" y="8985250"/>
            <a:ext cx="922337"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cs typeface="Arial Unicode MS" charset="0"/>
              </a:defRPr>
            </a:lvl1pPr>
          </a:lstStyle>
          <a:p>
            <a:r>
              <a:rPr lang="en-US"/>
              <a:t>John Doe, Some Company</a:t>
            </a:r>
          </a:p>
        </p:txBody>
      </p:sp>
      <p:sp>
        <p:nvSpPr>
          <p:cNvPr id="2055" name="Rectangle 7"/>
          <p:cNvSpPr>
            <a:spLocks noGrp="1" noChangeArrowheads="1"/>
          </p:cNvSpPr>
          <p:nvPr>
            <p:ph type="sldNum"/>
          </p:nvPr>
        </p:nvSpPr>
        <p:spPr bwMode="auto">
          <a:xfrm>
            <a:off x="3222625" y="8985250"/>
            <a:ext cx="511175" cy="3635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US"/>
              <a:t>Page </a:t>
            </a:r>
            <a:fld id="{47A7FEEB-9CD2-43FE-843C-C5350BEACB45}" type="slidenum">
              <a:rPr lang="en-US"/>
              <a:pPr/>
              <a:t>‹#›</a:t>
            </a:fld>
            <a:endParaRPr lang="en-US"/>
          </a:p>
        </p:txBody>
      </p:sp>
      <p:sp>
        <p:nvSpPr>
          <p:cNvPr id="2056" name="Rectangle 8"/>
          <p:cNvSpPr>
            <a:spLocks noChangeArrowheads="1"/>
          </p:cNvSpPr>
          <p:nvPr/>
        </p:nvSpPr>
        <p:spPr bwMode="auto">
          <a:xfrm>
            <a:off x="722313" y="8985250"/>
            <a:ext cx="714375" cy="182563"/>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rPr>
              <a:t>Submission</a:t>
            </a:r>
          </a:p>
        </p:txBody>
      </p:sp>
      <p:sp>
        <p:nvSpPr>
          <p:cNvPr id="2057" name="Line 9"/>
          <p:cNvSpPr>
            <a:spLocks noChangeShapeType="1"/>
          </p:cNvSpPr>
          <p:nvPr/>
        </p:nvSpPr>
        <p:spPr bwMode="auto">
          <a:xfrm>
            <a:off x="723900" y="8983663"/>
            <a:ext cx="5486400" cy="1587"/>
          </a:xfrm>
          <a:prstGeom prst="line">
            <a:avLst/>
          </a:prstGeom>
          <a:noFill/>
          <a:ln w="12600">
            <a:solidFill>
              <a:srgbClr val="000000"/>
            </a:solidFill>
            <a:miter lim="800000"/>
            <a:headEnd/>
            <a:tailEnd/>
          </a:ln>
          <a:effectLst/>
        </p:spPr>
        <p:txBody>
          <a:bodyPr/>
          <a:lstStyle/>
          <a:p>
            <a:endParaRPr lang="en-GB"/>
          </a:p>
        </p:txBody>
      </p:sp>
      <p:sp>
        <p:nvSpPr>
          <p:cNvPr id="2058" name="Line 10"/>
          <p:cNvSpPr>
            <a:spLocks noChangeShapeType="1"/>
          </p:cNvSpPr>
          <p:nvPr/>
        </p:nvSpPr>
        <p:spPr bwMode="auto">
          <a:xfrm>
            <a:off x="647700" y="296863"/>
            <a:ext cx="5638800" cy="1587"/>
          </a:xfrm>
          <a:prstGeom prst="line">
            <a:avLst/>
          </a:prstGeom>
          <a:noFill/>
          <a:ln w="12600">
            <a:solidFill>
              <a:srgbClr val="000000"/>
            </a:solidFill>
            <a:miter lim="800000"/>
            <a:headEnd/>
            <a:tailEnd/>
          </a:ln>
          <a:effectLst/>
        </p:spPr>
        <p:txBody>
          <a:bodyPr/>
          <a:lstStyle/>
          <a:p>
            <a:endParaRPr lang="en-GB"/>
          </a:p>
        </p:txBody>
      </p:sp>
    </p:spTree>
    <p:extLst>
      <p:ext uri="{BB962C8B-B14F-4D97-AF65-F5344CB8AC3E}">
        <p14:creationId xmlns:p14="http://schemas.microsoft.com/office/powerpoint/2010/main" val="640659187"/>
      </p:ext>
    </p:extLst>
  </p:cSld>
  <p:clrMap bg1="lt1" tx1="dk1" bg2="lt2" tx2="dk2" accent1="accent1" accent2="accent2" accent3="accent3" accent4="accent4" accent5="accent5" accent6="accent6" hlink="hlink" folHlink="folHlink"/>
  <p:hf/>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27704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4113" y="701675"/>
            <a:ext cx="4624387" cy="3467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idx="10"/>
          </p:nvPr>
        </p:nvSpPr>
        <p:spPr/>
        <p:txBody>
          <a:bodyPr/>
          <a:lstStyle/>
          <a:p>
            <a:r>
              <a:rPr lang="en-US" smtClean="0"/>
              <a:t>doc.: IEEE 802.11-yy/xxxxr0</a:t>
            </a:r>
            <a:endParaRPr lang="en-US"/>
          </a:p>
        </p:txBody>
      </p:sp>
      <p:sp>
        <p:nvSpPr>
          <p:cNvPr id="5" name="Date Placeholder 4"/>
          <p:cNvSpPr>
            <a:spLocks noGrp="1"/>
          </p:cNvSpPr>
          <p:nvPr>
            <p:ph type="dt" idx="11"/>
          </p:nvPr>
        </p:nvSpPr>
        <p:spPr/>
        <p:txBody>
          <a:bodyPr/>
          <a:lstStyle/>
          <a:p>
            <a:r>
              <a:rPr lang="en-US" smtClean="0"/>
              <a:t>Month Year</a:t>
            </a:r>
            <a:endParaRPr lang="en-US"/>
          </a:p>
        </p:txBody>
      </p:sp>
      <p:sp>
        <p:nvSpPr>
          <p:cNvPr id="6" name="Footer Placeholder 5"/>
          <p:cNvSpPr>
            <a:spLocks noGrp="1"/>
          </p:cNvSpPr>
          <p:nvPr>
            <p:ph type="ftr" idx="12"/>
          </p:nvPr>
        </p:nvSpPr>
        <p:spPr/>
        <p:txBody>
          <a:bodyPr/>
          <a:lstStyle/>
          <a:p>
            <a:r>
              <a:rPr lang="en-US" smtClean="0"/>
              <a:t>John Doe, Some Company</a:t>
            </a:r>
            <a:endParaRPr lang="en-US"/>
          </a:p>
        </p:txBody>
      </p:sp>
      <p:sp>
        <p:nvSpPr>
          <p:cNvPr id="7" name="Slide Number Placeholder 6"/>
          <p:cNvSpPr>
            <a:spLocks noGrp="1"/>
          </p:cNvSpPr>
          <p:nvPr>
            <p:ph type="sldNum" idx="13"/>
          </p:nvPr>
        </p:nvSpPr>
        <p:spPr/>
        <p:txBody>
          <a:bodyPr/>
          <a:lstStyle/>
          <a:p>
            <a:r>
              <a:rPr lang="en-US" smtClean="0"/>
              <a:t>Page </a:t>
            </a:r>
            <a:fld id="{47A7FEEB-9CD2-43FE-843C-C5350BEACB45}" type="slidenum">
              <a:rPr lang="en-US" smtClean="0"/>
              <a:pPr/>
              <a:t>2</a:t>
            </a:fld>
            <a:endParaRPr lang="en-US"/>
          </a:p>
        </p:txBody>
      </p:sp>
    </p:spTree>
    <p:extLst>
      <p:ext uri="{BB962C8B-B14F-4D97-AF65-F5344CB8AC3E}">
        <p14:creationId xmlns:p14="http://schemas.microsoft.com/office/powerpoint/2010/main" val="170885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GB"/>
          </a:p>
        </p:txBody>
      </p:sp>
      <p:sp>
        <p:nvSpPr>
          <p:cNvPr id="4" name="Date Placeholder 3"/>
          <p:cNvSpPr>
            <a:spLocks noGrp="1"/>
          </p:cNvSpPr>
          <p:nvPr>
            <p:ph type="dt" idx="10"/>
          </p:nvPr>
        </p:nvSpPr>
        <p:spPr/>
        <p:txBody>
          <a:bodyPr/>
          <a:lstStyle>
            <a:lvl1pPr>
              <a:defRPr/>
            </a:lvl1pPr>
          </a:lstStyle>
          <a:p>
            <a:r>
              <a:rPr lang="en-US" dirty="0" smtClean="0"/>
              <a:t>August 2014</a:t>
            </a:r>
            <a:endParaRPr lang="en-GB" dirty="0"/>
          </a:p>
        </p:txBody>
      </p:sp>
      <p:sp>
        <p:nvSpPr>
          <p:cNvPr id="5" name="Footer Placeholder 4"/>
          <p:cNvSpPr>
            <a:spLocks noGrp="1"/>
          </p:cNvSpPr>
          <p:nvPr>
            <p:ph type="ftr" idx="11"/>
          </p:nvPr>
        </p:nvSpPr>
        <p:spPr/>
        <p:txBody>
          <a:bodyPr/>
          <a:lstStyle>
            <a:lvl1pPr>
              <a:defRPr/>
            </a:lvl1pPr>
          </a:lstStyle>
          <a:p>
            <a:r>
              <a:rPr lang="en-GB" dirty="0" smtClean="0"/>
              <a:t>Alireza Babaei, CableLabs</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GB"/>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
        <p:nvSpPr>
          <p:cNvPr id="11" name="Rectangle 4"/>
          <p:cNvSpPr>
            <a:spLocks noGrp="1" noChangeArrowheads="1"/>
          </p:cNvSpPr>
          <p:nvPr>
            <p:ph type="ftr" idx="14"/>
          </p:nvPr>
        </p:nvSpPr>
        <p:spPr bwMode="auto">
          <a:xfrm>
            <a:off x="5357818" y="6475413"/>
            <a:ext cx="3184520"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dirty="0" smtClean="0"/>
              <a:t>Alireza Babaei, CableLabs</a:t>
            </a:r>
            <a:endParaRPr lang="en-GB" dirty="0"/>
          </a:p>
        </p:txBody>
      </p:sp>
      <p:sp>
        <p:nvSpPr>
          <p:cNvPr id="12" name="Rectangle 3"/>
          <p:cNvSpPr>
            <a:spLocks noGrp="1" noChangeArrowheads="1"/>
          </p:cNvSpPr>
          <p:nvPr>
            <p:ph type="dt" idx="15"/>
          </p:nvPr>
        </p:nvSpPr>
        <p:spPr bwMode="auto">
          <a:xfrm>
            <a:off x="696912" y="333375"/>
            <a:ext cx="1874823"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a:solidFill>
                  <a:srgbClr val="000000"/>
                </a:solidFill>
                <a:cs typeface="Arial Unicode MS" charset="0"/>
              </a:defRPr>
            </a:lvl1pPr>
          </a:lstStyle>
          <a:p>
            <a:r>
              <a:rPr lang="en-US" dirty="0" smtClean="0"/>
              <a:t>August 2014</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Date Placeholder 3"/>
          <p:cNvSpPr>
            <a:spLocks noGrp="1"/>
          </p:cNvSpPr>
          <p:nvPr>
            <p:ph type="dt" idx="10"/>
          </p:nvPr>
        </p:nvSpPr>
        <p:spPr/>
        <p:txBody>
          <a:bodyPr/>
          <a:lstStyle>
            <a:lvl1pPr>
              <a:defRPr/>
            </a:lvl1pPr>
          </a:lstStyle>
          <a:p>
            <a:r>
              <a:rPr lang="en-US" dirty="0" smtClean="0"/>
              <a:t>August 2014</a:t>
            </a:r>
            <a:endParaRPr lang="en-GB" dirty="0"/>
          </a:p>
        </p:txBody>
      </p:sp>
      <p:sp>
        <p:nvSpPr>
          <p:cNvPr id="5" name="Footer Placeholder 4"/>
          <p:cNvSpPr>
            <a:spLocks noGrp="1"/>
          </p:cNvSpPr>
          <p:nvPr>
            <p:ph type="ftr" idx="11"/>
          </p:nvPr>
        </p:nvSpPr>
        <p:spPr/>
        <p:txBody>
          <a:bodyPr/>
          <a:lstStyle>
            <a:lvl1pPr>
              <a:defRPr/>
            </a:lvl1pPr>
          </a:lstStyle>
          <a:p>
            <a:r>
              <a:rPr lang="en-GB" dirty="0" smtClean="0"/>
              <a:t>Alireza Babaei, CableLabs</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GB"/>
          </a:p>
        </p:txBody>
      </p:sp>
      <p:sp>
        <p:nvSpPr>
          <p:cNvPr id="3" name="Content Placeholder 2"/>
          <p:cNvSpPr>
            <a:spLocks noGrp="1"/>
          </p:cNvSpPr>
          <p:nvPr>
            <p:ph sz="half" idx="1"/>
          </p:nvPr>
        </p:nvSpPr>
        <p:spPr>
          <a:xfrm>
            <a:off x="685800" y="19812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4" name="Content Placeholder 3"/>
          <p:cNvSpPr>
            <a:spLocks noGrp="1"/>
          </p:cNvSpPr>
          <p:nvPr>
            <p:ph sz="half" idx="2"/>
          </p:nvPr>
        </p:nvSpPr>
        <p:spPr>
          <a:xfrm>
            <a:off x="4646613" y="19812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5" name="Date Placeholder 4"/>
          <p:cNvSpPr>
            <a:spLocks noGrp="1"/>
          </p:cNvSpPr>
          <p:nvPr>
            <p:ph type="dt" idx="10"/>
          </p:nvPr>
        </p:nvSpPr>
        <p:spPr/>
        <p:txBody>
          <a:bodyPr/>
          <a:lstStyle>
            <a:lvl1pPr>
              <a:defRPr/>
            </a:lvl1pPr>
          </a:lstStyle>
          <a:p>
            <a:r>
              <a:rPr lang="en-US" dirty="0" smtClean="0"/>
              <a:t>August 2014</a:t>
            </a:r>
            <a:endParaRPr lang="en-GB" dirty="0"/>
          </a:p>
        </p:txBody>
      </p:sp>
      <p:sp>
        <p:nvSpPr>
          <p:cNvPr id="6" name="Footer Placeholder 5"/>
          <p:cNvSpPr>
            <a:spLocks noGrp="1"/>
          </p:cNvSpPr>
          <p:nvPr>
            <p:ph type="ftr" idx="11"/>
          </p:nvPr>
        </p:nvSpPr>
        <p:spPr/>
        <p:txBody>
          <a:bodyPr/>
          <a:lstStyle>
            <a:lvl1pPr>
              <a:defRPr/>
            </a:lvl1pPr>
          </a:lstStyle>
          <a:p>
            <a:r>
              <a:rPr lang="en-GB" dirty="0" smtClean="0"/>
              <a:t>Alireza Babaei, CableLabs</a:t>
            </a:r>
            <a:endParaRPr lang="en-GB" dirty="0"/>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7" name="Date Placeholder 6"/>
          <p:cNvSpPr>
            <a:spLocks noGrp="1"/>
          </p:cNvSpPr>
          <p:nvPr>
            <p:ph type="dt" idx="10"/>
          </p:nvPr>
        </p:nvSpPr>
        <p:spPr/>
        <p:txBody>
          <a:bodyPr/>
          <a:lstStyle>
            <a:lvl1pPr>
              <a:defRPr/>
            </a:lvl1pPr>
          </a:lstStyle>
          <a:p>
            <a:r>
              <a:rPr lang="en-US" dirty="0" smtClean="0"/>
              <a:t>August 2014</a:t>
            </a:r>
            <a:endParaRPr lang="en-GB" dirty="0"/>
          </a:p>
        </p:txBody>
      </p:sp>
      <p:sp>
        <p:nvSpPr>
          <p:cNvPr id="8" name="Footer Placeholder 7"/>
          <p:cNvSpPr>
            <a:spLocks noGrp="1"/>
          </p:cNvSpPr>
          <p:nvPr>
            <p:ph type="ftr" idx="11"/>
          </p:nvPr>
        </p:nvSpPr>
        <p:spPr>
          <a:xfrm>
            <a:off x="5643570" y="6475413"/>
            <a:ext cx="2898768" cy="180975"/>
          </a:xfrm>
        </p:spPr>
        <p:txBody>
          <a:bodyPr/>
          <a:lstStyle>
            <a:lvl1pPr>
              <a:defRPr/>
            </a:lvl1pPr>
          </a:lstStyle>
          <a:p>
            <a:r>
              <a:rPr lang="en-GB" dirty="0" smtClean="0"/>
              <a:t>Alireza Babaei, CableLabs</a:t>
            </a:r>
            <a:endParaRPr lang="en-GB" dirty="0"/>
          </a:p>
        </p:txBody>
      </p:sp>
      <p:sp>
        <p:nvSpPr>
          <p:cNvPr id="9" name="Slide Number Placeholder 8"/>
          <p:cNvSpPr>
            <a:spLocks noGrp="1"/>
          </p:cNvSpPr>
          <p:nvPr>
            <p:ph type="sldNum" idx="12"/>
          </p:nvPr>
        </p:nvSpPr>
        <p:spPr/>
        <p:txBody>
          <a:bodyPr/>
          <a:lstStyle>
            <a:lvl1pPr>
              <a:defRPr/>
            </a:lvl1pPr>
          </a:lstStyle>
          <a:p>
            <a:r>
              <a:rPr lang="en-GB"/>
              <a:t>Slide </a:t>
            </a:r>
            <a:fld id="{69B99EC4-A1FB-4C79-B9A5-C1FFD5A90380}"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GB"/>
          </a:p>
        </p:txBody>
      </p:sp>
      <p:sp>
        <p:nvSpPr>
          <p:cNvPr id="3" name="Date Placeholder 2"/>
          <p:cNvSpPr>
            <a:spLocks noGrp="1"/>
          </p:cNvSpPr>
          <p:nvPr>
            <p:ph type="dt" idx="10"/>
          </p:nvPr>
        </p:nvSpPr>
        <p:spPr/>
        <p:txBody>
          <a:bodyPr/>
          <a:lstStyle>
            <a:lvl1pPr>
              <a:defRPr/>
            </a:lvl1pPr>
          </a:lstStyle>
          <a:p>
            <a:r>
              <a:rPr lang="en-US" dirty="0" smtClean="0"/>
              <a:t>August 2014</a:t>
            </a:r>
            <a:endParaRPr lang="en-GB" dirty="0"/>
          </a:p>
        </p:txBody>
      </p:sp>
      <p:sp>
        <p:nvSpPr>
          <p:cNvPr id="4" name="Footer Placeholder 3"/>
          <p:cNvSpPr>
            <a:spLocks noGrp="1"/>
          </p:cNvSpPr>
          <p:nvPr>
            <p:ph type="ftr" idx="11"/>
          </p:nvPr>
        </p:nvSpPr>
        <p:spPr/>
        <p:txBody>
          <a:bodyPr/>
          <a:lstStyle>
            <a:lvl1pPr>
              <a:defRPr/>
            </a:lvl1pPr>
          </a:lstStyle>
          <a:p>
            <a:r>
              <a:rPr lang="en-GB" dirty="0" smtClean="0"/>
              <a:t>Alireza Babaei, CableLabs</a:t>
            </a:r>
            <a:endParaRPr lang="en-GB" dirty="0"/>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dirty="0" smtClean="0"/>
              <a:t>August 2014</a:t>
            </a:r>
            <a:endParaRPr lang="en-GB" dirty="0"/>
          </a:p>
        </p:txBody>
      </p:sp>
      <p:sp>
        <p:nvSpPr>
          <p:cNvPr id="3" name="Footer Placeholder 2"/>
          <p:cNvSpPr>
            <a:spLocks noGrp="1"/>
          </p:cNvSpPr>
          <p:nvPr>
            <p:ph type="ftr" idx="11"/>
          </p:nvPr>
        </p:nvSpPr>
        <p:spPr/>
        <p:txBody>
          <a:bodyPr/>
          <a:lstStyle>
            <a:lvl1pPr>
              <a:defRPr/>
            </a:lvl1pPr>
          </a:lstStyle>
          <a:p>
            <a:r>
              <a:rPr lang="en-GB" dirty="0" smtClean="0"/>
              <a:t>Alireza Babaei, CableLabs</a:t>
            </a:r>
            <a:endParaRPr lang="en-GB" dirty="0"/>
          </a:p>
        </p:txBody>
      </p:sp>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4" name="Date Placeholder 3"/>
          <p:cNvSpPr>
            <a:spLocks noGrp="1"/>
          </p:cNvSpPr>
          <p:nvPr>
            <p:ph type="dt" idx="10"/>
          </p:nvPr>
        </p:nvSpPr>
        <p:spPr/>
        <p:txBody>
          <a:bodyPr/>
          <a:lstStyle>
            <a:lvl1pPr>
              <a:defRPr/>
            </a:lvl1pPr>
          </a:lstStyle>
          <a:p>
            <a:r>
              <a:rPr lang="en-US" dirty="0" smtClean="0"/>
              <a:t>August 2014</a:t>
            </a:r>
            <a:endParaRPr lang="en-GB" dirty="0"/>
          </a:p>
        </p:txBody>
      </p:sp>
      <p:sp>
        <p:nvSpPr>
          <p:cNvPr id="5" name="Footer Placeholder 4"/>
          <p:cNvSpPr>
            <a:spLocks noGrp="1"/>
          </p:cNvSpPr>
          <p:nvPr>
            <p:ph type="ftr" idx="11"/>
          </p:nvPr>
        </p:nvSpPr>
        <p:spPr/>
        <p:txBody>
          <a:bodyPr/>
          <a:lstStyle>
            <a:lvl1pPr>
              <a:defRPr/>
            </a:lvl1pPr>
          </a:lstStyle>
          <a:p>
            <a:r>
              <a:rPr lang="en-GB" dirty="0" smtClean="0"/>
              <a:t>Alireza Babaei, CableLabs</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6B5E41C2-EF12-4EF2-8280-F2B4208277C2}"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1513" cy="5408613"/>
          </a:xfrm>
        </p:spPr>
        <p:txBody>
          <a:bodyPr vert="eaVert"/>
          <a:lstStyle/>
          <a:p>
            <a:r>
              <a:rPr lang="en-CA" smtClean="0"/>
              <a:t>Click to edit Master title style</a:t>
            </a:r>
            <a:endParaRPr lang="en-GB"/>
          </a:p>
        </p:txBody>
      </p:sp>
      <p:sp>
        <p:nvSpPr>
          <p:cNvPr id="3" name="Vertical Text Placeholder 2"/>
          <p:cNvSpPr>
            <a:spLocks noGrp="1"/>
          </p:cNvSpPr>
          <p:nvPr>
            <p:ph type="body" orient="vert" idx="1"/>
          </p:nvPr>
        </p:nvSpPr>
        <p:spPr>
          <a:xfrm>
            <a:off x="685800" y="685800"/>
            <a:ext cx="5676900" cy="5408613"/>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GB"/>
          </a:p>
        </p:txBody>
      </p:sp>
      <p:sp>
        <p:nvSpPr>
          <p:cNvPr id="4" name="Date Placeholder 3"/>
          <p:cNvSpPr>
            <a:spLocks noGrp="1"/>
          </p:cNvSpPr>
          <p:nvPr>
            <p:ph type="dt" idx="10"/>
          </p:nvPr>
        </p:nvSpPr>
        <p:spPr/>
        <p:txBody>
          <a:bodyPr/>
          <a:lstStyle>
            <a:lvl1pPr>
              <a:defRPr/>
            </a:lvl1pPr>
          </a:lstStyle>
          <a:p>
            <a:r>
              <a:rPr lang="en-US" dirty="0" smtClean="0"/>
              <a:t>August 2014</a:t>
            </a:r>
            <a:endParaRPr lang="en-GB" dirty="0"/>
          </a:p>
        </p:txBody>
      </p:sp>
      <p:sp>
        <p:nvSpPr>
          <p:cNvPr id="5" name="Footer Placeholder 4"/>
          <p:cNvSpPr>
            <a:spLocks noGrp="1"/>
          </p:cNvSpPr>
          <p:nvPr>
            <p:ph type="ftr" idx="11"/>
          </p:nvPr>
        </p:nvSpPr>
        <p:spPr/>
        <p:txBody>
          <a:bodyPr/>
          <a:lstStyle>
            <a:lvl1pPr>
              <a:defRPr/>
            </a:lvl1pPr>
          </a:lstStyle>
          <a:p>
            <a:r>
              <a:rPr lang="en-GB" dirty="0" smtClean="0"/>
              <a:t>Alireza Babaei, CableLabs</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9B0D65C8-A0CA-4DDA-83BB-897866218593}"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685800"/>
            <a:ext cx="7770813"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685800" y="1981200"/>
            <a:ext cx="7770813"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696912" y="333375"/>
            <a:ext cx="1874823"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a:solidFill>
                  <a:srgbClr val="000000"/>
                </a:solidFill>
                <a:cs typeface="Arial Unicode MS" charset="0"/>
              </a:defRPr>
            </a:lvl1pPr>
          </a:lstStyle>
          <a:p>
            <a:r>
              <a:rPr lang="en-US" dirty="0" smtClean="0"/>
              <a:t>November 2014</a:t>
            </a:r>
            <a:endParaRPr lang="en-GB" dirty="0"/>
          </a:p>
        </p:txBody>
      </p:sp>
      <p:sp>
        <p:nvSpPr>
          <p:cNvPr id="1028" name="Rectangle 4"/>
          <p:cNvSpPr>
            <a:spLocks noGrp="1" noChangeArrowheads="1"/>
          </p:cNvSpPr>
          <p:nvPr>
            <p:ph type="ftr"/>
          </p:nvPr>
        </p:nvSpPr>
        <p:spPr bwMode="auto">
          <a:xfrm>
            <a:off x="5357818" y="6475413"/>
            <a:ext cx="3184520"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dirty="0" smtClean="0"/>
              <a:t>Alireza Babaei, CableLabs</a:t>
            </a:r>
            <a:endParaRPr lang="en-GB" dirty="0"/>
          </a:p>
        </p:txBody>
      </p:sp>
      <p:sp>
        <p:nvSpPr>
          <p:cNvPr id="1029" name="Rectangle 5"/>
          <p:cNvSpPr>
            <a:spLocks noGrp="1" noChangeArrowheads="1"/>
          </p:cNvSpPr>
          <p:nvPr>
            <p:ph type="sldNum"/>
          </p:nvPr>
        </p:nvSpPr>
        <p:spPr bwMode="auto">
          <a:xfrm>
            <a:off x="4344988" y="6475413"/>
            <a:ext cx="528637"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a:t>Slide </a:t>
            </a:r>
            <a:fld id="{D09C756B-EB39-4236-ADBB-73052B179AE4}" type="slidenum">
              <a:rPr lang="en-GB"/>
              <a:pPr/>
              <a:t>‹#›</a:t>
            </a:fld>
            <a:endParaRPr lang="en-GB"/>
          </a:p>
        </p:txBody>
      </p:sp>
      <p:sp>
        <p:nvSpPr>
          <p:cNvPr id="1030" name="Line 6"/>
          <p:cNvSpPr>
            <a:spLocks noChangeShapeType="1"/>
          </p:cNvSpPr>
          <p:nvPr/>
        </p:nvSpPr>
        <p:spPr bwMode="auto">
          <a:xfrm>
            <a:off x="685800" y="609600"/>
            <a:ext cx="7772400" cy="1588"/>
          </a:xfrm>
          <a:prstGeom prst="line">
            <a:avLst/>
          </a:prstGeom>
          <a:noFill/>
          <a:ln w="12600">
            <a:solidFill>
              <a:srgbClr val="000000"/>
            </a:solidFill>
            <a:miter lim="800000"/>
            <a:headEnd/>
            <a:tailEnd/>
          </a:ln>
          <a:effectLst/>
        </p:spPr>
        <p:txBody>
          <a:bodyPr/>
          <a:lstStyle/>
          <a:p>
            <a:endParaRPr lang="en-GB"/>
          </a:p>
        </p:txBody>
      </p:sp>
      <p:sp>
        <p:nvSpPr>
          <p:cNvPr id="1031" name="Rectangle 7"/>
          <p:cNvSpPr>
            <a:spLocks noChangeArrowheads="1"/>
          </p:cNvSpPr>
          <p:nvPr/>
        </p:nvSpPr>
        <p:spPr bwMode="auto">
          <a:xfrm>
            <a:off x="684213" y="6475413"/>
            <a:ext cx="714375" cy="182562"/>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00"/>
                </a:solidFill>
              </a:rPr>
              <a:t>Submission</a:t>
            </a:r>
          </a:p>
        </p:txBody>
      </p:sp>
      <p:sp>
        <p:nvSpPr>
          <p:cNvPr id="1032" name="Line 8"/>
          <p:cNvSpPr>
            <a:spLocks noChangeShapeType="1"/>
          </p:cNvSpPr>
          <p:nvPr/>
        </p:nvSpPr>
        <p:spPr bwMode="auto">
          <a:xfrm>
            <a:off x="685800" y="6477000"/>
            <a:ext cx="7848600" cy="1588"/>
          </a:xfrm>
          <a:prstGeom prst="line">
            <a:avLst/>
          </a:prstGeom>
          <a:noFill/>
          <a:ln w="12600">
            <a:solidFill>
              <a:srgbClr val="000000"/>
            </a:solidFill>
            <a:miter lim="800000"/>
            <a:headEnd/>
            <a:tailEnd/>
          </a:ln>
          <a:effectLst/>
        </p:spPr>
        <p:txBody>
          <a:bodyPr/>
          <a:lstStyle/>
          <a:p>
            <a:endParaRPr lang="en-GB"/>
          </a:p>
        </p:txBody>
      </p:sp>
      <p:sp>
        <p:nvSpPr>
          <p:cNvPr id="10" name="Date Placeholder 3"/>
          <p:cNvSpPr txBox="1">
            <a:spLocks/>
          </p:cNvSpPr>
          <p:nvPr/>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marL="0" marR="0" lvl="0" indent="0" algn="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1200" cap="none" spc="0" normalizeH="0" baseline="0" noProof="0" dirty="0" smtClean="0">
                <a:ln>
                  <a:noFill/>
                </a:ln>
                <a:solidFill>
                  <a:srgbClr val="000000"/>
                </a:solidFill>
                <a:effectLst/>
                <a:uLnTx/>
                <a:uFillTx/>
                <a:latin typeface="Times New Roman" pitchFamily="16" charset="0"/>
                <a:ea typeface="MS Gothic" charset="-128"/>
                <a:cs typeface="Arial Unicode MS" charset="0"/>
              </a:rPr>
              <a:t>doc.: IEEE 802.19-14/0082r0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Lst>
  <p:timing>
    <p:tnLst>
      <p:par>
        <p:cTn xmlns:p14="http://schemas.microsoft.com/office/powerpoint/2010/main" id="1" dur="indefinite" restart="never" nodeType="tmRoot"/>
      </p:par>
    </p:tnLst>
  </p:timing>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6" charset="0"/>
        <a:defRPr sz="2400" b="1">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6" charset="0"/>
        <a:defRPr>
          <a:solidFill>
            <a:srgbClr val="000000"/>
          </a:solidFill>
          <a:latin typeface="+mn-lt"/>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
        <p:nvSpPr>
          <p:cNvPr id="7" name="Footer Placeholder 4"/>
          <p:cNvSpPr>
            <a:spLocks noGrp="1"/>
          </p:cNvSpPr>
          <p:nvPr>
            <p:ph type="ftr" idx="14"/>
          </p:nvPr>
        </p:nvSpPr>
        <p:spPr>
          <a:xfrm>
            <a:off x="5500694" y="6475413"/>
            <a:ext cx="3041644" cy="180975"/>
          </a:xfrm>
        </p:spPr>
        <p:txBody>
          <a:bodyPr/>
          <a:lstStyle/>
          <a:p>
            <a:r>
              <a:rPr lang="en-GB" dirty="0" smtClean="0"/>
              <a:t>Alireza Babaei, CableLabs</a:t>
            </a:r>
            <a:endParaRPr lang="en-GB" dirty="0"/>
          </a:p>
        </p:txBody>
      </p:sp>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3" name="Rectangle 1"/>
          <p:cNvSpPr>
            <a:spLocks noGrp="1" noChangeArrowheads="1"/>
          </p:cNvSpPr>
          <p:nvPr>
            <p:ph type="title"/>
          </p:nvPr>
        </p:nvSpPr>
        <p:spPr>
          <a:xfrm>
            <a:off x="539552" y="1066056"/>
            <a:ext cx="8280920" cy="1066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Overview of EU LBT and its Effectiveness for Coexistence of LAA LTE and Wi-Fi</a:t>
            </a:r>
            <a:endParaRPr lang="en-GB" dirty="0"/>
          </a:p>
        </p:txBody>
      </p:sp>
      <p:sp>
        <p:nvSpPr>
          <p:cNvPr id="3074" name="Rectangle 2"/>
          <p:cNvSpPr>
            <a:spLocks noGrp="1" noChangeArrowheads="1"/>
          </p:cNvSpPr>
          <p:nvPr>
            <p:ph type="body" idx="1"/>
          </p:nvPr>
        </p:nvSpPr>
        <p:spPr>
          <a:xfrm>
            <a:off x="685800" y="2384053"/>
            <a:ext cx="7772400" cy="396875"/>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b="0" dirty="0"/>
              <a:t> </a:t>
            </a:r>
            <a:r>
              <a:rPr lang="en-GB" sz="2000" b="0" dirty="0" smtClean="0"/>
              <a:t>2014-11</a:t>
            </a:r>
            <a:r>
              <a:rPr lang="en-GB" sz="2000" b="0" dirty="0" smtClean="0"/>
              <a:t>-</a:t>
            </a:r>
            <a:r>
              <a:rPr lang="en-GB" sz="2000" b="0" dirty="0"/>
              <a:t>4</a:t>
            </a:r>
            <a:endParaRPr lang="en-GB" sz="2000" b="0" dirty="0"/>
          </a:p>
        </p:txBody>
      </p:sp>
      <p:sp>
        <p:nvSpPr>
          <p:cNvPr id="3076" name="Rectangle 4"/>
          <p:cNvSpPr>
            <a:spLocks noChangeArrowheads="1"/>
          </p:cNvSpPr>
          <p:nvPr/>
        </p:nvSpPr>
        <p:spPr bwMode="auto">
          <a:xfrm>
            <a:off x="395536" y="2975992"/>
            <a:ext cx="1447800" cy="381000"/>
          </a:xfrm>
          <a:prstGeom prst="rect">
            <a:avLst/>
          </a:prstGeom>
          <a:noFill/>
          <a:ln w="9525">
            <a:noFill/>
            <a:round/>
            <a:headEnd/>
            <a:tailEnd/>
          </a:ln>
          <a:effectLst/>
        </p:spPr>
        <p:txBody>
          <a:bodyPr lIns="92160" tIns="46080" rIns="92160" bIns="46080"/>
          <a:lstStyle/>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Authors:</a:t>
            </a:r>
          </a:p>
        </p:txBody>
      </p:sp>
      <p:pic>
        <p:nvPicPr>
          <p:cNvPr id="2" name="Picture 1"/>
          <p:cNvPicPr>
            <a:picLocks noChangeAspect="1"/>
          </p:cNvPicPr>
          <p:nvPr/>
        </p:nvPicPr>
        <p:blipFill>
          <a:blip r:embed="rId3"/>
          <a:stretch>
            <a:fillRect/>
          </a:stretch>
        </p:blipFill>
        <p:spPr>
          <a:xfrm>
            <a:off x="502457" y="3789040"/>
            <a:ext cx="8606047" cy="1728192"/>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8056"/>
            <a:ext cx="7770813" cy="1065213"/>
          </a:xfrm>
        </p:spPr>
        <p:txBody>
          <a:bodyPr/>
          <a:lstStyle/>
          <a:p>
            <a:r>
              <a:rPr lang="en-US" dirty="0" smtClean="0"/>
              <a:t>Conclusions</a:t>
            </a:r>
            <a:endParaRPr lang="en-US" dirty="0"/>
          </a:p>
        </p:txBody>
      </p:sp>
      <p:sp>
        <p:nvSpPr>
          <p:cNvPr id="3" name="Content Placeholder 2"/>
          <p:cNvSpPr>
            <a:spLocks noGrp="1"/>
          </p:cNvSpPr>
          <p:nvPr>
            <p:ph idx="1"/>
          </p:nvPr>
        </p:nvSpPr>
        <p:spPr>
          <a:xfrm>
            <a:off x="395536" y="1124744"/>
            <a:ext cx="8058845" cy="5184576"/>
          </a:xfrm>
        </p:spPr>
        <p:txBody>
          <a:bodyPr/>
          <a:lstStyle/>
          <a:p>
            <a:pPr>
              <a:buFont typeface="Arial"/>
              <a:buChar char="•"/>
            </a:pPr>
            <a:r>
              <a:rPr lang="en-US" sz="2200" dirty="0" smtClean="0"/>
              <a:t>While the Listen Before Talk, as a general approach, </a:t>
            </a:r>
            <a:r>
              <a:rPr lang="en-US" sz="2200" dirty="0"/>
              <a:t>can be a good basis for </a:t>
            </a:r>
            <a:r>
              <a:rPr lang="en-US" sz="2200" dirty="0" smtClean="0"/>
              <a:t>coexistence of LAA LTE and Wi-Fi, the LBE LBT in its current form, as introduced by European regulations, is still unfair to Wi-Fi. </a:t>
            </a:r>
          </a:p>
          <a:p>
            <a:pPr lvl="1">
              <a:buFont typeface="Arial"/>
              <a:buChar char="•"/>
            </a:pPr>
            <a:r>
              <a:rPr lang="en-US" sz="1800" dirty="0" smtClean="0"/>
              <a:t>LBE based LAA nodes will impact Wi-Fi nodes (in terms collision rate and </a:t>
            </a:r>
            <a:r>
              <a:rPr lang="en-US" sz="1800" dirty="0" smtClean="0"/>
              <a:t>probability of successful channel access) </a:t>
            </a:r>
            <a:r>
              <a:rPr lang="en-US" sz="1800" dirty="0" smtClean="0"/>
              <a:t>more than similar Wi-Fi nodes on the same carrier</a:t>
            </a:r>
          </a:p>
          <a:p>
            <a:pPr lvl="2">
              <a:buFont typeface="Arial"/>
              <a:buChar char="•"/>
            </a:pPr>
            <a:r>
              <a:rPr lang="en-US" sz="1600" dirty="0" smtClean="0"/>
              <a:t>This is not compliant with the objectives as listed in 3GPP LAA LTE SI (See objective 2 in [1])</a:t>
            </a:r>
          </a:p>
          <a:p>
            <a:pPr>
              <a:buFont typeface="Arial"/>
              <a:buChar char="•"/>
            </a:pPr>
            <a:r>
              <a:rPr lang="en-US" sz="2200" dirty="0" smtClean="0"/>
              <a:t>One major reason is the use of non-exponential </a:t>
            </a:r>
            <a:r>
              <a:rPr lang="en-US" sz="2200" dirty="0" err="1" smtClean="0"/>
              <a:t>backoff</a:t>
            </a:r>
            <a:r>
              <a:rPr lang="en-US" sz="2200" dirty="0" smtClean="0"/>
              <a:t> in LBE LBT.</a:t>
            </a:r>
          </a:p>
          <a:p>
            <a:pPr>
              <a:buFont typeface="Arial"/>
              <a:buChar char="•"/>
            </a:pPr>
            <a:r>
              <a:rPr lang="en-US" sz="2200" dirty="0" smtClean="0"/>
              <a:t>To make the LBT in LAA LTE in par with Wi-Fi channel access, the extended CCA must be modified to incorporate exponential </a:t>
            </a:r>
            <a:r>
              <a:rPr lang="en-US" sz="2200" dirty="0" err="1" smtClean="0"/>
              <a:t>backoff</a:t>
            </a:r>
            <a:r>
              <a:rPr lang="en-US" sz="2200" dirty="0" smtClean="0"/>
              <a:t>. In addition rigorous optimization of the LBT parameters must be performed to ensure fairness to both Wi-Fi and LAA users.</a:t>
            </a:r>
            <a:endParaRPr lang="en-US" sz="2200" dirty="0"/>
          </a:p>
          <a:p>
            <a:endParaRPr lang="en-US" sz="2200" dirty="0"/>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10</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7"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7065400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342900" lvl="1" indent="-342900">
              <a:spcBef>
                <a:spcPts val="600"/>
              </a:spcBef>
            </a:pPr>
            <a:r>
              <a:rPr lang="en-US" b="1" dirty="0" smtClean="0"/>
              <a:t>[1] 3GPP </a:t>
            </a:r>
            <a:r>
              <a:rPr lang="en-US" b="1" dirty="0"/>
              <a:t>RP-141664, Study of Licensed Assisted Access Using </a:t>
            </a:r>
            <a:r>
              <a:rPr lang="en-US" b="1" dirty="0" smtClean="0"/>
              <a:t>LTE</a:t>
            </a:r>
          </a:p>
          <a:p>
            <a:pPr marL="342900" lvl="1" indent="-342900">
              <a:spcBef>
                <a:spcPts val="600"/>
              </a:spcBef>
            </a:pPr>
            <a:r>
              <a:rPr lang="en-US" b="1" dirty="0" smtClean="0"/>
              <a:t>[</a:t>
            </a:r>
            <a:r>
              <a:rPr lang="en-US" b="1" dirty="0"/>
              <a:t>2</a:t>
            </a:r>
            <a:r>
              <a:rPr lang="en-US" b="1" dirty="0" smtClean="0"/>
              <a:t>] </a:t>
            </a:r>
            <a:r>
              <a:rPr lang="en-GB" b="1" dirty="0"/>
              <a:t>802.19-14/0037r2: </a:t>
            </a:r>
            <a:r>
              <a:rPr lang="en-US" b="1" dirty="0"/>
              <a:t>Impact of LTE in Unlicensed Spectrum </a:t>
            </a:r>
            <a:r>
              <a:rPr lang="en-US" b="1" dirty="0" smtClean="0"/>
              <a:t>on </a:t>
            </a:r>
            <a:r>
              <a:rPr lang="en-US" b="1" dirty="0"/>
              <a:t>WiFi</a:t>
            </a:r>
          </a:p>
          <a:p>
            <a:pPr marL="342900" lvl="1" indent="-342900">
              <a:spcBef>
                <a:spcPts val="600"/>
              </a:spcBef>
            </a:pPr>
            <a:r>
              <a:rPr lang="en-US" b="1" dirty="0" smtClean="0"/>
              <a:t>[3] </a:t>
            </a:r>
            <a:r>
              <a:rPr lang="en-US" b="1" dirty="0"/>
              <a:t>A. Babaei, J. </a:t>
            </a:r>
            <a:r>
              <a:rPr lang="en-US" b="1" dirty="0" err="1"/>
              <a:t>Andreoli</a:t>
            </a:r>
            <a:r>
              <a:rPr lang="en-US" b="1" dirty="0"/>
              <a:t>-Fang and B. </a:t>
            </a:r>
            <a:r>
              <a:rPr lang="en-US" b="1" dirty="0" err="1"/>
              <a:t>Hamzeh</a:t>
            </a:r>
            <a:r>
              <a:rPr lang="en-US" b="1" dirty="0"/>
              <a:t>, “On the Impact of LTE-U on Wi-Fi Performance,” in Proceedings of IEEE PIMRC 2014 conference</a:t>
            </a:r>
            <a:r>
              <a:rPr lang="en-US" b="1" dirty="0" smtClean="0"/>
              <a:t>.</a:t>
            </a:r>
          </a:p>
          <a:p>
            <a:pPr marL="342900" lvl="1" indent="-342900">
              <a:spcBef>
                <a:spcPts val="600"/>
              </a:spcBef>
            </a:pPr>
            <a:r>
              <a:rPr lang="en-US" b="1" dirty="0" smtClean="0"/>
              <a:t>[4] </a:t>
            </a:r>
            <a:r>
              <a:rPr lang="en-US" b="1" dirty="0"/>
              <a:t>ETSI EN 301 893 V1.7.1 </a:t>
            </a:r>
          </a:p>
          <a:p>
            <a:pPr marL="342900" lvl="1" indent="-342900">
              <a:spcBef>
                <a:spcPts val="600"/>
              </a:spcBef>
            </a:pPr>
            <a:r>
              <a:rPr lang="en-US" b="1" dirty="0" smtClean="0"/>
              <a:t>[5]  3GPP R1-144000, Solutions for required functionalities and design targets.</a:t>
            </a:r>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11</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6" name="Date Placeholder 5"/>
          <p:cNvSpPr>
            <a:spLocks noGrp="1"/>
          </p:cNvSpPr>
          <p:nvPr>
            <p:ph type="dt" idx="15"/>
          </p:nvPr>
        </p:nvSpPr>
        <p:spPr/>
        <p:txBody>
          <a:bodyPr/>
          <a:lstStyle/>
          <a:p>
            <a:r>
              <a:rPr lang="en-US" dirty="0" smtClean="0"/>
              <a:t>November 2014</a:t>
            </a:r>
            <a:endParaRPr lang="en-GB" dirty="0"/>
          </a:p>
        </p:txBody>
      </p:sp>
    </p:spTree>
    <p:extLst>
      <p:ext uri="{BB962C8B-B14F-4D97-AF65-F5344CB8AC3E}">
        <p14:creationId xmlns:p14="http://schemas.microsoft.com/office/powerpoint/2010/main" val="6800222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0813" cy="1065213"/>
          </a:xfrm>
        </p:spPr>
        <p:txBody>
          <a:bodyPr/>
          <a:lstStyle/>
          <a:p>
            <a:r>
              <a:rPr lang="en-US" dirty="0" smtClean="0"/>
              <a:t>Background</a:t>
            </a:r>
            <a:endParaRPr lang="en-US" dirty="0"/>
          </a:p>
        </p:txBody>
      </p:sp>
      <p:sp>
        <p:nvSpPr>
          <p:cNvPr id="3" name="Content Placeholder 2"/>
          <p:cNvSpPr>
            <a:spLocks noGrp="1"/>
          </p:cNvSpPr>
          <p:nvPr>
            <p:ph idx="1"/>
          </p:nvPr>
        </p:nvSpPr>
        <p:spPr>
          <a:xfrm>
            <a:off x="395536" y="1196752"/>
            <a:ext cx="8604448" cy="5184576"/>
          </a:xfrm>
        </p:spPr>
        <p:txBody>
          <a:bodyPr/>
          <a:lstStyle/>
          <a:p>
            <a:pPr>
              <a:buFont typeface="Arial"/>
              <a:buChar char="•"/>
            </a:pPr>
            <a:r>
              <a:rPr lang="en-US" sz="2000" dirty="0"/>
              <a:t>3GPP has recently approved a study item on </a:t>
            </a:r>
            <a:r>
              <a:rPr lang="en-US" sz="2000" dirty="0" smtClean="0"/>
              <a:t>licensed-assisted </a:t>
            </a:r>
            <a:r>
              <a:rPr lang="en-US" sz="2000" dirty="0"/>
              <a:t>access (LAA) </a:t>
            </a:r>
            <a:r>
              <a:rPr lang="en-US" sz="2000" dirty="0" smtClean="0"/>
              <a:t>LTE (See [1]). </a:t>
            </a:r>
            <a:endParaRPr lang="en-US" sz="2000" dirty="0"/>
          </a:p>
          <a:p>
            <a:pPr>
              <a:buFont typeface="Arial"/>
              <a:buChar char="•"/>
            </a:pPr>
            <a:r>
              <a:rPr lang="en-US" sz="2000" dirty="0" smtClean="0"/>
              <a:t>LAA LTE will make use of unlicensed spectrum as a secondary component carrier for transmission of data plane traffic only</a:t>
            </a:r>
          </a:p>
          <a:p>
            <a:pPr>
              <a:buFont typeface="Arial"/>
              <a:buChar char="•"/>
            </a:pPr>
            <a:r>
              <a:rPr lang="en-US" sz="2000" dirty="0" smtClean="0"/>
              <a:t>LAA LTE, in the absence of new coexistence mechanisms, can potentially create new challenges for legacy Wi-Fi leading to unfair spectrum sharing scenarios (See, for example, contribution </a:t>
            </a:r>
            <a:r>
              <a:rPr lang="en-GB" sz="2000" dirty="0"/>
              <a:t>802.19-14/</a:t>
            </a:r>
            <a:r>
              <a:rPr lang="en-GB" sz="2000" dirty="0" smtClean="0"/>
              <a:t>0037r2 [2] and [3]</a:t>
            </a:r>
            <a:r>
              <a:rPr lang="en-US" sz="2000" dirty="0" smtClean="0"/>
              <a:t>). </a:t>
            </a:r>
            <a:endParaRPr lang="en-US" sz="1600" dirty="0" smtClean="0"/>
          </a:p>
          <a:p>
            <a:pPr>
              <a:buFont typeface="Arial"/>
              <a:buChar char="•"/>
            </a:pPr>
            <a:r>
              <a:rPr lang="en-US" sz="2000" dirty="0" smtClean="0"/>
              <a:t>One solution that has been proposed by the 3GPP SI is the use of listen-before-talk (LBT) mechanism for LAA devices. LBT is currently imposed as regulatory requirements in certain regions of the world.</a:t>
            </a:r>
          </a:p>
          <a:p>
            <a:pPr lvl="1">
              <a:buFont typeface="Arial"/>
              <a:buChar char="•"/>
            </a:pPr>
            <a:r>
              <a:rPr lang="en-US" sz="1600" dirty="0" smtClean="0"/>
              <a:t>See [4] for details of LBT regulations in Europe</a:t>
            </a:r>
          </a:p>
          <a:p>
            <a:pPr>
              <a:buFont typeface="Arial"/>
              <a:buChar char="•"/>
            </a:pPr>
            <a:r>
              <a:rPr lang="en-US" sz="2000" dirty="0" smtClean="0"/>
              <a:t>In this contribution, we argue that the use of LBT, as prescribed by the European regulators and in its current form, does not sufficiently address the unfairness problem between LAA LTE and Wi-Fi. </a:t>
            </a:r>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2</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8"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1765325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LBT</a:t>
            </a:r>
            <a:endParaRPr lang="en-US" dirty="0"/>
          </a:p>
        </p:txBody>
      </p:sp>
      <p:sp>
        <p:nvSpPr>
          <p:cNvPr id="3" name="Content Placeholder 2"/>
          <p:cNvSpPr>
            <a:spLocks noGrp="1"/>
          </p:cNvSpPr>
          <p:nvPr>
            <p:ph idx="1"/>
          </p:nvPr>
        </p:nvSpPr>
        <p:spPr>
          <a:xfrm>
            <a:off x="683568" y="1700808"/>
            <a:ext cx="7770813" cy="4680520"/>
          </a:xfrm>
        </p:spPr>
        <p:txBody>
          <a:bodyPr/>
          <a:lstStyle/>
          <a:p>
            <a:pPr>
              <a:buFont typeface="Arial"/>
              <a:buChar char="•"/>
            </a:pPr>
            <a:r>
              <a:rPr lang="en-US" dirty="0" smtClean="0"/>
              <a:t>LBT is </a:t>
            </a:r>
            <a:r>
              <a:rPr lang="en-US" dirty="0"/>
              <a:t>a regulatory policy </a:t>
            </a:r>
            <a:r>
              <a:rPr lang="en-US" dirty="0" smtClean="0"/>
              <a:t>for channel access in </a:t>
            </a:r>
            <a:r>
              <a:rPr lang="en-US" dirty="0"/>
              <a:t>unlicensed </a:t>
            </a:r>
            <a:r>
              <a:rPr lang="en-US" dirty="0" smtClean="0"/>
              <a:t>bands enforced in certain regions of world (See [4] for LBT regulations in Europe)</a:t>
            </a:r>
          </a:p>
          <a:p>
            <a:pPr lvl="1">
              <a:buFont typeface="Arial"/>
              <a:buChar char="•"/>
            </a:pPr>
            <a:r>
              <a:rPr lang="en-US" dirty="0" smtClean="0"/>
              <a:t>In [4], different LBT requirements are defined for “</a:t>
            </a:r>
            <a:r>
              <a:rPr lang="en-US" dirty="0"/>
              <a:t>Frame based equipment” and “Load based equipment</a:t>
            </a:r>
            <a:r>
              <a:rPr lang="en-US" dirty="0" smtClean="0"/>
              <a:t>”</a:t>
            </a:r>
          </a:p>
          <a:p>
            <a:pPr lvl="1">
              <a:buFont typeface="Arial"/>
              <a:buChar char="•"/>
            </a:pPr>
            <a:r>
              <a:rPr lang="en-US" b="1" dirty="0" smtClean="0"/>
              <a:t>Load </a:t>
            </a:r>
            <a:r>
              <a:rPr lang="en-US" b="1" dirty="0"/>
              <a:t>based </a:t>
            </a:r>
            <a:r>
              <a:rPr lang="en-US" b="1" dirty="0" smtClean="0"/>
              <a:t>equipment (LBE):</a:t>
            </a:r>
            <a:r>
              <a:rPr lang="en-US" dirty="0" smtClean="0"/>
              <a:t> </a:t>
            </a:r>
            <a:r>
              <a:rPr lang="en-US" dirty="0"/>
              <a:t>Equipment where the transmit/receive structure is not fixed in time but demand-</a:t>
            </a:r>
            <a:r>
              <a:rPr lang="en-US" dirty="0" smtClean="0"/>
              <a:t>driven</a:t>
            </a:r>
          </a:p>
          <a:p>
            <a:pPr lvl="1">
              <a:buFont typeface="Arial"/>
              <a:buChar char="•"/>
            </a:pPr>
            <a:r>
              <a:rPr lang="en-US" b="1" dirty="0" smtClean="0"/>
              <a:t>Frame </a:t>
            </a:r>
            <a:r>
              <a:rPr lang="en-US" b="1" dirty="0"/>
              <a:t>based </a:t>
            </a:r>
            <a:r>
              <a:rPr lang="en-US" b="1" dirty="0" smtClean="0"/>
              <a:t>equipment (FBE):</a:t>
            </a:r>
            <a:r>
              <a:rPr lang="en-US" dirty="0" smtClean="0"/>
              <a:t> </a:t>
            </a:r>
            <a:r>
              <a:rPr lang="en-US" dirty="0"/>
              <a:t>equipment where the transmit/receive structure is not directly demand-driven but has fixed </a:t>
            </a:r>
            <a:r>
              <a:rPr lang="en-US" dirty="0" smtClean="0"/>
              <a:t>timing</a:t>
            </a:r>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3</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7"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19446350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7770813" cy="1065213"/>
          </a:xfrm>
        </p:spPr>
        <p:txBody>
          <a:bodyPr/>
          <a:lstStyle/>
          <a:p>
            <a:r>
              <a:rPr lang="en-US" dirty="0" smtClean="0"/>
              <a:t>FBE LBT</a:t>
            </a:r>
            <a:endParaRPr lang="en-US" dirty="0"/>
          </a:p>
        </p:txBody>
      </p:sp>
      <p:sp>
        <p:nvSpPr>
          <p:cNvPr id="3" name="Content Placeholder 2"/>
          <p:cNvSpPr>
            <a:spLocks noGrp="1"/>
          </p:cNvSpPr>
          <p:nvPr>
            <p:ph idx="1"/>
          </p:nvPr>
        </p:nvSpPr>
        <p:spPr>
          <a:xfrm>
            <a:off x="685800" y="1340768"/>
            <a:ext cx="7770813" cy="3024336"/>
          </a:xfrm>
        </p:spPr>
        <p:txBody>
          <a:bodyPr/>
          <a:lstStyle/>
          <a:p>
            <a:pPr>
              <a:buFont typeface="Arial"/>
              <a:buChar char="•"/>
            </a:pPr>
            <a:r>
              <a:rPr lang="en-US" sz="2000" dirty="0"/>
              <a:t>Apply clear channel assessment (CCA) using energy detect for </a:t>
            </a:r>
            <a:r>
              <a:rPr lang="en-US" sz="2000" dirty="0" smtClean="0"/>
              <a:t>channel observation time ≥ </a:t>
            </a:r>
            <a:r>
              <a:rPr lang="en-US" sz="2000" dirty="0"/>
              <a:t>20 </a:t>
            </a:r>
            <a:r>
              <a:rPr lang="en-US" sz="2000" dirty="0" smtClean="0"/>
              <a:t>μs </a:t>
            </a:r>
          </a:p>
          <a:p>
            <a:pPr>
              <a:buFont typeface="Arial"/>
              <a:buChar char="•"/>
            </a:pPr>
            <a:r>
              <a:rPr lang="en-US" sz="2000" dirty="0" smtClean="0"/>
              <a:t>If </a:t>
            </a:r>
            <a:r>
              <a:rPr lang="en-US" sz="2000" dirty="0"/>
              <a:t>clear, transmit with a channel occupancy time (no need to re-evaluate during this period) between [1ms 10ms]. Follow by an idle time &gt; 5% of channel occupancy time. Perform a new CCA. </a:t>
            </a:r>
            <a:endParaRPr lang="en-US" sz="2000" dirty="0" smtClean="0"/>
          </a:p>
          <a:p>
            <a:pPr>
              <a:buFont typeface="Arial"/>
              <a:buChar char="•"/>
            </a:pPr>
            <a:r>
              <a:rPr lang="en-US" sz="2000" dirty="0" smtClean="0"/>
              <a:t>If not clear, remain quiet for the next fixed frame period.</a:t>
            </a:r>
          </a:p>
          <a:p>
            <a:pPr>
              <a:buFont typeface="Arial"/>
              <a:buChar char="•"/>
            </a:pPr>
            <a:r>
              <a:rPr lang="en-US" sz="2000" dirty="0" smtClean="0"/>
              <a:t>CCA is performed once every fixed frame period</a:t>
            </a:r>
          </a:p>
          <a:p>
            <a:pPr lvl="1">
              <a:buFont typeface="Arial"/>
              <a:buChar char="•"/>
            </a:pPr>
            <a:r>
              <a:rPr lang="en-US" sz="1600" dirty="0" smtClean="0"/>
              <a:t>Channel access opportunity is only once every fixed frame period</a:t>
            </a:r>
            <a:endParaRPr lang="en-US" sz="1600" dirty="0"/>
          </a:p>
          <a:p>
            <a:endParaRPr lang="en-US" sz="2000" dirty="0"/>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4</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grpSp>
        <p:nvGrpSpPr>
          <p:cNvPr id="7" name="Group 6"/>
          <p:cNvGrpSpPr/>
          <p:nvPr/>
        </p:nvGrpSpPr>
        <p:grpSpPr>
          <a:xfrm>
            <a:off x="1607762" y="4620090"/>
            <a:ext cx="5764272" cy="1761238"/>
            <a:chOff x="763194" y="2126965"/>
            <a:chExt cx="5764272" cy="1761238"/>
          </a:xfrm>
        </p:grpSpPr>
        <p:cxnSp>
          <p:nvCxnSpPr>
            <p:cNvPr id="8" name="Straight Connector 7"/>
            <p:cNvCxnSpPr/>
            <p:nvPr/>
          </p:nvCxnSpPr>
          <p:spPr>
            <a:xfrm>
              <a:off x="1723118" y="2748764"/>
              <a:ext cx="28023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Process 8"/>
            <p:cNvSpPr/>
            <p:nvPr/>
          </p:nvSpPr>
          <p:spPr>
            <a:xfrm>
              <a:off x="763194" y="2402934"/>
              <a:ext cx="1092030" cy="56048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smtClean="0"/>
            </a:p>
            <a:p>
              <a:pPr algn="ctr"/>
              <a:r>
                <a:rPr lang="en-US" sz="1000" dirty="0" smtClean="0"/>
                <a:t>Apply CCA for a duration ≥ 20 μs</a:t>
              </a:r>
              <a:endParaRPr lang="en-US" sz="1000" dirty="0"/>
            </a:p>
            <a:p>
              <a:pPr algn="ctr"/>
              <a:endParaRPr lang="en-US" sz="1000" dirty="0"/>
            </a:p>
          </p:txBody>
        </p:sp>
        <p:sp>
          <p:nvSpPr>
            <p:cNvPr id="10" name="Decision 9"/>
            <p:cNvSpPr/>
            <p:nvPr/>
          </p:nvSpPr>
          <p:spPr>
            <a:xfrm>
              <a:off x="2003347" y="2434248"/>
              <a:ext cx="118650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Clear</a:t>
              </a:r>
              <a:endParaRPr lang="en-US" sz="1000" dirty="0"/>
            </a:p>
          </p:txBody>
        </p:sp>
        <p:cxnSp>
          <p:nvCxnSpPr>
            <p:cNvPr id="11" name="Straight Connector 10"/>
            <p:cNvCxnSpPr/>
            <p:nvPr/>
          </p:nvCxnSpPr>
          <p:spPr>
            <a:xfrm>
              <a:off x="3183892" y="2740572"/>
              <a:ext cx="2981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10" idx="2"/>
            </p:cNvCxnSpPr>
            <p:nvPr/>
          </p:nvCxnSpPr>
          <p:spPr>
            <a:xfrm>
              <a:off x="2596601" y="3046896"/>
              <a:ext cx="8943" cy="29216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070614" y="2460329"/>
              <a:ext cx="441146" cy="276999"/>
            </a:xfrm>
            <a:prstGeom prst="rect">
              <a:avLst/>
            </a:prstGeom>
            <a:noFill/>
          </p:spPr>
          <p:txBody>
            <a:bodyPr wrap="none" rtlCol="0">
              <a:spAutoFit/>
            </a:bodyPr>
            <a:lstStyle/>
            <a:p>
              <a:r>
                <a:rPr lang="en-US" sz="1200" dirty="0" smtClean="0"/>
                <a:t>Yes</a:t>
              </a:r>
              <a:endParaRPr lang="en-US" sz="1200" dirty="0"/>
            </a:p>
          </p:txBody>
        </p:sp>
        <p:sp>
          <p:nvSpPr>
            <p:cNvPr id="14" name="TextBox 13"/>
            <p:cNvSpPr txBox="1"/>
            <p:nvPr/>
          </p:nvSpPr>
          <p:spPr>
            <a:xfrm>
              <a:off x="2605544" y="3050719"/>
              <a:ext cx="381384" cy="276999"/>
            </a:xfrm>
            <a:prstGeom prst="rect">
              <a:avLst/>
            </a:prstGeom>
            <a:noFill/>
          </p:spPr>
          <p:txBody>
            <a:bodyPr wrap="none" rtlCol="0">
              <a:spAutoFit/>
            </a:bodyPr>
            <a:lstStyle/>
            <a:p>
              <a:r>
                <a:rPr lang="en-US" sz="1200" dirty="0" smtClean="0"/>
                <a:t>No</a:t>
              </a:r>
              <a:endParaRPr lang="en-US" sz="1200" dirty="0"/>
            </a:p>
          </p:txBody>
        </p:sp>
        <p:sp>
          <p:nvSpPr>
            <p:cNvPr id="15" name="Process 14"/>
            <p:cNvSpPr/>
            <p:nvPr/>
          </p:nvSpPr>
          <p:spPr>
            <a:xfrm>
              <a:off x="3482009" y="2478217"/>
              <a:ext cx="1397551" cy="48520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Occupy the channel</a:t>
              </a:r>
            </a:p>
            <a:p>
              <a:pPr algn="ctr"/>
              <a:r>
                <a:rPr lang="en-US" sz="1000" dirty="0" smtClean="0"/>
                <a:t> for [1ms 10ms]</a:t>
              </a:r>
              <a:endParaRPr lang="en-US" sz="1000" dirty="0"/>
            </a:p>
          </p:txBody>
        </p:sp>
        <p:cxnSp>
          <p:nvCxnSpPr>
            <p:cNvPr id="16" name="Straight Connector 15"/>
            <p:cNvCxnSpPr>
              <a:stCxn id="15" idx="3"/>
            </p:cNvCxnSpPr>
            <p:nvPr/>
          </p:nvCxnSpPr>
          <p:spPr>
            <a:xfrm flipV="1">
              <a:off x="4879560" y="2715729"/>
              <a:ext cx="364163" cy="5089"/>
            </a:xfrm>
            <a:prstGeom prst="line">
              <a:avLst/>
            </a:prstGeom>
          </p:spPr>
          <p:style>
            <a:lnRef idx="2">
              <a:schemeClr val="accent1"/>
            </a:lnRef>
            <a:fillRef idx="0">
              <a:schemeClr val="accent1"/>
            </a:fillRef>
            <a:effectRef idx="1">
              <a:schemeClr val="accent1"/>
            </a:effectRef>
            <a:fontRef idx="minor">
              <a:schemeClr val="tx1"/>
            </a:fontRef>
          </p:style>
        </p:cxnSp>
        <p:sp>
          <p:nvSpPr>
            <p:cNvPr id="17" name="Process 16"/>
            <p:cNvSpPr/>
            <p:nvPr/>
          </p:nvSpPr>
          <p:spPr>
            <a:xfrm>
              <a:off x="5239600" y="2478217"/>
              <a:ext cx="1287866" cy="48520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Remain idle for </a:t>
              </a:r>
              <a:r>
                <a:rPr lang="en-US" sz="1000" dirty="0"/>
                <a:t>&gt; 5% of channel occupancy time</a:t>
              </a:r>
              <a:r>
                <a:rPr lang="en-US" sz="1000" dirty="0" smtClean="0"/>
                <a:t> </a:t>
              </a:r>
              <a:endParaRPr lang="en-US" sz="1000" dirty="0"/>
            </a:p>
          </p:txBody>
        </p:sp>
        <p:sp>
          <p:nvSpPr>
            <p:cNvPr id="18" name="Process 17"/>
            <p:cNvSpPr/>
            <p:nvPr/>
          </p:nvSpPr>
          <p:spPr>
            <a:xfrm>
              <a:off x="2058548" y="3327718"/>
              <a:ext cx="1059506" cy="56048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Remain quite for the next fixed frame period</a:t>
              </a:r>
              <a:endParaRPr lang="en-US" sz="1000" dirty="0"/>
            </a:p>
          </p:txBody>
        </p:sp>
        <p:cxnSp>
          <p:nvCxnSpPr>
            <p:cNvPr id="19" name="Straight Connector 18"/>
            <p:cNvCxnSpPr/>
            <p:nvPr/>
          </p:nvCxnSpPr>
          <p:spPr>
            <a:xfrm flipH="1" flipV="1">
              <a:off x="5887672" y="2126965"/>
              <a:ext cx="5424" cy="3385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1264018" y="2139665"/>
              <a:ext cx="4623654"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278921" y="2139665"/>
              <a:ext cx="239" cy="263269"/>
            </a:xfrm>
            <a:prstGeom prst="line">
              <a:avLst/>
            </a:prstGeom>
            <a:ln>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1279160" y="3579825"/>
              <a:ext cx="792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279160" y="2931753"/>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3921867" y="4981793"/>
            <a:ext cx="421409" cy="276999"/>
          </a:xfrm>
          <a:prstGeom prst="rect">
            <a:avLst/>
          </a:prstGeom>
          <a:noFill/>
        </p:spPr>
        <p:txBody>
          <a:bodyPr wrap="none" rtlCol="0">
            <a:spAutoFit/>
          </a:bodyPr>
          <a:lstStyle/>
          <a:p>
            <a:r>
              <a:rPr lang="en-US" sz="1200" dirty="0" smtClean="0">
                <a:solidFill>
                  <a:schemeClr val="tx1"/>
                </a:solidFill>
              </a:rPr>
              <a:t>Yes</a:t>
            </a:r>
            <a:endParaRPr lang="en-US" sz="1200" dirty="0">
              <a:solidFill>
                <a:schemeClr val="tx1"/>
              </a:solidFill>
            </a:endParaRPr>
          </a:p>
        </p:txBody>
      </p:sp>
      <p:sp>
        <p:nvSpPr>
          <p:cNvPr id="25" name="TextBox 24"/>
          <p:cNvSpPr txBox="1"/>
          <p:nvPr/>
        </p:nvSpPr>
        <p:spPr>
          <a:xfrm>
            <a:off x="3401644" y="5545157"/>
            <a:ext cx="385567" cy="276999"/>
          </a:xfrm>
          <a:prstGeom prst="rect">
            <a:avLst/>
          </a:prstGeom>
          <a:noFill/>
        </p:spPr>
        <p:txBody>
          <a:bodyPr wrap="none" rtlCol="0">
            <a:spAutoFit/>
          </a:bodyPr>
          <a:lstStyle/>
          <a:p>
            <a:r>
              <a:rPr lang="en-US" sz="1200" dirty="0" smtClean="0">
                <a:solidFill>
                  <a:schemeClr val="tx1"/>
                </a:solidFill>
              </a:rPr>
              <a:t>No</a:t>
            </a:r>
            <a:endParaRPr lang="en-US" sz="1200" dirty="0">
              <a:solidFill>
                <a:schemeClr val="tx1"/>
              </a:solidFill>
            </a:endParaRPr>
          </a:p>
        </p:txBody>
      </p:sp>
      <p:sp>
        <p:nvSpPr>
          <p:cNvPr id="41"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34665432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0813" cy="1065213"/>
          </a:xfrm>
        </p:spPr>
        <p:txBody>
          <a:bodyPr/>
          <a:lstStyle/>
          <a:p>
            <a:r>
              <a:rPr lang="en-US" dirty="0" smtClean="0"/>
              <a:t>LBE LBT</a:t>
            </a:r>
            <a:endParaRPr lang="en-US" dirty="0"/>
          </a:p>
        </p:txBody>
      </p:sp>
      <p:sp>
        <p:nvSpPr>
          <p:cNvPr id="3" name="Content Placeholder 2"/>
          <p:cNvSpPr>
            <a:spLocks noGrp="1"/>
          </p:cNvSpPr>
          <p:nvPr>
            <p:ph idx="1"/>
          </p:nvPr>
        </p:nvSpPr>
        <p:spPr>
          <a:xfrm>
            <a:off x="539552" y="1124744"/>
            <a:ext cx="8208911" cy="3528392"/>
          </a:xfrm>
        </p:spPr>
        <p:txBody>
          <a:bodyPr/>
          <a:lstStyle/>
          <a:p>
            <a:pPr>
              <a:buFont typeface="Arial"/>
              <a:buChar char="•"/>
            </a:pPr>
            <a:r>
              <a:rPr lang="en-US" sz="1800" dirty="0"/>
              <a:t>Apply clear channel assessment (CCA) using energy detect for </a:t>
            </a:r>
            <a:r>
              <a:rPr lang="en-US" sz="1800" dirty="0" smtClean="0"/>
              <a:t>channel observation </a:t>
            </a:r>
            <a:r>
              <a:rPr lang="en-US" sz="1800" dirty="0"/>
              <a:t>time ≥ 20 μs</a:t>
            </a:r>
            <a:r>
              <a:rPr lang="en-US" sz="1800" dirty="0" smtClean="0"/>
              <a:t> </a:t>
            </a:r>
            <a:endParaRPr lang="en-US" sz="1800" dirty="0"/>
          </a:p>
          <a:p>
            <a:pPr>
              <a:buFont typeface="Arial"/>
              <a:buChar char="•"/>
            </a:pPr>
            <a:r>
              <a:rPr lang="en-US" sz="1800" dirty="0" smtClean="0"/>
              <a:t>If </a:t>
            </a:r>
            <a:r>
              <a:rPr lang="en-US" sz="1800" dirty="0"/>
              <a:t>clear, transmit with a channel occupancy time (no need to re-evaluate during this period) for less than 13/32*q ms where q is </a:t>
            </a:r>
            <a:r>
              <a:rPr lang="en-US" sz="1800" dirty="0" smtClean="0"/>
              <a:t>a </a:t>
            </a:r>
            <a:r>
              <a:rPr lang="en-US" sz="1800" u="sng" dirty="0" smtClean="0"/>
              <a:t>fixed number</a:t>
            </a:r>
            <a:r>
              <a:rPr lang="en-US" sz="1800" dirty="0" smtClean="0"/>
              <a:t> in the range [4 32].</a:t>
            </a:r>
          </a:p>
          <a:p>
            <a:pPr lvl="1">
              <a:buFont typeface="Arial"/>
              <a:buChar char="•"/>
            </a:pPr>
            <a:r>
              <a:rPr lang="en-US" sz="1400" dirty="0" smtClean="0"/>
              <a:t>Channel occupancy time: [1.625 13] </a:t>
            </a:r>
            <a:r>
              <a:rPr lang="en-US" sz="1400" dirty="0" err="1" smtClean="0"/>
              <a:t>ms.</a:t>
            </a:r>
            <a:endParaRPr lang="en-US" sz="1400" dirty="0" smtClean="0"/>
          </a:p>
          <a:p>
            <a:pPr>
              <a:buFont typeface="Arial"/>
              <a:buChar char="•"/>
            </a:pPr>
            <a:r>
              <a:rPr lang="en-US" sz="1800" dirty="0" smtClean="0"/>
              <a:t> </a:t>
            </a:r>
            <a:r>
              <a:rPr lang="en-US" sz="1800" dirty="0"/>
              <a:t>If not clear perform an extended CCA</a:t>
            </a:r>
            <a:r>
              <a:rPr lang="en-US" sz="1800" dirty="0" smtClean="0"/>
              <a:t>.</a:t>
            </a:r>
          </a:p>
          <a:p>
            <a:pPr lvl="1">
              <a:buFont typeface="Arial"/>
              <a:buChar char="•"/>
            </a:pPr>
            <a:r>
              <a:rPr lang="en-US" sz="1400" dirty="0" smtClean="0"/>
              <a:t>Extended CCA: Channel is observed for the duration of (N*channel observation time). N is a </a:t>
            </a:r>
            <a:r>
              <a:rPr lang="en-US" sz="1400" u="sng" dirty="0" smtClean="0"/>
              <a:t>random number</a:t>
            </a:r>
            <a:r>
              <a:rPr lang="en-US" sz="1400" dirty="0" smtClean="0"/>
              <a:t> selected in the range of [1 q]. </a:t>
            </a:r>
            <a:endParaRPr lang="en-US" sz="1400" dirty="0"/>
          </a:p>
          <a:p>
            <a:pPr>
              <a:buFont typeface="Arial"/>
              <a:buChar char="•"/>
            </a:pPr>
            <a:r>
              <a:rPr lang="en-US" sz="1800" dirty="0" smtClean="0"/>
              <a:t>Similar to Wi-Fi, CCA is performed continuously without abiding any frame boundaries. </a:t>
            </a:r>
            <a:endParaRPr lang="en-US" sz="1800" dirty="0"/>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5</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grpSp>
        <p:nvGrpSpPr>
          <p:cNvPr id="30" name="Group 29"/>
          <p:cNvGrpSpPr/>
          <p:nvPr/>
        </p:nvGrpSpPr>
        <p:grpSpPr>
          <a:xfrm>
            <a:off x="2411760" y="4293096"/>
            <a:ext cx="4824536" cy="1973588"/>
            <a:chOff x="1543717" y="4437112"/>
            <a:chExt cx="4824536" cy="1973588"/>
          </a:xfrm>
        </p:grpSpPr>
        <p:grpSp>
          <p:nvGrpSpPr>
            <p:cNvPr id="7" name="Group 6"/>
            <p:cNvGrpSpPr/>
            <p:nvPr/>
          </p:nvGrpSpPr>
          <p:grpSpPr>
            <a:xfrm>
              <a:off x="1543717" y="4437112"/>
              <a:ext cx="4824536" cy="1973588"/>
              <a:chOff x="1546127" y="2444710"/>
              <a:chExt cx="4824536" cy="1973588"/>
            </a:xfrm>
          </p:grpSpPr>
          <p:cxnSp>
            <p:nvCxnSpPr>
              <p:cNvPr id="8" name="Straight Connector 7"/>
              <p:cNvCxnSpPr/>
              <p:nvPr/>
            </p:nvCxnSpPr>
            <p:spPr>
              <a:xfrm>
                <a:off x="3002144" y="2790540"/>
                <a:ext cx="28023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Process 8"/>
              <p:cNvSpPr/>
              <p:nvPr/>
            </p:nvSpPr>
            <p:spPr>
              <a:xfrm>
                <a:off x="1546127" y="2444710"/>
                <a:ext cx="1456017" cy="56048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smtClean="0"/>
              </a:p>
              <a:p>
                <a:pPr algn="ctr"/>
                <a:endParaRPr lang="en-US" sz="1000" dirty="0" smtClean="0"/>
              </a:p>
              <a:p>
                <a:pPr algn="ctr"/>
                <a:r>
                  <a:rPr lang="en-US" sz="1000" dirty="0" smtClean="0"/>
                  <a:t>Apply </a:t>
                </a:r>
                <a:r>
                  <a:rPr lang="en-US" sz="1000" dirty="0"/>
                  <a:t>CCA for </a:t>
                </a:r>
                <a:r>
                  <a:rPr lang="en-US" sz="1000" dirty="0" smtClean="0"/>
                  <a:t>channel observation time </a:t>
                </a:r>
                <a:r>
                  <a:rPr lang="en-US" sz="1000" dirty="0"/>
                  <a:t>≥ 20 μ</a:t>
                </a:r>
                <a:r>
                  <a:rPr lang="en-US" sz="1000" dirty="0" smtClean="0"/>
                  <a:t>s</a:t>
                </a:r>
                <a:endParaRPr lang="en-US" sz="1000" dirty="0"/>
              </a:p>
              <a:p>
                <a:pPr algn="ctr"/>
                <a:endParaRPr lang="en-US" sz="1000" dirty="0"/>
              </a:p>
              <a:p>
                <a:pPr algn="ctr"/>
                <a:endParaRPr lang="en-US" sz="1000" dirty="0"/>
              </a:p>
            </p:txBody>
          </p:sp>
          <p:sp>
            <p:nvSpPr>
              <p:cNvPr id="10" name="Decision 9"/>
              <p:cNvSpPr/>
              <p:nvPr/>
            </p:nvSpPr>
            <p:spPr>
              <a:xfrm>
                <a:off x="3282373" y="2476024"/>
                <a:ext cx="118650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Clear</a:t>
                </a:r>
                <a:endParaRPr lang="en-US" sz="1000" dirty="0"/>
              </a:p>
            </p:txBody>
          </p:sp>
          <p:cxnSp>
            <p:nvCxnSpPr>
              <p:cNvPr id="11" name="Straight Connector 10"/>
              <p:cNvCxnSpPr/>
              <p:nvPr/>
            </p:nvCxnSpPr>
            <p:spPr>
              <a:xfrm>
                <a:off x="4462918" y="2782348"/>
                <a:ext cx="2981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10" idx="2"/>
              </p:cNvCxnSpPr>
              <p:nvPr/>
            </p:nvCxnSpPr>
            <p:spPr>
              <a:xfrm>
                <a:off x="3875627" y="3088672"/>
                <a:ext cx="8943" cy="29216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349640" y="2502105"/>
                <a:ext cx="441146" cy="276999"/>
              </a:xfrm>
              <a:prstGeom prst="rect">
                <a:avLst/>
              </a:prstGeom>
              <a:noFill/>
            </p:spPr>
            <p:txBody>
              <a:bodyPr wrap="none" rtlCol="0">
                <a:spAutoFit/>
              </a:bodyPr>
              <a:lstStyle/>
              <a:p>
                <a:r>
                  <a:rPr lang="en-US" sz="1200" dirty="0" smtClean="0"/>
                  <a:t>Yes</a:t>
                </a:r>
                <a:endParaRPr lang="en-US" sz="1200" dirty="0"/>
              </a:p>
            </p:txBody>
          </p:sp>
          <p:sp>
            <p:nvSpPr>
              <p:cNvPr id="14" name="TextBox 13"/>
              <p:cNvSpPr txBox="1"/>
              <p:nvPr/>
            </p:nvSpPr>
            <p:spPr>
              <a:xfrm>
                <a:off x="3884570" y="3092495"/>
                <a:ext cx="381384" cy="276999"/>
              </a:xfrm>
              <a:prstGeom prst="rect">
                <a:avLst/>
              </a:prstGeom>
              <a:noFill/>
            </p:spPr>
            <p:txBody>
              <a:bodyPr wrap="none" rtlCol="0">
                <a:spAutoFit/>
              </a:bodyPr>
              <a:lstStyle/>
              <a:p>
                <a:r>
                  <a:rPr lang="en-US" sz="1200" dirty="0" smtClean="0"/>
                  <a:t>No</a:t>
                </a:r>
                <a:endParaRPr lang="en-US" sz="1200" dirty="0"/>
              </a:p>
            </p:txBody>
          </p:sp>
          <p:sp>
            <p:nvSpPr>
              <p:cNvPr id="15" name="Process 14"/>
              <p:cNvSpPr/>
              <p:nvPr/>
            </p:nvSpPr>
            <p:spPr>
              <a:xfrm>
                <a:off x="4761035" y="2519992"/>
                <a:ext cx="1228243" cy="56867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Occupy the channel</a:t>
                </a:r>
              </a:p>
              <a:p>
                <a:pPr algn="ctr"/>
                <a:r>
                  <a:rPr lang="en-US" sz="1000" dirty="0" smtClean="0"/>
                  <a:t> for &lt; </a:t>
                </a:r>
                <a:r>
                  <a:rPr lang="en-US" sz="1000" dirty="0"/>
                  <a:t>13/32*q ms</a:t>
                </a:r>
              </a:p>
            </p:txBody>
          </p:sp>
          <p:sp>
            <p:nvSpPr>
              <p:cNvPr id="16" name="Process 15"/>
              <p:cNvSpPr/>
              <p:nvPr/>
            </p:nvSpPr>
            <p:spPr>
              <a:xfrm>
                <a:off x="3002143" y="3369494"/>
                <a:ext cx="1639645" cy="804374"/>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Perform Extended CCA with observation time=</a:t>
                </a:r>
              </a:p>
              <a:p>
                <a:pPr algn="ctr"/>
                <a:r>
                  <a:rPr lang="en-US" sz="1000" dirty="0" smtClean="0"/>
                  <a:t> N* CCA observation time</a:t>
                </a:r>
              </a:p>
              <a:p>
                <a:pPr algn="ctr"/>
                <a:r>
                  <a:rPr lang="en-US" sz="1000" dirty="0" smtClean="0"/>
                  <a:t>N random chosen from [1 q]</a:t>
                </a:r>
              </a:p>
              <a:p>
                <a:pPr algn="ctr"/>
                <a:r>
                  <a:rPr lang="en-US" sz="1000" dirty="0" smtClean="0"/>
                  <a:t>q fixed between 4 and 32 </a:t>
                </a:r>
                <a:endParaRPr lang="en-US" sz="1000" dirty="0"/>
              </a:p>
            </p:txBody>
          </p:sp>
          <p:cxnSp>
            <p:nvCxnSpPr>
              <p:cNvPr id="17" name="Straight Connector 16"/>
              <p:cNvCxnSpPr/>
              <p:nvPr/>
            </p:nvCxnSpPr>
            <p:spPr>
              <a:xfrm>
                <a:off x="4662235" y="3734052"/>
                <a:ext cx="2120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9" idx="0"/>
              </p:cNvCxnSpPr>
              <p:nvPr/>
            </p:nvCxnSpPr>
            <p:spPr>
              <a:xfrm flipH="1" flipV="1">
                <a:off x="5446705" y="3092495"/>
                <a:ext cx="20869" cy="335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ecision 18"/>
              <p:cNvSpPr/>
              <p:nvPr/>
            </p:nvSpPr>
            <p:spPr>
              <a:xfrm>
                <a:off x="4874320" y="3427728"/>
                <a:ext cx="118650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Clear</a:t>
                </a:r>
                <a:endParaRPr lang="en-US" sz="1000" dirty="0"/>
              </a:p>
            </p:txBody>
          </p:sp>
          <p:sp>
            <p:nvSpPr>
              <p:cNvPr id="20" name="TextBox 19"/>
              <p:cNvSpPr txBox="1"/>
              <p:nvPr/>
            </p:nvSpPr>
            <p:spPr>
              <a:xfrm>
                <a:off x="5491423" y="3136701"/>
                <a:ext cx="441146" cy="276999"/>
              </a:xfrm>
              <a:prstGeom prst="rect">
                <a:avLst/>
              </a:prstGeom>
              <a:noFill/>
            </p:spPr>
            <p:txBody>
              <a:bodyPr wrap="none" rtlCol="0">
                <a:spAutoFit/>
              </a:bodyPr>
              <a:lstStyle/>
              <a:p>
                <a:r>
                  <a:rPr lang="en-US" sz="1200" dirty="0" smtClean="0"/>
                  <a:t>Yes</a:t>
                </a:r>
                <a:endParaRPr lang="en-US" sz="1200" dirty="0"/>
              </a:p>
            </p:txBody>
          </p:sp>
          <p:sp>
            <p:nvSpPr>
              <p:cNvPr id="21" name="TextBox 20"/>
              <p:cNvSpPr txBox="1"/>
              <p:nvPr/>
            </p:nvSpPr>
            <p:spPr>
              <a:xfrm>
                <a:off x="5989279" y="3427728"/>
                <a:ext cx="381384" cy="276999"/>
              </a:xfrm>
              <a:prstGeom prst="rect">
                <a:avLst/>
              </a:prstGeom>
              <a:noFill/>
            </p:spPr>
            <p:txBody>
              <a:bodyPr wrap="none" rtlCol="0">
                <a:spAutoFit/>
              </a:bodyPr>
              <a:lstStyle/>
              <a:p>
                <a:r>
                  <a:rPr lang="en-US" sz="1200" dirty="0" smtClean="0"/>
                  <a:t>No</a:t>
                </a:r>
                <a:endParaRPr lang="en-US" sz="1200" dirty="0"/>
              </a:p>
            </p:txBody>
          </p:sp>
          <p:cxnSp>
            <p:nvCxnSpPr>
              <p:cNvPr id="22" name="Straight Connector 21"/>
              <p:cNvCxnSpPr/>
              <p:nvPr/>
            </p:nvCxnSpPr>
            <p:spPr>
              <a:xfrm>
                <a:off x="6060827" y="3734052"/>
                <a:ext cx="2120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273272" y="3748245"/>
                <a:ext cx="8943" cy="6700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821966" y="4418298"/>
                <a:ext cx="24509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6" idx="2"/>
              </p:cNvCxnSpPr>
              <p:nvPr/>
            </p:nvCxnSpPr>
            <p:spPr>
              <a:xfrm flipV="1">
                <a:off x="3821966" y="4173868"/>
                <a:ext cx="0" cy="244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4366615" y="4509120"/>
              <a:ext cx="421409" cy="276999"/>
            </a:xfrm>
            <a:prstGeom prst="rect">
              <a:avLst/>
            </a:prstGeom>
            <a:noFill/>
          </p:spPr>
          <p:txBody>
            <a:bodyPr wrap="none" rtlCol="0">
              <a:spAutoFit/>
            </a:bodyPr>
            <a:lstStyle/>
            <a:p>
              <a:r>
                <a:rPr lang="en-US" sz="1200" dirty="0" smtClean="0">
                  <a:solidFill>
                    <a:schemeClr val="tx1"/>
                  </a:solidFill>
                </a:rPr>
                <a:t>Yes</a:t>
              </a:r>
              <a:endParaRPr lang="en-US" sz="1200" dirty="0">
                <a:solidFill>
                  <a:schemeClr val="tx1"/>
                </a:solidFill>
              </a:endParaRPr>
            </a:p>
          </p:txBody>
        </p:sp>
        <p:sp>
          <p:nvSpPr>
            <p:cNvPr id="27" name="TextBox 26"/>
            <p:cNvSpPr txBox="1"/>
            <p:nvPr/>
          </p:nvSpPr>
          <p:spPr>
            <a:xfrm>
              <a:off x="3851920" y="5085184"/>
              <a:ext cx="385567" cy="276999"/>
            </a:xfrm>
            <a:prstGeom prst="rect">
              <a:avLst/>
            </a:prstGeom>
            <a:noFill/>
          </p:spPr>
          <p:txBody>
            <a:bodyPr wrap="none" rtlCol="0">
              <a:spAutoFit/>
            </a:bodyPr>
            <a:lstStyle/>
            <a:p>
              <a:r>
                <a:rPr lang="en-US" sz="1200" dirty="0" smtClean="0">
                  <a:solidFill>
                    <a:schemeClr val="tx1"/>
                  </a:solidFill>
                </a:rPr>
                <a:t>No</a:t>
              </a:r>
              <a:endParaRPr lang="en-US" sz="1200" dirty="0">
                <a:solidFill>
                  <a:schemeClr val="tx1"/>
                </a:solidFill>
              </a:endParaRPr>
            </a:p>
          </p:txBody>
        </p:sp>
        <p:sp>
          <p:nvSpPr>
            <p:cNvPr id="28" name="TextBox 27"/>
            <p:cNvSpPr txBox="1"/>
            <p:nvPr/>
          </p:nvSpPr>
          <p:spPr>
            <a:xfrm>
              <a:off x="5436096" y="5157192"/>
              <a:ext cx="421409" cy="276999"/>
            </a:xfrm>
            <a:prstGeom prst="rect">
              <a:avLst/>
            </a:prstGeom>
            <a:noFill/>
          </p:spPr>
          <p:txBody>
            <a:bodyPr wrap="none" rtlCol="0">
              <a:spAutoFit/>
            </a:bodyPr>
            <a:lstStyle/>
            <a:p>
              <a:r>
                <a:rPr lang="en-US" sz="1200" dirty="0" smtClean="0">
                  <a:solidFill>
                    <a:schemeClr val="tx1"/>
                  </a:solidFill>
                </a:rPr>
                <a:t>Yes</a:t>
              </a:r>
              <a:endParaRPr lang="en-US" sz="1200" dirty="0">
                <a:solidFill>
                  <a:schemeClr val="tx1"/>
                </a:solidFill>
              </a:endParaRPr>
            </a:p>
          </p:txBody>
        </p:sp>
        <p:sp>
          <p:nvSpPr>
            <p:cNvPr id="29" name="TextBox 28"/>
            <p:cNvSpPr txBox="1"/>
            <p:nvPr/>
          </p:nvSpPr>
          <p:spPr>
            <a:xfrm>
              <a:off x="4644008" y="5805264"/>
              <a:ext cx="385567" cy="276999"/>
            </a:xfrm>
            <a:prstGeom prst="rect">
              <a:avLst/>
            </a:prstGeom>
            <a:noFill/>
          </p:spPr>
          <p:txBody>
            <a:bodyPr wrap="none" rtlCol="0">
              <a:spAutoFit/>
            </a:bodyPr>
            <a:lstStyle/>
            <a:p>
              <a:r>
                <a:rPr lang="en-US" sz="1200" dirty="0" smtClean="0">
                  <a:solidFill>
                    <a:schemeClr val="tx1"/>
                  </a:solidFill>
                </a:rPr>
                <a:t>No</a:t>
              </a:r>
              <a:endParaRPr lang="en-US" sz="1200" dirty="0">
                <a:solidFill>
                  <a:schemeClr val="tx1"/>
                </a:solidFill>
              </a:endParaRPr>
            </a:p>
          </p:txBody>
        </p:sp>
      </p:grpSp>
      <p:sp>
        <p:nvSpPr>
          <p:cNvPr id="31"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23707270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0813" cy="1065213"/>
          </a:xfrm>
        </p:spPr>
        <p:txBody>
          <a:bodyPr/>
          <a:lstStyle/>
          <a:p>
            <a:r>
              <a:rPr lang="en-US" dirty="0" smtClean="0"/>
              <a:t>LBT for LAA LTE</a:t>
            </a:r>
            <a:endParaRPr lang="en-US" dirty="0"/>
          </a:p>
        </p:txBody>
      </p:sp>
      <p:sp>
        <p:nvSpPr>
          <p:cNvPr id="3" name="Content Placeholder 2"/>
          <p:cNvSpPr>
            <a:spLocks noGrp="1"/>
          </p:cNvSpPr>
          <p:nvPr>
            <p:ph idx="1"/>
          </p:nvPr>
        </p:nvSpPr>
        <p:spPr>
          <a:xfrm>
            <a:off x="179512" y="1556792"/>
            <a:ext cx="8712968" cy="4464496"/>
          </a:xfrm>
        </p:spPr>
        <p:txBody>
          <a:bodyPr/>
          <a:lstStyle/>
          <a:p>
            <a:pPr>
              <a:buFont typeface="Arial"/>
              <a:buChar char="•"/>
            </a:pPr>
            <a:r>
              <a:rPr lang="en-US" sz="2000" dirty="0" smtClean="0"/>
              <a:t>In </a:t>
            </a:r>
            <a:r>
              <a:rPr lang="en-US" sz="2000" dirty="0" smtClean="0"/>
              <a:t>FBE </a:t>
            </a:r>
            <a:r>
              <a:rPr lang="en-US" sz="2000" dirty="0" smtClean="0"/>
              <a:t>LBT, channel access is possible only once during one fixed frame period</a:t>
            </a:r>
            <a:r>
              <a:rPr lang="en-US" sz="2000" dirty="0" smtClean="0"/>
              <a:t>.</a:t>
            </a:r>
          </a:p>
          <a:p>
            <a:pPr marL="0" indent="0"/>
            <a:endParaRPr lang="en-US" sz="1000" dirty="0" smtClean="0"/>
          </a:p>
          <a:p>
            <a:pPr>
              <a:buFont typeface="Arial"/>
              <a:buChar char="•"/>
            </a:pPr>
            <a:r>
              <a:rPr lang="en-US" sz="2000" dirty="0" smtClean="0"/>
              <a:t>The </a:t>
            </a:r>
            <a:r>
              <a:rPr lang="en-US" sz="2000" dirty="0" smtClean="0"/>
              <a:t>extended CCA in </a:t>
            </a:r>
            <a:r>
              <a:rPr lang="en-US" sz="2000" dirty="0" smtClean="0"/>
              <a:t>LBE </a:t>
            </a:r>
            <a:r>
              <a:rPr lang="en-US" sz="2000" dirty="0" smtClean="0"/>
              <a:t>LBT is similar to the </a:t>
            </a:r>
            <a:r>
              <a:rPr lang="en-US" sz="2000" dirty="0" err="1" smtClean="0"/>
              <a:t>backoff</a:t>
            </a:r>
            <a:r>
              <a:rPr lang="en-US" sz="2000" dirty="0" smtClean="0"/>
              <a:t> mechanism in Wi-Fi. Similar to Wi-Fi, CCA is performed continuously.</a:t>
            </a:r>
          </a:p>
          <a:p>
            <a:pPr lvl="1">
              <a:buFont typeface="Arial"/>
              <a:buChar char="•"/>
            </a:pPr>
            <a:r>
              <a:rPr lang="en-US" sz="1600" dirty="0" smtClean="0"/>
              <a:t>LBE </a:t>
            </a:r>
            <a:r>
              <a:rPr lang="en-US" sz="1600" dirty="0" smtClean="0"/>
              <a:t>LBT based </a:t>
            </a:r>
            <a:r>
              <a:rPr lang="en-US" sz="1600" dirty="0" smtClean="0"/>
              <a:t>channel access is a proposed functional requirement for LAA LTE (See [5])</a:t>
            </a:r>
          </a:p>
          <a:p>
            <a:pPr>
              <a:buFont typeface="Arial"/>
              <a:buChar char="•"/>
            </a:pPr>
            <a:endParaRPr lang="en-US" sz="1000" dirty="0" smtClean="0"/>
          </a:p>
          <a:p>
            <a:pPr>
              <a:buFont typeface="Arial"/>
              <a:buChar char="•"/>
            </a:pPr>
            <a:r>
              <a:rPr lang="en-US" sz="2000" dirty="0" smtClean="0"/>
              <a:t>However</a:t>
            </a:r>
            <a:r>
              <a:rPr lang="en-US" sz="2000" dirty="0" smtClean="0"/>
              <a:t>, unlike Wi-Fi, the </a:t>
            </a:r>
            <a:r>
              <a:rPr lang="en-US" sz="2000" dirty="0" err="1" smtClean="0"/>
              <a:t>backoff</a:t>
            </a:r>
            <a:r>
              <a:rPr lang="en-US" sz="2000" dirty="0" smtClean="0"/>
              <a:t> mechanism in LBE LBT is not exponential. The contention window size is always within the [20 20×q] μs range and does not increase after a collision.</a:t>
            </a:r>
          </a:p>
          <a:p>
            <a:pPr lvl="1">
              <a:buFont typeface="Arial"/>
              <a:buChar char="•"/>
            </a:pPr>
            <a:r>
              <a:rPr lang="en-US" sz="1600" dirty="0" smtClean="0"/>
              <a:t>The consequence is, as shown in simulation results, the collision rate and channel access probability degrades significantly for large number of users.</a:t>
            </a:r>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6</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7"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2973318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Assumptions</a:t>
            </a:r>
            <a:endParaRPr lang="en-US" dirty="0"/>
          </a:p>
        </p:txBody>
      </p:sp>
      <p:sp>
        <p:nvSpPr>
          <p:cNvPr id="3" name="Content Placeholder 2"/>
          <p:cNvSpPr>
            <a:spLocks noGrp="1"/>
          </p:cNvSpPr>
          <p:nvPr>
            <p:ph idx="1"/>
          </p:nvPr>
        </p:nvSpPr>
        <p:spPr>
          <a:xfrm>
            <a:off x="755576" y="1700808"/>
            <a:ext cx="7992888" cy="4113213"/>
          </a:xfrm>
        </p:spPr>
        <p:txBody>
          <a:bodyPr/>
          <a:lstStyle/>
          <a:p>
            <a:pPr>
              <a:buFont typeface="Arial"/>
              <a:buChar char="•"/>
            </a:pPr>
            <a:r>
              <a:rPr lang="en-US" sz="2200" dirty="0" smtClean="0"/>
              <a:t>All </a:t>
            </a:r>
            <a:r>
              <a:rPr lang="en-US" sz="2200" dirty="0"/>
              <a:t>nodes are within CCA range of each other</a:t>
            </a:r>
          </a:p>
          <a:p>
            <a:pPr>
              <a:buFont typeface="Arial"/>
              <a:buChar char="•"/>
            </a:pPr>
            <a:r>
              <a:rPr lang="en-US" sz="2200" dirty="0"/>
              <a:t>Single </a:t>
            </a:r>
            <a:r>
              <a:rPr lang="en-US" sz="2200" dirty="0" smtClean="0"/>
              <a:t>20 MHz channel </a:t>
            </a:r>
            <a:r>
              <a:rPr lang="en-US" sz="2200" dirty="0"/>
              <a:t>is used</a:t>
            </a:r>
          </a:p>
          <a:p>
            <a:pPr>
              <a:buFont typeface="Arial"/>
              <a:buChar char="•"/>
            </a:pPr>
            <a:r>
              <a:rPr lang="en-US" sz="2200" dirty="0"/>
              <a:t>Full buffer traffic</a:t>
            </a:r>
          </a:p>
          <a:p>
            <a:pPr>
              <a:buFont typeface="Arial"/>
              <a:buChar char="•"/>
            </a:pPr>
            <a:r>
              <a:rPr lang="en-US" sz="2200" dirty="0"/>
              <a:t>802.11 EDCA channel access </a:t>
            </a:r>
            <a:r>
              <a:rPr lang="en-US" sz="2200" dirty="0" smtClean="0"/>
              <a:t>for Wi-Fi STAs</a:t>
            </a:r>
          </a:p>
          <a:p>
            <a:pPr lvl="1">
              <a:buFont typeface="Arial"/>
              <a:buChar char="•"/>
            </a:pPr>
            <a:r>
              <a:rPr lang="en-US" sz="1800" dirty="0"/>
              <a:t>All traffic is mapped to Best Effort access category (AIFS = 3, </a:t>
            </a:r>
            <a:r>
              <a:rPr lang="en-US" sz="1800" dirty="0" err="1"/>
              <a:t>CWmin</a:t>
            </a:r>
            <a:r>
              <a:rPr lang="en-US" sz="1800" dirty="0"/>
              <a:t> = 15</a:t>
            </a:r>
            <a:r>
              <a:rPr lang="en-US" sz="1800" dirty="0" smtClean="0"/>
              <a:t>) </a:t>
            </a:r>
            <a:endParaRPr lang="en-US" sz="1800" dirty="0" smtClean="0"/>
          </a:p>
          <a:p>
            <a:pPr>
              <a:buFont typeface="Arial"/>
              <a:buChar char="•"/>
            </a:pPr>
            <a:r>
              <a:rPr lang="en-US" sz="2200" dirty="0" smtClean="0"/>
              <a:t>LBE LBT for LAA users</a:t>
            </a:r>
          </a:p>
          <a:p>
            <a:pPr lvl="1">
              <a:buFont typeface="Arial"/>
              <a:buChar char="•"/>
            </a:pPr>
            <a:r>
              <a:rPr lang="en-US" sz="1800" dirty="0" smtClean="0"/>
              <a:t>q=10, 25 and 32 are considered.</a:t>
            </a:r>
            <a:endParaRPr lang="en-US" sz="1800" dirty="0"/>
          </a:p>
          <a:p>
            <a:pPr>
              <a:buFont typeface="Arial"/>
              <a:buChar char="•"/>
            </a:pPr>
            <a:r>
              <a:rPr lang="en-US" sz="2200" dirty="0" smtClean="0"/>
              <a:t>All </a:t>
            </a:r>
            <a:r>
              <a:rPr lang="en-US" sz="2200" dirty="0"/>
              <a:t>nodes are stationary</a:t>
            </a:r>
          </a:p>
          <a:p>
            <a:pPr>
              <a:buFont typeface="Arial"/>
              <a:buChar char="•"/>
            </a:pPr>
            <a:r>
              <a:rPr lang="en-US" sz="2200" dirty="0"/>
              <a:t>Monte Carlo model with 1,000,000 TXOPs evaluated per data point </a:t>
            </a:r>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7</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7" name="Date Placeholder 3"/>
          <p:cNvSpPr>
            <a:spLocks noGrp="1"/>
          </p:cNvSpPr>
          <p:nvPr>
            <p:ph type="dt" idx="15"/>
          </p:nvPr>
        </p:nvSpPr>
        <p:spPr>
          <a:xfrm>
            <a:off x="696912" y="333375"/>
            <a:ext cx="2303451" cy="273050"/>
          </a:xfrm>
        </p:spPr>
        <p:txBody>
          <a:bodyPr/>
          <a:lstStyle/>
          <a:p>
            <a:r>
              <a:rPr lang="en-US" dirty="0" smtClean="0"/>
              <a:t>November 2014</a:t>
            </a:r>
            <a:endParaRPr lang="en-GB" dirty="0"/>
          </a:p>
        </p:txBody>
      </p:sp>
    </p:spTree>
    <p:extLst>
      <p:ext uri="{BB962C8B-B14F-4D97-AF65-F5344CB8AC3E}">
        <p14:creationId xmlns:p14="http://schemas.microsoft.com/office/powerpoint/2010/main" val="9154338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7770813" cy="1065213"/>
          </a:xfrm>
        </p:spPr>
        <p:txBody>
          <a:bodyPr/>
          <a:lstStyle/>
          <a:p>
            <a:r>
              <a:rPr lang="en-US" sz="2800" dirty="0" smtClean="0"/>
              <a:t>Simulation Results: Probability of Collision</a:t>
            </a:r>
            <a:endParaRPr lang="en-US" sz="2800" dirty="0"/>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8</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6" name="Date Placeholder 5"/>
          <p:cNvSpPr>
            <a:spLocks noGrp="1"/>
          </p:cNvSpPr>
          <p:nvPr>
            <p:ph type="dt" idx="15"/>
          </p:nvPr>
        </p:nvSpPr>
        <p:spPr/>
        <p:txBody>
          <a:bodyPr/>
          <a:lstStyle/>
          <a:p>
            <a:r>
              <a:rPr lang="en-US" dirty="0" smtClean="0"/>
              <a:t>November 2014</a:t>
            </a:r>
            <a:endParaRPr lang="en-GB" dirty="0"/>
          </a:p>
        </p:txBody>
      </p:sp>
      <p:sp>
        <p:nvSpPr>
          <p:cNvPr id="13" name="Content Placeholder 2"/>
          <p:cNvSpPr>
            <a:spLocks noGrp="1"/>
          </p:cNvSpPr>
          <p:nvPr>
            <p:ph idx="1"/>
          </p:nvPr>
        </p:nvSpPr>
        <p:spPr>
          <a:xfrm>
            <a:off x="-72008" y="1268760"/>
            <a:ext cx="4644008" cy="4968552"/>
          </a:xfrm>
        </p:spPr>
        <p:txBody>
          <a:bodyPr/>
          <a:lstStyle/>
          <a:p>
            <a:pPr>
              <a:buFont typeface="Arial"/>
              <a:buChar char="•"/>
            </a:pPr>
            <a:r>
              <a:rPr lang="en-US" sz="1800" dirty="0" smtClean="0"/>
              <a:t>2X nodes in 3 scenarios:</a:t>
            </a:r>
          </a:p>
          <a:p>
            <a:pPr lvl="1">
              <a:buFont typeface="Arial"/>
              <a:buChar char="•"/>
            </a:pPr>
            <a:r>
              <a:rPr lang="en-US" sz="1400" dirty="0" smtClean="0"/>
              <a:t>All nodes are Wi-Fi STAs</a:t>
            </a:r>
          </a:p>
          <a:p>
            <a:pPr lvl="1">
              <a:buFont typeface="Arial"/>
              <a:buChar char="•"/>
            </a:pPr>
            <a:r>
              <a:rPr lang="en-US" sz="1400" dirty="0" smtClean="0"/>
              <a:t>All nodes are LAA users</a:t>
            </a:r>
          </a:p>
          <a:p>
            <a:pPr lvl="1">
              <a:buFont typeface="Arial"/>
              <a:buChar char="•"/>
            </a:pPr>
            <a:r>
              <a:rPr lang="en-US" sz="1400" dirty="0" smtClean="0"/>
              <a:t>X Wi-Fi STAs and X LAA users</a:t>
            </a:r>
          </a:p>
          <a:p>
            <a:pPr>
              <a:buFont typeface="Arial"/>
              <a:buChar char="•"/>
            </a:pPr>
            <a:r>
              <a:rPr lang="en-US" sz="1800" dirty="0" smtClean="0"/>
              <a:t>q= 10, 25 or 32</a:t>
            </a:r>
            <a:endParaRPr lang="en-US" sz="1800" dirty="0" smtClean="0">
              <a:latin typeface="Arial"/>
              <a:cs typeface="Arial"/>
            </a:endParaRPr>
          </a:p>
          <a:p>
            <a:pPr>
              <a:buFont typeface="Arial"/>
              <a:buChar char="•"/>
            </a:pPr>
            <a:r>
              <a:rPr lang="en-US" sz="1800" dirty="0" smtClean="0"/>
              <a:t>When </a:t>
            </a:r>
            <a:r>
              <a:rPr lang="en-US" sz="1800" dirty="0"/>
              <a:t>all nodes are Wi-Fi STAs</a:t>
            </a:r>
            <a:r>
              <a:rPr lang="en-US" sz="1800" dirty="0" smtClean="0"/>
              <a:t>, probability of collision increases much more slowly with number of STAs.</a:t>
            </a:r>
          </a:p>
          <a:p>
            <a:pPr lvl="1">
              <a:buFont typeface="Arial"/>
              <a:buChar char="•"/>
            </a:pPr>
            <a:r>
              <a:rPr lang="en-US" sz="1400" dirty="0" smtClean="0"/>
              <a:t>The exponential </a:t>
            </a:r>
            <a:r>
              <a:rPr lang="en-US" sz="1400" dirty="0" err="1" smtClean="0"/>
              <a:t>backoff</a:t>
            </a:r>
            <a:r>
              <a:rPr lang="en-US" sz="1400" dirty="0" smtClean="0"/>
              <a:t> in Wi-Fi increases the contention window size and hence avoids linear increase in collision probability when number of STAs increases.</a:t>
            </a:r>
          </a:p>
          <a:p>
            <a:pPr>
              <a:buFont typeface="Arial"/>
              <a:buChar char="•"/>
            </a:pPr>
            <a:r>
              <a:rPr lang="en-US" sz="1800" dirty="0" smtClean="0"/>
              <a:t>Coexistence with LAA users increases the probability of collision for Wi-Fi STAs for large number of nodes</a:t>
            </a:r>
            <a:r>
              <a:rPr lang="en-US" sz="1800" dirty="0" smtClean="0"/>
              <a:t>.</a:t>
            </a:r>
          </a:p>
          <a:p>
            <a:pPr lvl="1">
              <a:buFont typeface="Arial"/>
              <a:buChar char="•"/>
            </a:pPr>
            <a:r>
              <a:rPr lang="en-US" sz="1400" dirty="0" smtClean="0"/>
              <a:t>For large q values (q&gt;</a:t>
            </a:r>
            <a:r>
              <a:rPr lang="en-US" sz="1400" dirty="0" err="1" smtClean="0"/>
              <a:t>CWmin</a:t>
            </a:r>
            <a:r>
              <a:rPr lang="en-US" sz="1400" dirty="0" smtClean="0"/>
              <a:t>), the collision probability decreases for small number of nodes. </a:t>
            </a:r>
            <a:endParaRPr lang="en-US" sz="1400" dirty="0"/>
          </a:p>
        </p:txBody>
      </p:sp>
      <p:pic>
        <p:nvPicPr>
          <p:cNvPr id="3" name="Picture 2" descr="Collision probability full s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166" y="1196752"/>
            <a:ext cx="4993354" cy="4968552"/>
          </a:xfrm>
          <a:prstGeom prst="rect">
            <a:avLst/>
          </a:prstGeom>
        </p:spPr>
      </p:pic>
    </p:spTree>
    <p:extLst>
      <p:ext uri="{BB962C8B-B14F-4D97-AF65-F5344CB8AC3E}">
        <p14:creationId xmlns:p14="http://schemas.microsoft.com/office/powerpoint/2010/main" val="34925759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71" y="476672"/>
            <a:ext cx="8205093" cy="1065213"/>
          </a:xfrm>
        </p:spPr>
        <p:txBody>
          <a:bodyPr/>
          <a:lstStyle/>
          <a:p>
            <a:r>
              <a:rPr lang="en-US" sz="2400" dirty="0" smtClean="0"/>
              <a:t>Simulation Results: </a:t>
            </a:r>
            <a:r>
              <a:rPr lang="en-US" sz="2400" dirty="0" smtClean="0"/>
              <a:t>Probability of Successful Channel Access</a:t>
            </a:r>
            <a:endParaRPr lang="en-US" sz="2400" dirty="0"/>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9</a:t>
            </a:fld>
            <a:endParaRPr lang="en-GB" dirty="0"/>
          </a:p>
        </p:txBody>
      </p:sp>
      <p:sp>
        <p:nvSpPr>
          <p:cNvPr id="5" name="Footer Placeholder 4"/>
          <p:cNvSpPr>
            <a:spLocks noGrp="1"/>
          </p:cNvSpPr>
          <p:nvPr>
            <p:ph type="ftr" idx="14"/>
          </p:nvPr>
        </p:nvSpPr>
        <p:spPr/>
        <p:txBody>
          <a:bodyPr/>
          <a:lstStyle/>
          <a:p>
            <a:r>
              <a:rPr lang="en-GB" smtClean="0"/>
              <a:t>Alireza Babaei, CableLabs</a:t>
            </a:r>
            <a:endParaRPr lang="en-GB" dirty="0"/>
          </a:p>
        </p:txBody>
      </p:sp>
      <p:sp>
        <p:nvSpPr>
          <p:cNvPr id="6" name="Date Placeholder 5"/>
          <p:cNvSpPr>
            <a:spLocks noGrp="1"/>
          </p:cNvSpPr>
          <p:nvPr>
            <p:ph type="dt" idx="15"/>
          </p:nvPr>
        </p:nvSpPr>
        <p:spPr/>
        <p:txBody>
          <a:bodyPr/>
          <a:lstStyle/>
          <a:p>
            <a:r>
              <a:rPr lang="en-US" dirty="0" smtClean="0"/>
              <a:t>November 2014</a:t>
            </a:r>
            <a:endParaRPr lang="en-GB" dirty="0"/>
          </a:p>
        </p:txBody>
      </p:sp>
      <p:sp>
        <p:nvSpPr>
          <p:cNvPr id="9" name="Content Placeholder 2"/>
          <p:cNvSpPr>
            <a:spLocks noGrp="1"/>
          </p:cNvSpPr>
          <p:nvPr>
            <p:ph idx="1"/>
          </p:nvPr>
        </p:nvSpPr>
        <p:spPr>
          <a:xfrm>
            <a:off x="-8508" y="1340768"/>
            <a:ext cx="4139952" cy="5112568"/>
          </a:xfrm>
        </p:spPr>
        <p:txBody>
          <a:bodyPr/>
          <a:lstStyle/>
          <a:p>
            <a:pPr>
              <a:buFont typeface="Arial"/>
              <a:buChar char="•"/>
            </a:pPr>
            <a:r>
              <a:rPr lang="en-US" sz="1800" dirty="0" smtClean="0"/>
              <a:t>When all nodes belong to a single network, the EDCA in Wi-Fi leads to larger </a:t>
            </a:r>
            <a:r>
              <a:rPr lang="en-US" sz="1800" dirty="0" smtClean="0"/>
              <a:t>probability of successful channel </a:t>
            </a:r>
            <a:r>
              <a:rPr lang="en-US" sz="1800" dirty="0" smtClean="0"/>
              <a:t>access </a:t>
            </a:r>
            <a:r>
              <a:rPr lang="en-US" sz="1800" dirty="0" smtClean="0"/>
              <a:t>than </a:t>
            </a:r>
            <a:r>
              <a:rPr lang="en-US" sz="1800" dirty="0" smtClean="0"/>
              <a:t>the LBE LBT in </a:t>
            </a:r>
            <a:r>
              <a:rPr lang="en-US" sz="1800" dirty="0" smtClean="0"/>
              <a:t>LAA.</a:t>
            </a:r>
          </a:p>
          <a:p>
            <a:pPr lvl="1">
              <a:buFont typeface="Arial"/>
              <a:buChar char="•"/>
            </a:pPr>
            <a:r>
              <a:rPr lang="en-US" sz="1400" dirty="0" smtClean="0"/>
              <a:t>The gap is larger for larger number of nodes or for smaller q</a:t>
            </a:r>
            <a:endParaRPr lang="en-US" sz="1400" dirty="0" smtClean="0"/>
          </a:p>
          <a:p>
            <a:pPr>
              <a:buFont typeface="Arial"/>
              <a:buChar char="•"/>
            </a:pPr>
            <a:endParaRPr lang="en-US" sz="500" dirty="0" smtClean="0"/>
          </a:p>
          <a:p>
            <a:pPr>
              <a:buFont typeface="Arial"/>
              <a:buChar char="•"/>
            </a:pPr>
            <a:r>
              <a:rPr lang="en-US" sz="1800" dirty="0" smtClean="0"/>
              <a:t>Wi</a:t>
            </a:r>
            <a:r>
              <a:rPr lang="en-US" sz="1800" dirty="0" smtClean="0"/>
              <a:t>-Fi STAs coexisting with LAA users will have much lower </a:t>
            </a:r>
            <a:r>
              <a:rPr lang="en-US" sz="1800" dirty="0" smtClean="0"/>
              <a:t>probability of successful channel </a:t>
            </a:r>
            <a:r>
              <a:rPr lang="en-US" sz="1800" dirty="0" smtClean="0"/>
              <a:t>access </a:t>
            </a:r>
            <a:r>
              <a:rPr lang="en-US" sz="1800" dirty="0" smtClean="0"/>
              <a:t>compared </a:t>
            </a:r>
            <a:r>
              <a:rPr lang="en-US" sz="1800" dirty="0" smtClean="0"/>
              <a:t>to LAA users</a:t>
            </a:r>
            <a:r>
              <a:rPr lang="en-US" sz="1800" dirty="0" smtClean="0"/>
              <a:t>.</a:t>
            </a:r>
          </a:p>
          <a:p>
            <a:pPr lvl="1">
              <a:buFont typeface="Arial"/>
              <a:buChar char="•"/>
            </a:pPr>
            <a:r>
              <a:rPr lang="en-US" sz="1400" dirty="0" smtClean="0"/>
              <a:t>Wi-Fi STAs will be unfairly impacted due to the presence of LAA users</a:t>
            </a:r>
            <a:endParaRPr lang="en-US" sz="1400" dirty="0" smtClean="0"/>
          </a:p>
          <a:p>
            <a:pPr>
              <a:buFont typeface="Arial"/>
              <a:buChar char="•"/>
            </a:pPr>
            <a:endParaRPr lang="en-US" sz="500" dirty="0" smtClean="0"/>
          </a:p>
          <a:p>
            <a:pPr>
              <a:buFont typeface="Arial"/>
              <a:buChar char="•"/>
            </a:pPr>
            <a:r>
              <a:rPr lang="en-US" sz="1800" dirty="0" smtClean="0"/>
              <a:t>Wi</a:t>
            </a:r>
            <a:r>
              <a:rPr lang="en-US" sz="1800" dirty="0" smtClean="0"/>
              <a:t>-Fi STAs coexisting with LAA users will have zero chance of </a:t>
            </a:r>
            <a:r>
              <a:rPr lang="en-US" sz="1800" dirty="0" smtClean="0"/>
              <a:t>successful channel </a:t>
            </a:r>
            <a:r>
              <a:rPr lang="en-US" sz="1800" dirty="0" smtClean="0"/>
              <a:t>access for large number of nodes.</a:t>
            </a:r>
            <a:endParaRPr lang="en-US" sz="1800" dirty="0"/>
          </a:p>
        </p:txBody>
      </p:sp>
      <p:pic>
        <p:nvPicPr>
          <p:cNvPr id="7" name="Picture 6" descr="Probabilityof Successful Channel Access Full S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971" y="1150392"/>
            <a:ext cx="5233049" cy="5370760"/>
          </a:xfrm>
          <a:prstGeom prst="rect">
            <a:avLst/>
          </a:prstGeom>
        </p:spPr>
      </p:pic>
    </p:spTree>
    <p:extLst>
      <p:ext uri="{BB962C8B-B14F-4D97-AF65-F5344CB8AC3E}">
        <p14:creationId xmlns:p14="http://schemas.microsoft.com/office/powerpoint/2010/main" val="6667080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802-11-Submission">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6F2D85B4-B705-4018-9CF0-E6E4BD03567D}" vid="{6A25E773-D890-44CD-BA7F-9C3E9F9CAE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802-11-Submission.potx</Template>
  <TotalTime>14894</TotalTime>
  <Words>1467</Words>
  <Application>Microsoft Macintosh PowerPoint</Application>
  <PresentationFormat>On-screen Show (4:3)</PresentationFormat>
  <Paragraphs>147</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802-11-Submission</vt:lpstr>
      <vt:lpstr>Overview of EU LBT and its Effectiveness for Coexistence of LAA LTE and Wi-Fi</vt:lpstr>
      <vt:lpstr>Background</vt:lpstr>
      <vt:lpstr>Overview of LBT</vt:lpstr>
      <vt:lpstr>FBE LBT</vt:lpstr>
      <vt:lpstr>LBE LBT</vt:lpstr>
      <vt:lpstr>LBT for LAA LTE</vt:lpstr>
      <vt:lpstr>Simulation Assumptions</vt:lpstr>
      <vt:lpstr>Simulation Results: Probability of Collision</vt:lpstr>
      <vt:lpstr>Simulation Results: Probability of Successful Channel Access</vt:lpstr>
      <vt:lpstr>Conclusions</vt:lpstr>
      <vt:lpstr>References</vt:lpstr>
    </vt:vector>
  </TitlesOfParts>
  <Manager/>
  <Company>InterDigital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LTE-U Coexistence Mechanisms</dc:title>
  <dc:subject/>
  <dc:creator>Ron Murias</dc:creator>
  <cp:keywords/>
  <dc:description/>
  <cp:lastModifiedBy>Alireza Babaei</cp:lastModifiedBy>
  <cp:revision>391</cp:revision>
  <cp:lastPrinted>1601-01-01T00:00:00Z</cp:lastPrinted>
  <dcterms:created xsi:type="dcterms:W3CDTF">2014-04-14T10:59:07Z</dcterms:created>
  <dcterms:modified xsi:type="dcterms:W3CDTF">2014-11-05T03:48:58Z</dcterms:modified>
  <cp:category/>
</cp:coreProperties>
</file>