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At9WQ4ds8K5wBXpkPhxgqagbl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02F393-A769-43F0-8A47-05B661188185}">
  <a:tblStyle styleId="{F702F393-A769-43F0-8A47-05B66118818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A57C56E-8D6F-4348-8029-E00318F3E8A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499594A-0538-45EC-BC70-87DECBF84D44}" styleName="Table_2">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37" name="Google Shape;2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a93cce3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7a93cce3b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7a93cce3b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ba71d8d0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g6ba71d8d0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58" name="Google Shape;3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E_E79pDgfNY"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p:cNvPicPr preferRelativeResize="0"/>
          <p:nvPr/>
        </p:nvPicPr>
        <p:blipFill rotWithShape="1">
          <a:blip r:embed="rId3">
            <a:alphaModFix/>
          </a:blip>
          <a:srcRect l="9091" t="2667" b="29148"/>
          <a:stretch/>
        </p:blipFill>
        <p:spPr>
          <a:xfrm>
            <a:off x="-1" y="10"/>
            <a:ext cx="12192000" cy="6857990"/>
          </a:xfrm>
          <a:prstGeom prst="rect">
            <a:avLst/>
          </a:prstGeom>
          <a:noFill/>
          <a:ln>
            <a:noFill/>
          </a:ln>
        </p:spPr>
      </p:pic>
      <p:sp>
        <p:nvSpPr>
          <p:cNvPr id="101" name="Google Shape;101;p1"/>
          <p:cNvSpPr/>
          <p:nvPr/>
        </p:nvSpPr>
        <p:spPr>
          <a:xfrm rot="-5400000" flipH="1">
            <a:off x="6335576" y="-399378"/>
            <a:ext cx="5478085" cy="6276841"/>
          </a:xfrm>
          <a:custGeom>
            <a:avLst/>
            <a:gdLst/>
            <a:ahLst/>
            <a:cxnLst/>
            <a:rect l="l" t="t" r="r" b="b"/>
            <a:pathLst>
              <a:path w="5478085" h="6276841" extrusionOk="0">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dk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flipH="1">
            <a:off x="6094562" y="0"/>
            <a:ext cx="6097438" cy="5298683"/>
          </a:xfrm>
          <a:custGeom>
            <a:avLst/>
            <a:gdLst/>
            <a:ahLst/>
            <a:cxnLst/>
            <a:rect l="l" t="t" r="r" b="b"/>
            <a:pathLst>
              <a:path w="6097438" h="5298683" extrusionOk="0">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dk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
          <p:cNvSpPr txBox="1">
            <a:spLocks noGrp="1"/>
          </p:cNvSpPr>
          <p:nvPr>
            <p:ph type="title"/>
          </p:nvPr>
        </p:nvSpPr>
        <p:spPr>
          <a:xfrm>
            <a:off x="6968187" y="570898"/>
            <a:ext cx="4707900" cy="104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4"/>
              </a:buClr>
              <a:buSzPts val="4400"/>
              <a:buFont typeface="Calibri"/>
              <a:buNone/>
            </a:pPr>
            <a:r>
              <a:rPr lang="en-US" sz="3959">
                <a:solidFill>
                  <a:schemeClr val="accent4"/>
                </a:solidFill>
              </a:rPr>
              <a:t>Secret Calculator </a:t>
            </a:r>
            <a:endParaRPr sz="3959">
              <a:solidFill>
                <a:schemeClr val="accent4"/>
              </a:solidFill>
            </a:endParaRPr>
          </a:p>
          <a:p>
            <a:pPr marL="0" lvl="0" indent="0" algn="l" rtl="0">
              <a:lnSpc>
                <a:spcPct val="90000"/>
              </a:lnSpc>
              <a:spcBef>
                <a:spcPts val="0"/>
              </a:spcBef>
              <a:spcAft>
                <a:spcPts val="0"/>
              </a:spcAft>
              <a:buClr>
                <a:schemeClr val="accent4"/>
              </a:buClr>
              <a:buSzPts val="4400"/>
              <a:buFont typeface="Calibri"/>
              <a:buNone/>
            </a:pPr>
            <a:r>
              <a:rPr lang="en-US" sz="2700">
                <a:solidFill>
                  <a:schemeClr val="accent4"/>
                </a:solidFill>
              </a:rPr>
              <a:t>by Fivetran</a:t>
            </a:r>
            <a:endParaRPr sz="2700">
              <a:solidFill>
                <a:schemeClr val="accent4"/>
              </a:solidFill>
            </a:endParaRPr>
          </a:p>
          <a:p>
            <a:pPr marL="0" lvl="0" indent="0" algn="l" rtl="0">
              <a:lnSpc>
                <a:spcPct val="90000"/>
              </a:lnSpc>
              <a:spcBef>
                <a:spcPts val="0"/>
              </a:spcBef>
              <a:spcAft>
                <a:spcPts val="0"/>
              </a:spcAft>
              <a:buClr>
                <a:schemeClr val="accent4"/>
              </a:buClr>
              <a:buSzPts val="4400"/>
              <a:buFont typeface="Calibri"/>
              <a:buNone/>
            </a:pPr>
            <a:r>
              <a:rPr lang="en-US" sz="1400">
                <a:solidFill>
                  <a:schemeClr val="accent4"/>
                </a:solidFill>
              </a:rPr>
              <a:t>Iteration 3 - December 4, 2019</a:t>
            </a:r>
            <a:endParaRPr sz="1400">
              <a:solidFill>
                <a:schemeClr val="accent4"/>
              </a:solidFill>
            </a:endParaRPr>
          </a:p>
        </p:txBody>
      </p:sp>
      <p:sp>
        <p:nvSpPr>
          <p:cNvPr id="104" name="Google Shape;104;p1"/>
          <p:cNvSpPr txBox="1">
            <a:spLocks noGrp="1"/>
          </p:cNvSpPr>
          <p:nvPr>
            <p:ph type="body" idx="1"/>
          </p:nvPr>
        </p:nvSpPr>
        <p:spPr>
          <a:xfrm>
            <a:off x="6968163" y="1614309"/>
            <a:ext cx="4435712" cy="246130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lt1"/>
              </a:buClr>
              <a:buSzPts val="2800"/>
              <a:buNone/>
            </a:pPr>
            <a:r>
              <a:rPr lang="en-US" dirty="0">
                <a:solidFill>
                  <a:schemeClr val="lt1"/>
                </a:solidFill>
              </a:rPr>
              <a:t>Kyra Belgica</a:t>
            </a:r>
            <a:endParaRPr dirty="0">
              <a:solidFill>
                <a:schemeClr val="lt1"/>
              </a:solidFill>
            </a:endParaRPr>
          </a:p>
          <a:p>
            <a:pPr marL="0" lvl="0" indent="0" algn="l" rtl="0">
              <a:lnSpc>
                <a:spcPct val="90000"/>
              </a:lnSpc>
              <a:spcBef>
                <a:spcPts val="1000"/>
              </a:spcBef>
              <a:spcAft>
                <a:spcPts val="0"/>
              </a:spcAft>
              <a:buClr>
                <a:schemeClr val="lt1"/>
              </a:buClr>
              <a:buSzPts val="2800"/>
              <a:buNone/>
            </a:pPr>
            <a:r>
              <a:rPr lang="en-US" dirty="0">
                <a:solidFill>
                  <a:schemeClr val="lt1"/>
                </a:solidFill>
              </a:rPr>
              <a:t>Hamilton Nguyen </a:t>
            </a:r>
            <a:endParaRPr dirty="0">
              <a:solidFill>
                <a:schemeClr val="lt1"/>
              </a:solidFill>
            </a:endParaRPr>
          </a:p>
          <a:p>
            <a:pPr marL="0" lvl="0" indent="0" algn="l" rtl="0">
              <a:lnSpc>
                <a:spcPct val="90000"/>
              </a:lnSpc>
              <a:spcBef>
                <a:spcPts val="1000"/>
              </a:spcBef>
              <a:spcAft>
                <a:spcPts val="0"/>
              </a:spcAft>
              <a:buClr>
                <a:schemeClr val="lt1"/>
              </a:buClr>
              <a:buSzPts val="2800"/>
              <a:buNone/>
            </a:pPr>
            <a:r>
              <a:rPr lang="en-US" dirty="0">
                <a:solidFill>
                  <a:schemeClr val="lt1"/>
                </a:solidFill>
              </a:rPr>
              <a:t>Marvin Wellington</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10"/>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10"/>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Use Case Diagram </a:t>
            </a:r>
            <a:endParaRPr/>
          </a:p>
        </p:txBody>
      </p:sp>
      <p:pic>
        <p:nvPicPr>
          <p:cNvPr id="242" name="Google Shape;242;p10"/>
          <p:cNvPicPr preferRelativeResize="0"/>
          <p:nvPr/>
        </p:nvPicPr>
        <p:blipFill rotWithShape="1">
          <a:blip r:embed="rId3">
            <a:alphaModFix/>
          </a:blip>
          <a:srcRect/>
          <a:stretch/>
        </p:blipFill>
        <p:spPr>
          <a:xfrm>
            <a:off x="4161618" y="0"/>
            <a:ext cx="7536265" cy="685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246"/>
        <p:cNvGrpSpPr/>
        <p:nvPr/>
      </p:nvGrpSpPr>
      <p:grpSpPr>
        <a:xfrm>
          <a:off x="0" y="0"/>
          <a:ext cx="0" cy="0"/>
          <a:chOff x="0" y="0"/>
          <a:chExt cx="0" cy="0"/>
        </a:xfrm>
      </p:grpSpPr>
      <p:sp>
        <p:nvSpPr>
          <p:cNvPr id="247" name="Google Shape;247;p11"/>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11"/>
          <p:cNvSpPr txBox="1">
            <a:spLocks noGrp="1"/>
          </p:cNvSpPr>
          <p:nvPr>
            <p:ph type="title"/>
          </p:nvPr>
        </p:nvSpPr>
        <p:spPr>
          <a:xfrm>
            <a:off x="674237" y="914400"/>
            <a:ext cx="3657600" cy="2887579"/>
          </a:xfrm>
          <a:prstGeom prst="rect">
            <a:avLst/>
          </a:prstGeom>
          <a:solidFill>
            <a:srgbClr val="3F3F3F"/>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600">
                <a:solidFill>
                  <a:schemeClr val="lt1"/>
                </a:solidFill>
                <a:latin typeface="Calibri"/>
                <a:ea typeface="Calibri"/>
                <a:cs typeface="Calibri"/>
                <a:sym typeface="Calibri"/>
              </a:rPr>
              <a:t>Requirements </a:t>
            </a:r>
            <a:r>
              <a:rPr lang="en-US" sz="4600">
                <a:solidFill>
                  <a:schemeClr val="lt1"/>
                </a:solidFill>
              </a:rPr>
              <a:t>to </a:t>
            </a:r>
            <a:r>
              <a:rPr lang="en-US" sz="4600">
                <a:solidFill>
                  <a:schemeClr val="lt1"/>
                </a:solidFill>
                <a:latin typeface="Calibri"/>
                <a:ea typeface="Calibri"/>
                <a:cs typeface="Calibri"/>
                <a:sym typeface="Calibri"/>
              </a:rPr>
              <a:t>Use Case Traceability Matrix</a:t>
            </a:r>
            <a:endParaRPr sz="4600"/>
          </a:p>
        </p:txBody>
      </p:sp>
      <p:cxnSp>
        <p:nvCxnSpPr>
          <p:cNvPr id="249" name="Google Shape;249;p11"/>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graphicFrame>
        <p:nvGraphicFramePr>
          <p:cNvPr id="250" name="Google Shape;250;p11"/>
          <p:cNvGraphicFramePr/>
          <p:nvPr/>
        </p:nvGraphicFramePr>
        <p:xfrm>
          <a:off x="5153822" y="901980"/>
          <a:ext cx="6553550" cy="5281800"/>
        </p:xfrm>
        <a:graphic>
          <a:graphicData uri="http://schemas.openxmlformats.org/drawingml/2006/table">
            <a:tbl>
              <a:tblPr firstRow="1" bandRow="1">
                <a:noFill/>
                <a:tableStyleId>{5A57C56E-8D6F-4348-8029-E00318F3E8AB}</a:tableStyleId>
              </a:tblPr>
              <a:tblGrid>
                <a:gridCol w="714225">
                  <a:extLst>
                    <a:ext uri="{9D8B030D-6E8A-4147-A177-3AD203B41FA5}">
                      <a16:colId xmlns:a16="http://schemas.microsoft.com/office/drawing/2014/main" val="20000"/>
                    </a:ext>
                  </a:extLst>
                </a:gridCol>
                <a:gridCol w="1403850">
                  <a:extLst>
                    <a:ext uri="{9D8B030D-6E8A-4147-A177-3AD203B41FA5}">
                      <a16:colId xmlns:a16="http://schemas.microsoft.com/office/drawing/2014/main" val="20001"/>
                    </a:ext>
                  </a:extLst>
                </a:gridCol>
                <a:gridCol w="888025">
                  <a:extLst>
                    <a:ext uri="{9D8B030D-6E8A-4147-A177-3AD203B41FA5}">
                      <a16:colId xmlns:a16="http://schemas.microsoft.com/office/drawing/2014/main" val="20002"/>
                    </a:ext>
                  </a:extLst>
                </a:gridCol>
                <a:gridCol w="477875">
                  <a:extLst>
                    <a:ext uri="{9D8B030D-6E8A-4147-A177-3AD203B41FA5}">
                      <a16:colId xmlns:a16="http://schemas.microsoft.com/office/drawing/2014/main" val="20003"/>
                    </a:ext>
                  </a:extLst>
                </a:gridCol>
                <a:gridCol w="1056550">
                  <a:extLst>
                    <a:ext uri="{9D8B030D-6E8A-4147-A177-3AD203B41FA5}">
                      <a16:colId xmlns:a16="http://schemas.microsoft.com/office/drawing/2014/main" val="20004"/>
                    </a:ext>
                  </a:extLst>
                </a:gridCol>
                <a:gridCol w="491675">
                  <a:extLst>
                    <a:ext uri="{9D8B030D-6E8A-4147-A177-3AD203B41FA5}">
                      <a16:colId xmlns:a16="http://schemas.microsoft.com/office/drawing/2014/main" val="20005"/>
                    </a:ext>
                  </a:extLst>
                </a:gridCol>
                <a:gridCol w="1029675">
                  <a:extLst>
                    <a:ext uri="{9D8B030D-6E8A-4147-A177-3AD203B41FA5}">
                      <a16:colId xmlns:a16="http://schemas.microsoft.com/office/drawing/2014/main" val="20006"/>
                    </a:ext>
                  </a:extLst>
                </a:gridCol>
                <a:gridCol w="491675">
                  <a:extLst>
                    <a:ext uri="{9D8B030D-6E8A-4147-A177-3AD203B41FA5}">
                      <a16:colId xmlns:a16="http://schemas.microsoft.com/office/drawing/2014/main" val="20007"/>
                    </a:ext>
                  </a:extLst>
                </a:gridCol>
              </a:tblGrid>
              <a:tr h="220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Priority Weight</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All UC</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UC1</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2, 2.1-2.4</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3</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4, 4.1-4.5</a:t>
                      </a:r>
                      <a:endParaRPr sz="1400" u="none" strike="noStrike" cap="none"/>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rPr>
                        <a:t>UC 5</a:t>
                      </a:r>
                      <a:endParaRPr sz="1400" u="none" strike="noStrike" cap="none"/>
                    </a:p>
                  </a:txBody>
                  <a:tcPr marL="17325" marR="17325" marT="0" marB="0" anchor="b"/>
                </a:tc>
                <a:extLst>
                  <a:ext uri="{0D108BD9-81ED-4DB2-BD59-A6C34878D82A}">
                    <a16:rowId xmlns:a16="http://schemas.microsoft.com/office/drawing/2014/main" val="10000"/>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1"/>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2"/>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3"/>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extLst>
                  <a:ext uri="{0D108BD9-81ED-4DB2-BD59-A6C34878D82A}">
                    <a16:rowId xmlns:a16="http://schemas.microsoft.com/office/drawing/2014/main" val="10004"/>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R5</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5"/>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R6</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6"/>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7"/>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R8</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08"/>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R9</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lvl="0" indent="0" algn="l" rtl="0">
                        <a:spcBef>
                          <a:spcPts val="0"/>
                        </a:spcBef>
                        <a:spcAft>
                          <a:spcPts val="0"/>
                        </a:spcAft>
                        <a:buNone/>
                      </a:pPr>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09"/>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R10</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0"/>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R11</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1"/>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lvl="0" indent="0" algn="l" rtl="0">
                        <a:spcBef>
                          <a:spcPts val="0"/>
                        </a:spcBef>
                        <a:spcAft>
                          <a:spcPts val="0"/>
                        </a:spcAft>
                        <a:buNone/>
                      </a:pPr>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2"/>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3"/>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lvl="0" indent="0" algn="l" rtl="0">
                        <a:spcBef>
                          <a:spcPts val="0"/>
                        </a:spcBef>
                        <a:spcAft>
                          <a:spcPts val="0"/>
                        </a:spcAft>
                        <a:buNone/>
                      </a:pPr>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4"/>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R15</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5"/>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R16</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6"/>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17"/>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R18</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4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8"/>
                  </a:ext>
                </a:extLst>
              </a:tr>
              <a:tr h="220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R19</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2</a:t>
                      </a:r>
                      <a:endParaRPr sz="1200" b="1"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x</a:t>
                      </a: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19"/>
                  </a:ext>
                </a:extLst>
              </a:tr>
              <a:tr h="220075">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SCORE</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53</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1</a:t>
                      </a:r>
                      <a:r>
                        <a:rPr lang="en-US" sz="1200">
                          <a:solidFill>
                            <a:srgbClr val="000000"/>
                          </a:solidFill>
                        </a:rPr>
                        <a:t>8</a:t>
                      </a:r>
                      <a:endParaRPr sz="1200">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8</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7</a:t>
                      </a:r>
                      <a:endParaRPr sz="14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000000"/>
                          </a:solidFill>
                        </a:rPr>
                        <a:t>22</a:t>
                      </a:r>
                      <a:endParaRPr sz="1200">
                        <a:solidFill>
                          <a:srgbClr val="000000"/>
                        </a:solidFill>
                      </a:endParaRPr>
                    </a:p>
                  </a:txBody>
                  <a:tcPr marL="17325" marR="17325" marT="0" marB="0" anchor="b">
                    <a:solidFill>
                      <a:srgbClr val="F9BD04">
                        <a:alpha val="20000"/>
                      </a:srgb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3</a:t>
                      </a:r>
                      <a:endParaRPr sz="14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20"/>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LEGEND SCORE: </a:t>
                      </a:r>
                      <a:endParaRPr sz="1400" u="none" strike="noStrike" cap="none">
                        <a:solidFill>
                          <a:srgbClr val="000000"/>
                        </a:solidFill>
                      </a:endParaRPr>
                    </a:p>
                  </a:txBody>
                  <a:tcPr marL="17325" marR="17325" marT="0" marB="0" anchor="b"/>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rgbClr val="000000"/>
                          </a:solidFill>
                        </a:rPr>
                        <a:t>PRIORITY WEIGHT:</a:t>
                      </a:r>
                      <a:endParaRPr sz="1400" u="none" strike="noStrike" cap="none">
                        <a:solidFill>
                          <a:srgbClr val="000000"/>
                        </a:solidFill>
                      </a:endParaRPr>
                    </a:p>
                  </a:txBody>
                  <a:tcPr marL="17325" marR="17325" marT="0" marB="0" anchor="b"/>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21"/>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HIGH NUMBER = HIGH PRIORITY TASKS</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1 = lowest priority</a:t>
                      </a:r>
                      <a:endParaRPr sz="1400" u="none" strike="noStrike" cap="none">
                        <a:solidFill>
                          <a:srgbClr val="000000"/>
                        </a:solidFill>
                      </a:endParaRPr>
                    </a:p>
                  </a:txBody>
                  <a:tcPr marL="17325" marR="17325" marT="0" marB="0" anchor="b">
                    <a:solidFill>
                      <a:srgbClr val="F9BD04">
                        <a:alpha val="20000"/>
                      </a:srgbClr>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solidFill>
                      <a:srgbClr val="F9BD04">
                        <a:alpha val="20000"/>
                      </a:srgbClr>
                    </a:solidFill>
                  </a:tcPr>
                </a:tc>
                <a:extLst>
                  <a:ext uri="{0D108BD9-81ED-4DB2-BD59-A6C34878D82A}">
                    <a16:rowId xmlns:a16="http://schemas.microsoft.com/office/drawing/2014/main" val="10022"/>
                  </a:ext>
                </a:extLst>
              </a:tr>
              <a:tr h="220075">
                <a:tc gridSpan="3">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LOW NUMBER = LOW PRIORITY TASKS</a:t>
                      </a:r>
                      <a:endParaRPr sz="1400" u="none" strike="noStrike" cap="none">
                        <a:solidFill>
                          <a:srgbClr val="000000"/>
                        </a:solidFill>
                      </a:endParaRPr>
                    </a:p>
                  </a:txBody>
                  <a:tcPr marL="17325" marR="17325" marT="0" marB="0" anchor="b"/>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rPr>
                        <a:t>4 = highest priority</a:t>
                      </a:r>
                      <a:endParaRPr sz="1400" u="none" strike="noStrike" cap="none">
                        <a:solidFill>
                          <a:srgbClr val="000000"/>
                        </a:solidFill>
                      </a:endParaRPr>
                    </a:p>
                  </a:txBody>
                  <a:tcPr marL="17325" marR="17325" marT="0" marB="0" anchor="b"/>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17325" marR="17325" marT="0" marB="0" anchor="b"/>
                </a:tc>
                <a:extLst>
                  <a:ext uri="{0D108BD9-81ED-4DB2-BD59-A6C34878D82A}">
                    <a16:rowId xmlns:a16="http://schemas.microsoft.com/office/drawing/2014/main" val="1002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12"/>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12"/>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Increment Matrix</a:t>
            </a:r>
            <a:endParaRPr/>
          </a:p>
        </p:txBody>
      </p:sp>
      <p:graphicFrame>
        <p:nvGraphicFramePr>
          <p:cNvPr id="257" name="Google Shape;257;p12"/>
          <p:cNvGraphicFramePr/>
          <p:nvPr/>
        </p:nvGraphicFramePr>
        <p:xfrm>
          <a:off x="1251350" y="1675227"/>
          <a:ext cx="9689325" cy="4394175"/>
        </p:xfrm>
        <a:graphic>
          <a:graphicData uri="http://schemas.openxmlformats.org/drawingml/2006/table">
            <a:tbl>
              <a:tblPr firstRow="1" bandRow="1">
                <a:noFill/>
                <a:tableStyleId>{0499594A-0538-45EC-BC70-87DECBF84D44}</a:tableStyleId>
              </a:tblPr>
              <a:tblGrid>
                <a:gridCol w="1615675">
                  <a:extLst>
                    <a:ext uri="{9D8B030D-6E8A-4147-A177-3AD203B41FA5}">
                      <a16:colId xmlns:a16="http://schemas.microsoft.com/office/drawing/2014/main" val="20000"/>
                    </a:ext>
                  </a:extLst>
                </a:gridCol>
                <a:gridCol w="1007000">
                  <a:extLst>
                    <a:ext uri="{9D8B030D-6E8A-4147-A177-3AD203B41FA5}">
                      <a16:colId xmlns:a16="http://schemas.microsoft.com/office/drawing/2014/main" val="20001"/>
                    </a:ext>
                  </a:extLst>
                </a:gridCol>
                <a:gridCol w="820200">
                  <a:extLst>
                    <a:ext uri="{9D8B030D-6E8A-4147-A177-3AD203B41FA5}">
                      <a16:colId xmlns:a16="http://schemas.microsoft.com/office/drawing/2014/main" val="20002"/>
                    </a:ext>
                  </a:extLst>
                </a:gridCol>
                <a:gridCol w="1948425">
                  <a:extLst>
                    <a:ext uri="{9D8B030D-6E8A-4147-A177-3AD203B41FA5}">
                      <a16:colId xmlns:a16="http://schemas.microsoft.com/office/drawing/2014/main" val="20003"/>
                    </a:ext>
                  </a:extLst>
                </a:gridCol>
                <a:gridCol w="1398575">
                  <a:extLst>
                    <a:ext uri="{9D8B030D-6E8A-4147-A177-3AD203B41FA5}">
                      <a16:colId xmlns:a16="http://schemas.microsoft.com/office/drawing/2014/main" val="20004"/>
                    </a:ext>
                  </a:extLst>
                </a:gridCol>
                <a:gridCol w="1423300">
                  <a:extLst>
                    <a:ext uri="{9D8B030D-6E8A-4147-A177-3AD203B41FA5}">
                      <a16:colId xmlns:a16="http://schemas.microsoft.com/office/drawing/2014/main" val="20005"/>
                    </a:ext>
                  </a:extLst>
                </a:gridCol>
                <a:gridCol w="1476150">
                  <a:extLst>
                    <a:ext uri="{9D8B030D-6E8A-4147-A177-3AD203B41FA5}">
                      <a16:colId xmlns:a16="http://schemas.microsoft.com/office/drawing/2014/main" val="20006"/>
                    </a:ext>
                  </a:extLst>
                </a:gridCol>
              </a:tblGrid>
              <a:tr h="718025">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Use Case</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Priority </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Effort</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Depends on</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1</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2</a:t>
                      </a:r>
                      <a:endParaRPr sz="1400" u="none" strike="noStrike" cap="none"/>
                    </a:p>
                  </a:txBody>
                  <a:tcPr marL="32925" marR="32925" marT="21950" marB="21950" anchor="b">
                    <a:solidFill>
                      <a:srgbClr val="F9BD04"/>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b="1" u="none" strike="noStrike" cap="none"/>
                        <a:t>Increment 3</a:t>
                      </a:r>
                      <a:endParaRPr sz="1400" u="none" strike="noStrike" cap="none"/>
                    </a:p>
                  </a:txBody>
                  <a:tcPr marL="32925" marR="32925" marT="21950" marB="21950" anchor="b">
                    <a:solidFill>
                      <a:srgbClr val="F9BD04"/>
                    </a:solidFill>
                  </a:tcPr>
                </a:tc>
                <a:extLst>
                  <a:ext uri="{0D108BD9-81ED-4DB2-BD59-A6C34878D82A}">
                    <a16:rowId xmlns:a16="http://schemas.microsoft.com/office/drawing/2014/main" val="10000"/>
                  </a:ext>
                </a:extLst>
              </a:tr>
              <a:tr h="402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a:t>
                      </a:r>
                      <a:r>
                        <a:rPr lang="en-US" sz="2100"/>
                        <a:t>8</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None</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extLst>
                  <a:ext uri="{0D108BD9-81ED-4DB2-BD59-A6C34878D82A}">
                    <a16:rowId xmlns:a16="http://schemas.microsoft.com/office/drawing/2014/main" val="10001"/>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2, 2.1-2.4</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8</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extLst>
                  <a:ext uri="{0D108BD9-81ED-4DB2-BD59-A6C34878D82A}">
                    <a16:rowId xmlns:a16="http://schemas.microsoft.com/office/drawing/2014/main" val="10002"/>
                  </a:ext>
                </a:extLst>
              </a:tr>
              <a:tr h="402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1</a:t>
                      </a:r>
                      <a:endParaRPr sz="2100"/>
                    </a:p>
                  </a:txBody>
                  <a:tcPr marL="32925" marR="32925" marT="21950" marB="21950" anchor="b"/>
                </a:tc>
                <a:extLst>
                  <a:ext uri="{0D108BD9-81ED-4DB2-BD59-A6C34878D82A}">
                    <a16:rowId xmlns:a16="http://schemas.microsoft.com/office/drawing/2014/main" val="10003"/>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4, 4.1-4.5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22</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3</a:t>
                      </a:r>
                      <a:endParaRPr sz="1400" u="none" strike="noStrike" cap="none"/>
                    </a:p>
                  </a:txBody>
                  <a:tcPr marL="32925" marR="32925" marT="21950" marB="21950" anchor="b"/>
                </a:tc>
                <a:extLst>
                  <a:ext uri="{0D108BD9-81ED-4DB2-BD59-A6C34878D82A}">
                    <a16:rowId xmlns:a16="http://schemas.microsoft.com/office/drawing/2014/main" val="10004"/>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UC 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3</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UC 3, 4, 4.1-4.5,5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2</a:t>
                      </a:r>
                      <a:endParaRPr sz="1400" u="none" strike="noStrike" cap="none"/>
                    </a:p>
                  </a:txBody>
                  <a:tcPr marL="32925" marR="32925" marT="21950" marB="21950" anchor="b"/>
                </a:tc>
                <a:extLst>
                  <a:ext uri="{0D108BD9-81ED-4DB2-BD59-A6C34878D82A}">
                    <a16:rowId xmlns:a16="http://schemas.microsoft.com/office/drawing/2014/main" val="10005"/>
                  </a:ext>
                </a:extLst>
              </a:tr>
              <a:tr h="718025">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Total Effort</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endParaRPr sz="21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15</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endParaRPr sz="21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4</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t>6</a:t>
                      </a:r>
                      <a:endParaRPr sz="1400" u="none" strike="noStrike" cap="none"/>
                    </a:p>
                  </a:txBody>
                  <a:tcPr marL="32925" marR="32925" marT="21950" marB="21950" anchor="b"/>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a:t>6</a:t>
                      </a:r>
                      <a:endParaRPr sz="2100"/>
                    </a:p>
                  </a:txBody>
                  <a:tcPr marL="32925" marR="32925" marT="21950" marB="21950" anchor="b"/>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261"/>
        <p:cNvGrpSpPr/>
        <p:nvPr/>
      </p:nvGrpSpPr>
      <p:grpSpPr>
        <a:xfrm>
          <a:off x="0" y="0"/>
          <a:ext cx="0" cy="0"/>
          <a:chOff x="0" y="0"/>
          <a:chExt cx="0" cy="0"/>
        </a:xfrm>
      </p:grpSpPr>
      <p:sp>
        <p:nvSpPr>
          <p:cNvPr id="262" name="Google Shape;262;p13"/>
          <p:cNvSpPr/>
          <p:nvPr/>
        </p:nvSpPr>
        <p:spPr>
          <a:xfrm>
            <a:off x="0" y="2652889"/>
            <a:ext cx="8195733" cy="4205111"/>
          </a:xfrm>
          <a:prstGeom prst="rtTriangle">
            <a:avLst/>
          </a:prstGeom>
          <a:solidFill>
            <a:srgbClr val="F9BD0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13"/>
          <p:cNvSpPr/>
          <p:nvPr/>
        </p:nvSpPr>
        <p:spPr>
          <a:xfrm rot="10800000">
            <a:off x="3996267" y="0"/>
            <a:ext cx="8195733" cy="4205111"/>
          </a:xfrm>
          <a:prstGeom prst="rtTriangle">
            <a:avLst/>
          </a:prstGeom>
          <a:solidFill>
            <a:srgbClr val="F9BD0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4" name="Google Shape;264;p13"/>
          <p:cNvPicPr preferRelativeResize="0"/>
          <p:nvPr/>
        </p:nvPicPr>
        <p:blipFill rotWithShape="1">
          <a:blip r:embed="rId3">
            <a:alphaModFix/>
          </a:blip>
          <a:srcRect/>
          <a:stretch/>
        </p:blipFill>
        <p:spPr>
          <a:xfrm>
            <a:off x="1930400" y="466012"/>
            <a:ext cx="3036711" cy="6201475"/>
          </a:xfrm>
          <a:prstGeom prst="rect">
            <a:avLst/>
          </a:prstGeom>
          <a:noFill/>
          <a:ln>
            <a:noFill/>
          </a:ln>
        </p:spPr>
      </p:pic>
      <p:sp>
        <p:nvSpPr>
          <p:cNvPr id="265" name="Google Shape;265;p13"/>
          <p:cNvSpPr txBox="1">
            <a:spLocks noGrp="1"/>
          </p:cNvSpPr>
          <p:nvPr>
            <p:ph type="body" idx="1"/>
          </p:nvPr>
        </p:nvSpPr>
        <p:spPr>
          <a:xfrm>
            <a:off x="5412217" y="2538505"/>
            <a:ext cx="6585277" cy="36519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800"/>
              <a:buNone/>
            </a:pPr>
            <a:r>
              <a:rPr lang="en-US" sz="4800">
                <a:solidFill>
                  <a:schemeClr val="lt1"/>
                </a:solidFill>
              </a:rPr>
              <a:t>Secret Calculator App</a:t>
            </a:r>
            <a:br>
              <a:rPr lang="en-US" sz="1400">
                <a:solidFill>
                  <a:schemeClr val="lt1"/>
                </a:solidFill>
              </a:rPr>
            </a:br>
            <a:endParaRPr sz="1400">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Expanded Use Case</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User Interface Prototypes</a:t>
            </a:r>
            <a:br>
              <a:rPr lang="en-US">
                <a:solidFill>
                  <a:schemeClr val="lt1"/>
                </a:solidFill>
              </a:rPr>
            </a:br>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a:t>
            </a:r>
            <a:endParaRPr/>
          </a:p>
        </p:txBody>
      </p:sp>
      <p:graphicFrame>
        <p:nvGraphicFramePr>
          <p:cNvPr id="271" name="Google Shape;271;p14"/>
          <p:cNvGraphicFramePr/>
          <p:nvPr/>
        </p:nvGraphicFramePr>
        <p:xfrm>
          <a:off x="168852" y="1027289"/>
          <a:ext cx="3000000" cy="3000000"/>
        </p:xfrm>
        <a:graphic>
          <a:graphicData uri="http://schemas.openxmlformats.org/drawingml/2006/table">
            <a:tbl>
              <a:tblPr>
                <a:noFill/>
                <a:tableStyleId>{F702F393-A769-43F0-8A47-05B661188185}</a:tableStyleId>
              </a:tblPr>
              <a:tblGrid>
                <a:gridCol w="3386900">
                  <a:extLst>
                    <a:ext uri="{9D8B030D-6E8A-4147-A177-3AD203B41FA5}">
                      <a16:colId xmlns:a16="http://schemas.microsoft.com/office/drawing/2014/main" val="20000"/>
                    </a:ext>
                  </a:extLst>
                </a:gridCol>
                <a:gridCol w="3386900">
                  <a:extLst>
                    <a:ext uri="{9D8B030D-6E8A-4147-A177-3AD203B41FA5}">
                      <a16:colId xmlns:a16="http://schemas.microsoft.com/office/drawing/2014/main" val="20001"/>
                    </a:ext>
                  </a:extLst>
                </a:gridCol>
              </a:tblGrid>
              <a:tr h="659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1: </a:t>
                      </a:r>
                      <a:r>
                        <a:rPr lang="en-US" sz="1600" b="0" i="0" u="none" strike="noStrike" cap="none">
                          <a:solidFill>
                            <a:schemeClr val="lt1"/>
                          </a:solidFill>
                          <a:latin typeface="Calibri"/>
                          <a:ea typeface="Calibri"/>
                          <a:cs typeface="Calibri"/>
                          <a:sym typeface="Calibri"/>
                        </a:rPr>
                        <a:t>Open the Secret Calculator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8503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and is on the home screen of the android phone.</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162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75000">
                <a:tc>
                  <a:txBody>
                    <a:bodyPr/>
                    <a:lstStyle/>
                    <a:p>
                      <a:pPr marL="0" marR="0" lvl="0" indent="0" algn="l" rtl="0">
                        <a:lnSpc>
                          <a:spcPct val="100000"/>
                        </a:lnSpc>
                        <a:spcBef>
                          <a:spcPts val="0"/>
                        </a:spcBef>
                        <a:spcAft>
                          <a:spcPts val="0"/>
                        </a:spcAft>
                        <a:buClr>
                          <a:schemeClr val="lt1"/>
                        </a:buClr>
                        <a:buSzPts val="1600"/>
                        <a:buFont typeface="Calibri"/>
                        <a:buAutoNum type="arabicPeriod"/>
                      </a:pP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clicked on the app icon “Calculator” through an android phone.</a:t>
                      </a:r>
                      <a:endParaRPr sz="1400" u="none" strike="noStrike" cap="none"/>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0. System displays the Secret calculator Icon.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157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The user will enter a four numerical lock code into the prompt.</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System will store the four numerical lock code. </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27542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4. </a:t>
                      </a:r>
                      <a:r>
                        <a:rPr lang="en-US" sz="1600" b="1" i="0" u="none" strike="noStrike" cap="none">
                          <a:solidFill>
                            <a:schemeClr val="lt1"/>
                          </a:solidFill>
                          <a:latin typeface="Calibri"/>
                          <a:ea typeface="Calibri"/>
                          <a:cs typeface="Calibri"/>
                          <a:sym typeface="Calibri"/>
                        </a:rPr>
                        <a:t>TUCEW </a:t>
                      </a:r>
                      <a:r>
                        <a:rPr lang="en-US" sz="1600" b="0" i="0" u="none" strike="noStrike" cap="none">
                          <a:solidFill>
                            <a:schemeClr val="lt1"/>
                          </a:solidFill>
                          <a:latin typeface="Calibri"/>
                          <a:ea typeface="Calibri"/>
                          <a:cs typeface="Calibri"/>
                          <a:sym typeface="Calibri"/>
                        </a:rPr>
                        <a:t>the system display to the calculator screen.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659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arithmetic calculations and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72" name="Google Shape;272;p14"/>
          <p:cNvSpPr/>
          <p:nvPr/>
        </p:nvSpPr>
        <p:spPr>
          <a:xfrm>
            <a:off x="2665747" y="934790"/>
            <a:ext cx="12192000"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3" name="Google Shape;273;p14"/>
          <p:cNvPicPr preferRelativeResize="0"/>
          <p:nvPr/>
        </p:nvPicPr>
        <p:blipFill rotWithShape="1">
          <a:blip r:embed="rId3">
            <a:alphaModFix/>
          </a:blip>
          <a:srcRect/>
          <a:stretch/>
        </p:blipFill>
        <p:spPr>
          <a:xfrm>
            <a:off x="6942668" y="1311949"/>
            <a:ext cx="2328868" cy="4864092"/>
          </a:xfrm>
          <a:prstGeom prst="rect">
            <a:avLst/>
          </a:prstGeom>
          <a:noFill/>
          <a:ln>
            <a:noFill/>
          </a:ln>
        </p:spPr>
      </p:pic>
      <p:pic>
        <p:nvPicPr>
          <p:cNvPr id="274" name="Google Shape;274;p14"/>
          <p:cNvPicPr preferRelativeResize="0"/>
          <p:nvPr/>
        </p:nvPicPr>
        <p:blipFill rotWithShape="1">
          <a:blip r:embed="rId4">
            <a:alphaModFix/>
          </a:blip>
          <a:srcRect/>
          <a:stretch/>
        </p:blipFill>
        <p:spPr>
          <a:xfrm>
            <a:off x="9608415" y="1301074"/>
            <a:ext cx="2339327" cy="48640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graphicFrame>
        <p:nvGraphicFramePr>
          <p:cNvPr id="279" name="Google Shape;279;p15"/>
          <p:cNvGraphicFramePr/>
          <p:nvPr/>
        </p:nvGraphicFramePr>
        <p:xfrm>
          <a:off x="0" y="1163389"/>
          <a:ext cx="3000000" cy="3000000"/>
        </p:xfrm>
        <a:graphic>
          <a:graphicData uri="http://schemas.openxmlformats.org/drawingml/2006/table">
            <a:tbl>
              <a:tblPr>
                <a:noFill/>
                <a:tableStyleId>{F702F393-A769-43F0-8A47-05B661188185}</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6889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2.1: </a:t>
                      </a:r>
                      <a:r>
                        <a:rPr lang="en-US" sz="1600" b="0" i="0" u="none" strike="noStrike" cap="none">
                          <a:solidFill>
                            <a:schemeClr val="lt1"/>
                          </a:solidFill>
                          <a:latin typeface="Calibri"/>
                          <a:ea typeface="Calibri"/>
                          <a:cs typeface="Calibri"/>
                          <a:sym typeface="Calibri"/>
                        </a:rPr>
                        <a:t>Secret Calculator addition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9704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205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580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performed basic addition operation (e.g. 2+2) by inputting in the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 arithmetic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8607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output to the calculator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704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another arithmetic calculations and have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80" name="Google Shape;280;p15"/>
          <p:cNvSpPr/>
          <p:nvPr/>
        </p:nvSpPr>
        <p:spPr>
          <a:xfrm>
            <a:off x="2230477" y="790097"/>
            <a:ext cx="16913652"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1" name="Google Shape;281;p15"/>
          <p:cNvPicPr preferRelativeResize="0"/>
          <p:nvPr/>
        </p:nvPicPr>
        <p:blipFill rotWithShape="1">
          <a:blip r:embed="rId3">
            <a:alphaModFix/>
          </a:blip>
          <a:srcRect/>
          <a:stretch/>
        </p:blipFill>
        <p:spPr>
          <a:xfrm>
            <a:off x="6478019" y="1165177"/>
            <a:ext cx="2519226" cy="5219319"/>
          </a:xfrm>
          <a:prstGeom prst="rect">
            <a:avLst/>
          </a:prstGeom>
          <a:noFill/>
          <a:ln>
            <a:noFill/>
          </a:ln>
        </p:spPr>
      </p:pic>
      <p:pic>
        <p:nvPicPr>
          <p:cNvPr id="282" name="Google Shape;282;p15"/>
          <p:cNvPicPr preferRelativeResize="0"/>
          <p:nvPr/>
        </p:nvPicPr>
        <p:blipFill rotWithShape="1">
          <a:blip r:embed="rId4">
            <a:alphaModFix/>
          </a:blip>
          <a:srcRect/>
          <a:stretch/>
        </p:blipFill>
        <p:spPr>
          <a:xfrm>
            <a:off x="9427690" y="1113500"/>
            <a:ext cx="2519226" cy="5270996"/>
          </a:xfrm>
          <a:prstGeom prst="rect">
            <a:avLst/>
          </a:prstGeom>
          <a:noFill/>
          <a:ln>
            <a:noFill/>
          </a:ln>
        </p:spPr>
      </p:pic>
      <p:sp>
        <p:nvSpPr>
          <p:cNvPr id="283" name="Google Shape;283;p15"/>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
        <p:cNvGrpSpPr/>
        <p:nvPr/>
      </p:nvGrpSpPr>
      <p:grpSpPr>
        <a:xfrm>
          <a:off x="0" y="0"/>
          <a:ext cx="0" cy="0"/>
          <a:chOff x="0" y="0"/>
          <a:chExt cx="0" cy="0"/>
        </a:xfrm>
      </p:grpSpPr>
      <p:graphicFrame>
        <p:nvGraphicFramePr>
          <p:cNvPr id="288" name="Google Shape;288;p16"/>
          <p:cNvGraphicFramePr/>
          <p:nvPr/>
        </p:nvGraphicFramePr>
        <p:xfrm>
          <a:off x="101600" y="961336"/>
          <a:ext cx="3000000" cy="3000000"/>
        </p:xfrm>
        <a:graphic>
          <a:graphicData uri="http://schemas.openxmlformats.org/drawingml/2006/table">
            <a:tbl>
              <a:tblPr>
                <a:noFill/>
                <a:tableStyleId>{F702F393-A769-43F0-8A47-05B661188185}</a:tableStyleId>
              </a:tblPr>
              <a:tblGrid>
                <a:gridCol w="3088575">
                  <a:extLst>
                    <a:ext uri="{9D8B030D-6E8A-4147-A177-3AD203B41FA5}">
                      <a16:colId xmlns:a16="http://schemas.microsoft.com/office/drawing/2014/main" val="20000"/>
                    </a:ext>
                  </a:extLst>
                </a:gridCol>
                <a:gridCol w="3088575">
                  <a:extLst>
                    <a:ext uri="{9D8B030D-6E8A-4147-A177-3AD203B41FA5}">
                      <a16:colId xmlns:a16="http://schemas.microsoft.com/office/drawing/2014/main" val="20001"/>
                    </a:ext>
                  </a:extLst>
                </a:gridCol>
              </a:tblGrid>
              <a:tr h="72835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2.4: </a:t>
                      </a:r>
                      <a:r>
                        <a:rPr lang="en-US" sz="1600" b="0" i="0" u="none" strike="noStrike" cap="none">
                          <a:solidFill>
                            <a:schemeClr val="lt1"/>
                          </a:solidFill>
                          <a:latin typeface="Calibri"/>
                          <a:ea typeface="Calibri"/>
                          <a:cs typeface="Calibri"/>
                          <a:sym typeface="Calibri"/>
                        </a:rPr>
                        <a:t>Secret Calculator division operation.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9974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503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600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performed basic division operation (e.g. 2/2) by inputting in the calculator.</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 basic arithmetic operations.</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359600">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output to the calculator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937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another arithmetic calculations and have access to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89" name="Google Shape;289;p16"/>
          <p:cNvSpPr/>
          <p:nvPr/>
        </p:nvSpPr>
        <p:spPr>
          <a:xfrm>
            <a:off x="1535996" y="674350"/>
            <a:ext cx="17958341"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0" name="Google Shape;290;p16"/>
          <p:cNvPicPr preferRelativeResize="0"/>
          <p:nvPr/>
        </p:nvPicPr>
        <p:blipFill rotWithShape="1">
          <a:blip r:embed="rId3">
            <a:alphaModFix/>
          </a:blip>
          <a:srcRect/>
          <a:stretch/>
        </p:blipFill>
        <p:spPr>
          <a:xfrm>
            <a:off x="6508629" y="1132498"/>
            <a:ext cx="2612262" cy="5447093"/>
          </a:xfrm>
          <a:prstGeom prst="rect">
            <a:avLst/>
          </a:prstGeom>
          <a:noFill/>
          <a:ln>
            <a:noFill/>
          </a:ln>
        </p:spPr>
      </p:pic>
      <p:pic>
        <p:nvPicPr>
          <p:cNvPr id="291" name="Google Shape;291;p16"/>
          <p:cNvPicPr preferRelativeResize="0"/>
          <p:nvPr/>
        </p:nvPicPr>
        <p:blipFill rotWithShape="1">
          <a:blip r:embed="rId4">
            <a:alphaModFix/>
          </a:blip>
          <a:srcRect/>
          <a:stretch/>
        </p:blipFill>
        <p:spPr>
          <a:xfrm>
            <a:off x="9286407" y="1132497"/>
            <a:ext cx="2647405" cy="5447093"/>
          </a:xfrm>
          <a:prstGeom prst="rect">
            <a:avLst/>
          </a:prstGeom>
          <a:noFill/>
          <a:ln>
            <a:noFill/>
          </a:ln>
        </p:spPr>
      </p:pic>
      <p:sp>
        <p:nvSpPr>
          <p:cNvPr id="292" name="Google Shape;292;p16"/>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6"/>
        <p:cNvGrpSpPr/>
        <p:nvPr/>
      </p:nvGrpSpPr>
      <p:grpSpPr>
        <a:xfrm>
          <a:off x="0" y="0"/>
          <a:ext cx="0" cy="0"/>
          <a:chOff x="0" y="0"/>
          <a:chExt cx="0" cy="0"/>
        </a:xfrm>
      </p:grpSpPr>
      <p:graphicFrame>
        <p:nvGraphicFramePr>
          <p:cNvPr id="297" name="Google Shape;297;p17"/>
          <p:cNvGraphicFramePr/>
          <p:nvPr/>
        </p:nvGraphicFramePr>
        <p:xfrm>
          <a:off x="124178" y="934791"/>
          <a:ext cx="3000000" cy="3000000"/>
        </p:xfrm>
        <a:graphic>
          <a:graphicData uri="http://schemas.openxmlformats.org/drawingml/2006/table">
            <a:tbl>
              <a:tblPr>
                <a:noFill/>
                <a:tableStyleId>{F702F393-A769-43F0-8A47-05B661188185}</a:tableStyleId>
              </a:tblPr>
              <a:tblGrid>
                <a:gridCol w="3123800">
                  <a:extLst>
                    <a:ext uri="{9D8B030D-6E8A-4147-A177-3AD203B41FA5}">
                      <a16:colId xmlns:a16="http://schemas.microsoft.com/office/drawing/2014/main" val="20000"/>
                    </a:ext>
                  </a:extLst>
                </a:gridCol>
                <a:gridCol w="3123800">
                  <a:extLst>
                    <a:ext uri="{9D8B030D-6E8A-4147-A177-3AD203B41FA5}">
                      <a16:colId xmlns:a16="http://schemas.microsoft.com/office/drawing/2014/main" val="20001"/>
                    </a:ext>
                  </a:extLst>
                </a:gridCol>
              </a:tblGrid>
              <a:tr h="7646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3: </a:t>
                      </a:r>
                      <a:r>
                        <a:rPr lang="en-US" sz="1600" b="0" i="0" u="none" strike="noStrike" cap="none">
                          <a:solidFill>
                            <a:schemeClr val="lt1"/>
                          </a:solidFill>
                          <a:latin typeface="Calibri"/>
                          <a:ea typeface="Calibri"/>
                          <a:cs typeface="Calibri"/>
                          <a:sym typeface="Calibri"/>
                        </a:rPr>
                        <a:t>Opening the hidden interface GUI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0"/>
                  </a:ext>
                </a:extLst>
              </a:tr>
              <a:tr h="9949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calculator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1"/>
                  </a:ext>
                </a:extLst>
              </a:tr>
              <a:tr h="57770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12755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will enter the four numerical lock code through calculator GUI keypad followed by the “%’ sign. (e.g. 1234%)</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accepts the input and performed background processing.</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1427275">
                <a:tc>
                  <a:txBody>
                    <a:bodyPr/>
                    <a:lstStyle/>
                    <a:p>
                      <a:pPr marL="0" marR="0" lvl="0" indent="0" algn="l" rtl="0">
                        <a:lnSpc>
                          <a:spcPct val="100000"/>
                        </a:lnSpc>
                        <a:spcBef>
                          <a:spcPts val="0"/>
                        </a:spcBef>
                        <a:spcAft>
                          <a:spcPts val="0"/>
                        </a:spcAft>
                        <a:buClr>
                          <a:srgbClr val="000000"/>
                        </a:buClr>
                        <a:buSzPts val="1600"/>
                        <a:buFont typeface="Arial"/>
                        <a:buNone/>
                      </a:pPr>
                      <a:br>
                        <a:rPr lang="en-US" sz="1600" u="none" strike="noStrike" cap="none">
                          <a:solidFill>
                            <a:schemeClr val="lt1"/>
                          </a:solidFill>
                        </a:rPr>
                      </a:b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display the hidden interface GUI “Spectre Screen”</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76462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other operations inside the hidden screen,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98" name="Google Shape;298;p17"/>
          <p:cNvSpPr/>
          <p:nvPr/>
        </p:nvSpPr>
        <p:spPr>
          <a:xfrm>
            <a:off x="1421720" y="615795"/>
            <a:ext cx="19087448" cy="923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9" name="Google Shape;299;p17"/>
          <p:cNvPicPr preferRelativeResize="0"/>
          <p:nvPr/>
        </p:nvPicPr>
        <p:blipFill rotWithShape="1">
          <a:blip r:embed="rId3">
            <a:alphaModFix/>
          </a:blip>
          <a:srcRect/>
          <a:stretch/>
        </p:blipFill>
        <p:spPr>
          <a:xfrm>
            <a:off x="6432375" y="1082487"/>
            <a:ext cx="2626596" cy="5376957"/>
          </a:xfrm>
          <a:prstGeom prst="rect">
            <a:avLst/>
          </a:prstGeom>
          <a:noFill/>
          <a:ln>
            <a:noFill/>
          </a:ln>
        </p:spPr>
      </p:pic>
      <p:pic>
        <p:nvPicPr>
          <p:cNvPr id="300" name="Google Shape;300;p17"/>
          <p:cNvPicPr preferRelativeResize="0"/>
          <p:nvPr/>
        </p:nvPicPr>
        <p:blipFill rotWithShape="1">
          <a:blip r:embed="rId4">
            <a:alphaModFix/>
          </a:blip>
          <a:srcRect/>
          <a:stretch/>
        </p:blipFill>
        <p:spPr>
          <a:xfrm>
            <a:off x="9448279" y="1082487"/>
            <a:ext cx="2619543" cy="5376957"/>
          </a:xfrm>
          <a:prstGeom prst="rect">
            <a:avLst/>
          </a:prstGeom>
          <a:noFill/>
          <a:ln>
            <a:noFill/>
          </a:ln>
        </p:spPr>
      </p:pic>
      <p:sp>
        <p:nvSpPr>
          <p:cNvPr id="301" name="Google Shape;301;p17"/>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5"/>
        <p:cNvGrpSpPr/>
        <p:nvPr/>
      </p:nvGrpSpPr>
      <p:grpSpPr>
        <a:xfrm>
          <a:off x="0" y="0"/>
          <a:ext cx="0" cy="0"/>
          <a:chOff x="0" y="0"/>
          <a:chExt cx="0" cy="0"/>
        </a:xfrm>
      </p:grpSpPr>
      <p:graphicFrame>
        <p:nvGraphicFramePr>
          <p:cNvPr id="306" name="Google Shape;306;p18"/>
          <p:cNvGraphicFramePr/>
          <p:nvPr/>
        </p:nvGraphicFramePr>
        <p:xfrm>
          <a:off x="101600" y="1015999"/>
          <a:ext cx="3000000" cy="3000000"/>
        </p:xfrm>
        <a:graphic>
          <a:graphicData uri="http://schemas.openxmlformats.org/drawingml/2006/table">
            <a:tbl>
              <a:tblPr>
                <a:noFill/>
                <a:tableStyleId>{F702F393-A769-43F0-8A47-05B661188185}</a:tableStyleId>
              </a:tblPr>
              <a:tblGrid>
                <a:gridCol w="3456525">
                  <a:extLst>
                    <a:ext uri="{9D8B030D-6E8A-4147-A177-3AD203B41FA5}">
                      <a16:colId xmlns:a16="http://schemas.microsoft.com/office/drawing/2014/main" val="20000"/>
                    </a:ext>
                  </a:extLst>
                </a:gridCol>
                <a:gridCol w="3456525">
                  <a:extLst>
                    <a:ext uri="{9D8B030D-6E8A-4147-A177-3AD203B41FA5}">
                      <a16:colId xmlns:a16="http://schemas.microsoft.com/office/drawing/2014/main" val="20001"/>
                    </a:ext>
                  </a:extLst>
                </a:gridCol>
              </a:tblGrid>
              <a:tr h="922000">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Use Case 4: </a:t>
                      </a:r>
                      <a:r>
                        <a:rPr lang="en-US" sz="1600" b="0" i="0" u="none" strike="noStrike" cap="none">
                          <a:solidFill>
                            <a:schemeClr val="lt1"/>
                          </a:solidFill>
                          <a:latin typeface="Calibri"/>
                          <a:ea typeface="Calibri"/>
                          <a:cs typeface="Calibri"/>
                          <a:sym typeface="Calibri"/>
                        </a:rPr>
                        <a:t>Store Pic file in the hidden Interface GUI “Spectre Screen”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473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Precondition: </a:t>
                      </a:r>
                      <a:r>
                        <a:rPr lang="en-US" sz="1600" b="0" i="0" u="none" strike="noStrike" cap="none">
                          <a:solidFill>
                            <a:schemeClr val="lt1"/>
                          </a:solidFill>
                          <a:latin typeface="Calibri"/>
                          <a:ea typeface="Calibri"/>
                          <a:cs typeface="Calibri"/>
                          <a:sym typeface="Calibri"/>
                        </a:rPr>
                        <a:t>This use case assumes that the user has turned on the android phone unit, clicked on the app icon, and is on the “Spectre Screen” of the app.</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6966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Actor: User</a:t>
                      </a:r>
                      <a:endParaRPr sz="1600" u="none" strike="noStrike" cap="none">
                        <a:solidFill>
                          <a:schemeClr val="lt1"/>
                        </a:solidFill>
                      </a:endParaRPr>
                    </a:p>
                  </a:txBody>
                  <a:tcPr marL="68575" marR="68575"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alpha val="0"/>
                      </a:scheme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System: Secret Calculator</a:t>
                      </a:r>
                      <a:endParaRPr sz="1600" u="none" strike="noStrike" cap="none">
                        <a:solidFill>
                          <a:schemeClr val="lt1"/>
                        </a:solidFill>
                      </a:endParaRPr>
                    </a:p>
                  </a:txBody>
                  <a:tcPr marL="68575" marR="68575"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66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1. </a:t>
                      </a:r>
                      <a:r>
                        <a:rPr lang="en-US" sz="1600" b="1" i="0" u="none" strike="noStrike" cap="none">
                          <a:solidFill>
                            <a:schemeClr val="lt1"/>
                          </a:solidFill>
                          <a:latin typeface="Calibri"/>
                          <a:ea typeface="Calibri"/>
                          <a:cs typeface="Calibri"/>
                          <a:sym typeface="Calibri"/>
                        </a:rPr>
                        <a:t>TUCBW</a:t>
                      </a:r>
                      <a:r>
                        <a:rPr lang="en-US" sz="1600" b="0" i="0" u="none" strike="noStrike" cap="none">
                          <a:solidFill>
                            <a:schemeClr val="lt1"/>
                          </a:solidFill>
                          <a:latin typeface="Calibri"/>
                          <a:ea typeface="Calibri"/>
                          <a:cs typeface="Calibri"/>
                          <a:sym typeface="Calibri"/>
                        </a:rPr>
                        <a:t> the user clicked on “Store Pics” button.</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2. System will prompt a dialog box.</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14737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3. the user will click on the media files to upload (e.g.jpeg files).</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4. </a:t>
                      </a:r>
                      <a:r>
                        <a:rPr lang="en-US" sz="1600" b="1" i="0" u="none" strike="noStrike" cap="none">
                          <a:solidFill>
                            <a:schemeClr val="lt1"/>
                          </a:solidFill>
                          <a:latin typeface="Calibri"/>
                          <a:ea typeface="Calibri"/>
                          <a:cs typeface="Calibri"/>
                          <a:sym typeface="Calibri"/>
                        </a:rPr>
                        <a:t> TUCEW </a:t>
                      </a:r>
                      <a:r>
                        <a:rPr lang="en-US" sz="1600" b="0" i="0" u="none" strike="noStrike" cap="none">
                          <a:solidFill>
                            <a:schemeClr val="lt1"/>
                          </a:solidFill>
                          <a:latin typeface="Calibri"/>
                          <a:ea typeface="Calibri"/>
                          <a:cs typeface="Calibri"/>
                          <a:sym typeface="Calibri"/>
                        </a:rPr>
                        <a:t>the system will accept and display the uploaded media file in a dialog box.</a:t>
                      </a:r>
                      <a:endParaRPr sz="1600" u="none" strike="noStrike" cap="none">
                        <a:solidFill>
                          <a:schemeClr val="lt1"/>
                        </a:solidFill>
                      </a:endParaRPr>
                    </a:p>
                  </a:txBody>
                  <a:tcPr marL="68575" marR="68575" marT="45725" marB="45725">
                    <a:lnL w="127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147375">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Postcondition: </a:t>
                      </a:r>
                      <a:r>
                        <a:rPr lang="en-US" sz="1600" b="0" i="0" u="none" strike="noStrike" cap="none">
                          <a:solidFill>
                            <a:schemeClr val="lt1"/>
                          </a:solidFill>
                          <a:latin typeface="Calibri"/>
                          <a:ea typeface="Calibri"/>
                          <a:cs typeface="Calibri"/>
                          <a:sym typeface="Calibri"/>
                        </a:rPr>
                        <a:t>The app is immediately available for other operations inside the dialog box such as e.g. add image, take photo, delete image.</a:t>
                      </a:r>
                      <a:endParaRPr sz="1600" u="none" strike="noStrike" cap="none">
                        <a:solidFill>
                          <a:schemeClr val="lt1"/>
                        </a:solidFill>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307" name="Google Shape;307;p18"/>
          <p:cNvSpPr/>
          <p:nvPr/>
        </p:nvSpPr>
        <p:spPr>
          <a:xfrm>
            <a:off x="1073377" y="706190"/>
            <a:ext cx="12192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8" name="Google Shape;308;p18"/>
          <p:cNvPicPr preferRelativeResize="0"/>
          <p:nvPr/>
        </p:nvPicPr>
        <p:blipFill rotWithShape="1">
          <a:blip r:embed="rId3">
            <a:alphaModFix/>
          </a:blip>
          <a:srcRect/>
          <a:stretch/>
        </p:blipFill>
        <p:spPr>
          <a:xfrm>
            <a:off x="6841999" y="1149835"/>
            <a:ext cx="2575671" cy="5273413"/>
          </a:xfrm>
          <a:prstGeom prst="rect">
            <a:avLst/>
          </a:prstGeom>
          <a:noFill/>
          <a:ln>
            <a:noFill/>
          </a:ln>
        </p:spPr>
      </p:pic>
      <p:pic>
        <p:nvPicPr>
          <p:cNvPr id="309" name="Google Shape;309;p18"/>
          <p:cNvPicPr preferRelativeResize="0"/>
          <p:nvPr/>
        </p:nvPicPr>
        <p:blipFill rotWithShape="1">
          <a:blip r:embed="rId4">
            <a:alphaModFix/>
          </a:blip>
          <a:srcRect/>
          <a:stretch/>
        </p:blipFill>
        <p:spPr>
          <a:xfrm>
            <a:off x="9514729" y="1149835"/>
            <a:ext cx="2575671" cy="5262254"/>
          </a:xfrm>
          <a:prstGeom prst="rect">
            <a:avLst/>
          </a:prstGeom>
          <a:noFill/>
          <a:ln>
            <a:noFill/>
          </a:ln>
        </p:spPr>
      </p:pic>
      <p:sp>
        <p:nvSpPr>
          <p:cNvPr id="310" name="Google Shape;310;p18"/>
          <p:cNvSpPr txBox="1">
            <a:spLocks noGrp="1"/>
          </p:cNvSpPr>
          <p:nvPr>
            <p:ph type="title"/>
          </p:nvPr>
        </p:nvSpPr>
        <p:spPr>
          <a:xfrm>
            <a:off x="0" y="1"/>
            <a:ext cx="12192000" cy="934790"/>
          </a:xfrm>
          <a:prstGeom prst="rect">
            <a:avLst/>
          </a:prstGeom>
          <a:solidFill>
            <a:srgbClr val="F9BD04"/>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Expanded Use Case/User Interface Prototypes Cont.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p19"/>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19"/>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Domain Model</a:t>
            </a:r>
            <a:endParaRPr/>
          </a:p>
        </p:txBody>
      </p:sp>
      <p:cxnSp>
        <p:nvCxnSpPr>
          <p:cNvPr id="317" name="Google Shape;317;p19"/>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18" name="Google Shape;318;p19"/>
          <p:cNvPicPr preferRelativeResize="0"/>
          <p:nvPr/>
        </p:nvPicPr>
        <p:blipFill rotWithShape="1">
          <a:blip r:embed="rId3">
            <a:alphaModFix/>
          </a:blip>
          <a:srcRect/>
          <a:stretch/>
        </p:blipFill>
        <p:spPr>
          <a:xfrm>
            <a:off x="6159137" y="492573"/>
            <a:ext cx="4542914" cy="58807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2"/>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3315292" y="0"/>
            <a:ext cx="2436813" cy="6858001"/>
            <a:chOff x="1320800" y="0"/>
            <a:chExt cx="2436813" cy="6858001"/>
          </a:xfrm>
        </p:grpSpPr>
        <p:sp>
          <p:nvSpPr>
            <p:cNvPr id="111" name="Google Shape;111;p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12" name="Google Shape;112;p2"/>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13" name="Google Shape;113;p2"/>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14" name="Google Shape;114;p2"/>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15" name="Google Shape;115;p2"/>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16" name="Google Shape;116;p2"/>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17" name="Google Shape;117;p2"/>
          <p:cNvSpPr txBox="1">
            <a:spLocks noGrp="1"/>
          </p:cNvSpPr>
          <p:nvPr>
            <p:ph type="title"/>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800"/>
              <a:buFont typeface="Calibri"/>
              <a:buNone/>
            </a:pPr>
            <a:r>
              <a:rPr lang="en-US" sz="4800">
                <a:solidFill>
                  <a:srgbClr val="FFFFFF"/>
                </a:solidFill>
              </a:rPr>
              <a:t>Agenda</a:t>
            </a:r>
            <a:endParaRPr/>
          </a:p>
        </p:txBody>
      </p:sp>
      <p:grpSp>
        <p:nvGrpSpPr>
          <p:cNvPr id="118" name="Google Shape;118;p2"/>
          <p:cNvGrpSpPr/>
          <p:nvPr/>
        </p:nvGrpSpPr>
        <p:grpSpPr>
          <a:xfrm>
            <a:off x="4967275" y="802592"/>
            <a:ext cx="6492913" cy="5100415"/>
            <a:chOff x="0" y="2492"/>
            <a:chExt cx="6492913" cy="5100415"/>
          </a:xfrm>
        </p:grpSpPr>
        <p:cxnSp>
          <p:nvCxnSpPr>
            <p:cNvPr id="119" name="Google Shape;119;p2"/>
            <p:cNvCxnSpPr/>
            <p:nvPr/>
          </p:nvCxnSpPr>
          <p:spPr>
            <a:xfrm>
              <a:off x="0" y="2492"/>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20" name="Google Shape;120;p2"/>
            <p:cNvSpPr/>
            <p:nvPr/>
          </p:nvSpPr>
          <p:spPr>
            <a:xfrm>
              <a:off x="0" y="2492"/>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txBox="1"/>
            <p:nvPr/>
          </p:nvSpPr>
          <p:spPr>
            <a:xfrm>
              <a:off x="0" y="2492"/>
              <a:ext cx="6492900" cy="4638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Requirements</a:t>
              </a:r>
              <a:endParaRPr sz="1400" b="0" i="0" u="none" strike="noStrike" cap="none">
                <a:solidFill>
                  <a:srgbClr val="000000"/>
                </a:solidFill>
                <a:latin typeface="Arial"/>
                <a:ea typeface="Arial"/>
                <a:cs typeface="Arial"/>
                <a:sym typeface="Arial"/>
              </a:endParaRPr>
            </a:p>
          </p:txBody>
        </p:sp>
        <p:cxnSp>
          <p:nvCxnSpPr>
            <p:cNvPr id="122" name="Google Shape;122;p2"/>
            <p:cNvCxnSpPr/>
            <p:nvPr/>
          </p:nvCxnSpPr>
          <p:spPr>
            <a:xfrm>
              <a:off x="0" y="466166"/>
              <a:ext cx="6492875" cy="0"/>
            </a:xfrm>
            <a:prstGeom prst="straightConnector1">
              <a:avLst/>
            </a:prstGeom>
            <a:solidFill>
              <a:srgbClr val="E3793D"/>
            </a:solidFill>
            <a:ln w="12700" cap="flat" cmpd="sng">
              <a:solidFill>
                <a:srgbClr val="E3793D"/>
              </a:solidFill>
              <a:prstDash val="solid"/>
              <a:miter lim="800000"/>
              <a:headEnd type="none" w="sm" len="sm"/>
              <a:tailEnd type="none" w="sm" len="sm"/>
            </a:ln>
          </p:spPr>
        </p:cxnSp>
        <p:sp>
          <p:nvSpPr>
            <p:cNvPr id="123" name="Google Shape;123;p2"/>
            <p:cNvSpPr/>
            <p:nvPr/>
          </p:nvSpPr>
          <p:spPr>
            <a:xfrm>
              <a:off x="0" y="466166"/>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txBox="1"/>
            <p:nvPr/>
          </p:nvSpPr>
          <p:spPr>
            <a:xfrm>
              <a:off x="0" y="466166"/>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High Level Use Cases</a:t>
              </a:r>
              <a:endParaRPr sz="1400" b="0" i="0" u="none" strike="noStrike" cap="none">
                <a:solidFill>
                  <a:srgbClr val="000000"/>
                </a:solidFill>
                <a:latin typeface="Arial"/>
                <a:ea typeface="Arial"/>
                <a:cs typeface="Arial"/>
                <a:sym typeface="Arial"/>
              </a:endParaRPr>
            </a:p>
          </p:txBody>
        </p:sp>
        <p:cxnSp>
          <p:nvCxnSpPr>
            <p:cNvPr id="125" name="Google Shape;125;p2"/>
            <p:cNvCxnSpPr/>
            <p:nvPr/>
          </p:nvCxnSpPr>
          <p:spPr>
            <a:xfrm>
              <a:off x="0" y="929840"/>
              <a:ext cx="6492875"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126" name="Google Shape;126;p2"/>
            <p:cNvSpPr/>
            <p:nvPr/>
          </p:nvSpPr>
          <p:spPr>
            <a:xfrm>
              <a:off x="0" y="929840"/>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txBox="1"/>
            <p:nvPr/>
          </p:nvSpPr>
          <p:spPr>
            <a:xfrm>
              <a:off x="0" y="929840"/>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Use Case Diagram</a:t>
              </a:r>
              <a:endParaRPr>
                <a:solidFill>
                  <a:schemeClr val="dk1"/>
                </a:solidFill>
              </a:endParaRPr>
            </a:p>
          </p:txBody>
        </p:sp>
        <p:cxnSp>
          <p:nvCxnSpPr>
            <p:cNvPr id="128" name="Google Shape;128;p2"/>
            <p:cNvCxnSpPr/>
            <p:nvPr/>
          </p:nvCxnSpPr>
          <p:spPr>
            <a:xfrm>
              <a:off x="0" y="1393514"/>
              <a:ext cx="6492875" cy="0"/>
            </a:xfrm>
            <a:prstGeom prst="straightConnector1">
              <a:avLst/>
            </a:prstGeom>
            <a:solidFill>
              <a:srgbClr val="D27A57"/>
            </a:solidFill>
            <a:ln w="12700" cap="flat" cmpd="sng">
              <a:solidFill>
                <a:srgbClr val="D27A57"/>
              </a:solidFill>
              <a:prstDash val="solid"/>
              <a:miter lim="800000"/>
              <a:headEnd type="none" w="sm" len="sm"/>
              <a:tailEnd type="none" w="sm" len="sm"/>
            </a:ln>
          </p:spPr>
        </p:cxnSp>
        <p:sp>
          <p:nvSpPr>
            <p:cNvPr id="129" name="Google Shape;129;p2"/>
            <p:cNvSpPr/>
            <p:nvPr/>
          </p:nvSpPr>
          <p:spPr>
            <a:xfrm>
              <a:off x="0" y="1393514"/>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txBox="1"/>
            <p:nvPr/>
          </p:nvSpPr>
          <p:spPr>
            <a:xfrm>
              <a:off x="0" y="1393514"/>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Requirements Use Case Traceability Matrix</a:t>
              </a:r>
              <a:endParaRPr>
                <a:solidFill>
                  <a:schemeClr val="dk1"/>
                </a:solidFill>
              </a:endParaRPr>
            </a:p>
          </p:txBody>
        </p:sp>
        <p:cxnSp>
          <p:nvCxnSpPr>
            <p:cNvPr id="131" name="Google Shape;131;p2"/>
            <p:cNvCxnSpPr/>
            <p:nvPr/>
          </p:nvCxnSpPr>
          <p:spPr>
            <a:xfrm>
              <a:off x="0" y="1857188"/>
              <a:ext cx="6492875"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132" name="Google Shape;132;p2"/>
            <p:cNvSpPr/>
            <p:nvPr/>
          </p:nvSpPr>
          <p:spPr>
            <a:xfrm>
              <a:off x="0" y="1857188"/>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txBox="1"/>
            <p:nvPr/>
          </p:nvSpPr>
          <p:spPr>
            <a:xfrm>
              <a:off x="0" y="1857188"/>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Increment Matrix</a:t>
              </a:r>
              <a:endParaRPr>
                <a:solidFill>
                  <a:schemeClr val="dk1"/>
                </a:solidFill>
              </a:endParaRPr>
            </a:p>
          </p:txBody>
        </p:sp>
        <p:cxnSp>
          <p:nvCxnSpPr>
            <p:cNvPr id="134" name="Google Shape;134;p2"/>
            <p:cNvCxnSpPr/>
            <p:nvPr/>
          </p:nvCxnSpPr>
          <p:spPr>
            <a:xfrm>
              <a:off x="0" y="2320862"/>
              <a:ext cx="6492875" cy="0"/>
            </a:xfrm>
            <a:prstGeom prst="straightConnector1">
              <a:avLst/>
            </a:prstGeom>
            <a:solidFill>
              <a:srgbClr val="C47F6E"/>
            </a:solidFill>
            <a:ln w="12700" cap="flat" cmpd="sng">
              <a:solidFill>
                <a:srgbClr val="C47F6E"/>
              </a:solidFill>
              <a:prstDash val="solid"/>
              <a:miter lim="800000"/>
              <a:headEnd type="none" w="sm" len="sm"/>
              <a:tailEnd type="none" w="sm" len="sm"/>
            </a:ln>
          </p:spPr>
        </p:cxnSp>
        <p:sp>
          <p:nvSpPr>
            <p:cNvPr id="135" name="Google Shape;135;p2"/>
            <p:cNvSpPr/>
            <p:nvPr/>
          </p:nvSpPr>
          <p:spPr>
            <a:xfrm>
              <a:off x="0" y="2320862"/>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txBox="1"/>
            <p:nvPr/>
          </p:nvSpPr>
          <p:spPr>
            <a:xfrm>
              <a:off x="0" y="2320862"/>
              <a:ext cx="6492875" cy="463674"/>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Expanded Use Case/UI Prototypes</a:t>
              </a:r>
              <a:endParaRPr>
                <a:solidFill>
                  <a:schemeClr val="dk1"/>
                </a:solidFill>
              </a:endParaRPr>
            </a:p>
          </p:txBody>
        </p:sp>
        <p:cxnSp>
          <p:nvCxnSpPr>
            <p:cNvPr id="137" name="Google Shape;137;p2"/>
            <p:cNvCxnSpPr/>
            <p:nvPr/>
          </p:nvCxnSpPr>
          <p:spPr>
            <a:xfrm>
              <a:off x="0" y="2784537"/>
              <a:ext cx="6492875"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138" name="Google Shape;138;p2"/>
            <p:cNvSpPr/>
            <p:nvPr/>
          </p:nvSpPr>
          <p:spPr>
            <a:xfrm>
              <a:off x="0" y="2784537"/>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 name="Google Shape;139;p2"/>
            <p:cNvCxnSpPr/>
            <p:nvPr/>
          </p:nvCxnSpPr>
          <p:spPr>
            <a:xfrm>
              <a:off x="0" y="3248211"/>
              <a:ext cx="6492875" cy="0"/>
            </a:xfrm>
            <a:prstGeom prst="straightConnector1">
              <a:avLst/>
            </a:prstGeom>
            <a:solidFill>
              <a:srgbClr val="B68B85"/>
            </a:solidFill>
            <a:ln w="12700" cap="flat" cmpd="sng">
              <a:solidFill>
                <a:srgbClr val="B68B85"/>
              </a:solidFill>
              <a:prstDash val="solid"/>
              <a:miter lim="800000"/>
              <a:headEnd type="none" w="sm" len="sm"/>
              <a:tailEnd type="none" w="sm" len="sm"/>
            </a:ln>
          </p:spPr>
        </p:cxnSp>
        <p:sp>
          <p:nvSpPr>
            <p:cNvPr id="140" name="Google Shape;140;p2"/>
            <p:cNvSpPr/>
            <p:nvPr/>
          </p:nvSpPr>
          <p:spPr>
            <a:xfrm>
              <a:off x="0" y="3248211"/>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txBox="1"/>
            <p:nvPr/>
          </p:nvSpPr>
          <p:spPr>
            <a:xfrm>
              <a:off x="0" y="2784536"/>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Domain Model Diagram</a:t>
              </a:r>
              <a:endParaRPr>
                <a:solidFill>
                  <a:schemeClr val="dk1"/>
                </a:solidFill>
              </a:endParaRPr>
            </a:p>
          </p:txBody>
        </p:sp>
        <p:cxnSp>
          <p:nvCxnSpPr>
            <p:cNvPr id="142" name="Google Shape;142;p2"/>
            <p:cNvCxnSpPr/>
            <p:nvPr/>
          </p:nvCxnSpPr>
          <p:spPr>
            <a:xfrm>
              <a:off x="0" y="3711885"/>
              <a:ext cx="6492875"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143" name="Google Shape;143;p2"/>
            <p:cNvSpPr/>
            <p:nvPr/>
          </p:nvSpPr>
          <p:spPr>
            <a:xfrm>
              <a:off x="0" y="3711885"/>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txBox="1"/>
            <p:nvPr/>
          </p:nvSpPr>
          <p:spPr>
            <a:xfrm>
              <a:off x="13" y="3248210"/>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Sequence Diagram</a:t>
              </a:r>
              <a:endParaRPr>
                <a:solidFill>
                  <a:schemeClr val="dk1"/>
                </a:solidFill>
              </a:endParaRPr>
            </a:p>
          </p:txBody>
        </p:sp>
        <p:cxnSp>
          <p:nvCxnSpPr>
            <p:cNvPr id="145" name="Google Shape;145;p2"/>
            <p:cNvCxnSpPr/>
            <p:nvPr/>
          </p:nvCxnSpPr>
          <p:spPr>
            <a:xfrm>
              <a:off x="0" y="4175559"/>
              <a:ext cx="6492875" cy="0"/>
            </a:xfrm>
            <a:prstGeom prst="straightConnector1">
              <a:avLst/>
            </a:prstGeom>
            <a:solidFill>
              <a:srgbClr val="AA9B9A"/>
            </a:solidFill>
            <a:ln w="12700" cap="flat" cmpd="sng">
              <a:solidFill>
                <a:srgbClr val="AA9B9A"/>
              </a:solidFill>
              <a:prstDash val="solid"/>
              <a:miter lim="800000"/>
              <a:headEnd type="none" w="sm" len="sm"/>
              <a:tailEnd type="none" w="sm" len="sm"/>
            </a:ln>
          </p:spPr>
        </p:cxnSp>
        <p:sp>
          <p:nvSpPr>
            <p:cNvPr id="146" name="Google Shape;146;p2"/>
            <p:cNvSpPr/>
            <p:nvPr/>
          </p:nvSpPr>
          <p:spPr>
            <a:xfrm>
              <a:off x="0" y="4175559"/>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txBox="1"/>
            <p:nvPr/>
          </p:nvSpPr>
          <p:spPr>
            <a:xfrm>
              <a:off x="0" y="3711884"/>
              <a:ext cx="6492900" cy="4638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Design Class Diagram</a:t>
              </a:r>
              <a:endParaRPr>
                <a:solidFill>
                  <a:schemeClr val="dk1"/>
                </a:solidFill>
              </a:endParaRPr>
            </a:p>
          </p:txBody>
        </p:sp>
        <p:cxnSp>
          <p:nvCxnSpPr>
            <p:cNvPr id="148" name="Google Shape;148;p2"/>
            <p:cNvCxnSpPr/>
            <p:nvPr/>
          </p:nvCxnSpPr>
          <p:spPr>
            <a:xfrm>
              <a:off x="0" y="4639233"/>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149" name="Google Shape;149;p2"/>
            <p:cNvSpPr/>
            <p:nvPr/>
          </p:nvSpPr>
          <p:spPr>
            <a:xfrm>
              <a:off x="0" y="4639233"/>
              <a:ext cx="6492875" cy="4636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2100">
                  <a:latin typeface="Calibri"/>
                  <a:ea typeface="Calibri"/>
                  <a:cs typeface="Calibri"/>
                  <a:sym typeface="Calibri"/>
                </a:rPr>
                <a:t>Q&amp;A</a:t>
              </a:r>
              <a:endParaRPr sz="2100">
                <a:latin typeface="Calibri"/>
                <a:ea typeface="Calibri"/>
                <a:cs typeface="Calibri"/>
                <a:sym typeface="Calibri"/>
              </a:endParaRPr>
            </a:p>
          </p:txBody>
        </p:sp>
        <p:sp>
          <p:nvSpPr>
            <p:cNvPr id="150" name="Google Shape;150;p2"/>
            <p:cNvSpPr txBox="1"/>
            <p:nvPr/>
          </p:nvSpPr>
          <p:spPr>
            <a:xfrm>
              <a:off x="0" y="4175558"/>
              <a:ext cx="6492900" cy="4638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a:latin typeface="Calibri"/>
                  <a:ea typeface="Calibri"/>
                  <a:cs typeface="Calibri"/>
                  <a:sym typeface="Calibri"/>
                </a:rPr>
                <a:t>App Demo</a:t>
              </a:r>
              <a:endParaRPr sz="2100" i="0" u="none" strike="noStrike" cap="none">
                <a:solidFill>
                  <a:srgbClr val="000000"/>
                </a:solidFill>
                <a:latin typeface="Calibri"/>
                <a:ea typeface="Calibri"/>
                <a:cs typeface="Calibri"/>
                <a:sym typeface="Calibri"/>
              </a:endParaRPr>
            </a:p>
          </p:txBody>
        </p:sp>
      </p:grpSp>
      <p:sp>
        <p:nvSpPr>
          <p:cNvPr id="151" name="Google Shape;151;p2"/>
          <p:cNvSpPr txBox="1"/>
          <p:nvPr/>
        </p:nvSpPr>
        <p:spPr>
          <a:xfrm>
            <a:off x="4967288" y="326000"/>
            <a:ext cx="6492900" cy="2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latin typeface="Calibri"/>
                <a:ea typeface="Calibri"/>
                <a:cs typeface="Calibri"/>
                <a:sym typeface="Calibri"/>
              </a:rPr>
              <a:t>Project Description </a:t>
            </a:r>
            <a:endParaRPr sz="21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20"/>
          <p:cNvSpPr/>
          <p:nvPr/>
        </p:nvSpPr>
        <p:spPr>
          <a:xfrm>
            <a:off x="336884" y="321177"/>
            <a:ext cx="4332307" cy="6179552"/>
          </a:xfrm>
          <a:prstGeom prst="rect">
            <a:avLst/>
          </a:prstGeom>
          <a:solidFill>
            <a:srgbClr val="404040">
              <a:alpha val="89411"/>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20"/>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Sequence Diagram</a:t>
            </a:r>
            <a:endParaRPr/>
          </a:p>
        </p:txBody>
      </p:sp>
      <p:cxnSp>
        <p:nvCxnSpPr>
          <p:cNvPr id="325" name="Google Shape;325;p20"/>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26" name="Google Shape;326;p20"/>
          <p:cNvPicPr preferRelativeResize="0">
            <a:picLocks noGrp="1"/>
          </p:cNvPicPr>
          <p:nvPr>
            <p:ph type="body" idx="1"/>
          </p:nvPr>
        </p:nvPicPr>
        <p:blipFill rotWithShape="1">
          <a:blip r:embed="rId3">
            <a:alphaModFix/>
          </a:blip>
          <a:srcRect/>
          <a:stretch/>
        </p:blipFill>
        <p:spPr>
          <a:xfrm>
            <a:off x="5234509" y="492573"/>
            <a:ext cx="6392170" cy="58807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21"/>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21"/>
          <p:cNvSpPr txBox="1">
            <a:spLocks noGrp="1"/>
          </p:cNvSpPr>
          <p:nvPr>
            <p:ph type="title"/>
          </p:nvPr>
        </p:nvSpPr>
        <p:spPr>
          <a:xfrm>
            <a:off x="742950" y="742951"/>
            <a:ext cx="3476625" cy="49625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Design Class Diagram</a:t>
            </a:r>
            <a:endParaRPr/>
          </a:p>
        </p:txBody>
      </p:sp>
      <p:pic>
        <p:nvPicPr>
          <p:cNvPr id="333" name="Google Shape;333;p21"/>
          <p:cNvPicPr preferRelativeResize="0"/>
          <p:nvPr/>
        </p:nvPicPr>
        <p:blipFill>
          <a:blip r:embed="rId3">
            <a:alphaModFix/>
          </a:blip>
          <a:stretch>
            <a:fillRect/>
          </a:stretch>
        </p:blipFill>
        <p:spPr>
          <a:xfrm>
            <a:off x="4821591" y="1105725"/>
            <a:ext cx="7218010" cy="459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7a93cce3bb_0_0"/>
          <p:cNvSpPr/>
          <p:nvPr/>
        </p:nvSpPr>
        <p:spPr>
          <a:xfrm>
            <a:off x="325334" y="339149"/>
            <a:ext cx="4332300" cy="61797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g7a93cce3bb_0_0"/>
          <p:cNvSpPr txBox="1">
            <a:spLocks noGrp="1"/>
          </p:cNvSpPr>
          <p:nvPr>
            <p:ph type="title"/>
          </p:nvPr>
        </p:nvSpPr>
        <p:spPr>
          <a:xfrm>
            <a:off x="641975" y="2766150"/>
            <a:ext cx="36990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YouTube Demo</a:t>
            </a:r>
            <a:endParaRPr>
              <a:solidFill>
                <a:srgbClr val="FFFFFF"/>
              </a:solidFill>
            </a:endParaRPr>
          </a:p>
        </p:txBody>
      </p:sp>
      <p:sp>
        <p:nvSpPr>
          <p:cNvPr id="341" name="Google Shape;341;g7a93cce3bb_0_0"/>
          <p:cNvSpPr txBox="1">
            <a:spLocks noGrp="1"/>
          </p:cNvSpPr>
          <p:nvPr>
            <p:ph type="body" idx="1"/>
          </p:nvPr>
        </p:nvSpPr>
        <p:spPr>
          <a:xfrm>
            <a:off x="7885675" y="3077550"/>
            <a:ext cx="1558500" cy="702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u="sng">
                <a:solidFill>
                  <a:schemeClr val="hlink"/>
                </a:solidFill>
                <a:hlinkClick r:id="rId3"/>
              </a:rPr>
              <a:t>Click 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g6ba71d8d0f_0_6"/>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47" name="Google Shape;347;g6ba71d8d0f_0_6"/>
          <p:cNvGrpSpPr/>
          <p:nvPr/>
        </p:nvGrpSpPr>
        <p:grpSpPr>
          <a:xfrm>
            <a:off x="3315292" y="0"/>
            <a:ext cx="2436813" cy="6858000"/>
            <a:chOff x="1320800" y="0"/>
            <a:chExt cx="2436813" cy="6858000"/>
          </a:xfrm>
        </p:grpSpPr>
        <p:sp>
          <p:nvSpPr>
            <p:cNvPr id="348" name="Google Shape;348;g6ba71d8d0f_0_6"/>
            <p:cNvSpPr/>
            <p:nvPr/>
          </p:nvSpPr>
          <p:spPr>
            <a:xfrm>
              <a:off x="1627188" y="0"/>
              <a:ext cx="1122362"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349" name="Google Shape;349;g6ba71d8d0f_0_6"/>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350" name="Google Shape;350;g6ba71d8d0f_0_6"/>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351" name="Google Shape;351;g6ba71d8d0f_0_6"/>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352" name="Google Shape;352;g6ba71d8d0f_0_6"/>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353" name="Google Shape;353;g6ba71d8d0f_0_6"/>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54" name="Google Shape;354;g6ba71d8d0f_0_6"/>
          <p:cNvSpPr txBox="1">
            <a:spLocks noGrp="1"/>
          </p:cNvSpPr>
          <p:nvPr>
            <p:ph type="title"/>
          </p:nvPr>
        </p:nvSpPr>
        <p:spPr>
          <a:xfrm>
            <a:off x="535020" y="685800"/>
            <a:ext cx="2780400" cy="510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800"/>
              <a:buFont typeface="Calibri"/>
              <a:buNone/>
            </a:pPr>
            <a:r>
              <a:rPr lang="en-US" sz="4800">
                <a:solidFill>
                  <a:srgbClr val="FFFFFF"/>
                </a:solidFill>
              </a:rPr>
              <a:t>Summary</a:t>
            </a:r>
            <a:endParaRPr/>
          </a:p>
        </p:txBody>
      </p:sp>
      <p:sp>
        <p:nvSpPr>
          <p:cNvPr id="355" name="Google Shape;355;g6ba71d8d0f_0_6"/>
          <p:cNvSpPr txBox="1"/>
          <p:nvPr/>
        </p:nvSpPr>
        <p:spPr>
          <a:xfrm>
            <a:off x="5372225" y="1296375"/>
            <a:ext cx="5943600" cy="54054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Great introduction to agile app development and working in a team setting.</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Despite development hurdles, we built a basic app that does what it needs to.</a:t>
            </a:r>
            <a:endParaRPr sz="3000">
              <a:latin typeface="Calibri"/>
              <a:ea typeface="Calibri"/>
              <a:cs typeface="Calibri"/>
              <a:sym typeface="Calibri"/>
            </a:endParaRPr>
          </a:p>
          <a:p>
            <a:pPr marL="457200" lvl="0" indent="0" algn="l" rtl="0">
              <a:spcBef>
                <a:spcPts val="0"/>
              </a:spcBef>
              <a:spcAft>
                <a:spcPts val="0"/>
              </a:spcAft>
              <a:buNone/>
            </a:pPr>
            <a:endParaRPr sz="3000">
              <a:latin typeface="Calibri"/>
              <a:ea typeface="Calibri"/>
              <a:cs typeface="Calibri"/>
              <a:sym typeface="Calibri"/>
            </a:endParaRPr>
          </a:p>
          <a:p>
            <a:pPr marL="0" lvl="0" indent="0" algn="l" rtl="0">
              <a:spcBef>
                <a:spcPts val="0"/>
              </a:spcBef>
              <a:spcAft>
                <a:spcPts val="0"/>
              </a:spcAft>
              <a:buNone/>
            </a:pPr>
            <a:endParaRPr sz="3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2"/>
          <p:cNvSpPr/>
          <p:nvPr/>
        </p:nvSpPr>
        <p:spPr>
          <a:xfrm>
            <a:off x="336884" y="321177"/>
            <a:ext cx="4332307" cy="6179552"/>
          </a:xfrm>
          <a:prstGeom prst="rect">
            <a:avLst/>
          </a:prstGeom>
          <a:solidFill>
            <a:srgbClr val="404040">
              <a:alpha val="88627"/>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2"/>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Q&amp;A</a:t>
            </a:r>
            <a:endParaRPr/>
          </a:p>
        </p:txBody>
      </p:sp>
      <p:cxnSp>
        <p:nvCxnSpPr>
          <p:cNvPr id="362" name="Google Shape;362;p22"/>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363" name="Google Shape;363;p22" descr="Question Mark Response · Free image on Pixabay"/>
          <p:cNvPicPr preferRelativeResize="0"/>
          <p:nvPr/>
        </p:nvPicPr>
        <p:blipFill rotWithShape="1">
          <a:blip r:embed="rId3">
            <a:alphaModFix/>
          </a:blip>
          <a:srcRect r="15718" b="3"/>
          <a:stretch/>
        </p:blipFill>
        <p:spPr>
          <a:xfrm>
            <a:off x="5952323" y="492573"/>
            <a:ext cx="4956543" cy="58807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7" name="Google Shape;157;p3"/>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4"/>
              </a:buClr>
              <a:buSzPts val="4800"/>
              <a:buFont typeface="Calibri"/>
              <a:buNone/>
            </a:pPr>
            <a:r>
              <a:rPr lang="en-US" sz="4800">
                <a:solidFill>
                  <a:schemeClr val="accent4"/>
                </a:solidFill>
              </a:rPr>
              <a:t>Project Description</a:t>
            </a:r>
            <a:endParaRPr/>
          </a:p>
        </p:txBody>
      </p:sp>
      <p:grpSp>
        <p:nvGrpSpPr>
          <p:cNvPr id="158" name="Google Shape;158;p3"/>
          <p:cNvGrpSpPr/>
          <p:nvPr/>
        </p:nvGrpSpPr>
        <p:grpSpPr>
          <a:xfrm>
            <a:off x="5194300" y="471426"/>
            <a:ext cx="6513603" cy="5884420"/>
            <a:chOff x="0" y="502"/>
            <a:chExt cx="6513603" cy="5884420"/>
          </a:xfrm>
        </p:grpSpPr>
        <p:sp>
          <p:nvSpPr>
            <p:cNvPr id="159" name="Google Shape;159;p3"/>
            <p:cNvSpPr/>
            <p:nvPr/>
          </p:nvSpPr>
          <p:spPr>
            <a:xfrm>
              <a:off x="0" y="502"/>
              <a:ext cx="6513603" cy="692284"/>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0" name="Google Shape;160;p3"/>
            <p:cNvSpPr/>
            <p:nvPr/>
          </p:nvSpPr>
          <p:spPr>
            <a:xfrm>
              <a:off x="209416" y="156266"/>
              <a:ext cx="380756" cy="38075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1" name="Google Shape;161;p3"/>
            <p:cNvSpPr/>
            <p:nvPr/>
          </p:nvSpPr>
          <p:spPr>
            <a:xfrm>
              <a:off x="799588" y="502"/>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3"/>
            <p:cNvSpPr txBox="1"/>
            <p:nvPr/>
          </p:nvSpPr>
          <p:spPr>
            <a:xfrm>
              <a:off x="799588" y="502"/>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Fully functional basic calculator with a hidden app.</a:t>
              </a:r>
              <a:endParaRPr sz="1800" b="0" i="0" u="none" strike="noStrike" cap="none">
                <a:solidFill>
                  <a:schemeClr val="dk1"/>
                </a:solidFill>
                <a:latin typeface="Calibri"/>
                <a:ea typeface="Calibri"/>
                <a:cs typeface="Calibri"/>
                <a:sym typeface="Calibri"/>
              </a:endParaRPr>
            </a:p>
          </p:txBody>
        </p:sp>
        <p:sp>
          <p:nvSpPr>
            <p:cNvPr id="163" name="Google Shape;163;p3"/>
            <p:cNvSpPr/>
            <p:nvPr/>
          </p:nvSpPr>
          <p:spPr>
            <a:xfrm>
              <a:off x="0" y="865858"/>
              <a:ext cx="6513603" cy="692284"/>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4" name="Google Shape;164;p3"/>
            <p:cNvSpPr/>
            <p:nvPr/>
          </p:nvSpPr>
          <p:spPr>
            <a:xfrm>
              <a:off x="209416" y="1021622"/>
              <a:ext cx="380756" cy="38075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5" name="Google Shape;165;p3"/>
            <p:cNvSpPr/>
            <p:nvPr/>
          </p:nvSpPr>
          <p:spPr>
            <a:xfrm>
              <a:off x="799588" y="865858"/>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6" name="Google Shape;166;p3"/>
            <p:cNvSpPr txBox="1"/>
            <p:nvPr/>
          </p:nvSpPr>
          <p:spPr>
            <a:xfrm>
              <a:off x="799588" y="865858"/>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Performs basic operations(addition, subtraction, division, and multiplication) on all real numbers.</a:t>
              </a:r>
              <a:endParaRPr sz="1800" b="0" i="0" u="none" strike="noStrike" cap="none">
                <a:solidFill>
                  <a:schemeClr val="dk1"/>
                </a:solidFill>
                <a:latin typeface="Calibri"/>
                <a:ea typeface="Calibri"/>
                <a:cs typeface="Calibri"/>
                <a:sym typeface="Calibri"/>
              </a:endParaRPr>
            </a:p>
          </p:txBody>
        </p:sp>
        <p:sp>
          <p:nvSpPr>
            <p:cNvPr id="167" name="Google Shape;167;p3"/>
            <p:cNvSpPr/>
            <p:nvPr/>
          </p:nvSpPr>
          <p:spPr>
            <a:xfrm>
              <a:off x="0" y="1731214"/>
              <a:ext cx="6513603" cy="692284"/>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8" name="Google Shape;168;p3"/>
            <p:cNvSpPr/>
            <p:nvPr/>
          </p:nvSpPr>
          <p:spPr>
            <a:xfrm>
              <a:off x="209416" y="1886978"/>
              <a:ext cx="380756" cy="38075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9" name="Google Shape;169;p3"/>
            <p:cNvSpPr/>
            <p:nvPr/>
          </p:nvSpPr>
          <p:spPr>
            <a:xfrm>
              <a:off x="799588" y="1731214"/>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3"/>
            <p:cNvSpPr txBox="1"/>
            <p:nvPr/>
          </p:nvSpPr>
          <p:spPr>
            <a:xfrm>
              <a:off x="799588" y="1731214"/>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 will be prompted to create a four-digit numerical code within a GUI window.</a:t>
              </a:r>
              <a:endParaRPr sz="1800" b="0" i="0" u="none" strike="noStrike" cap="none">
                <a:solidFill>
                  <a:schemeClr val="dk1"/>
                </a:solidFill>
                <a:latin typeface="Calibri"/>
                <a:ea typeface="Calibri"/>
                <a:cs typeface="Calibri"/>
                <a:sym typeface="Calibri"/>
              </a:endParaRPr>
            </a:p>
          </p:txBody>
        </p:sp>
        <p:sp>
          <p:nvSpPr>
            <p:cNvPr id="171" name="Google Shape;171;p3"/>
            <p:cNvSpPr/>
            <p:nvPr/>
          </p:nvSpPr>
          <p:spPr>
            <a:xfrm>
              <a:off x="0" y="2596570"/>
              <a:ext cx="6513603" cy="692284"/>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2" name="Google Shape;172;p3"/>
            <p:cNvSpPr/>
            <p:nvPr/>
          </p:nvSpPr>
          <p:spPr>
            <a:xfrm>
              <a:off x="209416" y="2752334"/>
              <a:ext cx="380756" cy="38075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3" name="Google Shape;173;p3"/>
            <p:cNvSpPr/>
            <p:nvPr/>
          </p:nvSpPr>
          <p:spPr>
            <a:xfrm>
              <a:off x="799588" y="2596570"/>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4" name="Google Shape;174;p3"/>
            <p:cNvSpPr txBox="1"/>
            <p:nvPr/>
          </p:nvSpPr>
          <p:spPr>
            <a:xfrm>
              <a:off x="799588" y="2596570"/>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To access the hidden app the user will enter in their passcode followed by “%”.</a:t>
              </a:r>
              <a:endParaRPr sz="1800" b="0" i="0" u="none" strike="noStrike" cap="none">
                <a:solidFill>
                  <a:schemeClr val="dk1"/>
                </a:solidFill>
                <a:latin typeface="Calibri"/>
                <a:ea typeface="Calibri"/>
                <a:cs typeface="Calibri"/>
                <a:sym typeface="Calibri"/>
              </a:endParaRPr>
            </a:p>
          </p:txBody>
        </p:sp>
        <p:sp>
          <p:nvSpPr>
            <p:cNvPr id="175" name="Google Shape;175;p3"/>
            <p:cNvSpPr/>
            <p:nvPr/>
          </p:nvSpPr>
          <p:spPr>
            <a:xfrm>
              <a:off x="0" y="3461926"/>
              <a:ext cx="6513603" cy="692284"/>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3"/>
            <p:cNvSpPr/>
            <p:nvPr/>
          </p:nvSpPr>
          <p:spPr>
            <a:xfrm>
              <a:off x="209416" y="3617690"/>
              <a:ext cx="380756" cy="380756"/>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7" name="Google Shape;177;p3"/>
            <p:cNvSpPr/>
            <p:nvPr/>
          </p:nvSpPr>
          <p:spPr>
            <a:xfrm>
              <a:off x="799588" y="3461926"/>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3"/>
            <p:cNvSpPr txBox="1"/>
            <p:nvPr/>
          </p:nvSpPr>
          <p:spPr>
            <a:xfrm>
              <a:off x="799588" y="3461926"/>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Option to store pictures and text files.</a:t>
              </a:r>
              <a:endParaRPr sz="1800" b="0" i="0" u="none" strike="noStrike" cap="none">
                <a:solidFill>
                  <a:schemeClr val="dk1"/>
                </a:solidFill>
                <a:latin typeface="Calibri"/>
                <a:ea typeface="Calibri"/>
                <a:cs typeface="Calibri"/>
                <a:sym typeface="Calibri"/>
              </a:endParaRPr>
            </a:p>
          </p:txBody>
        </p:sp>
        <p:sp>
          <p:nvSpPr>
            <p:cNvPr id="179" name="Google Shape;179;p3"/>
            <p:cNvSpPr/>
            <p:nvPr/>
          </p:nvSpPr>
          <p:spPr>
            <a:xfrm>
              <a:off x="0" y="4327282"/>
              <a:ext cx="6513603" cy="692284"/>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3"/>
            <p:cNvSpPr/>
            <p:nvPr/>
          </p:nvSpPr>
          <p:spPr>
            <a:xfrm>
              <a:off x="209416" y="4483046"/>
              <a:ext cx="380756" cy="380756"/>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1" name="Google Shape;181;p3"/>
            <p:cNvSpPr/>
            <p:nvPr/>
          </p:nvSpPr>
          <p:spPr>
            <a:xfrm>
              <a:off x="799588" y="4327282"/>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3"/>
            <p:cNvSpPr txBox="1"/>
            <p:nvPr/>
          </p:nvSpPr>
          <p:spPr>
            <a:xfrm>
              <a:off x="799588" y="4327282"/>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Users can store multiple passwords to multiple accounts.</a:t>
              </a:r>
              <a:endParaRPr sz="1800" b="0" i="0" u="none" strike="noStrike" cap="none">
                <a:solidFill>
                  <a:schemeClr val="dk1"/>
                </a:solidFill>
                <a:latin typeface="Calibri"/>
                <a:ea typeface="Calibri"/>
                <a:cs typeface="Calibri"/>
                <a:sym typeface="Calibri"/>
              </a:endParaRPr>
            </a:p>
          </p:txBody>
        </p:sp>
        <p:sp>
          <p:nvSpPr>
            <p:cNvPr id="183" name="Google Shape;183;p3"/>
            <p:cNvSpPr/>
            <p:nvPr/>
          </p:nvSpPr>
          <p:spPr>
            <a:xfrm>
              <a:off x="0" y="5192638"/>
              <a:ext cx="6513603" cy="692284"/>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4" name="Google Shape;184;p3"/>
            <p:cNvSpPr/>
            <p:nvPr/>
          </p:nvSpPr>
          <p:spPr>
            <a:xfrm>
              <a:off x="209416" y="5348402"/>
              <a:ext cx="380756" cy="380756"/>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5" name="Google Shape;185;p3"/>
            <p:cNvSpPr/>
            <p:nvPr/>
          </p:nvSpPr>
          <p:spPr>
            <a:xfrm>
              <a:off x="799588" y="5192638"/>
              <a:ext cx="5714015" cy="6922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3"/>
            <p:cNvSpPr txBox="1"/>
            <p:nvPr/>
          </p:nvSpPr>
          <p:spPr>
            <a:xfrm>
              <a:off x="799588" y="5192638"/>
              <a:ext cx="5714015" cy="692284"/>
            </a:xfrm>
            <a:prstGeom prst="rect">
              <a:avLst/>
            </a:prstGeom>
            <a:noFill/>
            <a:ln>
              <a:noFill/>
            </a:ln>
          </p:spPr>
          <p:txBody>
            <a:bodyPr spcFirstLastPara="1" wrap="square" lIns="73250" tIns="73250" rIns="73250" bIns="73250" anchor="ctr"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Timeout after 10 seconds of inactivity (return to calculator activity).</a:t>
              </a: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190"/>
        <p:cNvGrpSpPr/>
        <p:nvPr/>
      </p:nvGrpSpPr>
      <p:grpSpPr>
        <a:xfrm>
          <a:off x="0" y="0"/>
          <a:ext cx="0" cy="0"/>
          <a:chOff x="0" y="0"/>
          <a:chExt cx="0" cy="0"/>
        </a:xfrm>
      </p:grpSpPr>
      <p:sp>
        <p:nvSpPr>
          <p:cNvPr id="191" name="Google Shape;191;p4"/>
          <p:cNvSpPr txBox="1">
            <a:spLocks noGrp="1"/>
          </p:cNvSpPr>
          <p:nvPr>
            <p:ph type="title"/>
          </p:nvPr>
        </p:nvSpPr>
        <p:spPr>
          <a:xfrm>
            <a:off x="1435605" y="-305833"/>
            <a:ext cx="531453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Requirements</a:t>
            </a:r>
            <a:endParaRPr/>
          </a:p>
        </p:txBody>
      </p:sp>
      <p:sp>
        <p:nvSpPr>
          <p:cNvPr id="192" name="Google Shape;192;p4"/>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93" name="Google Shape;193;p4" descr="Ejemplos de listas de control | Mentes Liberadas"/>
          <p:cNvPicPr preferRelativeResize="0"/>
          <p:nvPr/>
        </p:nvPicPr>
        <p:blipFill rotWithShape="1">
          <a:blip r:embed="rId3">
            <a:alphaModFix/>
          </a:blip>
          <a:srcRect l="1642" r="16558" b="-1"/>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194" name="Google Shape;194;p4"/>
          <p:cNvSpPr/>
          <p:nvPr/>
        </p:nvSpPr>
        <p:spPr>
          <a:xfrm>
            <a:off x="-1032094" y="-622562"/>
            <a:ext cx="9214031"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195" name="Google Shape;195;p4"/>
          <p:cNvGraphicFramePr/>
          <p:nvPr/>
        </p:nvGraphicFramePr>
        <p:xfrm>
          <a:off x="22792" y="712442"/>
          <a:ext cx="6406375" cy="6119680"/>
        </p:xfrm>
        <a:graphic>
          <a:graphicData uri="http://schemas.openxmlformats.org/drawingml/2006/table">
            <a:tbl>
              <a:tblPr>
                <a:noFill/>
                <a:tableStyleId>{F702F393-A769-43F0-8A47-05B661188185}</a:tableStyleId>
              </a:tblPr>
              <a:tblGrid>
                <a:gridCol w="310200">
                  <a:extLst>
                    <a:ext uri="{9D8B030D-6E8A-4147-A177-3AD203B41FA5}">
                      <a16:colId xmlns:a16="http://schemas.microsoft.com/office/drawing/2014/main" val="20000"/>
                    </a:ext>
                  </a:extLst>
                </a:gridCol>
                <a:gridCol w="352800">
                  <a:extLst>
                    <a:ext uri="{9D8B030D-6E8A-4147-A177-3AD203B41FA5}">
                      <a16:colId xmlns:a16="http://schemas.microsoft.com/office/drawing/2014/main" val="20001"/>
                    </a:ext>
                  </a:extLst>
                </a:gridCol>
                <a:gridCol w="5743375">
                  <a:extLst>
                    <a:ext uri="{9D8B030D-6E8A-4147-A177-3AD203B41FA5}">
                      <a16:colId xmlns:a16="http://schemas.microsoft.com/office/drawing/2014/main" val="20002"/>
                    </a:ext>
                  </a:extLst>
                </a:gridCol>
              </a:tblGrid>
              <a:tr h="654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Src</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Functional Requirements</a:t>
                      </a:r>
                      <a:endParaRPr sz="1400" u="none" strike="noStrike" cap="none"/>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perform the four basic functions of a calculator (addition, subtraction, multiplication, and division).</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1"/>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R2</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5</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clear, perform percentage arithmetic operations, and input negative numbers.</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R3</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6</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enter their personalized passcode upon opening the "spectre" screen. First time access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3"/>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R4</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14</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reset the calculator factory setting with the input "0000</a:t>
                      </a:r>
                      <a:r>
                        <a:rPr lang="en-US" sz="1100">
                          <a:solidFill>
                            <a:schemeClr val="lt1"/>
                          </a:solidFill>
                          <a:latin typeface="Times New Roman"/>
                          <a:ea typeface="Times New Roman"/>
                          <a:cs typeface="Times New Roman"/>
                          <a:sym typeface="Times New Roman"/>
                        </a:rPr>
                        <a:t>%</a:t>
                      </a:r>
                      <a:r>
                        <a:rPr lang="en-US" sz="1100" b="0" i="0" u="none" strike="noStrike" cap="none">
                          <a:solidFill>
                            <a:schemeClr val="lt1"/>
                          </a:solidFill>
                          <a:latin typeface="Times New Roman"/>
                          <a:ea typeface="Times New Roman"/>
                          <a:cs typeface="Times New Roman"/>
                          <a:sym typeface="Times New Roman"/>
                        </a:rPr>
                        <a: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4"/>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R5</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9</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bring the user to a storage section in "spectre" screen upon entering the passcode followed by "%" sign.</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5"/>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R6</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10</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images files via camera or upload. jpeg file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6"/>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R7</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10</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credential information such as domain, username and password within the app.</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7"/>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R8</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12</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store text files .txt format only.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8"/>
                  </a:ext>
                </a:extLst>
              </a:tr>
              <a:tr h="3750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R9</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11</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allow the user to view the stored domain names, usernames,and passwords upon request.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9"/>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R10</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12</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spectre screen shall </a:t>
                      </a:r>
                      <a:r>
                        <a:rPr lang="en-US" sz="1100" u="none" strike="noStrike" cap="none">
                          <a:solidFill>
                            <a:schemeClr val="lt1"/>
                          </a:solidFill>
                          <a:latin typeface="Times New Roman"/>
                          <a:ea typeface="Times New Roman"/>
                          <a:cs typeface="Times New Roman"/>
                          <a:sym typeface="Times New Roman"/>
                        </a:rPr>
                        <a:t>timeout</a:t>
                      </a:r>
                      <a:r>
                        <a:rPr lang="en-US" sz="1100" b="0" i="0" u="none" strike="noStrike" cap="none">
                          <a:solidFill>
                            <a:schemeClr val="lt1"/>
                          </a:solidFill>
                          <a:latin typeface="Times New Roman"/>
                          <a:ea typeface="Times New Roman"/>
                          <a:cs typeface="Times New Roman"/>
                          <a:sym typeface="Times New Roman"/>
                        </a:rPr>
                        <a:t> and return to the calculator screen after 10 seconds of inactivity.</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0"/>
                  </a:ext>
                </a:extLst>
              </a:tr>
              <a:tr h="550675">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R11</a:t>
                      </a:r>
                      <a:endParaRPr sz="1400" u="none" strike="noStrike" cap="none">
                        <a:solidFill>
                          <a:schemeClr val="dk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17</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uploaded to the app shall be stored on the phone's </a:t>
                      </a:r>
                      <a:r>
                        <a:rPr lang="en-US" sz="1100">
                          <a:solidFill>
                            <a:schemeClr val="lt1"/>
                          </a:solidFill>
                          <a:latin typeface="Times New Roman"/>
                          <a:ea typeface="Times New Roman"/>
                          <a:cs typeface="Times New Roman"/>
                          <a:sym typeface="Times New Roman"/>
                        </a:rPr>
                        <a:t>external secure digital card</a:t>
                      </a:r>
                      <a:r>
                        <a:rPr lang="en-US" sz="1100" b="0" i="0" u="none" strike="noStrike" cap="none">
                          <a:solidFill>
                            <a:schemeClr val="lt1"/>
                          </a:solidFill>
                          <a:latin typeface="Times New Roman"/>
                          <a:ea typeface="Times New Roman"/>
                          <a:cs typeface="Times New Roman"/>
                          <a:sym typeface="Times New Roman"/>
                        </a:rPr>
                        <a:t>.</a:t>
                      </a:r>
                      <a:endParaRPr sz="1400" u="none" strike="noStrike" cap="none">
                        <a:solidFill>
                          <a:schemeClr val="lt1"/>
                        </a:solidFill>
                      </a:endParaRPr>
                    </a:p>
                  </a:txBody>
                  <a:tcPr marL="22550" marR="22550" marT="75150" marB="751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1"/>
                  </a:ext>
                </a:extLst>
              </a:tr>
            </a:tbl>
          </a:graphicData>
        </a:graphic>
      </p:graphicFrame>
      <p:sp>
        <p:nvSpPr>
          <p:cNvPr id="196" name="Google Shape;196;p4"/>
          <p:cNvSpPr/>
          <p:nvPr/>
        </p:nvSpPr>
        <p:spPr>
          <a:xfrm>
            <a:off x="23274" y="897784"/>
            <a:ext cx="8866351"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00"/>
        <p:cNvGrpSpPr/>
        <p:nvPr/>
      </p:nvGrpSpPr>
      <p:grpSpPr>
        <a:xfrm>
          <a:off x="0" y="0"/>
          <a:ext cx="0" cy="0"/>
          <a:chOff x="0" y="0"/>
          <a:chExt cx="0" cy="0"/>
        </a:xfrm>
      </p:grpSpPr>
      <p:sp>
        <p:nvSpPr>
          <p:cNvPr id="201" name="Google Shape;201;p5"/>
          <p:cNvSpPr txBox="1">
            <a:spLocks noGrp="1"/>
          </p:cNvSpPr>
          <p:nvPr>
            <p:ph type="title"/>
          </p:nvPr>
        </p:nvSpPr>
        <p:spPr>
          <a:xfrm>
            <a:off x="781464" y="-89324"/>
            <a:ext cx="5314536" cy="7791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Requirements Cont.</a:t>
            </a:r>
            <a:endParaRPr/>
          </a:p>
        </p:txBody>
      </p:sp>
      <p:sp>
        <p:nvSpPr>
          <p:cNvPr id="202" name="Google Shape;202;p5"/>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03" name="Google Shape;203;p5" descr="Ejemplos de listas de control | Mentes Liberadas"/>
          <p:cNvPicPr preferRelativeResize="0"/>
          <p:nvPr/>
        </p:nvPicPr>
        <p:blipFill rotWithShape="1">
          <a:blip r:embed="rId3">
            <a:alphaModFix/>
          </a:blip>
          <a:srcRect l="1642" r="16558" b="-1"/>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04" name="Google Shape;204;p5"/>
          <p:cNvSpPr/>
          <p:nvPr/>
        </p:nvSpPr>
        <p:spPr>
          <a:xfrm>
            <a:off x="482" y="1933202"/>
            <a:ext cx="12192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05" name="Google Shape;205;p5"/>
          <p:cNvGraphicFramePr/>
          <p:nvPr/>
        </p:nvGraphicFramePr>
        <p:xfrm>
          <a:off x="189558" y="689811"/>
          <a:ext cx="3000000" cy="3000000"/>
        </p:xfrm>
        <a:graphic>
          <a:graphicData uri="http://schemas.openxmlformats.org/drawingml/2006/table">
            <a:tbl>
              <a:tblPr>
                <a:noFill/>
                <a:tableStyleId>{F702F393-A769-43F0-8A47-05B661188185}</a:tableStyleId>
              </a:tblPr>
              <a:tblGrid>
                <a:gridCol w="308550">
                  <a:extLst>
                    <a:ext uri="{9D8B030D-6E8A-4147-A177-3AD203B41FA5}">
                      <a16:colId xmlns:a16="http://schemas.microsoft.com/office/drawing/2014/main" val="20000"/>
                    </a:ext>
                  </a:extLst>
                </a:gridCol>
                <a:gridCol w="337075">
                  <a:extLst>
                    <a:ext uri="{9D8B030D-6E8A-4147-A177-3AD203B41FA5}">
                      <a16:colId xmlns:a16="http://schemas.microsoft.com/office/drawing/2014/main" val="20001"/>
                    </a:ext>
                  </a:extLst>
                </a:gridCol>
                <a:gridCol w="5697000">
                  <a:extLst>
                    <a:ext uri="{9D8B030D-6E8A-4147-A177-3AD203B41FA5}">
                      <a16:colId xmlns:a16="http://schemas.microsoft.com/office/drawing/2014/main" val="20002"/>
                    </a:ext>
                  </a:extLst>
                </a:gridCol>
              </a:tblGrid>
              <a:tr h="5614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a:t>
                      </a:r>
                      <a:endParaRPr sz="14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Src</a:t>
                      </a:r>
                      <a:endParaRPr sz="18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Functional Requirements</a:t>
                      </a:r>
                      <a:endParaRPr sz="1400" u="none" strike="noStrike" cap="none"/>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R12</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17</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shall be encrypted when not viewed. (AES, SHA-256)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1"/>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R13</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18</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shall be decrypted before viewing.  (AES, SHA-256)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R14</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19</a:t>
                      </a:r>
                      <a:endParaRPr sz="18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files uploaded to the app shall be opened by the phone's default apps (e.g. .jpegs will be opened with the phone's Gallery app).</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3"/>
                  </a:ext>
                </a:extLst>
              </a:tr>
              <a:tr h="418675">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Non-Functional Requirements</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R15</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20</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support the minimum of Android 4.x or higher.</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5"/>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R16</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34</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shall be developed using Android Studio 3.0.</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6"/>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R17</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36</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 will be developed using a reference textbook name Android Studio 3.0 Essentials.</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7"/>
                  </a:ext>
                </a:extLst>
              </a:tr>
              <a:tr h="418675">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Interface Requirements</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R18</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3</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app's calculator interface shall be the same GUI as a regular android calculator.</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09"/>
                  </a:ext>
                </a:extLst>
              </a:tr>
              <a:tr h="5443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R19</a:t>
                      </a:r>
                      <a:endParaRPr sz="1400" u="none" strike="noStrike" cap="none">
                        <a:solidFill>
                          <a:schemeClr val="dk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0AE47"/>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29</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The app's storage interface shall allow the user to view files by all or by type.</a:t>
                      </a:r>
                      <a:endParaRPr sz="1400" u="none" strike="noStrike" cap="none">
                        <a:solidFill>
                          <a:schemeClr val="lt1"/>
                        </a:solidFill>
                      </a:endParaRPr>
                    </a:p>
                  </a:txBody>
                  <a:tcPr marL="21725" marR="21725" marT="72400" marB="72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F3F3F"/>
                    </a:solidFill>
                  </a:tcPr>
                </a:tc>
                <a:extLst>
                  <a:ext uri="{0D108BD9-81ED-4DB2-BD59-A6C34878D82A}">
                    <a16:rowId xmlns:a16="http://schemas.microsoft.com/office/drawing/2014/main" val="10010"/>
                  </a:ext>
                </a:extLst>
              </a:tr>
            </a:tbl>
          </a:graphicData>
        </a:graphic>
      </p:graphicFrame>
      <p:sp>
        <p:nvSpPr>
          <p:cNvPr id="206" name="Google Shape;206;p5"/>
          <p:cNvSpPr/>
          <p:nvPr/>
        </p:nvSpPr>
        <p:spPr>
          <a:xfrm>
            <a:off x="155994" y="689811"/>
            <a:ext cx="8935984"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sp>
        <p:nvSpPr>
          <p:cNvPr id="211" name="Google Shape;211;p6"/>
          <p:cNvSpPr txBox="1">
            <a:spLocks noGrp="1"/>
          </p:cNvSpPr>
          <p:nvPr>
            <p:ph type="title"/>
          </p:nvPr>
        </p:nvSpPr>
        <p:spPr>
          <a:xfrm>
            <a:off x="172568" y="-124272"/>
            <a:ext cx="6817097" cy="9103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sz="4400"/>
              <a:t>High Level Use Cases</a:t>
            </a:r>
            <a:endParaRPr/>
          </a:p>
        </p:txBody>
      </p:sp>
      <p:sp>
        <p:nvSpPr>
          <p:cNvPr id="212" name="Google Shape;212;p6"/>
          <p:cNvSpPr txBox="1">
            <a:spLocks noGrp="1"/>
          </p:cNvSpPr>
          <p:nvPr>
            <p:ph type="body" idx="1"/>
          </p:nvPr>
        </p:nvSpPr>
        <p:spPr>
          <a:xfrm>
            <a:off x="90311" y="641684"/>
            <a:ext cx="7586133" cy="62163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400"/>
              <a:buNone/>
            </a:pPr>
            <a:r>
              <a:rPr lang="en-US" sz="1400" b="1"/>
              <a:t>UC 1: Open the Secret Calculator app.</a:t>
            </a:r>
            <a:endParaRPr/>
          </a:p>
          <a:p>
            <a:pPr marL="228600" lvl="0" indent="-228600" algn="l" rtl="0">
              <a:lnSpc>
                <a:spcPct val="90000"/>
              </a:lnSpc>
              <a:spcBef>
                <a:spcPts val="1000"/>
              </a:spcBef>
              <a:spcAft>
                <a:spcPts val="0"/>
              </a:spcAft>
              <a:buClr>
                <a:schemeClr val="lt1"/>
              </a:buClr>
              <a:buSzPts val="1400"/>
              <a:buChar char="•"/>
            </a:pPr>
            <a:r>
              <a:rPr lang="en-US" sz="1400"/>
              <a:t>-TUCBW the user clicked on the app icon “Calculator” through an android phone. </a:t>
            </a:r>
            <a:endParaRPr sz="1400" b="0"/>
          </a:p>
          <a:p>
            <a:pPr marL="228600" lvl="0" indent="-228600" algn="l" rtl="0">
              <a:lnSpc>
                <a:spcPct val="90000"/>
              </a:lnSpc>
              <a:spcBef>
                <a:spcPts val="1000"/>
              </a:spcBef>
              <a:spcAft>
                <a:spcPts val="0"/>
              </a:spcAft>
              <a:buClr>
                <a:schemeClr val="lt1"/>
              </a:buClr>
              <a:buSzPts val="1400"/>
              <a:buChar char="•"/>
            </a:pPr>
            <a:r>
              <a:rPr lang="en-US" sz="1400"/>
              <a:t>-TUCEW the user will enter a four numerical lock code into the prompt. Upon completion, the app will automatically store the four numerical lock code and display to the calculator screen.</a:t>
            </a:r>
            <a:endParaRPr sz="1400" b="0"/>
          </a:p>
          <a:p>
            <a:pPr marL="0" lvl="0" indent="0" algn="l" rtl="0">
              <a:lnSpc>
                <a:spcPct val="90000"/>
              </a:lnSpc>
              <a:spcBef>
                <a:spcPts val="1000"/>
              </a:spcBef>
              <a:spcAft>
                <a:spcPts val="0"/>
              </a:spcAft>
              <a:buClr>
                <a:schemeClr val="lt1"/>
              </a:buClr>
              <a:buSzPts val="1400"/>
              <a:buNone/>
            </a:pPr>
            <a:r>
              <a:rPr lang="en-US" sz="1400" b="1"/>
              <a:t>UC 2: Secret Calculator basic operations.</a:t>
            </a:r>
            <a:endParaRPr/>
          </a:p>
          <a:p>
            <a:pPr marL="228600" lvl="0" indent="-228600" algn="l" rtl="0">
              <a:lnSpc>
                <a:spcPct val="90000"/>
              </a:lnSpc>
              <a:spcBef>
                <a:spcPts val="1000"/>
              </a:spcBef>
              <a:spcAft>
                <a:spcPts val="0"/>
              </a:spcAft>
              <a:buClr>
                <a:schemeClr val="lt1"/>
              </a:buClr>
              <a:buSzPts val="1400"/>
              <a:buChar char="•"/>
            </a:pPr>
            <a:r>
              <a:rPr lang="en-US" sz="1400"/>
              <a:t>-TUCBW the user clicked on the app icon “Calculator” through an android phone.</a:t>
            </a:r>
            <a:endParaRPr sz="1400" b="0"/>
          </a:p>
          <a:p>
            <a:pPr marL="228600" lvl="0" indent="-228600" algn="l" rtl="0">
              <a:lnSpc>
                <a:spcPct val="90000"/>
              </a:lnSpc>
              <a:spcBef>
                <a:spcPts val="1000"/>
              </a:spcBef>
              <a:spcAft>
                <a:spcPts val="0"/>
              </a:spcAft>
              <a:buClr>
                <a:schemeClr val="lt1"/>
              </a:buClr>
              <a:buSzPts val="1400"/>
              <a:buChar char="•"/>
            </a:pPr>
            <a:r>
              <a:rPr lang="en-US" sz="1400"/>
              <a:t>-TUCEW the user completes basic operations by inputting it exactly in this syntax e.g. ((integer)(arithmetic operator)(integer)) and received an output. The user can also input AC, negative numbers, and percentage operation.</a:t>
            </a:r>
            <a:endParaRPr sz="1400" b="0"/>
          </a:p>
          <a:p>
            <a:pPr marL="0" lvl="0" indent="0" algn="l" rtl="0">
              <a:lnSpc>
                <a:spcPct val="90000"/>
              </a:lnSpc>
              <a:spcBef>
                <a:spcPts val="1000"/>
              </a:spcBef>
              <a:spcAft>
                <a:spcPts val="0"/>
              </a:spcAft>
              <a:buClr>
                <a:schemeClr val="lt1"/>
              </a:buClr>
              <a:buSzPts val="1400"/>
              <a:buNone/>
            </a:pPr>
            <a:r>
              <a:rPr lang="en-US" sz="1400" b="1"/>
              <a:t>UC 2.1: Secret Calculator addition operation.</a:t>
            </a:r>
            <a:endParaRPr/>
          </a:p>
          <a:p>
            <a:pPr marL="228600" lvl="0" indent="-228600" algn="l" rtl="0">
              <a:lnSpc>
                <a:spcPct val="90000"/>
              </a:lnSpc>
              <a:spcBef>
                <a:spcPts val="1000"/>
              </a:spcBef>
              <a:spcAft>
                <a:spcPts val="0"/>
              </a:spcAft>
              <a:buClr>
                <a:schemeClr val="lt1"/>
              </a:buClr>
              <a:buSzPts val="1400"/>
              <a:buChar char="•"/>
            </a:pPr>
            <a:r>
              <a:rPr lang="en-US" sz="1400"/>
              <a:t>-TUCBW the user performed basic addition operation (e.g. 2+2) by inputting in the calculator.</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endParaRPr sz="1400" b="0"/>
          </a:p>
          <a:p>
            <a:pPr marL="228600" lvl="0" indent="-228600" algn="l" rtl="0">
              <a:lnSpc>
                <a:spcPct val="90000"/>
              </a:lnSpc>
              <a:spcBef>
                <a:spcPts val="1000"/>
              </a:spcBef>
              <a:spcAft>
                <a:spcPts val="0"/>
              </a:spcAft>
              <a:buClr>
                <a:schemeClr val="lt1"/>
              </a:buClr>
              <a:buSzPts val="1400"/>
              <a:buChar char="•"/>
            </a:pPr>
            <a:r>
              <a:rPr lang="en-US" sz="1400" b="1"/>
              <a:t>UC 2.2: Secret Calculator subtraction operation.</a:t>
            </a:r>
            <a:endParaRPr sz="1400"/>
          </a:p>
          <a:p>
            <a:pPr marL="228600" lvl="0" indent="-228600" algn="l" rtl="0">
              <a:lnSpc>
                <a:spcPct val="90000"/>
              </a:lnSpc>
              <a:spcBef>
                <a:spcPts val="1000"/>
              </a:spcBef>
              <a:spcAft>
                <a:spcPts val="0"/>
              </a:spcAft>
              <a:buClr>
                <a:schemeClr val="lt1"/>
              </a:buClr>
              <a:buSzPts val="1400"/>
              <a:buChar char="•"/>
            </a:pPr>
            <a:r>
              <a:rPr lang="en-US" sz="1400"/>
              <a:t>-TUCBW the user performed basic subtraction operation (e.g. 2-2) by inputting in the calculator.</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endParaRPr sz="1400" b="0"/>
          </a:p>
          <a:p>
            <a:pPr marL="0" lvl="0" indent="0" algn="l" rtl="0">
              <a:lnSpc>
                <a:spcPct val="90000"/>
              </a:lnSpc>
              <a:spcBef>
                <a:spcPts val="1000"/>
              </a:spcBef>
              <a:spcAft>
                <a:spcPts val="0"/>
              </a:spcAft>
              <a:buClr>
                <a:schemeClr val="lt1"/>
              </a:buClr>
              <a:buSzPts val="1400"/>
              <a:buNone/>
            </a:pPr>
            <a:r>
              <a:rPr lang="en-US" sz="1400" b="1"/>
              <a:t>UC 2.3: Secret Calculator multiplication operation.</a:t>
            </a:r>
            <a:endParaRPr sz="1400"/>
          </a:p>
          <a:p>
            <a:pPr marL="228600" lvl="0" indent="-228600" algn="l" rtl="0">
              <a:lnSpc>
                <a:spcPct val="90000"/>
              </a:lnSpc>
              <a:spcBef>
                <a:spcPts val="1000"/>
              </a:spcBef>
              <a:spcAft>
                <a:spcPts val="0"/>
              </a:spcAft>
              <a:buClr>
                <a:schemeClr val="lt1"/>
              </a:buClr>
              <a:buSzPts val="1400"/>
              <a:buChar char="•"/>
            </a:pPr>
            <a:r>
              <a:rPr lang="en-US" sz="1400"/>
              <a:t>-TUCBW the user performed basic multiplication operation (e.g. 2*2) by inputting in the calculator without unexpected fail execution.</a:t>
            </a:r>
            <a:endParaRPr sz="1400" b="0"/>
          </a:p>
          <a:p>
            <a:pPr marL="228600" lvl="0" indent="-228600" algn="l" rtl="0">
              <a:lnSpc>
                <a:spcPct val="90000"/>
              </a:lnSpc>
              <a:spcBef>
                <a:spcPts val="1000"/>
              </a:spcBef>
              <a:spcAft>
                <a:spcPts val="0"/>
              </a:spcAft>
              <a:buClr>
                <a:schemeClr val="lt1"/>
              </a:buClr>
              <a:buSzPts val="1400"/>
              <a:buChar char="•"/>
            </a:pPr>
            <a:r>
              <a:rPr lang="en-US" sz="1400"/>
              <a:t>-TUCEW the user received a calculated output in the output screen.</a:t>
            </a:r>
            <a:br>
              <a:rPr lang="en-US" sz="1400"/>
            </a:br>
            <a:br>
              <a:rPr lang="en-US" sz="1400" b="0"/>
            </a:br>
            <a:endParaRPr sz="1400" b="0"/>
          </a:p>
        </p:txBody>
      </p:sp>
      <p:pic>
        <p:nvPicPr>
          <p:cNvPr id="213" name="Google Shape;213;p6"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7"/>
        <p:cNvGrpSpPr/>
        <p:nvPr/>
      </p:nvGrpSpPr>
      <p:grpSpPr>
        <a:xfrm>
          <a:off x="0" y="0"/>
          <a:ext cx="0" cy="0"/>
          <a:chOff x="0" y="0"/>
          <a:chExt cx="0" cy="0"/>
        </a:xfrm>
      </p:grpSpPr>
      <p:sp>
        <p:nvSpPr>
          <p:cNvPr id="218" name="Google Shape;218;p7"/>
          <p:cNvSpPr txBox="1">
            <a:spLocks noGrp="1"/>
          </p:cNvSpPr>
          <p:nvPr>
            <p:ph type="body" idx="1"/>
          </p:nvPr>
        </p:nvSpPr>
        <p:spPr>
          <a:xfrm>
            <a:off x="116303" y="870117"/>
            <a:ext cx="7650453" cy="613610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sz="1600" b="1"/>
              <a:t>UC 2.4: Secret Calculator division operation.</a:t>
            </a:r>
            <a:endParaRPr/>
          </a:p>
          <a:p>
            <a:pPr marL="228600" lvl="0" indent="-228600" algn="l" rtl="0">
              <a:lnSpc>
                <a:spcPct val="90000"/>
              </a:lnSpc>
              <a:spcBef>
                <a:spcPts val="1000"/>
              </a:spcBef>
              <a:spcAft>
                <a:spcPts val="0"/>
              </a:spcAft>
              <a:buClr>
                <a:schemeClr val="lt1"/>
              </a:buClr>
              <a:buSzPts val="1600"/>
              <a:buChar char="•"/>
            </a:pPr>
            <a:r>
              <a:rPr lang="en-US" sz="1600"/>
              <a:t>-TUCBW the user performed basic division operation (e.g. 2/2) by inputting in the calculator without unexpected fail execution.</a:t>
            </a:r>
            <a:endParaRPr sz="1600" b="0"/>
          </a:p>
          <a:p>
            <a:pPr marL="228600" lvl="0" indent="-228600" algn="l" rtl="0">
              <a:lnSpc>
                <a:spcPct val="90000"/>
              </a:lnSpc>
              <a:spcBef>
                <a:spcPts val="1000"/>
              </a:spcBef>
              <a:spcAft>
                <a:spcPts val="0"/>
              </a:spcAft>
              <a:buClr>
                <a:schemeClr val="lt1"/>
              </a:buClr>
              <a:buSzPts val="1600"/>
              <a:buChar char="•"/>
            </a:pPr>
            <a:r>
              <a:rPr lang="en-US" sz="1600"/>
              <a:t>-TUCEW the user received a calculated output in the output screen.</a:t>
            </a:r>
            <a:endParaRPr sz="1600" b="0"/>
          </a:p>
          <a:p>
            <a:pPr marL="0" lvl="0" indent="0" algn="l" rtl="0">
              <a:lnSpc>
                <a:spcPct val="90000"/>
              </a:lnSpc>
              <a:spcBef>
                <a:spcPts val="1000"/>
              </a:spcBef>
              <a:spcAft>
                <a:spcPts val="0"/>
              </a:spcAft>
              <a:buClr>
                <a:schemeClr val="lt1"/>
              </a:buClr>
              <a:buSzPts val="1600"/>
              <a:buNone/>
            </a:pPr>
            <a:r>
              <a:rPr lang="en-US" sz="1600" b="1"/>
              <a:t>UC 3: Opening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will enter the four numerical lock code through the calculator GUI keypad followed by the “%” sign. (e.g. 1234%)</a:t>
            </a:r>
            <a:endParaRPr sz="1600" b="0"/>
          </a:p>
          <a:p>
            <a:pPr marL="228600" lvl="0" indent="-228600" algn="l" rtl="0">
              <a:lnSpc>
                <a:spcPct val="90000"/>
              </a:lnSpc>
              <a:spcBef>
                <a:spcPts val="1000"/>
              </a:spcBef>
              <a:spcAft>
                <a:spcPts val="0"/>
              </a:spcAft>
              <a:buClr>
                <a:schemeClr val="lt1"/>
              </a:buClr>
              <a:buSzPts val="1600"/>
              <a:buChar char="•"/>
            </a:pPr>
            <a:r>
              <a:rPr lang="en-US" sz="1600"/>
              <a:t>-TUCEW the app will accept the code, then it will display to the hidden interface GUI “Spectre Screen”. After 10 seconds of inactivity, the spectre screen will return to the calculator screen. </a:t>
            </a:r>
            <a:endParaRPr sz="1600" b="0"/>
          </a:p>
          <a:p>
            <a:pPr marL="0" lvl="0" indent="0" algn="l" rtl="0">
              <a:lnSpc>
                <a:spcPct val="90000"/>
              </a:lnSpc>
              <a:spcBef>
                <a:spcPts val="1000"/>
              </a:spcBef>
              <a:spcAft>
                <a:spcPts val="0"/>
              </a:spcAft>
              <a:buClr>
                <a:schemeClr val="lt1"/>
              </a:buClr>
              <a:buSzPts val="1600"/>
              <a:buNone/>
            </a:pPr>
            <a:r>
              <a:rPr lang="en-US" sz="1600" b="1"/>
              <a:t>UC 4: Store Pics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“Store Pics” button, the app will prompt a dialog box, and the user will click on the media files to upload (e.g. .jpeg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"upload complete” and will store the file on the device.</a:t>
            </a:r>
            <a:endParaRPr sz="1600" b="0"/>
          </a:p>
          <a:p>
            <a:pPr marL="0" lvl="0" indent="0" algn="l" rtl="0">
              <a:lnSpc>
                <a:spcPct val="90000"/>
              </a:lnSpc>
              <a:spcBef>
                <a:spcPts val="1000"/>
              </a:spcBef>
              <a:spcAft>
                <a:spcPts val="0"/>
              </a:spcAft>
              <a:buClr>
                <a:schemeClr val="lt1"/>
              </a:buClr>
              <a:buSzPts val="1600"/>
              <a:buNone/>
            </a:pPr>
            <a:r>
              <a:rPr lang="en-US" sz="1600" b="1"/>
              <a:t>UC 4.1: Store Documents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“Store Documents” button, the app will prompt a dialog box, and the user will click on the media files to upload (e.g. .txt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"upload complete” and will store the files on the device.</a:t>
            </a:r>
            <a:br>
              <a:rPr lang="en-US" sz="1600"/>
            </a:br>
            <a:br>
              <a:rPr lang="en-US" sz="1300"/>
            </a:br>
            <a:endParaRPr sz="1300"/>
          </a:p>
        </p:txBody>
      </p:sp>
      <p:pic>
        <p:nvPicPr>
          <p:cNvPr id="219" name="Google Shape;219;p7"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
        <p:nvSpPr>
          <p:cNvPr id="220" name="Google Shape;220;p7"/>
          <p:cNvSpPr txBox="1"/>
          <p:nvPr/>
        </p:nvSpPr>
        <p:spPr>
          <a:xfrm>
            <a:off x="116304" y="0"/>
            <a:ext cx="6976391" cy="87011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High Level Use Cases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4"/>
        <p:cNvGrpSpPr/>
        <p:nvPr/>
      </p:nvGrpSpPr>
      <p:grpSpPr>
        <a:xfrm>
          <a:off x="0" y="0"/>
          <a:ext cx="0" cy="0"/>
          <a:chOff x="0" y="0"/>
          <a:chExt cx="0" cy="0"/>
        </a:xfrm>
      </p:grpSpPr>
      <p:sp>
        <p:nvSpPr>
          <p:cNvPr id="225" name="Google Shape;225;p8"/>
          <p:cNvSpPr txBox="1">
            <a:spLocks noGrp="1"/>
          </p:cNvSpPr>
          <p:nvPr>
            <p:ph type="title"/>
          </p:nvPr>
        </p:nvSpPr>
        <p:spPr>
          <a:xfrm>
            <a:off x="116304" y="0"/>
            <a:ext cx="6958263" cy="8701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sz="4400"/>
              <a:t>High Level Use Cases Cont.</a:t>
            </a:r>
            <a:endParaRPr/>
          </a:p>
        </p:txBody>
      </p:sp>
      <p:sp>
        <p:nvSpPr>
          <p:cNvPr id="226" name="Google Shape;226;p8"/>
          <p:cNvSpPr txBox="1">
            <a:spLocks noGrp="1"/>
          </p:cNvSpPr>
          <p:nvPr>
            <p:ph type="body" idx="1"/>
          </p:nvPr>
        </p:nvSpPr>
        <p:spPr>
          <a:xfrm>
            <a:off x="116305" y="870116"/>
            <a:ext cx="7435961" cy="598788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sz="1600" b="1"/>
              <a:t>UC 4.2: Delete media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“delete” button, the app will prompt a dialog box, and the user will click on the media file to delete (e.g. .txt and .jpeg files).</a:t>
            </a:r>
            <a:endParaRPr sz="1600" b="0"/>
          </a:p>
          <a:p>
            <a:pPr marL="228600" lvl="0" indent="-228600" algn="l" rtl="0">
              <a:lnSpc>
                <a:spcPct val="90000"/>
              </a:lnSpc>
              <a:spcBef>
                <a:spcPts val="1000"/>
              </a:spcBef>
              <a:spcAft>
                <a:spcPts val="0"/>
              </a:spcAft>
              <a:buClr>
                <a:schemeClr val="lt1"/>
              </a:buClr>
              <a:buSzPts val="1600"/>
              <a:buChar char="•"/>
            </a:pPr>
            <a:r>
              <a:rPr lang="en-US" sz="1600"/>
              <a:t>-TUCEW the app displaying a dialog box "delete complete”.</a:t>
            </a:r>
            <a:endParaRPr sz="1600" b="0"/>
          </a:p>
          <a:p>
            <a:pPr marL="0" lvl="0" indent="0" algn="l" rtl="0">
              <a:lnSpc>
                <a:spcPct val="90000"/>
              </a:lnSpc>
              <a:spcBef>
                <a:spcPts val="1000"/>
              </a:spcBef>
              <a:spcAft>
                <a:spcPts val="0"/>
              </a:spcAft>
              <a:buClr>
                <a:schemeClr val="lt1"/>
              </a:buClr>
              <a:buSzPts val="1600"/>
              <a:buNone/>
            </a:pPr>
            <a:r>
              <a:rPr lang="en-US" sz="1600" b="1"/>
              <a:t>UC 4.3: Open media file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a:t>-TUCBW the user clicked on “open” button, the app will prompt a dialog box, and the user will click on the media file to open and execute it with a default application to open file.  (e.g. .jpeg files open by a phone’s photo gallery app).</a:t>
            </a:r>
            <a:endParaRPr sz="1600" b="0"/>
          </a:p>
          <a:p>
            <a:pPr marL="228600" lvl="0" indent="-228600" algn="l" rtl="0">
              <a:lnSpc>
                <a:spcPct val="90000"/>
              </a:lnSpc>
              <a:spcBef>
                <a:spcPts val="1000"/>
              </a:spcBef>
              <a:spcAft>
                <a:spcPts val="0"/>
              </a:spcAft>
              <a:buClr>
                <a:schemeClr val="lt1"/>
              </a:buClr>
              <a:buSzPts val="1600"/>
              <a:buChar char="•"/>
            </a:pPr>
            <a:r>
              <a:rPr lang="en-US" sz="1600"/>
              <a:t>-TUCEW the user hitting the back button once on the android phone and will navigate back to “Spectre” screen.</a:t>
            </a:r>
            <a:endParaRPr sz="1600" b="0"/>
          </a:p>
          <a:p>
            <a:pPr marL="0" lvl="0" indent="0" algn="l" rtl="0">
              <a:lnSpc>
                <a:spcPct val="90000"/>
              </a:lnSpc>
              <a:spcBef>
                <a:spcPts val="1000"/>
              </a:spcBef>
              <a:spcAft>
                <a:spcPts val="0"/>
              </a:spcAft>
              <a:buClr>
                <a:schemeClr val="lt1"/>
              </a:buClr>
              <a:buSzPts val="1600"/>
              <a:buNone/>
            </a:pPr>
            <a:r>
              <a:rPr lang="en-US" sz="1600" b="1"/>
              <a:t>UC 4.4:  Storing domain, username and password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b="1"/>
              <a:t>-</a:t>
            </a:r>
            <a:r>
              <a:rPr lang="en-US" sz="1600"/>
              <a:t>TUCBW</a:t>
            </a:r>
            <a:r>
              <a:rPr lang="en-US" sz="1600" b="1"/>
              <a:t> </a:t>
            </a:r>
            <a:r>
              <a:rPr lang="en-US" sz="1600"/>
              <a:t>the user entering the domain, username and password to store in the GUI “spectre Screen”. After entering, the user will click save button on the app.</a:t>
            </a:r>
            <a:endParaRPr sz="1600" b="0"/>
          </a:p>
          <a:p>
            <a:pPr marL="228600" lvl="0" indent="-228600" algn="l" rtl="0">
              <a:lnSpc>
                <a:spcPct val="90000"/>
              </a:lnSpc>
              <a:spcBef>
                <a:spcPts val="1000"/>
              </a:spcBef>
              <a:spcAft>
                <a:spcPts val="0"/>
              </a:spcAft>
              <a:buClr>
                <a:schemeClr val="lt1"/>
              </a:buClr>
              <a:buSzPts val="1600"/>
              <a:buChar char="•"/>
            </a:pPr>
            <a:r>
              <a:rPr lang="en-US" sz="1600"/>
              <a:t>-TUCEW the app accepting the input from the user and saving it in the app.</a:t>
            </a:r>
            <a:endParaRPr sz="1600" b="0"/>
          </a:p>
          <a:p>
            <a:pPr marL="0" lvl="0" indent="0" algn="l" rtl="0">
              <a:lnSpc>
                <a:spcPct val="90000"/>
              </a:lnSpc>
              <a:spcBef>
                <a:spcPts val="1000"/>
              </a:spcBef>
              <a:spcAft>
                <a:spcPts val="0"/>
              </a:spcAft>
              <a:buClr>
                <a:schemeClr val="lt1"/>
              </a:buClr>
              <a:buSzPts val="1600"/>
              <a:buNone/>
            </a:pPr>
            <a:r>
              <a:rPr lang="en-US" sz="1600" b="1"/>
              <a:t>UC 4.5:  View credentials in the hidden Interface GUI “Spectre Screen”.</a:t>
            </a:r>
            <a:endParaRPr/>
          </a:p>
          <a:p>
            <a:pPr marL="228600" lvl="0" indent="-228600" algn="l" rtl="0">
              <a:lnSpc>
                <a:spcPct val="90000"/>
              </a:lnSpc>
              <a:spcBef>
                <a:spcPts val="1000"/>
              </a:spcBef>
              <a:spcAft>
                <a:spcPts val="0"/>
              </a:spcAft>
              <a:buClr>
                <a:schemeClr val="lt1"/>
              </a:buClr>
              <a:buSzPts val="1600"/>
              <a:buChar char="•"/>
            </a:pPr>
            <a:r>
              <a:rPr lang="en-US" sz="1600" b="1"/>
              <a:t>-</a:t>
            </a:r>
            <a:r>
              <a:rPr lang="en-US" sz="1600"/>
              <a:t>TUCBW</a:t>
            </a:r>
            <a:r>
              <a:rPr lang="en-US" sz="1600" b="1"/>
              <a:t> </a:t>
            </a:r>
            <a:r>
              <a:rPr lang="en-US" sz="1600"/>
              <a:t>the user click on the button View Credentials in the spectre Screen.</a:t>
            </a:r>
            <a:endParaRPr sz="1600" b="0"/>
          </a:p>
          <a:p>
            <a:pPr marL="228600" lvl="0" indent="-228600" algn="l" rtl="0">
              <a:lnSpc>
                <a:spcPct val="90000"/>
              </a:lnSpc>
              <a:spcBef>
                <a:spcPts val="1000"/>
              </a:spcBef>
              <a:spcAft>
                <a:spcPts val="0"/>
              </a:spcAft>
              <a:buClr>
                <a:schemeClr val="lt1"/>
              </a:buClr>
              <a:buSzPts val="1600"/>
              <a:buChar char="•"/>
            </a:pPr>
            <a:r>
              <a:rPr lang="en-US" sz="1600"/>
              <a:t>-TUCEW the app accepts the input from the user and view the domain, username, and password to the user.</a:t>
            </a:r>
            <a:endParaRPr sz="1600" b="0"/>
          </a:p>
        </p:txBody>
      </p:sp>
      <p:pic>
        <p:nvPicPr>
          <p:cNvPr id="227" name="Google Shape;227;p8"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1"/>
        <p:cNvGrpSpPr/>
        <p:nvPr/>
      </p:nvGrpSpPr>
      <p:grpSpPr>
        <a:xfrm>
          <a:off x="0" y="0"/>
          <a:ext cx="0" cy="0"/>
          <a:chOff x="0" y="0"/>
          <a:chExt cx="0" cy="0"/>
        </a:xfrm>
      </p:grpSpPr>
      <p:sp>
        <p:nvSpPr>
          <p:cNvPr id="232" name="Google Shape;232;p9"/>
          <p:cNvSpPr txBox="1">
            <a:spLocks noGrp="1"/>
          </p:cNvSpPr>
          <p:nvPr>
            <p:ph type="title"/>
          </p:nvPr>
        </p:nvSpPr>
        <p:spPr>
          <a:xfrm>
            <a:off x="208547" y="1"/>
            <a:ext cx="6547265" cy="8823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High Level Use Cases Cont.</a:t>
            </a:r>
            <a:endParaRPr/>
          </a:p>
        </p:txBody>
      </p:sp>
      <p:sp>
        <p:nvSpPr>
          <p:cNvPr id="233" name="Google Shape;233;p9"/>
          <p:cNvSpPr txBox="1">
            <a:spLocks noGrp="1"/>
          </p:cNvSpPr>
          <p:nvPr>
            <p:ph type="body" idx="1"/>
          </p:nvPr>
        </p:nvSpPr>
        <p:spPr>
          <a:xfrm>
            <a:off x="101601" y="882317"/>
            <a:ext cx="7229642" cy="575012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900"/>
              <a:buNone/>
            </a:pPr>
            <a:r>
              <a:rPr lang="en-US" sz="1900" b="1"/>
              <a:t>UC 4.6: reset “Spectre” screen</a:t>
            </a:r>
            <a:endParaRPr/>
          </a:p>
          <a:p>
            <a:pPr marL="228600" lvl="0" indent="-228600" algn="l" rtl="0">
              <a:lnSpc>
                <a:spcPct val="90000"/>
              </a:lnSpc>
              <a:spcBef>
                <a:spcPts val="1000"/>
              </a:spcBef>
              <a:spcAft>
                <a:spcPts val="0"/>
              </a:spcAft>
              <a:buClr>
                <a:schemeClr val="lt1"/>
              </a:buClr>
              <a:buSzPts val="1900"/>
              <a:buChar char="•"/>
            </a:pPr>
            <a:r>
              <a:rPr lang="en-US" sz="1900"/>
              <a:t>-TUCBW the user clicked on “reset” button, the app will prompt a dialog box, the user will click accept and all media files will delete from the hidden storage. </a:t>
            </a:r>
            <a:endParaRPr sz="1900" b="0"/>
          </a:p>
          <a:p>
            <a:pPr marL="228600" lvl="0" indent="-228600" algn="l" rtl="0">
              <a:lnSpc>
                <a:spcPct val="90000"/>
              </a:lnSpc>
              <a:spcBef>
                <a:spcPts val="1000"/>
              </a:spcBef>
              <a:spcAft>
                <a:spcPts val="0"/>
              </a:spcAft>
              <a:buClr>
                <a:schemeClr val="lt1"/>
              </a:buClr>
              <a:buSzPts val="1900"/>
              <a:buChar char="•"/>
            </a:pPr>
            <a:r>
              <a:rPr lang="en-US" sz="1900"/>
              <a:t>- TUCEW the app displaying a dialog box "reset complete”.</a:t>
            </a:r>
            <a:endParaRPr sz="1900" b="0"/>
          </a:p>
          <a:p>
            <a:pPr marL="0" lvl="0" indent="0" algn="l" rtl="0">
              <a:lnSpc>
                <a:spcPct val="90000"/>
              </a:lnSpc>
              <a:spcBef>
                <a:spcPts val="1000"/>
              </a:spcBef>
              <a:spcAft>
                <a:spcPts val="0"/>
              </a:spcAft>
              <a:buClr>
                <a:schemeClr val="lt1"/>
              </a:buClr>
              <a:buSzPts val="1900"/>
              <a:buNone/>
            </a:pPr>
            <a:r>
              <a:rPr lang="en-US" sz="1900" b="1"/>
              <a:t>UC 5: Resetting to original calculator app in the calculator screen. </a:t>
            </a:r>
            <a:endParaRPr/>
          </a:p>
          <a:p>
            <a:pPr marL="228600" lvl="0" indent="-228600" algn="l" rtl="0">
              <a:lnSpc>
                <a:spcPct val="90000"/>
              </a:lnSpc>
              <a:spcBef>
                <a:spcPts val="1000"/>
              </a:spcBef>
              <a:spcAft>
                <a:spcPts val="0"/>
              </a:spcAft>
              <a:buClr>
                <a:schemeClr val="lt1"/>
              </a:buClr>
              <a:buSzPts val="1900"/>
              <a:buChar char="•"/>
            </a:pPr>
            <a:r>
              <a:rPr lang="en-US" sz="1900"/>
              <a:t>-TUCBW the user will enter “0000+” through a calculator numerical keypad. The app will prompt a display to the user, the user will either click agree or disagree and then the app execute the user input. </a:t>
            </a:r>
            <a:endParaRPr sz="1900" b="0"/>
          </a:p>
          <a:p>
            <a:pPr marL="228600" lvl="0" indent="-228600" algn="l" rtl="0">
              <a:lnSpc>
                <a:spcPct val="90000"/>
              </a:lnSpc>
              <a:spcBef>
                <a:spcPts val="1000"/>
              </a:spcBef>
              <a:spcAft>
                <a:spcPts val="0"/>
              </a:spcAft>
              <a:buClr>
                <a:schemeClr val="lt1"/>
              </a:buClr>
              <a:buSzPts val="1900"/>
              <a:buChar char="•"/>
            </a:pPr>
            <a:r>
              <a:rPr lang="en-US" sz="1900"/>
              <a:t>-TUCEW the app will delete all media files stored in the calculator, and reset to the original distributed version of the android app.</a:t>
            </a:r>
            <a:endParaRPr sz="1900" b="0"/>
          </a:p>
          <a:p>
            <a:pPr marL="228600" lvl="0" indent="-228600" algn="l" rtl="0">
              <a:lnSpc>
                <a:spcPct val="90000"/>
              </a:lnSpc>
              <a:spcBef>
                <a:spcPts val="1000"/>
              </a:spcBef>
              <a:spcAft>
                <a:spcPts val="0"/>
              </a:spcAft>
              <a:buClr>
                <a:schemeClr val="lt1"/>
              </a:buClr>
              <a:buSzPts val="800"/>
              <a:buChar char="•"/>
            </a:pPr>
            <a:br>
              <a:rPr lang="en-US" sz="800"/>
            </a:br>
            <a:endParaRPr sz="600"/>
          </a:p>
        </p:txBody>
      </p:sp>
      <p:pic>
        <p:nvPicPr>
          <p:cNvPr id="234" name="Google Shape;234;p9" descr="Free stock photo of android, apps, hand"/>
          <p:cNvPicPr preferRelativeResize="0"/>
          <p:nvPr/>
        </p:nvPicPr>
        <p:blipFill rotWithShape="1">
          <a:blip r:embed="rId3">
            <a:alphaModFix/>
          </a:blip>
          <a:srcRect l="32872" r="21968" b="-1"/>
          <a:stretch/>
        </p:blipFill>
        <p:spPr>
          <a:xfrm>
            <a:off x="7552266" y="10"/>
            <a:ext cx="4639733" cy="68579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2492</Words>
  <Application>Microsoft Office PowerPoint</Application>
  <PresentationFormat>Widescreen</PresentationFormat>
  <Paragraphs>362</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Times New Roman</vt:lpstr>
      <vt:lpstr>Office Theme</vt:lpstr>
      <vt:lpstr>Office Theme</vt:lpstr>
      <vt:lpstr>Secret Calculator  by Fivetran Iteration 3 - December 4, 2019</vt:lpstr>
      <vt:lpstr>Agenda</vt:lpstr>
      <vt:lpstr>Project Description</vt:lpstr>
      <vt:lpstr>Requirements</vt:lpstr>
      <vt:lpstr>Requirements Cont.</vt:lpstr>
      <vt:lpstr>High Level Use Cases</vt:lpstr>
      <vt:lpstr>PowerPoint Presentation</vt:lpstr>
      <vt:lpstr>High Level Use Cases Cont.</vt:lpstr>
      <vt:lpstr>High Level Use Cases Cont.</vt:lpstr>
      <vt:lpstr>Use Case Diagram </vt:lpstr>
      <vt:lpstr>Requirements to Use Case Traceability Matrix</vt:lpstr>
      <vt:lpstr>Increment Matrix</vt:lpstr>
      <vt:lpstr>PowerPoint Presentation</vt:lpstr>
      <vt:lpstr>Expanded Use Case/User Interface Prototypes</vt:lpstr>
      <vt:lpstr>Expanded Use Case/User Interface Prototypes Cont.</vt:lpstr>
      <vt:lpstr>Expanded Use Case/User Interface Prototypes Cont.</vt:lpstr>
      <vt:lpstr>Expanded Use Case/User Interface Prototypes Cont.</vt:lpstr>
      <vt:lpstr>Expanded Use Case/User Interface Prototypes Cont.</vt:lpstr>
      <vt:lpstr>Domain Model</vt:lpstr>
      <vt:lpstr>Sequence Diagram</vt:lpstr>
      <vt:lpstr>Design Class Diagram</vt:lpstr>
      <vt:lpstr>YouTube Demo</vt:lpstr>
      <vt:lpstr>Summary</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Calculator  by Fivetran Iteration 3 - December 4, 2019</dc:title>
  <dc:creator>Wellington, Marvin Ohmar</dc:creator>
  <cp:lastModifiedBy>Nguyen, Hamilton Tan</cp:lastModifiedBy>
  <cp:revision>1</cp:revision>
  <dcterms:created xsi:type="dcterms:W3CDTF">2019-11-04T09:32:48Z</dcterms:created>
  <dcterms:modified xsi:type="dcterms:W3CDTF">2021-05-27T14:27:09Z</dcterms:modified>
</cp:coreProperties>
</file>