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F0100-294A-4416-BFA1-CB46F6EE4B3D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FC5E2-6300-48F7-A6F6-AF2589BC2A29}">
      <dgm:prSet phldrT="[Text]" custT="1"/>
      <dgm:spPr/>
      <dgm:t>
        <a:bodyPr/>
        <a:lstStyle/>
        <a:p>
          <a:r>
            <a:rPr lang="en-US" sz="2000" b="1" dirty="0" smtClean="0"/>
            <a:t>Authenticity</a:t>
          </a:r>
          <a:endParaRPr lang="en-US" sz="2000" b="1" dirty="0"/>
        </a:p>
      </dgm:t>
    </dgm:pt>
    <dgm:pt modelId="{57AB4E45-A414-4AA0-8F6E-23A545FAC1BD}" type="parTrans" cxnId="{ABB4181B-9189-447E-BA26-9AD8CDDF752A}">
      <dgm:prSet/>
      <dgm:spPr/>
      <dgm:t>
        <a:bodyPr/>
        <a:lstStyle/>
        <a:p>
          <a:endParaRPr lang="en-US"/>
        </a:p>
      </dgm:t>
    </dgm:pt>
    <dgm:pt modelId="{2B2E07FB-12F1-4463-BF63-DF6608AD0A88}" type="sibTrans" cxnId="{ABB4181B-9189-447E-BA26-9AD8CDDF752A}">
      <dgm:prSet/>
      <dgm:spPr/>
      <dgm:t>
        <a:bodyPr/>
        <a:lstStyle/>
        <a:p>
          <a:endParaRPr lang="en-US"/>
        </a:p>
      </dgm:t>
    </dgm:pt>
    <dgm:pt modelId="{2206DA7C-47D4-4B19-8540-E1B9BCD27A7E}">
      <dgm:prSet phldrT="[Text]"/>
      <dgm:spPr/>
      <dgm:t>
        <a:bodyPr/>
        <a:lstStyle/>
        <a:p>
          <a:endParaRPr lang="en-US" dirty="0"/>
        </a:p>
      </dgm:t>
    </dgm:pt>
    <dgm:pt modelId="{77BB38E2-9C21-4B99-99A0-BB93F2AB940F}" type="parTrans" cxnId="{F5C11E0F-1095-4FC8-8A73-A34CE943FF83}">
      <dgm:prSet/>
      <dgm:spPr/>
      <dgm:t>
        <a:bodyPr/>
        <a:lstStyle/>
        <a:p>
          <a:endParaRPr lang="en-US"/>
        </a:p>
      </dgm:t>
    </dgm:pt>
    <dgm:pt modelId="{A836EB97-78BD-489C-B76E-D11CF961E5D8}" type="sibTrans" cxnId="{F5C11E0F-1095-4FC8-8A73-A34CE943FF83}">
      <dgm:prSet/>
      <dgm:spPr/>
      <dgm:t>
        <a:bodyPr/>
        <a:lstStyle/>
        <a:p>
          <a:endParaRPr lang="en-US"/>
        </a:p>
      </dgm:t>
    </dgm:pt>
    <dgm:pt modelId="{B385B441-6024-477A-AF4B-5294A5BEB441}">
      <dgm:prSet phldrT="[Text]" custT="1"/>
      <dgm:spPr/>
      <dgm:t>
        <a:bodyPr/>
        <a:lstStyle/>
        <a:p>
          <a:r>
            <a:rPr lang="en-US" sz="2000" b="1" dirty="0" smtClean="0"/>
            <a:t>Integrity</a:t>
          </a:r>
          <a:endParaRPr lang="en-US" sz="2000" b="1" dirty="0"/>
        </a:p>
      </dgm:t>
    </dgm:pt>
    <dgm:pt modelId="{2F8498C0-E23C-458B-9943-9BA2B086D436}" type="parTrans" cxnId="{02D3F0C2-846E-4FBE-86C9-335EA0347EC0}">
      <dgm:prSet/>
      <dgm:spPr/>
      <dgm:t>
        <a:bodyPr/>
        <a:lstStyle/>
        <a:p>
          <a:endParaRPr lang="en-US"/>
        </a:p>
      </dgm:t>
    </dgm:pt>
    <dgm:pt modelId="{9DCBD276-5B72-459F-9562-CA0A19D8949B}" type="sibTrans" cxnId="{02D3F0C2-846E-4FBE-86C9-335EA0347EC0}">
      <dgm:prSet/>
      <dgm:spPr/>
      <dgm:t>
        <a:bodyPr/>
        <a:lstStyle/>
        <a:p>
          <a:endParaRPr lang="en-US"/>
        </a:p>
      </dgm:t>
    </dgm:pt>
    <dgm:pt modelId="{6285A906-8724-44EE-B27D-7C3160CF07E2}">
      <dgm:prSet phldrT="[Text]"/>
      <dgm:spPr/>
      <dgm:t>
        <a:bodyPr/>
        <a:lstStyle/>
        <a:p>
          <a:endParaRPr lang="en-US" dirty="0" smtClean="0"/>
        </a:p>
      </dgm:t>
    </dgm:pt>
    <dgm:pt modelId="{169BC30E-2E2D-4F2A-A766-0B28DE59B78A}" type="parTrans" cxnId="{68EF83EF-7B01-4F56-9504-C648FCD79D63}">
      <dgm:prSet/>
      <dgm:spPr/>
      <dgm:t>
        <a:bodyPr/>
        <a:lstStyle/>
        <a:p>
          <a:endParaRPr lang="en-US"/>
        </a:p>
      </dgm:t>
    </dgm:pt>
    <dgm:pt modelId="{00758E54-DDB9-4A6E-BDD1-C371FE9BC350}" type="sibTrans" cxnId="{68EF83EF-7B01-4F56-9504-C648FCD79D63}">
      <dgm:prSet/>
      <dgm:spPr/>
      <dgm:t>
        <a:bodyPr/>
        <a:lstStyle/>
        <a:p>
          <a:endParaRPr lang="en-US"/>
        </a:p>
      </dgm:t>
    </dgm:pt>
    <dgm:pt modelId="{CC0711AD-84B5-4E0C-9500-790621779972}">
      <dgm:prSet phldrT="[Text]" custT="1"/>
      <dgm:spPr/>
      <dgm:t>
        <a:bodyPr/>
        <a:lstStyle/>
        <a:p>
          <a:r>
            <a:rPr lang="en-US" sz="2000" b="1" dirty="0" smtClean="0"/>
            <a:t>Non-Repudiation</a:t>
          </a:r>
          <a:endParaRPr lang="en-US" sz="2000" b="1" dirty="0"/>
        </a:p>
      </dgm:t>
    </dgm:pt>
    <dgm:pt modelId="{1313BC54-020E-4FB5-9276-60F632167775}" type="parTrans" cxnId="{9864EFE4-FEEC-42FA-8E32-F1A6859C105B}">
      <dgm:prSet/>
      <dgm:spPr/>
      <dgm:t>
        <a:bodyPr/>
        <a:lstStyle/>
        <a:p>
          <a:endParaRPr lang="en-US"/>
        </a:p>
      </dgm:t>
    </dgm:pt>
    <dgm:pt modelId="{447B21F8-FDB5-4361-9DCD-24533DF6AAD1}" type="sibTrans" cxnId="{9864EFE4-FEEC-42FA-8E32-F1A6859C105B}">
      <dgm:prSet/>
      <dgm:spPr/>
      <dgm:t>
        <a:bodyPr/>
        <a:lstStyle/>
        <a:p>
          <a:endParaRPr lang="en-US"/>
        </a:p>
      </dgm:t>
    </dgm:pt>
    <dgm:pt modelId="{37BA6DB7-5521-46EC-BDA7-6C9D73B8C94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E41A082-CBFB-4E48-B510-49CF2FBF01AC}" type="parTrans" cxnId="{64F83D67-3D89-40B7-873D-ECD64DE650D6}">
      <dgm:prSet/>
      <dgm:spPr/>
      <dgm:t>
        <a:bodyPr/>
        <a:lstStyle/>
        <a:p>
          <a:endParaRPr lang="en-US"/>
        </a:p>
      </dgm:t>
    </dgm:pt>
    <dgm:pt modelId="{612DDF0C-C3B0-46C6-A214-5C8792C4EE78}" type="sibTrans" cxnId="{64F83D67-3D89-40B7-873D-ECD64DE650D6}">
      <dgm:prSet/>
      <dgm:spPr/>
      <dgm:t>
        <a:bodyPr/>
        <a:lstStyle/>
        <a:p>
          <a:endParaRPr lang="en-US"/>
        </a:p>
      </dgm:t>
    </dgm:pt>
    <dgm:pt modelId="{26D6FAE7-B441-44BD-8FEF-C9510AA5E50D}">
      <dgm:prSet phldrT="[Text]" custT="1"/>
      <dgm:spPr/>
      <dgm:t>
        <a:bodyPr/>
        <a:lstStyle/>
        <a:p>
          <a:r>
            <a:rPr lang="en-US" sz="2000" b="0" i="0" dirty="0" smtClean="0"/>
            <a:t>Non repudiation refers  to the ability to ensure that a party to a contract or a communication cannot deny the authenticity of their signature on a document or the sending of a message that they originated.</a:t>
          </a:r>
          <a:endParaRPr lang="en-US" sz="2000" dirty="0"/>
        </a:p>
      </dgm:t>
    </dgm:pt>
    <dgm:pt modelId="{EF7690C2-C69B-4C72-960A-4B3A022C7D2D}" type="parTrans" cxnId="{E1E02C56-0B2E-43BE-B6A0-D37141FBDDCC}">
      <dgm:prSet/>
      <dgm:spPr/>
      <dgm:t>
        <a:bodyPr/>
        <a:lstStyle/>
        <a:p>
          <a:endParaRPr lang="en-US"/>
        </a:p>
      </dgm:t>
    </dgm:pt>
    <dgm:pt modelId="{746B193C-8BBA-463B-B6FA-1BF60BDB216D}" type="sibTrans" cxnId="{E1E02C56-0B2E-43BE-B6A0-D37141FBDDCC}">
      <dgm:prSet/>
      <dgm:spPr/>
      <dgm:t>
        <a:bodyPr/>
        <a:lstStyle/>
        <a:p>
          <a:endParaRPr lang="en-US"/>
        </a:p>
      </dgm:t>
    </dgm:pt>
    <dgm:pt modelId="{BF1A5579-1865-4831-A2BA-38ACFEC4BFFC}">
      <dgm:prSet phldrT="[Text]" custT="1"/>
      <dgm:spPr/>
      <dgm:t>
        <a:bodyPr/>
        <a:lstStyle/>
        <a:p>
          <a:r>
            <a:rPr lang="en-US" sz="2000" dirty="0" smtClean="0"/>
            <a:t>The Digital Signature helps to assure that the signer is who he/she claims to be.</a:t>
          </a:r>
          <a:endParaRPr lang="en-US" sz="2000" dirty="0"/>
        </a:p>
      </dgm:t>
    </dgm:pt>
    <dgm:pt modelId="{7F71D328-F26F-44F1-AC3C-59570D0CB201}" type="parTrans" cxnId="{254A378A-971A-450C-8540-58512583FAF1}">
      <dgm:prSet/>
      <dgm:spPr/>
      <dgm:t>
        <a:bodyPr/>
        <a:lstStyle/>
        <a:p>
          <a:endParaRPr lang="en-US"/>
        </a:p>
      </dgm:t>
    </dgm:pt>
    <dgm:pt modelId="{B0069BAE-336C-46AC-8AD8-3B7AA9F828B0}" type="sibTrans" cxnId="{254A378A-971A-450C-8540-58512583FAF1}">
      <dgm:prSet/>
      <dgm:spPr/>
      <dgm:t>
        <a:bodyPr/>
        <a:lstStyle/>
        <a:p>
          <a:endParaRPr lang="en-US"/>
        </a:p>
      </dgm:t>
    </dgm:pt>
    <dgm:pt modelId="{D52CCEBB-9F04-4E16-B258-7F8C2624721D}">
      <dgm:prSet phldrT="[Text]" custT="1"/>
      <dgm:spPr/>
      <dgm:t>
        <a:bodyPr/>
        <a:lstStyle/>
        <a:p>
          <a:r>
            <a:rPr lang="en-US" sz="2000" dirty="0" smtClean="0"/>
            <a:t>The Digital Signature helps to assure that the content has not been changed or tampered with since it was digitally signed</a:t>
          </a:r>
        </a:p>
      </dgm:t>
    </dgm:pt>
    <dgm:pt modelId="{0DB3AB6F-BA96-4F5F-866E-8A0A6D243FBA}" type="parTrans" cxnId="{7AC7824B-63F0-4862-BD88-B0A56369465E}">
      <dgm:prSet/>
      <dgm:spPr/>
      <dgm:t>
        <a:bodyPr/>
        <a:lstStyle/>
        <a:p>
          <a:endParaRPr lang="en-US"/>
        </a:p>
      </dgm:t>
    </dgm:pt>
    <dgm:pt modelId="{CF68FE3F-7911-4452-BABD-DA88CEDADE5D}" type="sibTrans" cxnId="{7AC7824B-63F0-4862-BD88-B0A56369465E}">
      <dgm:prSet/>
      <dgm:spPr/>
      <dgm:t>
        <a:bodyPr/>
        <a:lstStyle/>
        <a:p>
          <a:endParaRPr lang="en-US"/>
        </a:p>
      </dgm:t>
    </dgm:pt>
    <dgm:pt modelId="{003242F6-E2F6-477D-B2CD-F7493AD9C184}" type="pres">
      <dgm:prSet presAssocID="{3EDF0100-294A-4416-BFA1-CB46F6EE4B3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DA46C9B-6BCE-4AAE-B05F-FF072981265B}" type="pres">
      <dgm:prSet presAssocID="{EE5FC5E2-6300-48F7-A6F6-AF2589BC2A29}" presName="composite" presStyleCnt="0"/>
      <dgm:spPr/>
      <dgm:t>
        <a:bodyPr/>
        <a:lstStyle/>
        <a:p>
          <a:endParaRPr lang="en-US"/>
        </a:p>
      </dgm:t>
    </dgm:pt>
    <dgm:pt modelId="{67C54F4A-A407-4F9F-ADE4-ECA95FE061BA}" type="pres">
      <dgm:prSet presAssocID="{EE5FC5E2-6300-48F7-A6F6-AF2589BC2A29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70798-9015-4739-9CC4-0045938F2997}" type="pres">
      <dgm:prSet presAssocID="{EE5FC5E2-6300-48F7-A6F6-AF2589BC2A29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DECE8-848C-4053-B86D-BFA68841D3F2}" type="pres">
      <dgm:prSet presAssocID="{EE5FC5E2-6300-48F7-A6F6-AF2589BC2A29}" presName="Accent" presStyleLbl="parChTrans1D1" presStyleIdx="0" presStyleCnt="3"/>
      <dgm:spPr/>
      <dgm:t>
        <a:bodyPr/>
        <a:lstStyle/>
        <a:p>
          <a:endParaRPr lang="en-US"/>
        </a:p>
      </dgm:t>
    </dgm:pt>
    <dgm:pt modelId="{E6356FA3-260A-4FE5-A9D5-75A82A88373E}" type="pres">
      <dgm:prSet presAssocID="{EE5FC5E2-6300-48F7-A6F6-AF2589BC2A29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711C0-307C-49FD-BB2F-EFA1636CB03A}" type="pres">
      <dgm:prSet presAssocID="{2B2E07FB-12F1-4463-BF63-DF6608AD0A88}" presName="sibTrans" presStyleCnt="0"/>
      <dgm:spPr/>
      <dgm:t>
        <a:bodyPr/>
        <a:lstStyle/>
        <a:p>
          <a:endParaRPr lang="en-US"/>
        </a:p>
      </dgm:t>
    </dgm:pt>
    <dgm:pt modelId="{A74AAB7F-C6F3-43C1-BF52-85D928402571}" type="pres">
      <dgm:prSet presAssocID="{B385B441-6024-477A-AF4B-5294A5BEB441}" presName="composite" presStyleCnt="0"/>
      <dgm:spPr/>
      <dgm:t>
        <a:bodyPr/>
        <a:lstStyle/>
        <a:p>
          <a:endParaRPr lang="en-US"/>
        </a:p>
      </dgm:t>
    </dgm:pt>
    <dgm:pt modelId="{2410CCF0-0A41-4B76-AC42-876B767457DC}" type="pres">
      <dgm:prSet presAssocID="{B385B441-6024-477A-AF4B-5294A5BEB44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67F92-F65E-4831-95F4-6FE335D0507B}" type="pres">
      <dgm:prSet presAssocID="{B385B441-6024-477A-AF4B-5294A5BEB441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6C2FD-253A-4F4D-A026-237CC29E7066}" type="pres">
      <dgm:prSet presAssocID="{B385B441-6024-477A-AF4B-5294A5BEB441}" presName="Accent" presStyleLbl="parChTrans1D1" presStyleIdx="1" presStyleCnt="3"/>
      <dgm:spPr/>
      <dgm:t>
        <a:bodyPr/>
        <a:lstStyle/>
        <a:p>
          <a:endParaRPr lang="en-US"/>
        </a:p>
      </dgm:t>
    </dgm:pt>
    <dgm:pt modelId="{7B9228DE-C900-43DD-BC28-7B9EF6DB2356}" type="pres">
      <dgm:prSet presAssocID="{B385B441-6024-477A-AF4B-5294A5BEB441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8E2A1-95D4-4C9A-AF10-342C7520D746}" type="pres">
      <dgm:prSet presAssocID="{9DCBD276-5B72-459F-9562-CA0A19D8949B}" presName="sibTrans" presStyleCnt="0"/>
      <dgm:spPr/>
      <dgm:t>
        <a:bodyPr/>
        <a:lstStyle/>
        <a:p>
          <a:endParaRPr lang="en-US"/>
        </a:p>
      </dgm:t>
    </dgm:pt>
    <dgm:pt modelId="{1DA686A6-51B3-45A6-89E3-EDE285CE1AB3}" type="pres">
      <dgm:prSet presAssocID="{CC0711AD-84B5-4E0C-9500-790621779972}" presName="composite" presStyleCnt="0"/>
      <dgm:spPr/>
      <dgm:t>
        <a:bodyPr/>
        <a:lstStyle/>
        <a:p>
          <a:endParaRPr lang="en-US"/>
        </a:p>
      </dgm:t>
    </dgm:pt>
    <dgm:pt modelId="{F5EA8927-3037-45C8-9955-7FE7D3DAECFF}" type="pres">
      <dgm:prSet presAssocID="{CC0711AD-84B5-4E0C-9500-79062177997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D2A6D-99DE-400B-88D4-75C0901713D2}" type="pres">
      <dgm:prSet presAssocID="{CC0711AD-84B5-4E0C-9500-79062177997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5DC01-0804-4474-906A-B02884DAA893}" type="pres">
      <dgm:prSet presAssocID="{CC0711AD-84B5-4E0C-9500-790621779972}" presName="Accent" presStyleLbl="parChTrans1D1" presStyleIdx="2" presStyleCnt="3"/>
      <dgm:spPr/>
      <dgm:t>
        <a:bodyPr/>
        <a:lstStyle/>
        <a:p>
          <a:endParaRPr lang="en-US"/>
        </a:p>
      </dgm:t>
    </dgm:pt>
    <dgm:pt modelId="{E3133682-1A3C-4AB8-A38E-035CBBF92609}" type="pres">
      <dgm:prSet presAssocID="{CC0711AD-84B5-4E0C-9500-79062177997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6D684-6450-48F9-82F6-315D7EE643DC}" type="presOf" srcId="{26D6FAE7-B441-44BD-8FEF-C9510AA5E50D}" destId="{E3133682-1A3C-4AB8-A38E-035CBBF92609}" srcOrd="0" destOrd="0" presId="urn:microsoft.com/office/officeart/2011/layout/TabList"/>
    <dgm:cxn modelId="{E1E02C56-0B2E-43BE-B6A0-D37141FBDDCC}" srcId="{CC0711AD-84B5-4E0C-9500-790621779972}" destId="{26D6FAE7-B441-44BD-8FEF-C9510AA5E50D}" srcOrd="1" destOrd="0" parTransId="{EF7690C2-C69B-4C72-960A-4B3A022C7D2D}" sibTransId="{746B193C-8BBA-463B-B6FA-1BF60BDB216D}"/>
    <dgm:cxn modelId="{ABB4181B-9189-447E-BA26-9AD8CDDF752A}" srcId="{3EDF0100-294A-4416-BFA1-CB46F6EE4B3D}" destId="{EE5FC5E2-6300-48F7-A6F6-AF2589BC2A29}" srcOrd="0" destOrd="0" parTransId="{57AB4E45-A414-4AA0-8F6E-23A545FAC1BD}" sibTransId="{2B2E07FB-12F1-4463-BF63-DF6608AD0A88}"/>
    <dgm:cxn modelId="{44818386-E048-4367-939D-5BBB463C8B60}" type="presOf" srcId="{3EDF0100-294A-4416-BFA1-CB46F6EE4B3D}" destId="{003242F6-E2F6-477D-B2CD-F7493AD9C184}" srcOrd="0" destOrd="0" presId="urn:microsoft.com/office/officeart/2011/layout/TabList"/>
    <dgm:cxn modelId="{898CABCD-E310-420A-A8E7-2A317936536D}" type="presOf" srcId="{BF1A5579-1865-4831-A2BA-38ACFEC4BFFC}" destId="{E6356FA3-260A-4FE5-A9D5-75A82A88373E}" srcOrd="0" destOrd="0" presId="urn:microsoft.com/office/officeart/2011/layout/TabList"/>
    <dgm:cxn modelId="{9864EFE4-FEEC-42FA-8E32-F1A6859C105B}" srcId="{3EDF0100-294A-4416-BFA1-CB46F6EE4B3D}" destId="{CC0711AD-84B5-4E0C-9500-790621779972}" srcOrd="2" destOrd="0" parTransId="{1313BC54-020E-4FB5-9276-60F632167775}" sibTransId="{447B21F8-FDB5-4361-9DCD-24533DF6AAD1}"/>
    <dgm:cxn modelId="{53D75664-31BD-4C14-B05B-4301C7A8C8E2}" type="presOf" srcId="{6285A906-8724-44EE-B27D-7C3160CF07E2}" destId="{2410CCF0-0A41-4B76-AC42-876B767457DC}" srcOrd="0" destOrd="0" presId="urn:microsoft.com/office/officeart/2011/layout/TabList"/>
    <dgm:cxn modelId="{5C19D36D-E646-4E9F-8EBB-2458109C61D4}" type="presOf" srcId="{37BA6DB7-5521-46EC-BDA7-6C9D73B8C946}" destId="{F5EA8927-3037-45C8-9955-7FE7D3DAECFF}" srcOrd="0" destOrd="0" presId="urn:microsoft.com/office/officeart/2011/layout/TabList"/>
    <dgm:cxn modelId="{64F83D67-3D89-40B7-873D-ECD64DE650D6}" srcId="{CC0711AD-84B5-4E0C-9500-790621779972}" destId="{37BA6DB7-5521-46EC-BDA7-6C9D73B8C946}" srcOrd="0" destOrd="0" parTransId="{0E41A082-CBFB-4E48-B510-49CF2FBF01AC}" sibTransId="{612DDF0C-C3B0-46C6-A214-5C8792C4EE78}"/>
    <dgm:cxn modelId="{254A378A-971A-450C-8540-58512583FAF1}" srcId="{EE5FC5E2-6300-48F7-A6F6-AF2589BC2A29}" destId="{BF1A5579-1865-4831-A2BA-38ACFEC4BFFC}" srcOrd="1" destOrd="0" parTransId="{7F71D328-F26F-44F1-AC3C-59570D0CB201}" sibTransId="{B0069BAE-336C-46AC-8AD8-3B7AA9F828B0}"/>
    <dgm:cxn modelId="{02D3F0C2-846E-4FBE-86C9-335EA0347EC0}" srcId="{3EDF0100-294A-4416-BFA1-CB46F6EE4B3D}" destId="{B385B441-6024-477A-AF4B-5294A5BEB441}" srcOrd="1" destOrd="0" parTransId="{2F8498C0-E23C-458B-9943-9BA2B086D436}" sibTransId="{9DCBD276-5B72-459F-9562-CA0A19D8949B}"/>
    <dgm:cxn modelId="{F86BC702-041A-4EAB-AFD7-649E1EFFE04A}" type="presOf" srcId="{B385B441-6024-477A-AF4B-5294A5BEB441}" destId="{E2D67F92-F65E-4831-95F4-6FE335D0507B}" srcOrd="0" destOrd="0" presId="urn:microsoft.com/office/officeart/2011/layout/TabList"/>
    <dgm:cxn modelId="{F5C11E0F-1095-4FC8-8A73-A34CE943FF83}" srcId="{EE5FC5E2-6300-48F7-A6F6-AF2589BC2A29}" destId="{2206DA7C-47D4-4B19-8540-E1B9BCD27A7E}" srcOrd="0" destOrd="0" parTransId="{77BB38E2-9C21-4B99-99A0-BB93F2AB940F}" sibTransId="{A836EB97-78BD-489C-B76E-D11CF961E5D8}"/>
    <dgm:cxn modelId="{6F17700E-7EC0-4D1F-B73B-40418399AEAF}" type="presOf" srcId="{CC0711AD-84B5-4E0C-9500-790621779972}" destId="{243D2A6D-99DE-400B-88D4-75C0901713D2}" srcOrd="0" destOrd="0" presId="urn:microsoft.com/office/officeart/2011/layout/TabList"/>
    <dgm:cxn modelId="{A30966F4-0181-4B5F-9955-70F750A8F56D}" type="presOf" srcId="{D52CCEBB-9F04-4E16-B258-7F8C2624721D}" destId="{7B9228DE-C900-43DD-BC28-7B9EF6DB2356}" srcOrd="0" destOrd="0" presId="urn:microsoft.com/office/officeart/2011/layout/TabList"/>
    <dgm:cxn modelId="{68EF83EF-7B01-4F56-9504-C648FCD79D63}" srcId="{B385B441-6024-477A-AF4B-5294A5BEB441}" destId="{6285A906-8724-44EE-B27D-7C3160CF07E2}" srcOrd="0" destOrd="0" parTransId="{169BC30E-2E2D-4F2A-A766-0B28DE59B78A}" sibTransId="{00758E54-DDB9-4A6E-BDD1-C371FE9BC350}"/>
    <dgm:cxn modelId="{7AC7824B-63F0-4862-BD88-B0A56369465E}" srcId="{B385B441-6024-477A-AF4B-5294A5BEB441}" destId="{D52CCEBB-9F04-4E16-B258-7F8C2624721D}" srcOrd="1" destOrd="0" parTransId="{0DB3AB6F-BA96-4F5F-866E-8A0A6D243FBA}" sibTransId="{CF68FE3F-7911-4452-BABD-DA88CEDADE5D}"/>
    <dgm:cxn modelId="{E2BDCBA9-7C86-4042-80E9-A08CE75A6FA8}" type="presOf" srcId="{EE5FC5E2-6300-48F7-A6F6-AF2589BC2A29}" destId="{00270798-9015-4739-9CC4-0045938F2997}" srcOrd="0" destOrd="0" presId="urn:microsoft.com/office/officeart/2011/layout/TabList"/>
    <dgm:cxn modelId="{543D3692-DEF1-41AD-8BB8-A792E0F0D3AF}" type="presOf" srcId="{2206DA7C-47D4-4B19-8540-E1B9BCD27A7E}" destId="{67C54F4A-A407-4F9F-ADE4-ECA95FE061BA}" srcOrd="0" destOrd="0" presId="urn:microsoft.com/office/officeart/2011/layout/TabList"/>
    <dgm:cxn modelId="{4A9FE094-8AE5-4758-B2C9-33784F25516D}" type="presParOf" srcId="{003242F6-E2F6-477D-B2CD-F7493AD9C184}" destId="{4DA46C9B-6BCE-4AAE-B05F-FF072981265B}" srcOrd="0" destOrd="0" presId="urn:microsoft.com/office/officeart/2011/layout/TabList"/>
    <dgm:cxn modelId="{E36BA337-0362-49F1-9F36-609310D188BD}" type="presParOf" srcId="{4DA46C9B-6BCE-4AAE-B05F-FF072981265B}" destId="{67C54F4A-A407-4F9F-ADE4-ECA95FE061BA}" srcOrd="0" destOrd="0" presId="urn:microsoft.com/office/officeart/2011/layout/TabList"/>
    <dgm:cxn modelId="{1A2E45A3-8412-476D-AA41-2E2F80F34A71}" type="presParOf" srcId="{4DA46C9B-6BCE-4AAE-B05F-FF072981265B}" destId="{00270798-9015-4739-9CC4-0045938F2997}" srcOrd="1" destOrd="0" presId="urn:microsoft.com/office/officeart/2011/layout/TabList"/>
    <dgm:cxn modelId="{2D07C9E6-0C17-4FFC-9AEA-A473EAF4EE13}" type="presParOf" srcId="{4DA46C9B-6BCE-4AAE-B05F-FF072981265B}" destId="{D47DECE8-848C-4053-B86D-BFA68841D3F2}" srcOrd="2" destOrd="0" presId="urn:microsoft.com/office/officeart/2011/layout/TabList"/>
    <dgm:cxn modelId="{5006C464-8575-4EF7-B5C2-C4D676E27DD5}" type="presParOf" srcId="{003242F6-E2F6-477D-B2CD-F7493AD9C184}" destId="{E6356FA3-260A-4FE5-A9D5-75A82A88373E}" srcOrd="1" destOrd="0" presId="urn:microsoft.com/office/officeart/2011/layout/TabList"/>
    <dgm:cxn modelId="{A6FEDDB8-FFC5-42F7-842C-FCA53E48EB6F}" type="presParOf" srcId="{003242F6-E2F6-477D-B2CD-F7493AD9C184}" destId="{A25711C0-307C-49FD-BB2F-EFA1636CB03A}" srcOrd="2" destOrd="0" presId="urn:microsoft.com/office/officeart/2011/layout/TabList"/>
    <dgm:cxn modelId="{2581964B-475E-4496-8711-1091C7C215E4}" type="presParOf" srcId="{003242F6-E2F6-477D-B2CD-F7493AD9C184}" destId="{A74AAB7F-C6F3-43C1-BF52-85D928402571}" srcOrd="3" destOrd="0" presId="urn:microsoft.com/office/officeart/2011/layout/TabList"/>
    <dgm:cxn modelId="{AD46D8C0-DB08-499A-9610-3B8D85A23842}" type="presParOf" srcId="{A74AAB7F-C6F3-43C1-BF52-85D928402571}" destId="{2410CCF0-0A41-4B76-AC42-876B767457DC}" srcOrd="0" destOrd="0" presId="urn:microsoft.com/office/officeart/2011/layout/TabList"/>
    <dgm:cxn modelId="{08348A37-4B74-4B60-A8D1-06E70ED6CDD1}" type="presParOf" srcId="{A74AAB7F-C6F3-43C1-BF52-85D928402571}" destId="{E2D67F92-F65E-4831-95F4-6FE335D0507B}" srcOrd="1" destOrd="0" presId="urn:microsoft.com/office/officeart/2011/layout/TabList"/>
    <dgm:cxn modelId="{E9C766B4-E048-4731-BC2F-1651826FA2F0}" type="presParOf" srcId="{A74AAB7F-C6F3-43C1-BF52-85D928402571}" destId="{D9F6C2FD-253A-4F4D-A026-237CC29E7066}" srcOrd="2" destOrd="0" presId="urn:microsoft.com/office/officeart/2011/layout/TabList"/>
    <dgm:cxn modelId="{7E1C7535-17FC-4A6B-9DD0-830290F5DE50}" type="presParOf" srcId="{003242F6-E2F6-477D-B2CD-F7493AD9C184}" destId="{7B9228DE-C900-43DD-BC28-7B9EF6DB2356}" srcOrd="4" destOrd="0" presId="urn:microsoft.com/office/officeart/2011/layout/TabList"/>
    <dgm:cxn modelId="{42020DEF-1087-46B8-B898-6A880A7AD5A3}" type="presParOf" srcId="{003242F6-E2F6-477D-B2CD-F7493AD9C184}" destId="{ED18E2A1-95D4-4C9A-AF10-342C7520D746}" srcOrd="5" destOrd="0" presId="urn:microsoft.com/office/officeart/2011/layout/TabList"/>
    <dgm:cxn modelId="{5BD486DB-5007-4F74-B80A-1BF96E2EC616}" type="presParOf" srcId="{003242F6-E2F6-477D-B2CD-F7493AD9C184}" destId="{1DA686A6-51B3-45A6-89E3-EDE285CE1AB3}" srcOrd="6" destOrd="0" presId="urn:microsoft.com/office/officeart/2011/layout/TabList"/>
    <dgm:cxn modelId="{6AEDC6B9-EE01-4821-93DC-CEF1698A9A2F}" type="presParOf" srcId="{1DA686A6-51B3-45A6-89E3-EDE285CE1AB3}" destId="{F5EA8927-3037-45C8-9955-7FE7D3DAECFF}" srcOrd="0" destOrd="0" presId="urn:microsoft.com/office/officeart/2011/layout/TabList"/>
    <dgm:cxn modelId="{DD9CE5C3-589C-4F36-B4A6-D1623BE66098}" type="presParOf" srcId="{1DA686A6-51B3-45A6-89E3-EDE285CE1AB3}" destId="{243D2A6D-99DE-400B-88D4-75C0901713D2}" srcOrd="1" destOrd="0" presId="urn:microsoft.com/office/officeart/2011/layout/TabList"/>
    <dgm:cxn modelId="{30B95B28-7C20-44CE-A2D8-35EEE0EC76AB}" type="presParOf" srcId="{1DA686A6-51B3-45A6-89E3-EDE285CE1AB3}" destId="{C1C5DC01-0804-4474-906A-B02884DAA893}" srcOrd="2" destOrd="0" presId="urn:microsoft.com/office/officeart/2011/layout/TabList"/>
    <dgm:cxn modelId="{4E59382E-7F4C-421F-903E-08241E6DA0F9}" type="presParOf" srcId="{003242F6-E2F6-477D-B2CD-F7493AD9C184}" destId="{E3133682-1A3C-4AB8-A38E-035CBBF9260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5DC01-0804-4474-906A-B02884DAA893}">
      <dsp:nvSpPr>
        <dsp:cNvPr id="0" name=""/>
        <dsp:cNvSpPr/>
      </dsp:nvSpPr>
      <dsp:spPr>
        <a:xfrm>
          <a:off x="0" y="4231911"/>
          <a:ext cx="938706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6C2FD-253A-4F4D-A026-237CC29E7066}">
      <dsp:nvSpPr>
        <dsp:cNvPr id="0" name=""/>
        <dsp:cNvSpPr/>
      </dsp:nvSpPr>
      <dsp:spPr>
        <a:xfrm>
          <a:off x="0" y="2414238"/>
          <a:ext cx="938706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DECE8-848C-4053-B86D-BFA68841D3F2}">
      <dsp:nvSpPr>
        <dsp:cNvPr id="0" name=""/>
        <dsp:cNvSpPr/>
      </dsp:nvSpPr>
      <dsp:spPr>
        <a:xfrm>
          <a:off x="0" y="596564"/>
          <a:ext cx="938706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54F4A-A407-4F9F-ADE4-ECA95FE061BA}">
      <dsp:nvSpPr>
        <dsp:cNvPr id="0" name=""/>
        <dsp:cNvSpPr/>
      </dsp:nvSpPr>
      <dsp:spPr>
        <a:xfrm>
          <a:off x="2440637" y="665"/>
          <a:ext cx="6946428" cy="59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2440637" y="665"/>
        <a:ext cx="6946428" cy="595899"/>
      </dsp:txXfrm>
    </dsp:sp>
    <dsp:sp modelId="{00270798-9015-4739-9CC4-0045938F2997}">
      <dsp:nvSpPr>
        <dsp:cNvPr id="0" name=""/>
        <dsp:cNvSpPr/>
      </dsp:nvSpPr>
      <dsp:spPr>
        <a:xfrm>
          <a:off x="0" y="665"/>
          <a:ext cx="2440637" cy="59589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Authenticity</a:t>
          </a:r>
          <a:endParaRPr lang="en-US" sz="2000" b="1" kern="1200" dirty="0"/>
        </a:p>
      </dsp:txBody>
      <dsp:txXfrm>
        <a:off x="29095" y="29760"/>
        <a:ext cx="2382447" cy="566804"/>
      </dsp:txXfrm>
    </dsp:sp>
    <dsp:sp modelId="{E6356FA3-260A-4FE5-A9D5-75A82A88373E}">
      <dsp:nvSpPr>
        <dsp:cNvPr id="0" name=""/>
        <dsp:cNvSpPr/>
      </dsp:nvSpPr>
      <dsp:spPr>
        <a:xfrm>
          <a:off x="0" y="596564"/>
          <a:ext cx="9387065" cy="11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Digital Signature helps to assure that the signer is who he/she claims to be.</a:t>
          </a:r>
          <a:endParaRPr lang="en-US" sz="2000" kern="1200" dirty="0"/>
        </a:p>
      </dsp:txBody>
      <dsp:txXfrm>
        <a:off x="0" y="596564"/>
        <a:ext cx="9387065" cy="1191978"/>
      </dsp:txXfrm>
    </dsp:sp>
    <dsp:sp modelId="{2410CCF0-0A41-4B76-AC42-876B767457DC}">
      <dsp:nvSpPr>
        <dsp:cNvPr id="0" name=""/>
        <dsp:cNvSpPr/>
      </dsp:nvSpPr>
      <dsp:spPr>
        <a:xfrm>
          <a:off x="2440637" y="1818338"/>
          <a:ext cx="6946428" cy="59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 smtClean="0"/>
        </a:p>
      </dsp:txBody>
      <dsp:txXfrm>
        <a:off x="2440637" y="1818338"/>
        <a:ext cx="6946428" cy="595899"/>
      </dsp:txXfrm>
    </dsp:sp>
    <dsp:sp modelId="{E2D67F92-F65E-4831-95F4-6FE335D0507B}">
      <dsp:nvSpPr>
        <dsp:cNvPr id="0" name=""/>
        <dsp:cNvSpPr/>
      </dsp:nvSpPr>
      <dsp:spPr>
        <a:xfrm>
          <a:off x="0" y="1818338"/>
          <a:ext cx="2440637" cy="59589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Integrity</a:t>
          </a:r>
          <a:endParaRPr lang="en-US" sz="2000" b="1" kern="1200" dirty="0"/>
        </a:p>
      </dsp:txBody>
      <dsp:txXfrm>
        <a:off x="29095" y="1847433"/>
        <a:ext cx="2382447" cy="566804"/>
      </dsp:txXfrm>
    </dsp:sp>
    <dsp:sp modelId="{7B9228DE-C900-43DD-BC28-7B9EF6DB2356}">
      <dsp:nvSpPr>
        <dsp:cNvPr id="0" name=""/>
        <dsp:cNvSpPr/>
      </dsp:nvSpPr>
      <dsp:spPr>
        <a:xfrm>
          <a:off x="0" y="2414238"/>
          <a:ext cx="9387065" cy="11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Digital Signature helps to assure that the content has not been changed or tampered with since it was digitally signed</a:t>
          </a:r>
        </a:p>
      </dsp:txBody>
      <dsp:txXfrm>
        <a:off x="0" y="2414238"/>
        <a:ext cx="9387065" cy="1191978"/>
      </dsp:txXfrm>
    </dsp:sp>
    <dsp:sp modelId="{F5EA8927-3037-45C8-9955-7FE7D3DAECFF}">
      <dsp:nvSpPr>
        <dsp:cNvPr id="0" name=""/>
        <dsp:cNvSpPr/>
      </dsp:nvSpPr>
      <dsp:spPr>
        <a:xfrm>
          <a:off x="2440637" y="3636011"/>
          <a:ext cx="6946428" cy="59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</a:t>
          </a:r>
          <a:endParaRPr lang="en-US" sz="3300" kern="1200" dirty="0"/>
        </a:p>
      </dsp:txBody>
      <dsp:txXfrm>
        <a:off x="2440637" y="3636011"/>
        <a:ext cx="6946428" cy="595899"/>
      </dsp:txXfrm>
    </dsp:sp>
    <dsp:sp modelId="{243D2A6D-99DE-400B-88D4-75C0901713D2}">
      <dsp:nvSpPr>
        <dsp:cNvPr id="0" name=""/>
        <dsp:cNvSpPr/>
      </dsp:nvSpPr>
      <dsp:spPr>
        <a:xfrm>
          <a:off x="0" y="3636011"/>
          <a:ext cx="2440637" cy="59589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Non-Repudiation</a:t>
          </a:r>
          <a:endParaRPr lang="en-US" sz="2000" b="1" kern="1200" dirty="0"/>
        </a:p>
      </dsp:txBody>
      <dsp:txXfrm>
        <a:off x="29095" y="3665106"/>
        <a:ext cx="2382447" cy="566804"/>
      </dsp:txXfrm>
    </dsp:sp>
    <dsp:sp modelId="{E3133682-1A3C-4AB8-A38E-035CBBF92609}">
      <dsp:nvSpPr>
        <dsp:cNvPr id="0" name=""/>
        <dsp:cNvSpPr/>
      </dsp:nvSpPr>
      <dsp:spPr>
        <a:xfrm>
          <a:off x="0" y="4231911"/>
          <a:ext cx="9387065" cy="119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Non repudiation refers  to the ability to ensure that a party to a contract or a communication cannot deny the authenticity of their signature on a document or the sending of a message that they originated.</a:t>
          </a:r>
          <a:endParaRPr lang="en-US" sz="2000" kern="1200" dirty="0"/>
        </a:p>
      </dsp:txBody>
      <dsp:txXfrm>
        <a:off x="0" y="4231911"/>
        <a:ext cx="9387065" cy="119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36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18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DA063A-1ED5-44F1-9EC8-DF4087A5F6C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B6F6A9-B7D1-4CC4-9C79-E291CC894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215" y="6237027"/>
            <a:ext cx="2686785" cy="49131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-Sunny Nipun Dasu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1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6403"/>
            <a:ext cx="8534400" cy="6922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Enhanced and Secure RSA key generation </a:t>
            </a:r>
            <a:r>
              <a:rPr lang="en-US" b="1" dirty="0" smtClean="0">
                <a:solidFill>
                  <a:schemeClr val="tx1"/>
                </a:solidFill>
              </a:rPr>
              <a:t>scheme</a:t>
            </a:r>
            <a:r>
              <a:rPr lang="en-US" sz="1200" b="1" dirty="0" smtClean="0">
                <a:solidFill>
                  <a:schemeClr val="tx1"/>
                </a:solidFill>
              </a:rPr>
              <a:t>[1]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 for unlabelled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2" y="743106"/>
            <a:ext cx="5099004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for unlabelled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85" y="888642"/>
            <a:ext cx="3059722" cy="40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47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010522"/>
            <a:ext cx="4649274" cy="530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1010521"/>
            <a:ext cx="4146690" cy="3342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338" y="4893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0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85792"/>
              </p:ext>
            </p:extLst>
          </p:nvPr>
        </p:nvGraphicFramePr>
        <p:xfrm>
          <a:off x="575685" y="386368"/>
          <a:ext cx="9182637" cy="2669135"/>
        </p:xfrm>
        <a:graphic>
          <a:graphicData uri="http://schemas.openxmlformats.org/drawingml/2006/table">
            <a:tbl>
              <a:tblPr/>
              <a:tblGrid>
                <a:gridCol w="2239418"/>
                <a:gridCol w="1871295"/>
                <a:gridCol w="1581568"/>
                <a:gridCol w="1595202"/>
                <a:gridCol w="1895154"/>
              </a:tblGrid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Performance of ESRKGS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Length of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p,q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r and s (in bits)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Key generation time (in ms)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Encryption time (in ms)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Decryption time (in ms)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execution time (in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115.8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1168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1379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11,164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12,693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181,811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6620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6647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195,078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39258"/>
              </p:ext>
            </p:extLst>
          </p:nvPr>
        </p:nvGraphicFramePr>
        <p:xfrm>
          <a:off x="575685" y="3269089"/>
          <a:ext cx="9182637" cy="715344"/>
        </p:xfrm>
        <a:graphic>
          <a:graphicData uri="http://schemas.openxmlformats.org/drawingml/2006/table">
            <a:tbl>
              <a:tblPr/>
              <a:tblGrid>
                <a:gridCol w="2239418"/>
                <a:gridCol w="1871295"/>
                <a:gridCol w="1581568"/>
                <a:gridCol w="1595202"/>
                <a:gridCol w="1895154"/>
              </a:tblGrid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Performance of 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RSA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Length of 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p,q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(in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bits)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Key generation time (in ms)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Encryption time (in ms)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Decryption time (in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execution time (in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1" marR="9511" marT="951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61063"/>
              </p:ext>
            </p:extLst>
          </p:nvPr>
        </p:nvGraphicFramePr>
        <p:xfrm>
          <a:off x="575685" y="3984433"/>
          <a:ext cx="9182635" cy="1914091"/>
        </p:xfrm>
        <a:graphic>
          <a:graphicData uri="http://schemas.openxmlformats.org/drawingml/2006/table">
            <a:tbl>
              <a:tblPr/>
              <a:tblGrid>
                <a:gridCol w="2244787"/>
                <a:gridCol w="1880316"/>
                <a:gridCol w="1571222"/>
                <a:gridCol w="1609859"/>
                <a:gridCol w="1876451"/>
              </a:tblGrid>
              <a:tr h="214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91,542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94,303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86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ncryption time comparis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0" y="1713628"/>
            <a:ext cx="4897365" cy="314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cryption time comparison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04" y="1713628"/>
            <a:ext cx="4870967" cy="314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63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55" y="183525"/>
            <a:ext cx="3295360" cy="499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Proposed RSA </a:t>
            </a:r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r>
              <a:rPr lang="en-US" sz="1300" b="1" dirty="0" smtClean="0">
                <a:solidFill>
                  <a:schemeClr val="tx1"/>
                </a:solidFill>
              </a:rPr>
              <a:t>[2]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271" y="885737"/>
            <a:ext cx="8950817" cy="475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78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  C</a:t>
            </a:r>
            <a:r>
              <a:rPr lang="en-US" sz="1600" spc="5" dirty="0" smtClean="0">
                <a:latin typeface="+mj-lt"/>
                <a:ea typeface="Times New Roman" panose="02020603050405020304" pitchFamily="18" charset="0"/>
              </a:rPr>
              <a:t>hoo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se</a:t>
            </a:r>
            <a:r>
              <a:rPr lang="en-US" sz="1600" spc="-5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600" spc="-10" dirty="0">
                <a:latin typeface="+mj-lt"/>
                <a:ea typeface="Times New Roman" panose="02020603050405020304" pitchFamily="18" charset="0"/>
              </a:rPr>
              <a:t>w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o</a:t>
            </a:r>
            <a:r>
              <a:rPr lang="en-US" sz="1600" spc="5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ist</a:t>
            </a:r>
            <a:r>
              <a:rPr lang="en-US" sz="1600" spc="5" dirty="0">
                <a:latin typeface="+mj-lt"/>
                <a:ea typeface="Times New Roman" panose="02020603050405020304" pitchFamily="18" charset="0"/>
              </a:rPr>
              <a:t>in</a:t>
            </a:r>
            <a:r>
              <a:rPr lang="en-US" sz="1600" spc="-5" dirty="0">
                <a:latin typeface="+mj-lt"/>
                <a:ea typeface="Times New Roman" panose="02020603050405020304" pitchFamily="18" charset="0"/>
              </a:rPr>
              <a:t>c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t</a:t>
            </a:r>
            <a:r>
              <a:rPr lang="en-US" sz="1600" spc="-5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spc="5" dirty="0">
                <a:latin typeface="+mj-lt"/>
                <a:ea typeface="Times New Roman" panose="02020603050405020304" pitchFamily="18" charset="0"/>
              </a:rPr>
              <a:t>p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ri</a:t>
            </a:r>
            <a:r>
              <a:rPr lang="en-US" sz="1600" spc="-15" dirty="0">
                <a:latin typeface="+mj-lt"/>
                <a:ea typeface="Times New Roman" panose="02020603050405020304" pitchFamily="18" charset="0"/>
              </a:rPr>
              <a:t>m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e </a:t>
            </a:r>
            <a:r>
              <a:rPr lang="en-US" sz="1600" spc="5" dirty="0">
                <a:latin typeface="+mj-lt"/>
                <a:ea typeface="Times New Roman" panose="02020603050405020304" pitchFamily="18" charset="0"/>
              </a:rPr>
              <a:t>nu</a:t>
            </a:r>
            <a:r>
              <a:rPr lang="en-US" sz="1600" spc="-15" dirty="0">
                <a:latin typeface="+mj-lt"/>
                <a:ea typeface="Times New Roman" panose="02020603050405020304" pitchFamily="18" charset="0"/>
              </a:rPr>
              <a:t>m</a:t>
            </a:r>
            <a:r>
              <a:rPr lang="en-US" sz="1600" spc="5" dirty="0">
                <a:latin typeface="+mj-lt"/>
                <a:ea typeface="Times New Roman" panose="02020603050405020304" pitchFamily="18" charset="0"/>
              </a:rPr>
              <a:t>b</a:t>
            </a:r>
            <a:r>
              <a:rPr lang="en-US" sz="1600" spc="-5" dirty="0">
                <a:latin typeface="+mj-lt"/>
                <a:ea typeface="Times New Roman" panose="02020603050405020304" pitchFamily="18" charset="0"/>
              </a:rPr>
              <a:t>e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rs </a:t>
            </a:r>
            <a:r>
              <a:rPr lang="en-US" sz="1600" spc="5" dirty="0" err="1">
                <a:latin typeface="+mj-lt"/>
                <a:ea typeface="Times New Roman" panose="02020603050405020304" pitchFamily="18" charset="0"/>
              </a:rPr>
              <a:t>p</a:t>
            </a:r>
            <a:r>
              <a:rPr lang="en-US" sz="1600" spc="-5" dirty="0" err="1">
                <a:latin typeface="+mj-lt"/>
                <a:ea typeface="Times New Roman" panose="02020603050405020304" pitchFamily="18" charset="0"/>
              </a:rPr>
              <a:t>&amp;</a:t>
            </a:r>
            <a:r>
              <a:rPr lang="en-US" sz="1600" spc="5" dirty="0" err="1">
                <a:latin typeface="+mj-lt"/>
                <a:ea typeface="Times New Roman" panose="02020603050405020304" pitchFamily="18" charset="0"/>
              </a:rPr>
              <a:t>q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5778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  C</a:t>
            </a:r>
            <a:r>
              <a:rPr lang="en-US" sz="1600" spc="5" dirty="0" smtClean="0">
                <a:latin typeface="+mj-lt"/>
                <a:ea typeface="Times New Roman" panose="02020603050405020304" pitchFamily="18" charset="0"/>
              </a:rPr>
              <a:t>o</a:t>
            </a:r>
            <a:r>
              <a:rPr lang="en-US" sz="1600" spc="-15" dirty="0" smtClean="0">
                <a:latin typeface="+mj-lt"/>
                <a:ea typeface="Times New Roman" panose="02020603050405020304" pitchFamily="18" charset="0"/>
              </a:rPr>
              <a:t>m</a:t>
            </a:r>
            <a:r>
              <a:rPr lang="en-US" sz="1600" spc="5" dirty="0" smtClean="0">
                <a:latin typeface="+mj-lt"/>
                <a:ea typeface="Times New Roman" panose="02020603050405020304" pitchFamily="18" charset="0"/>
              </a:rPr>
              <a:t>pu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te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1600" spc="1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= </a:t>
            </a:r>
            <a:r>
              <a:rPr lang="en-US" sz="1600" spc="-5" dirty="0" err="1" smtClean="0">
                <a:latin typeface="+mj-lt"/>
                <a:ea typeface="Times New Roman" panose="02020603050405020304" pitchFamily="18" charset="0"/>
              </a:rPr>
              <a:t>p</a:t>
            </a:r>
            <a:r>
              <a:rPr lang="en-US" sz="1600" dirty="0" err="1" smtClean="0">
                <a:latin typeface="+mj-lt"/>
                <a:ea typeface="Times New Roman" panose="02020603050405020304" pitchFamily="18" charset="0"/>
              </a:rPr>
              <a:t>.q</a:t>
            </a: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5778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Compute </a:t>
            </a:r>
            <a:r>
              <a:rPr lang="en-US" sz="1600" dirty="0">
                <a:latin typeface="+mj-lt"/>
              </a:rPr>
              <a:t>φ(n) = φ(p). φ(q) =(p-1).(q-1</a:t>
            </a:r>
            <a:r>
              <a:rPr lang="en-US" sz="1600" dirty="0" smtClean="0">
                <a:latin typeface="+mj-lt"/>
              </a:rPr>
              <a:t>)</a:t>
            </a:r>
          </a:p>
          <a:p>
            <a:pPr marL="5778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Choose e1,e2,e4,e4…</a:t>
            </a:r>
            <a:r>
              <a:rPr lang="en-US" sz="1600" dirty="0" err="1" smtClean="0">
                <a:latin typeface="+mj-lt"/>
              </a:rPr>
              <a:t>en</a:t>
            </a:r>
            <a:r>
              <a:rPr lang="en-US" sz="1600" dirty="0" smtClean="0">
                <a:latin typeface="+mj-lt"/>
              </a:rPr>
              <a:t> such that 1</a:t>
            </a:r>
            <a:r>
              <a:rPr lang="en-US" sz="1600" dirty="0">
                <a:latin typeface="+mj-lt"/>
              </a:rPr>
              <a:t>&lt;(e1,e2,e3…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)&lt; φ(n), </a:t>
            </a:r>
            <a:r>
              <a:rPr lang="en-US" sz="1600" dirty="0" err="1">
                <a:latin typeface="+mj-lt"/>
              </a:rPr>
              <a:t>gcd</a:t>
            </a:r>
            <a:r>
              <a:rPr lang="en-US" sz="1600" dirty="0">
                <a:latin typeface="+mj-lt"/>
              </a:rPr>
              <a:t>((e1,e2,e3…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), </a:t>
            </a:r>
            <a:r>
              <a:rPr lang="en-US" sz="1600" dirty="0" smtClean="0">
                <a:latin typeface="+mj-lt"/>
              </a:rPr>
              <a:t>    	φ(n</a:t>
            </a:r>
            <a:r>
              <a:rPr lang="en-US" sz="1600" dirty="0">
                <a:latin typeface="+mj-lt"/>
              </a:rPr>
              <a:t>)) = </a:t>
            </a:r>
            <a:r>
              <a:rPr lang="en-US" sz="1600" dirty="0" smtClean="0">
                <a:latin typeface="+mj-lt"/>
              </a:rPr>
              <a:t>1,where  </a:t>
            </a:r>
            <a:r>
              <a:rPr lang="en-US" sz="1600" dirty="0">
                <a:latin typeface="+mj-lt"/>
              </a:rPr>
              <a:t>(e1,e2,e3…</a:t>
            </a:r>
            <a:r>
              <a:rPr lang="en-US" sz="1600" dirty="0" err="1">
                <a:latin typeface="+mj-lt"/>
              </a:rPr>
              <a:t>en</a:t>
            </a:r>
            <a:r>
              <a:rPr lang="en-US" sz="1600" dirty="0">
                <a:latin typeface="+mj-lt"/>
              </a:rPr>
              <a:t>)  &amp;  φ(n)  are  co-prime;  </a:t>
            </a:r>
            <a:r>
              <a:rPr lang="en-US" sz="1600" dirty="0" smtClean="0">
                <a:latin typeface="+mj-lt"/>
              </a:rPr>
              <a:t>here (e1,e2,e3…</a:t>
            </a:r>
            <a:r>
              <a:rPr lang="en-US" sz="1600" dirty="0" err="1" smtClean="0">
                <a:latin typeface="+mj-lt"/>
              </a:rPr>
              <a:t>en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 smtClean="0">
                <a:latin typeface="+mj-lt"/>
              </a:rPr>
              <a:t>	used </a:t>
            </a:r>
            <a:r>
              <a:rPr lang="en-US" sz="1600" dirty="0">
                <a:latin typeface="+mj-lt"/>
              </a:rPr>
              <a:t>as public key exponent</a:t>
            </a:r>
            <a:r>
              <a:rPr lang="en-US" sz="1600" dirty="0" smtClean="0">
                <a:latin typeface="+mj-lt"/>
              </a:rPr>
              <a:t>.</a:t>
            </a:r>
          </a:p>
          <a:p>
            <a:pPr marL="5778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</a:rPr>
              <a:t>   Determine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d=e</a:t>
            </a:r>
            <a:r>
              <a:rPr lang="en-US" sz="1600" baseline="30000" dirty="0" smtClean="0">
                <a:latin typeface="+mj-lt"/>
              </a:rPr>
              <a:t>-1</a:t>
            </a:r>
            <a:r>
              <a:rPr lang="en-US" sz="1600" dirty="0" smtClean="0">
                <a:latin typeface="+mj-lt"/>
              </a:rPr>
              <a:t> (mod</a:t>
            </a:r>
            <a:r>
              <a:rPr lang="en-US" sz="1600" dirty="0">
                <a:latin typeface="+mj-lt"/>
              </a:rPr>
              <a:t> φ(n</a:t>
            </a:r>
            <a:r>
              <a:rPr lang="en-US" sz="1600" dirty="0" smtClean="0">
                <a:latin typeface="+mj-lt"/>
              </a:rPr>
              <a:t>))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 smtClean="0">
                <a:latin typeface="+mj-lt"/>
              </a:rPr>
              <a:t> 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</a:rPr>
              <a:t>                         For </a:t>
            </a:r>
            <a:r>
              <a:rPr lang="en-US" sz="1600" dirty="0">
                <a:latin typeface="+mj-lt"/>
              </a:rPr>
              <a:t>e1:  </a:t>
            </a:r>
            <a:r>
              <a:rPr lang="en-US" sz="1600" dirty="0" smtClean="0">
                <a:latin typeface="+mj-lt"/>
              </a:rPr>
              <a:t>d1.e1 </a:t>
            </a:r>
            <a:r>
              <a:rPr lang="en-US" sz="1600" dirty="0">
                <a:latin typeface="+mj-lt"/>
              </a:rPr>
              <a:t>= mod(φ(n)) </a:t>
            </a:r>
            <a:endParaRPr lang="en-US" sz="1600" dirty="0" smtClean="0">
              <a:latin typeface="+mj-lt"/>
            </a:endParaRPr>
          </a:p>
          <a:p>
            <a:pPr marL="292100"/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     </a:t>
            </a:r>
            <a:r>
              <a:rPr lang="en-US" sz="1600" dirty="0">
                <a:latin typeface="+mj-lt"/>
              </a:rPr>
              <a:t>For </a:t>
            </a:r>
            <a:r>
              <a:rPr lang="en-US" sz="1600" dirty="0" smtClean="0">
                <a:latin typeface="+mj-lt"/>
              </a:rPr>
              <a:t>e2:  d</a:t>
            </a:r>
            <a:r>
              <a:rPr lang="en-US" sz="1600" dirty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.e2 </a:t>
            </a:r>
            <a:r>
              <a:rPr lang="en-US" sz="1600" dirty="0">
                <a:latin typeface="+mj-lt"/>
              </a:rPr>
              <a:t>= mod(φ(n)) 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</a:rPr>
              <a:t>       				.                             </a:t>
            </a:r>
            <a:endParaRPr lang="en-US" sz="1600" dirty="0">
              <a:latin typeface="+mj-lt"/>
            </a:endParaRP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+mj-lt"/>
                <a:ea typeface="Times New Roman" panose="02020603050405020304" pitchFamily="18" charset="0"/>
              </a:rPr>
              <a:t>				.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			.</a:t>
            </a:r>
            <a:endParaRPr lang="en-US" sz="16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292100"/>
            <a:r>
              <a:rPr lang="en-US" sz="1600" dirty="0" smtClean="0">
                <a:effectLst/>
                <a:latin typeface="+mj-lt"/>
                <a:ea typeface="Times New Roman" panose="02020603050405020304" pitchFamily="18" charset="0"/>
              </a:rPr>
              <a:t>                           </a:t>
            </a:r>
            <a:r>
              <a:rPr lang="en-US" sz="1600" dirty="0" smtClean="0">
                <a:latin typeface="+mj-lt"/>
              </a:rPr>
              <a:t>For </a:t>
            </a:r>
            <a:r>
              <a:rPr lang="en-US" sz="1600" dirty="0" err="1" smtClean="0">
                <a:latin typeface="+mj-lt"/>
              </a:rPr>
              <a:t>en</a:t>
            </a:r>
            <a:r>
              <a:rPr lang="en-US" sz="1600" dirty="0" smtClean="0">
                <a:latin typeface="+mj-lt"/>
              </a:rPr>
              <a:t>:  </a:t>
            </a:r>
            <a:r>
              <a:rPr lang="en-US" sz="1600" dirty="0" err="1" smtClean="0">
                <a:latin typeface="+mj-lt"/>
              </a:rPr>
              <a:t>d</a:t>
            </a:r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.en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mod(φ(n)) </a:t>
            </a:r>
          </a:p>
          <a:p>
            <a:pPr marL="29210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957589" y="3103806"/>
            <a:ext cx="244698" cy="2202290"/>
            <a:chOff x="7003" y="35"/>
            <a:chExt cx="255" cy="3224"/>
          </a:xfrm>
          <a:noFill/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003" y="35"/>
              <a:ext cx="255" cy="3224"/>
            </a:xfrm>
            <a:custGeom>
              <a:avLst/>
              <a:gdLst>
                <a:gd name="T0" fmla="+- 0 7258 7003"/>
                <a:gd name="T1" fmla="*/ T0 w 255"/>
                <a:gd name="T2" fmla="+- 0 35 35"/>
                <a:gd name="T3" fmla="*/ 35 h 3224"/>
                <a:gd name="T4" fmla="+- 0 7205 7003"/>
                <a:gd name="T5" fmla="*/ T4 w 255"/>
                <a:gd name="T6" fmla="+- 0 59 35"/>
                <a:gd name="T7" fmla="*/ 59 h 3224"/>
                <a:gd name="T8" fmla="+- 0 7172 7003"/>
                <a:gd name="T9" fmla="*/ T8 w 255"/>
                <a:gd name="T10" fmla="+- 0 105 35"/>
                <a:gd name="T11" fmla="*/ 105 h 3224"/>
                <a:gd name="T12" fmla="+- 0 7154 7003"/>
                <a:gd name="T13" fmla="*/ T12 w 255"/>
                <a:gd name="T14" fmla="+- 0 147 35"/>
                <a:gd name="T15" fmla="*/ 147 h 3224"/>
                <a:gd name="T16" fmla="+- 0 7141 7003"/>
                <a:gd name="T17" fmla="*/ T16 w 255"/>
                <a:gd name="T18" fmla="+- 0 195 35"/>
                <a:gd name="T19" fmla="*/ 195 h 3224"/>
                <a:gd name="T20" fmla="+- 0 7133 7003"/>
                <a:gd name="T21" fmla="*/ T20 w 255"/>
                <a:gd name="T22" fmla="+- 0 249 35"/>
                <a:gd name="T23" fmla="*/ 249 h 3224"/>
                <a:gd name="T24" fmla="+- 0 7130 7003"/>
                <a:gd name="T25" fmla="*/ T24 w 255"/>
                <a:gd name="T26" fmla="+- 0 303 35"/>
                <a:gd name="T27" fmla="*/ 303 h 3224"/>
                <a:gd name="T28" fmla="+- 0 7130 7003"/>
                <a:gd name="T29" fmla="*/ T28 w 255"/>
                <a:gd name="T30" fmla="+- 0 1378 35"/>
                <a:gd name="T31" fmla="*/ 1378 h 3224"/>
                <a:gd name="T32" fmla="+- 0 7130 7003"/>
                <a:gd name="T33" fmla="*/ T32 w 255"/>
                <a:gd name="T34" fmla="+- 0 1408 35"/>
                <a:gd name="T35" fmla="*/ 1408 h 3224"/>
                <a:gd name="T36" fmla="+- 0 7127 7003"/>
                <a:gd name="T37" fmla="*/ T36 w 255"/>
                <a:gd name="T38" fmla="+- 0 1436 35"/>
                <a:gd name="T39" fmla="*/ 1436 h 3224"/>
                <a:gd name="T40" fmla="+- 0 7124 7003"/>
                <a:gd name="T41" fmla="*/ T40 w 255"/>
                <a:gd name="T42" fmla="+- 0 1464 35"/>
                <a:gd name="T43" fmla="*/ 1464 h 3224"/>
                <a:gd name="T44" fmla="+- 0 7119 7003"/>
                <a:gd name="T45" fmla="*/ T44 w 255"/>
                <a:gd name="T46" fmla="+- 0 1490 35"/>
                <a:gd name="T47" fmla="*/ 1490 h 3224"/>
                <a:gd name="T48" fmla="+- 0 7113 7003"/>
                <a:gd name="T49" fmla="*/ T48 w 255"/>
                <a:gd name="T50" fmla="+- 0 1515 35"/>
                <a:gd name="T51" fmla="*/ 1515 h 3224"/>
                <a:gd name="T52" fmla="+- 0 7105 7003"/>
                <a:gd name="T53" fmla="*/ T52 w 255"/>
                <a:gd name="T54" fmla="+- 0 1538 35"/>
                <a:gd name="T55" fmla="*/ 1538 h 3224"/>
                <a:gd name="T56" fmla="+- 0 7097 7003"/>
                <a:gd name="T57" fmla="*/ T56 w 255"/>
                <a:gd name="T58" fmla="+- 0 1559 35"/>
                <a:gd name="T59" fmla="*/ 1559 h 3224"/>
                <a:gd name="T60" fmla="+- 0 7088 7003"/>
                <a:gd name="T61" fmla="*/ T60 w 255"/>
                <a:gd name="T62" fmla="+- 0 1579 35"/>
                <a:gd name="T63" fmla="*/ 1579 h 3224"/>
                <a:gd name="T64" fmla="+- 0 7077 7003"/>
                <a:gd name="T65" fmla="*/ T64 w 255"/>
                <a:gd name="T66" fmla="+- 0 1596 35"/>
                <a:gd name="T67" fmla="*/ 1596 h 3224"/>
                <a:gd name="T68" fmla="+- 0 7066 7003"/>
                <a:gd name="T69" fmla="*/ T68 w 255"/>
                <a:gd name="T70" fmla="+- 0 1611 35"/>
                <a:gd name="T71" fmla="*/ 1611 h 3224"/>
                <a:gd name="T72" fmla="+- 0 7054 7003"/>
                <a:gd name="T73" fmla="*/ T72 w 255"/>
                <a:gd name="T74" fmla="+- 0 1624 35"/>
                <a:gd name="T75" fmla="*/ 1624 h 3224"/>
                <a:gd name="T76" fmla="+- 0 7042 7003"/>
                <a:gd name="T77" fmla="*/ T76 w 255"/>
                <a:gd name="T78" fmla="+- 0 1634 35"/>
                <a:gd name="T79" fmla="*/ 1634 h 3224"/>
                <a:gd name="T80" fmla="+- 0 7029 7003"/>
                <a:gd name="T81" fmla="*/ T80 w 255"/>
                <a:gd name="T82" fmla="+- 0 1641 35"/>
                <a:gd name="T83" fmla="*/ 1641 h 3224"/>
                <a:gd name="T84" fmla="+- 0 7015 7003"/>
                <a:gd name="T85" fmla="*/ T84 w 255"/>
                <a:gd name="T86" fmla="+- 0 1646 35"/>
                <a:gd name="T87" fmla="*/ 1646 h 3224"/>
                <a:gd name="T88" fmla="+- 0 7003 7003"/>
                <a:gd name="T89" fmla="*/ T88 w 255"/>
                <a:gd name="T90" fmla="+- 0 1647 35"/>
                <a:gd name="T91" fmla="*/ 1647 h 3224"/>
                <a:gd name="T92" fmla="+- 0 7017 7003"/>
                <a:gd name="T93" fmla="*/ T92 w 255"/>
                <a:gd name="T94" fmla="+- 0 1648 35"/>
                <a:gd name="T95" fmla="*/ 1648 h 3224"/>
                <a:gd name="T96" fmla="+- 0 7056 7003"/>
                <a:gd name="T97" fmla="*/ T96 w 255"/>
                <a:gd name="T98" fmla="+- 0 1671 35"/>
                <a:gd name="T99" fmla="*/ 1671 h 3224"/>
                <a:gd name="T100" fmla="+- 0 7089 7003"/>
                <a:gd name="T101" fmla="*/ T100 w 255"/>
                <a:gd name="T102" fmla="+- 0 1717 35"/>
                <a:gd name="T103" fmla="*/ 1717 h 3224"/>
                <a:gd name="T104" fmla="+- 0 7106 7003"/>
                <a:gd name="T105" fmla="*/ T104 w 255"/>
                <a:gd name="T106" fmla="+- 0 1759 35"/>
                <a:gd name="T107" fmla="*/ 1759 h 3224"/>
                <a:gd name="T108" fmla="+- 0 7120 7003"/>
                <a:gd name="T109" fmla="*/ T108 w 255"/>
                <a:gd name="T110" fmla="+- 0 1807 35"/>
                <a:gd name="T111" fmla="*/ 1807 h 3224"/>
                <a:gd name="T112" fmla="+- 0 7128 7003"/>
                <a:gd name="T113" fmla="*/ T112 w 255"/>
                <a:gd name="T114" fmla="+- 0 1861 35"/>
                <a:gd name="T115" fmla="*/ 1861 h 3224"/>
                <a:gd name="T116" fmla="+- 0 7130 7003"/>
                <a:gd name="T117" fmla="*/ T116 w 255"/>
                <a:gd name="T118" fmla="+- 0 1915 35"/>
                <a:gd name="T119" fmla="*/ 1915 h 3224"/>
                <a:gd name="T120" fmla="+- 0 7130 7003"/>
                <a:gd name="T121" fmla="*/ T120 w 255"/>
                <a:gd name="T122" fmla="+- 0 2990 35"/>
                <a:gd name="T123" fmla="*/ 2990 h 3224"/>
                <a:gd name="T124" fmla="+- 0 7131 7003"/>
                <a:gd name="T125" fmla="*/ T124 w 255"/>
                <a:gd name="T126" fmla="+- 0 3020 35"/>
                <a:gd name="T127" fmla="*/ 3020 h 3224"/>
                <a:gd name="T128" fmla="+- 0 7133 7003"/>
                <a:gd name="T129" fmla="*/ T128 w 255"/>
                <a:gd name="T130" fmla="+- 0 3048 35"/>
                <a:gd name="T131" fmla="*/ 3048 h 3224"/>
                <a:gd name="T132" fmla="+- 0 7137 7003"/>
                <a:gd name="T133" fmla="*/ T132 w 255"/>
                <a:gd name="T134" fmla="+- 0 3076 35"/>
                <a:gd name="T135" fmla="*/ 3076 h 3224"/>
                <a:gd name="T136" fmla="+- 0 7142 7003"/>
                <a:gd name="T137" fmla="*/ T136 w 255"/>
                <a:gd name="T138" fmla="+- 0 3102 35"/>
                <a:gd name="T139" fmla="*/ 3102 h 3224"/>
                <a:gd name="T140" fmla="+- 0 7148 7003"/>
                <a:gd name="T141" fmla="*/ T140 w 255"/>
                <a:gd name="T142" fmla="+- 0 3127 35"/>
                <a:gd name="T143" fmla="*/ 3127 h 3224"/>
                <a:gd name="T144" fmla="+- 0 7155 7003"/>
                <a:gd name="T145" fmla="*/ T144 w 255"/>
                <a:gd name="T146" fmla="+- 0 3150 35"/>
                <a:gd name="T147" fmla="*/ 3150 h 3224"/>
                <a:gd name="T148" fmla="+- 0 7164 7003"/>
                <a:gd name="T149" fmla="*/ T148 w 255"/>
                <a:gd name="T150" fmla="+- 0 3171 35"/>
                <a:gd name="T151" fmla="*/ 3171 h 3224"/>
                <a:gd name="T152" fmla="+- 0 7173 7003"/>
                <a:gd name="T153" fmla="*/ T152 w 255"/>
                <a:gd name="T154" fmla="+- 0 3191 35"/>
                <a:gd name="T155" fmla="*/ 3191 h 3224"/>
                <a:gd name="T156" fmla="+- 0 7184 7003"/>
                <a:gd name="T157" fmla="*/ T156 w 255"/>
                <a:gd name="T158" fmla="+- 0 3208 35"/>
                <a:gd name="T159" fmla="*/ 3208 h 3224"/>
                <a:gd name="T160" fmla="+- 0 7195 7003"/>
                <a:gd name="T161" fmla="*/ T160 w 255"/>
                <a:gd name="T162" fmla="+- 0 3223 35"/>
                <a:gd name="T163" fmla="*/ 3223 h 3224"/>
                <a:gd name="T164" fmla="+- 0 7207 7003"/>
                <a:gd name="T165" fmla="*/ T164 w 255"/>
                <a:gd name="T166" fmla="+- 0 3236 35"/>
                <a:gd name="T167" fmla="*/ 3236 h 3224"/>
                <a:gd name="T168" fmla="+- 0 7219 7003"/>
                <a:gd name="T169" fmla="*/ T168 w 255"/>
                <a:gd name="T170" fmla="+- 0 3246 35"/>
                <a:gd name="T171" fmla="*/ 3246 h 3224"/>
                <a:gd name="T172" fmla="+- 0 7232 7003"/>
                <a:gd name="T173" fmla="*/ T172 w 255"/>
                <a:gd name="T174" fmla="+- 0 3253 35"/>
                <a:gd name="T175" fmla="*/ 3253 h 3224"/>
                <a:gd name="T176" fmla="+- 0 7246 7003"/>
                <a:gd name="T177" fmla="*/ T176 w 255"/>
                <a:gd name="T178" fmla="+- 0 3258 35"/>
                <a:gd name="T179" fmla="*/ 3258 h 3224"/>
                <a:gd name="T180" fmla="+- 0 7258 7003"/>
                <a:gd name="T181" fmla="*/ T180 w 255"/>
                <a:gd name="T182" fmla="+- 0 3259 35"/>
                <a:gd name="T183" fmla="*/ 3259 h 32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255" h="3224">
                  <a:moveTo>
                    <a:pt x="255" y="0"/>
                  </a:moveTo>
                  <a:lnTo>
                    <a:pt x="202" y="24"/>
                  </a:lnTo>
                  <a:lnTo>
                    <a:pt x="169" y="70"/>
                  </a:lnTo>
                  <a:lnTo>
                    <a:pt x="151" y="112"/>
                  </a:lnTo>
                  <a:lnTo>
                    <a:pt x="138" y="160"/>
                  </a:lnTo>
                  <a:lnTo>
                    <a:pt x="130" y="214"/>
                  </a:lnTo>
                  <a:lnTo>
                    <a:pt x="127" y="268"/>
                  </a:lnTo>
                  <a:lnTo>
                    <a:pt x="127" y="1343"/>
                  </a:lnTo>
                  <a:lnTo>
                    <a:pt x="127" y="1373"/>
                  </a:lnTo>
                  <a:lnTo>
                    <a:pt x="124" y="1401"/>
                  </a:lnTo>
                  <a:lnTo>
                    <a:pt x="121" y="1429"/>
                  </a:lnTo>
                  <a:lnTo>
                    <a:pt x="116" y="1455"/>
                  </a:lnTo>
                  <a:lnTo>
                    <a:pt x="110" y="1480"/>
                  </a:lnTo>
                  <a:lnTo>
                    <a:pt x="102" y="1503"/>
                  </a:lnTo>
                  <a:lnTo>
                    <a:pt x="94" y="1524"/>
                  </a:lnTo>
                  <a:lnTo>
                    <a:pt x="85" y="1544"/>
                  </a:lnTo>
                  <a:lnTo>
                    <a:pt x="74" y="1561"/>
                  </a:lnTo>
                  <a:lnTo>
                    <a:pt x="63" y="1576"/>
                  </a:lnTo>
                  <a:lnTo>
                    <a:pt x="51" y="1589"/>
                  </a:lnTo>
                  <a:lnTo>
                    <a:pt x="39" y="1599"/>
                  </a:lnTo>
                  <a:lnTo>
                    <a:pt x="26" y="1606"/>
                  </a:lnTo>
                  <a:lnTo>
                    <a:pt x="12" y="1611"/>
                  </a:lnTo>
                  <a:lnTo>
                    <a:pt x="0" y="1612"/>
                  </a:lnTo>
                  <a:lnTo>
                    <a:pt x="14" y="1613"/>
                  </a:lnTo>
                  <a:lnTo>
                    <a:pt x="53" y="1636"/>
                  </a:lnTo>
                  <a:lnTo>
                    <a:pt x="86" y="1682"/>
                  </a:lnTo>
                  <a:lnTo>
                    <a:pt x="103" y="1724"/>
                  </a:lnTo>
                  <a:lnTo>
                    <a:pt x="117" y="1772"/>
                  </a:lnTo>
                  <a:lnTo>
                    <a:pt x="125" y="1826"/>
                  </a:lnTo>
                  <a:lnTo>
                    <a:pt x="127" y="1880"/>
                  </a:lnTo>
                  <a:lnTo>
                    <a:pt x="127" y="2955"/>
                  </a:lnTo>
                  <a:lnTo>
                    <a:pt x="128" y="2985"/>
                  </a:lnTo>
                  <a:lnTo>
                    <a:pt x="130" y="3013"/>
                  </a:lnTo>
                  <a:lnTo>
                    <a:pt x="134" y="3041"/>
                  </a:lnTo>
                  <a:lnTo>
                    <a:pt x="139" y="3067"/>
                  </a:lnTo>
                  <a:lnTo>
                    <a:pt x="145" y="3092"/>
                  </a:lnTo>
                  <a:lnTo>
                    <a:pt x="152" y="3115"/>
                  </a:lnTo>
                  <a:lnTo>
                    <a:pt x="161" y="3136"/>
                  </a:lnTo>
                  <a:lnTo>
                    <a:pt x="170" y="3156"/>
                  </a:lnTo>
                  <a:lnTo>
                    <a:pt x="181" y="3173"/>
                  </a:lnTo>
                  <a:lnTo>
                    <a:pt x="192" y="3188"/>
                  </a:lnTo>
                  <a:lnTo>
                    <a:pt x="204" y="3201"/>
                  </a:lnTo>
                  <a:lnTo>
                    <a:pt x="216" y="3211"/>
                  </a:lnTo>
                  <a:lnTo>
                    <a:pt x="229" y="3218"/>
                  </a:lnTo>
                  <a:lnTo>
                    <a:pt x="243" y="3223"/>
                  </a:lnTo>
                  <a:lnTo>
                    <a:pt x="255" y="3224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85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486" y="1661375"/>
            <a:ext cx="8534400" cy="19318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Here </a:t>
            </a:r>
            <a:r>
              <a:rPr lang="en-US" sz="1500" dirty="0">
                <a:solidFill>
                  <a:schemeClr val="tx1"/>
                </a:solidFill>
              </a:rPr>
              <a:t>d1 ,d2 ,d3 ….. </a:t>
            </a:r>
            <a:r>
              <a:rPr lang="en-US" sz="1500" dirty="0" err="1">
                <a:solidFill>
                  <a:schemeClr val="tx1"/>
                </a:solidFill>
              </a:rPr>
              <a:t>dn</a:t>
            </a:r>
            <a:r>
              <a:rPr lang="en-US" sz="1500" dirty="0">
                <a:solidFill>
                  <a:schemeClr val="tx1"/>
                </a:solidFill>
              </a:rPr>
              <a:t>  is kept as the private key exponents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So, public key(e1,n),(e2,n),(e3,n)…..(</a:t>
            </a:r>
            <a:r>
              <a:rPr lang="en-US" sz="1500" dirty="0" err="1">
                <a:solidFill>
                  <a:schemeClr val="tx1"/>
                </a:solidFill>
              </a:rPr>
              <a:t>en,n</a:t>
            </a:r>
            <a:r>
              <a:rPr lang="en-US" sz="1500" dirty="0">
                <a:solidFill>
                  <a:schemeClr val="tx1"/>
                </a:solidFill>
              </a:rPr>
              <a:t>) and private key(d1,n) (d2,n),(d3,n)…..(</a:t>
            </a:r>
            <a:r>
              <a:rPr lang="en-US" sz="1500" dirty="0" err="1">
                <a:solidFill>
                  <a:schemeClr val="tx1"/>
                </a:solidFill>
              </a:rPr>
              <a:t>dn,n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For Encryption</a:t>
            </a:r>
            <a:r>
              <a:rPr lang="en-US" sz="1500" dirty="0">
                <a:solidFill>
                  <a:schemeClr val="tx1"/>
                </a:solidFill>
              </a:rPr>
              <a:t>: Cipher text, c = m</a:t>
            </a:r>
            <a:r>
              <a:rPr lang="en-US" sz="1500" baseline="30000" dirty="0">
                <a:solidFill>
                  <a:schemeClr val="tx1"/>
                </a:solidFill>
              </a:rPr>
              <a:t>e</a:t>
            </a:r>
            <a:r>
              <a:rPr lang="en-US" sz="1500" dirty="0">
                <a:solidFill>
                  <a:schemeClr val="tx1"/>
                </a:solidFill>
              </a:rPr>
              <a:t>(mod n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            Similarly </a:t>
            </a:r>
            <a:r>
              <a:rPr lang="en-US" sz="1500" dirty="0">
                <a:solidFill>
                  <a:schemeClr val="tx1"/>
                </a:solidFill>
              </a:rPr>
              <a:t>calculate the value of other cipher text (c1,c2,c3…..</a:t>
            </a:r>
            <a:r>
              <a:rPr lang="en-US" sz="1500" dirty="0" err="1">
                <a:solidFill>
                  <a:schemeClr val="tx1"/>
                </a:solidFill>
              </a:rPr>
              <a:t>cn</a:t>
            </a:r>
            <a:r>
              <a:rPr lang="en-US" sz="1500" dirty="0">
                <a:solidFill>
                  <a:schemeClr val="tx1"/>
                </a:solidFill>
              </a:rPr>
              <a:t>) using   value   of   </a:t>
            </a:r>
            <a:r>
              <a:rPr lang="en-US" sz="1500" dirty="0" smtClean="0">
                <a:solidFill>
                  <a:schemeClr val="tx1"/>
                </a:solidFill>
              </a:rPr>
              <a:t>                   	   public   </a:t>
            </a:r>
            <a:r>
              <a:rPr lang="en-US" sz="1500" dirty="0">
                <a:solidFill>
                  <a:schemeClr val="tx1"/>
                </a:solidFill>
              </a:rPr>
              <a:t>key(e1,n),(e2,n),(e3,n)…..(</a:t>
            </a:r>
            <a:r>
              <a:rPr lang="en-US" sz="1500" dirty="0" err="1">
                <a:solidFill>
                  <a:schemeClr val="tx1"/>
                </a:solidFill>
              </a:rPr>
              <a:t>en,n</a:t>
            </a:r>
            <a:r>
              <a:rPr lang="en-US" sz="1500" dirty="0">
                <a:solidFill>
                  <a:schemeClr val="tx1"/>
                </a:solidFill>
              </a:rPr>
              <a:t>)   and private key(d1,n) </a:t>
            </a:r>
            <a:r>
              <a:rPr lang="en-US" sz="1500" dirty="0" smtClean="0">
                <a:solidFill>
                  <a:schemeClr val="tx1"/>
                </a:solidFill>
              </a:rPr>
              <a:t>	  	         		   (</a:t>
            </a:r>
            <a:r>
              <a:rPr lang="en-US" sz="1500" dirty="0">
                <a:solidFill>
                  <a:schemeClr val="tx1"/>
                </a:solidFill>
              </a:rPr>
              <a:t>d2,n),(d3,n)…..(</a:t>
            </a:r>
            <a:r>
              <a:rPr lang="en-US" sz="1500" dirty="0" err="1">
                <a:solidFill>
                  <a:schemeClr val="tx1"/>
                </a:solidFill>
              </a:rPr>
              <a:t>dn,n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For Decryption</a:t>
            </a:r>
            <a:r>
              <a:rPr lang="en-US" sz="1500" dirty="0">
                <a:solidFill>
                  <a:schemeClr val="tx1"/>
                </a:solidFill>
              </a:rPr>
              <a:t>: Message, m = c</a:t>
            </a:r>
            <a:r>
              <a:rPr lang="en-US" sz="1500" baseline="30000" dirty="0">
                <a:solidFill>
                  <a:schemeClr val="tx1"/>
                </a:solidFill>
              </a:rPr>
              <a:t>d</a:t>
            </a:r>
            <a:r>
              <a:rPr lang="en-US" sz="1500" dirty="0">
                <a:solidFill>
                  <a:schemeClr val="tx1"/>
                </a:solidFill>
              </a:rPr>
              <a:t>(mod n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            Similarly </a:t>
            </a:r>
            <a:r>
              <a:rPr lang="en-US" sz="1500" dirty="0">
                <a:solidFill>
                  <a:schemeClr val="tx1"/>
                </a:solidFill>
              </a:rPr>
              <a:t>calculate the value of other received messages (m1,m2,m3…..</a:t>
            </a:r>
            <a:r>
              <a:rPr lang="en-US" sz="1500" dirty="0" err="1">
                <a:solidFill>
                  <a:schemeClr val="tx1"/>
                </a:solidFill>
              </a:rPr>
              <a:t>mn</a:t>
            </a:r>
            <a:r>
              <a:rPr lang="en-US" sz="1500" dirty="0">
                <a:solidFill>
                  <a:schemeClr val="tx1"/>
                </a:solidFill>
              </a:rPr>
              <a:t>) using </a:t>
            </a:r>
            <a:r>
              <a:rPr lang="en-US" sz="1500" dirty="0" smtClean="0">
                <a:solidFill>
                  <a:schemeClr val="tx1"/>
                </a:solidFill>
              </a:rPr>
              <a:t>		   value </a:t>
            </a:r>
            <a:r>
              <a:rPr lang="en-US" sz="1500" dirty="0">
                <a:solidFill>
                  <a:schemeClr val="tx1"/>
                </a:solidFill>
              </a:rPr>
              <a:t>of public key(e1,n),(e2,n),(e3,n)…..(</a:t>
            </a:r>
            <a:r>
              <a:rPr lang="en-US" sz="1500" dirty="0" err="1">
                <a:solidFill>
                  <a:schemeClr val="tx1"/>
                </a:solidFill>
              </a:rPr>
              <a:t>en,n</a:t>
            </a:r>
            <a:r>
              <a:rPr lang="en-US" sz="1500" dirty="0">
                <a:solidFill>
                  <a:schemeClr val="tx1"/>
                </a:solidFill>
              </a:rPr>
              <a:t>) and private key(d1,n) </a:t>
            </a:r>
            <a:r>
              <a:rPr lang="en-US" sz="1500" dirty="0" smtClean="0">
                <a:solidFill>
                  <a:schemeClr val="tx1"/>
                </a:solidFill>
              </a:rPr>
              <a:t>	    	 	  	   (</a:t>
            </a:r>
            <a:r>
              <a:rPr lang="en-US" sz="1500" dirty="0">
                <a:solidFill>
                  <a:schemeClr val="tx1"/>
                </a:solidFill>
              </a:rPr>
              <a:t>d2,n),(d3,n)…..(</a:t>
            </a:r>
            <a:r>
              <a:rPr lang="en-US" sz="1500" dirty="0" err="1">
                <a:solidFill>
                  <a:schemeClr val="tx1"/>
                </a:solidFill>
              </a:rPr>
              <a:t>dn,n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2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77" y="312313"/>
            <a:ext cx="3437027" cy="4089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Proposed RSA Algorithm Design: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5" y="721217"/>
            <a:ext cx="9527190" cy="613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569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72" y="1677876"/>
            <a:ext cx="3724275" cy="234315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47730" y="360608"/>
            <a:ext cx="959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Analysis:</a:t>
            </a:r>
          </a:p>
          <a:p>
            <a:r>
              <a:rPr lang="en-US" dirty="0" smtClean="0"/>
              <a:t>  The </a:t>
            </a:r>
            <a:r>
              <a:rPr lang="en-US" dirty="0"/>
              <a:t>algorithm </a:t>
            </a:r>
            <a:r>
              <a:rPr lang="en-US" dirty="0" smtClean="0"/>
              <a:t>has been executed </a:t>
            </a:r>
            <a:r>
              <a:rPr lang="en-US" dirty="0"/>
              <a:t>on CPU Intel  CORE i3, Processor</a:t>
            </a:r>
          </a:p>
          <a:p>
            <a:r>
              <a:rPr lang="en-US" dirty="0" smtClean="0"/>
              <a:t>  2.20 </a:t>
            </a:r>
            <a:r>
              <a:rPr lang="en-US" dirty="0"/>
              <a:t>GHz. The project of </a:t>
            </a:r>
            <a:r>
              <a:rPr lang="en-US" b="1" dirty="0"/>
              <a:t>digital signature certificate </a:t>
            </a:r>
            <a:r>
              <a:rPr lang="en-US" dirty="0"/>
              <a:t>Implemented using Microsoft </a:t>
            </a:r>
            <a:r>
              <a:rPr lang="en-US" dirty="0" smtClean="0"/>
              <a:t>  Visual </a:t>
            </a:r>
            <a:r>
              <a:rPr lang="en-US" dirty="0"/>
              <a:t>Studio 2010, (Fig 3). It is tested with messages </a:t>
            </a:r>
            <a:r>
              <a:rPr lang="en-US" dirty="0" smtClean="0"/>
              <a:t>with length </a:t>
            </a:r>
            <a:r>
              <a:rPr lang="en-US" dirty="0"/>
              <a:t>50</a:t>
            </a:r>
          </a:p>
        </p:txBody>
      </p:sp>
      <p:pic>
        <p:nvPicPr>
          <p:cNvPr id="8256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6" y="1560937"/>
            <a:ext cx="6204443" cy="439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16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According to the survey using Enhanced </a:t>
            </a:r>
            <a:r>
              <a:rPr lang="en-US" dirty="0">
                <a:solidFill>
                  <a:schemeClr val="tx1"/>
                </a:solidFill>
              </a:rPr>
              <a:t>and Secure RSA key generation </a:t>
            </a:r>
            <a:r>
              <a:rPr lang="en-US" dirty="0" smtClean="0">
                <a:solidFill>
                  <a:schemeClr val="tx1"/>
                </a:solidFill>
              </a:rPr>
              <a:t>scheme is advantageous than using the above proposed RSA.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Even though </a:t>
            </a:r>
            <a:r>
              <a:rPr lang="en-US" dirty="0" smtClean="0">
                <a:solidFill>
                  <a:schemeClr val="tx1"/>
                </a:solidFill>
              </a:rPr>
              <a:t>the ESRKGS takes little more time </a:t>
            </a:r>
            <a:r>
              <a:rPr lang="en-US" dirty="0" smtClean="0">
                <a:solidFill>
                  <a:schemeClr val="tx1"/>
                </a:solidFill>
              </a:rPr>
              <a:t>for encryption and decryption </a:t>
            </a:r>
            <a:r>
              <a:rPr lang="en-US" dirty="0" smtClean="0">
                <a:solidFill>
                  <a:schemeClr val="tx1"/>
                </a:solidFill>
              </a:rPr>
              <a:t>, it </a:t>
            </a:r>
            <a:r>
              <a:rPr lang="en-US" dirty="0" smtClean="0">
                <a:solidFill>
                  <a:schemeClr val="tx1"/>
                </a:solidFill>
              </a:rPr>
              <a:t>will be hard to find the prime numbers based on the e and n as it has much complex implementation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28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Thangavel</a:t>
            </a:r>
            <a:r>
              <a:rPr lang="en-US" dirty="0">
                <a:solidFill>
                  <a:schemeClr val="tx1"/>
                </a:solidFill>
              </a:rPr>
              <a:t>, M. , </a:t>
            </a:r>
            <a:r>
              <a:rPr lang="en-US" dirty="0" err="1">
                <a:solidFill>
                  <a:schemeClr val="tx1"/>
                </a:solidFill>
              </a:rPr>
              <a:t>Varalakshmi</a:t>
            </a:r>
            <a:r>
              <a:rPr lang="en-US" dirty="0">
                <a:solidFill>
                  <a:schemeClr val="tx1"/>
                </a:solidFill>
              </a:rPr>
              <a:t>, P. , </a:t>
            </a:r>
            <a:r>
              <a:rPr lang="en-US" dirty="0" err="1">
                <a:solidFill>
                  <a:schemeClr val="tx1"/>
                </a:solidFill>
              </a:rPr>
              <a:t>Murrali</a:t>
            </a:r>
            <a:r>
              <a:rPr lang="en-US" dirty="0">
                <a:solidFill>
                  <a:schemeClr val="tx1"/>
                </a:solidFill>
              </a:rPr>
              <a:t>, M. , &amp; </a:t>
            </a:r>
            <a:r>
              <a:rPr lang="en-US" dirty="0" err="1">
                <a:solidFill>
                  <a:schemeClr val="tx1"/>
                </a:solidFill>
              </a:rPr>
              <a:t>Nithya</a:t>
            </a:r>
            <a:r>
              <a:rPr lang="en-US" dirty="0">
                <a:solidFill>
                  <a:schemeClr val="tx1"/>
                </a:solidFill>
              </a:rPr>
              <a:t>, K. (2015). An enhanced and secured </a:t>
            </a:r>
            <a:r>
              <a:rPr lang="en-US" dirty="0" err="1">
                <a:solidFill>
                  <a:schemeClr val="tx1"/>
                </a:solidFill>
              </a:rPr>
              <a:t>rsa</a:t>
            </a:r>
            <a:r>
              <a:rPr lang="en-US" dirty="0">
                <a:solidFill>
                  <a:schemeClr val="tx1"/>
                </a:solidFill>
              </a:rPr>
              <a:t> key generation scheme (</a:t>
            </a:r>
            <a:r>
              <a:rPr lang="en-US" dirty="0" err="1">
                <a:solidFill>
                  <a:schemeClr val="tx1"/>
                </a:solidFill>
              </a:rPr>
              <a:t>esrkgs</a:t>
            </a:r>
            <a:r>
              <a:rPr lang="en-US" dirty="0">
                <a:solidFill>
                  <a:schemeClr val="tx1"/>
                </a:solidFill>
              </a:rPr>
              <a:t>). Journal of Information Security and Applications, 20, </a:t>
            </a:r>
            <a:r>
              <a:rPr lang="en-US" dirty="0" smtClean="0">
                <a:solidFill>
                  <a:schemeClr val="tx1"/>
                </a:solidFill>
              </a:rPr>
              <a:t>3-10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Negi, A. , Sharma, P. , Chaudhary, P. , &amp; Gupta, H. (2015). New method for obtaining digital signature certificate using proposed </a:t>
            </a:r>
            <a:r>
              <a:rPr lang="en-US" dirty="0" err="1">
                <a:solidFill>
                  <a:schemeClr val="tx1"/>
                </a:solidFill>
              </a:rPr>
              <a:t>rsa</a:t>
            </a:r>
            <a:r>
              <a:rPr lang="en-US" dirty="0">
                <a:solidFill>
                  <a:schemeClr val="tx1"/>
                </a:solidFill>
              </a:rPr>
              <a:t> algorithm. </a:t>
            </a:r>
            <a:r>
              <a:rPr lang="en-US" i="1" dirty="0">
                <a:solidFill>
                  <a:schemeClr val="tx1"/>
                </a:solidFill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121</a:t>
            </a:r>
            <a:r>
              <a:rPr lang="en-US" dirty="0">
                <a:solidFill>
                  <a:schemeClr val="tx1"/>
                </a:solidFill>
              </a:rPr>
              <a:t>(23),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Xiao, Z. , Wang, Y. , &amp; Jiang, Z. (2015). Research and implementation of four-prime </a:t>
            </a:r>
            <a:r>
              <a:rPr lang="en-US" dirty="0" err="1">
                <a:solidFill>
                  <a:schemeClr val="tx1"/>
                </a:solidFill>
              </a:rPr>
              <a:t>rsa</a:t>
            </a:r>
            <a:r>
              <a:rPr lang="en-US" dirty="0">
                <a:solidFill>
                  <a:schemeClr val="tx1"/>
                </a:solidFill>
              </a:rPr>
              <a:t> digital signature algorithm. </a:t>
            </a:r>
            <a:r>
              <a:rPr lang="en-US" i="1" dirty="0">
                <a:solidFill>
                  <a:schemeClr val="tx1"/>
                </a:solidFill>
              </a:rPr>
              <a:t>2015 IEEE/ACIS 14th International Conference on Computer and Information Science (ICIS)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545-549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https://en.wikipedia.org/wiki/RSA_(cryptosystem)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0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795" y="157444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What is Digital Signature?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 D</a:t>
            </a:r>
            <a:r>
              <a:rPr lang="en-US" dirty="0" smtClean="0">
                <a:solidFill>
                  <a:schemeClr val="tx1"/>
                </a:solidFill>
              </a:rPr>
              <a:t>igital </a:t>
            </a:r>
            <a:r>
              <a:rPr lang="en-US" dirty="0">
                <a:solidFill>
                  <a:schemeClr val="tx1"/>
                </a:solidFill>
              </a:rPr>
              <a:t>signature is a mathematical scheme for demonstrating the authenticity of a digital message or documents. A valid digital signature gives a recipient reason to believe that the message was created by a known sender. Digital signatures are commonly used for software distribution, financial transactions, and in other cases where it is important to detect forgery or tampering.</a:t>
            </a:r>
          </a:p>
        </p:txBody>
      </p:sp>
    </p:spTree>
    <p:extLst>
      <p:ext uri="{BB962C8B-B14F-4D97-AF65-F5344CB8AC3E}">
        <p14:creationId xmlns:p14="http://schemas.microsoft.com/office/powerpoint/2010/main" val="1879268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415" y="2514601"/>
            <a:ext cx="3668847" cy="1580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Thank You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282350"/>
              </p:ext>
            </p:extLst>
          </p:nvPr>
        </p:nvGraphicFramePr>
        <p:xfrm>
          <a:off x="632697" y="564120"/>
          <a:ext cx="9387066" cy="5424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45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3372"/>
            <a:ext cx="8534400" cy="3615267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Digital Signature has three main blocks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1.Key Generation Algorithm(symmetric or asymmetric)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2.Signing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3.Signature Verification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8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" y="347731"/>
            <a:ext cx="9697792" cy="6130344"/>
          </a:xfrm>
        </p:spPr>
      </p:pic>
    </p:spTree>
    <p:extLst>
      <p:ext uri="{BB962C8B-B14F-4D97-AF65-F5344CB8AC3E}">
        <p14:creationId xmlns:p14="http://schemas.microsoft.com/office/powerpoint/2010/main" val="604401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702" y="132009"/>
            <a:ext cx="8534400" cy="8725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  RSA(</a:t>
            </a:r>
            <a:r>
              <a:rPr lang="en-US" sz="2800" dirty="0" smtClean="0">
                <a:solidFill>
                  <a:schemeClr val="tx1"/>
                </a:solidFill>
              </a:rPr>
              <a:t>Ron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ivest, Adi </a:t>
            </a:r>
            <a:r>
              <a:rPr lang="en-US" sz="2800" b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hamir, and Leonard 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dleman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239" y="1262129"/>
            <a:ext cx="104817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Key Generation:</a:t>
            </a:r>
          </a:p>
          <a:p>
            <a:r>
              <a:rPr lang="en-US" sz="1600" dirty="0"/>
              <a:t>The keys for the RSA algorithm are generated the following way: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Choose two distinct prime numbers </a:t>
            </a:r>
            <a:r>
              <a:rPr lang="en-US" sz="2000" b="1" dirty="0">
                <a:solidFill>
                  <a:srgbClr val="00206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2060"/>
                </a:solidFill>
              </a:rPr>
              <a:t>q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For security purposes, the integers p and q should be chosen at random, and should be similar in magnitude but 'differ in length by a few </a:t>
            </a:r>
            <a:r>
              <a:rPr lang="en-US" sz="2000" dirty="0" smtClean="0"/>
              <a:t>digits </a:t>
            </a:r>
            <a:r>
              <a:rPr lang="en-US" sz="2000" dirty="0"/>
              <a:t>to make factoring harder.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Compute </a:t>
            </a:r>
            <a:r>
              <a:rPr lang="en-US" sz="2000" b="1" dirty="0">
                <a:solidFill>
                  <a:srgbClr val="002060"/>
                </a:solidFill>
              </a:rPr>
              <a:t>n = </a:t>
            </a:r>
            <a:r>
              <a:rPr lang="en-US" sz="2000" b="1" dirty="0" err="1">
                <a:solidFill>
                  <a:srgbClr val="002060"/>
                </a:solidFill>
              </a:rPr>
              <a:t>pq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 is used as the modulus for both the public and private </a:t>
            </a:r>
            <a:r>
              <a:rPr lang="en-US" sz="2000" dirty="0" smtClean="0"/>
              <a:t>keys.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Compute </a:t>
            </a:r>
            <a:r>
              <a:rPr lang="en-US" sz="2000" b="1" dirty="0">
                <a:solidFill>
                  <a:srgbClr val="002060"/>
                </a:solidFill>
              </a:rPr>
              <a:t>φ(n) = φ(p)φ(q) = (p − 1)(q − 1)</a:t>
            </a:r>
            <a:r>
              <a:rPr lang="en-US" sz="2000" dirty="0" smtClean="0"/>
              <a:t>, </a:t>
            </a:r>
            <a:r>
              <a:rPr lang="en-US" sz="2000" dirty="0"/>
              <a:t>where φ is Euler's totient function. This value is kept private.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Choose an integer e such that </a:t>
            </a:r>
            <a:r>
              <a:rPr lang="en-US" sz="2000" b="1" dirty="0">
                <a:solidFill>
                  <a:srgbClr val="002060"/>
                </a:solidFill>
              </a:rPr>
              <a:t>1 &lt; e &lt; φ(n)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2060"/>
                </a:solidFill>
              </a:rPr>
              <a:t>gcd</a:t>
            </a:r>
            <a:r>
              <a:rPr lang="en-US" sz="2000" b="1" dirty="0">
                <a:solidFill>
                  <a:srgbClr val="002060"/>
                </a:solidFill>
              </a:rPr>
              <a:t>(e, φ(n)) = 1</a:t>
            </a:r>
            <a:r>
              <a:rPr lang="en-US" sz="2000" dirty="0"/>
              <a:t>; i.e., e and φ(n) are coprime.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Determine </a:t>
            </a:r>
            <a:r>
              <a:rPr lang="en-US" sz="2000" dirty="0"/>
              <a:t>d as </a:t>
            </a:r>
            <a:r>
              <a:rPr lang="en-US" sz="2000" b="1" dirty="0">
                <a:solidFill>
                  <a:srgbClr val="002060"/>
                </a:solidFill>
              </a:rPr>
              <a:t>d ≡ e</a:t>
            </a:r>
            <a:r>
              <a:rPr lang="en-US" b="1" baseline="30000" dirty="0">
                <a:solidFill>
                  <a:srgbClr val="002060"/>
                </a:solidFill>
              </a:rPr>
              <a:t>−1 </a:t>
            </a:r>
            <a:r>
              <a:rPr lang="en-US" sz="2000" b="1" dirty="0">
                <a:solidFill>
                  <a:srgbClr val="002060"/>
                </a:solidFill>
              </a:rPr>
              <a:t>(mod φ(n))</a:t>
            </a:r>
            <a:r>
              <a:rPr lang="en-US" sz="2000" dirty="0"/>
              <a:t>; i.e., d is the modular multiplicative inverse of e (modulo φ(n)).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is more clearly stated as: solve for d given </a:t>
            </a:r>
            <a:r>
              <a:rPr lang="en-US" sz="2000" b="1" dirty="0" err="1">
                <a:solidFill>
                  <a:srgbClr val="002060"/>
                </a:solidFill>
              </a:rPr>
              <a:t>d⋅e</a:t>
            </a:r>
            <a:r>
              <a:rPr lang="en-US" sz="2000" b="1" dirty="0">
                <a:solidFill>
                  <a:srgbClr val="002060"/>
                </a:solidFill>
              </a:rPr>
              <a:t> ≡ 1 (mod φ(n))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 is kept as the private key exponent.</a:t>
            </a:r>
            <a:endParaRPr lang="en-US" sz="20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297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Encryption Algorithm 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this phase using the parameters generated in the first phase we sign the message as shown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c=m</a:t>
            </a:r>
            <a:r>
              <a:rPr lang="en-US" baseline="30000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mod n</a:t>
            </a:r>
          </a:p>
          <a:p>
            <a:pPr marL="0" indent="0">
              <a:buNone/>
            </a:pPr>
            <a:endParaRPr lang="en-US" baseline="30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Signature Verification Algorithm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signature can be verified by extracting the message.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m=</a:t>
            </a:r>
            <a:r>
              <a:rPr lang="en-US" dirty="0" err="1" smtClean="0">
                <a:solidFill>
                  <a:schemeClr val="tx1"/>
                </a:solidFill>
              </a:rPr>
              <a:t>c</a:t>
            </a:r>
            <a:r>
              <a:rPr lang="en-US" baseline="30000" dirty="0" err="1" smtClean="0">
                <a:solidFill>
                  <a:schemeClr val="tx1"/>
                </a:solidFill>
              </a:rPr>
              <a:t>e</a:t>
            </a:r>
            <a:r>
              <a:rPr lang="en-US" baseline="30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mod 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505495"/>
            <a:ext cx="8534400" cy="3229377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Example: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Choose </a:t>
            </a:r>
            <a:r>
              <a:rPr lang="en-US" sz="1800" dirty="0">
                <a:solidFill>
                  <a:schemeClr val="tx1"/>
                </a:solidFill>
              </a:rPr>
              <a:t>two distinct prime numbers, such as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p </a:t>
            </a:r>
            <a:r>
              <a:rPr lang="en-US" sz="1800" dirty="0">
                <a:solidFill>
                  <a:schemeClr val="tx1"/>
                </a:solidFill>
              </a:rPr>
              <a:t>= 61 and q = 53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Compute n = </a:t>
            </a:r>
            <a:r>
              <a:rPr lang="en-US" sz="1800" dirty="0" err="1">
                <a:solidFill>
                  <a:schemeClr val="tx1"/>
                </a:solidFill>
              </a:rPr>
              <a:t>pq</a:t>
            </a:r>
            <a:r>
              <a:rPr lang="en-US" sz="1800" dirty="0">
                <a:solidFill>
                  <a:schemeClr val="tx1"/>
                </a:solidFill>
              </a:rPr>
              <a:t> giving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n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61* </a:t>
            </a:r>
            <a:r>
              <a:rPr lang="en-US" sz="1800" dirty="0">
                <a:solidFill>
                  <a:schemeClr val="tx1"/>
                </a:solidFill>
              </a:rPr>
              <a:t>53 = 3233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Compute the totient of the product as φ(n) = (p − 1)(q − 1) giving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</a:t>
            </a:r>
            <a:r>
              <a:rPr lang="el-GR" sz="1800" dirty="0">
                <a:solidFill>
                  <a:schemeClr val="tx1"/>
                </a:solidFill>
              </a:rPr>
              <a:t> φ</a:t>
            </a:r>
            <a:r>
              <a:rPr lang="en-US" sz="1800" dirty="0" smtClean="0">
                <a:solidFill>
                  <a:schemeClr val="tx1"/>
                </a:solidFill>
              </a:rPr>
              <a:t>(3233</a:t>
            </a:r>
            <a:r>
              <a:rPr lang="en-US" sz="1800" dirty="0">
                <a:solidFill>
                  <a:schemeClr val="tx1"/>
                </a:solidFill>
              </a:rPr>
              <a:t>) = (61 - 1)(53 - 1) = 3120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Choose any number 1 &lt; e &lt; 3120 that is coprime to 3120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Let </a:t>
            </a:r>
            <a:r>
              <a:rPr lang="en-US" sz="1800" dirty="0">
                <a:solidFill>
                  <a:schemeClr val="tx1"/>
                </a:solidFill>
              </a:rPr>
              <a:t>e = 17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Compute d, the modular multiplicative inverse of e (mod φ(n)) yielding,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d </a:t>
            </a:r>
            <a:r>
              <a:rPr lang="en-US" sz="1800" dirty="0">
                <a:solidFill>
                  <a:schemeClr val="tx1"/>
                </a:solidFill>
              </a:rPr>
              <a:t>= 2753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Worked </a:t>
            </a:r>
            <a:r>
              <a:rPr lang="en-US" sz="1800" dirty="0">
                <a:solidFill>
                  <a:schemeClr val="tx1"/>
                </a:solidFill>
              </a:rPr>
              <a:t>example for the modular multiplicative inverse: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e </a:t>
            </a:r>
            <a:r>
              <a:rPr lang="en-US" sz="1800" dirty="0">
                <a:solidFill>
                  <a:schemeClr val="tx1"/>
                </a:solidFill>
              </a:rPr>
              <a:t>*</a:t>
            </a:r>
            <a:r>
              <a:rPr lang="en-US" sz="1800" dirty="0" smtClean="0">
                <a:solidFill>
                  <a:schemeClr val="tx1"/>
                </a:solidFill>
              </a:rPr>
              <a:t>d  mod </a:t>
            </a:r>
            <a:r>
              <a:rPr lang="el-GR" sz="1800" dirty="0">
                <a:solidFill>
                  <a:schemeClr val="tx1"/>
                </a:solidFill>
              </a:rPr>
              <a:t> φ </a:t>
            </a:r>
            <a:r>
              <a:rPr lang="en-US" sz="1800" dirty="0" smtClean="0">
                <a:solidFill>
                  <a:schemeClr val="tx1"/>
                </a:solidFill>
              </a:rPr>
              <a:t>(n</a:t>
            </a:r>
            <a:r>
              <a:rPr lang="en-US" sz="1800" dirty="0">
                <a:solidFill>
                  <a:schemeClr val="tx1"/>
                </a:solidFill>
              </a:rPr>
              <a:t>) = 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17 *2753  mod</a:t>
            </a:r>
            <a:r>
              <a:rPr lang="el-GR" sz="1800" dirty="0">
                <a:solidFill>
                  <a:schemeClr val="tx1"/>
                </a:solidFill>
              </a:rPr>
              <a:t> φ </a:t>
            </a:r>
            <a:r>
              <a:rPr lang="en-US" sz="1800" dirty="0" smtClean="0">
                <a:solidFill>
                  <a:schemeClr val="tx1"/>
                </a:solidFill>
              </a:rPr>
              <a:t>( 3120)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33530"/>
            <a:ext cx="8534400" cy="5560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public key is (</a:t>
            </a:r>
            <a:r>
              <a:rPr lang="en-US" b="1" dirty="0">
                <a:solidFill>
                  <a:srgbClr val="002060"/>
                </a:solidFill>
              </a:rPr>
              <a:t>n = 3233, e = 17</a:t>
            </a:r>
            <a:r>
              <a:rPr lang="en-US" dirty="0">
                <a:solidFill>
                  <a:schemeClr val="tx1"/>
                </a:solidFill>
              </a:rPr>
              <a:t>). For a padded plaintext message m, the encryption function </a:t>
            </a:r>
            <a:r>
              <a:rPr lang="en-US" dirty="0" smtClean="0">
                <a:solidFill>
                  <a:schemeClr val="tx1"/>
                </a:solidFill>
              </a:rPr>
              <a:t>is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c(m) = 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b="1" baseline="30000" dirty="0" smtClean="0">
                <a:solidFill>
                  <a:srgbClr val="002060"/>
                </a:solidFill>
              </a:rPr>
              <a:t>17</a:t>
            </a:r>
            <a:r>
              <a:rPr lang="en-US" dirty="0" smtClean="0">
                <a:solidFill>
                  <a:schemeClr val="tx1"/>
                </a:solidFill>
              </a:rPr>
              <a:t>mod( 3233)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private key is (</a:t>
            </a:r>
            <a:r>
              <a:rPr lang="en-US" b="1" dirty="0">
                <a:solidFill>
                  <a:srgbClr val="002060"/>
                </a:solidFill>
              </a:rPr>
              <a:t>d = 2753</a:t>
            </a:r>
            <a:r>
              <a:rPr lang="en-US" dirty="0">
                <a:solidFill>
                  <a:schemeClr val="tx1"/>
                </a:solidFill>
              </a:rPr>
              <a:t>). For an encrypted </a:t>
            </a:r>
            <a:r>
              <a:rPr lang="en-US" dirty="0" smtClean="0">
                <a:solidFill>
                  <a:schemeClr val="tx1"/>
                </a:solidFill>
              </a:rPr>
              <a:t>cipher text </a:t>
            </a:r>
            <a:r>
              <a:rPr lang="en-US" dirty="0">
                <a:solidFill>
                  <a:schemeClr val="tx1"/>
                </a:solidFill>
              </a:rPr>
              <a:t>c, the decryption function </a:t>
            </a:r>
            <a:r>
              <a:rPr lang="en-US" dirty="0" smtClean="0">
                <a:solidFill>
                  <a:schemeClr val="tx1"/>
                </a:solidFill>
              </a:rPr>
              <a:t>is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m(c</a:t>
            </a:r>
            <a:r>
              <a:rPr lang="en-US" dirty="0">
                <a:solidFill>
                  <a:schemeClr val="tx1"/>
                </a:solidFill>
              </a:rPr>
              <a:t>) =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="1" baseline="30000" dirty="0" smtClean="0">
                <a:solidFill>
                  <a:srgbClr val="002060"/>
                </a:solidFill>
              </a:rPr>
              <a:t>2753</a:t>
            </a:r>
            <a:r>
              <a:rPr lang="en-US" dirty="0" smtClean="0">
                <a:solidFill>
                  <a:schemeClr val="tx1"/>
                </a:solidFill>
              </a:rPr>
              <a:t>mod(3233)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instance, in order to encrypt m = 65, we calculate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c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65</a:t>
            </a:r>
            <a:r>
              <a:rPr lang="en-US" b="1" baseline="30000" dirty="0" smtClean="0">
                <a:solidFill>
                  <a:srgbClr val="002060"/>
                </a:solidFill>
              </a:rPr>
              <a:t>17</a:t>
            </a:r>
            <a:r>
              <a:rPr lang="en-US" dirty="0" smtClean="0">
                <a:solidFill>
                  <a:schemeClr val="tx1"/>
                </a:solidFill>
              </a:rPr>
              <a:t>mod(3233)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>
                <a:solidFill>
                  <a:srgbClr val="002060"/>
                </a:solidFill>
              </a:rPr>
              <a:t>2790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To decrypt c = 2790, we </a:t>
            </a:r>
            <a:r>
              <a:rPr lang="en-US" dirty="0" smtClean="0">
                <a:solidFill>
                  <a:schemeClr val="tx1"/>
                </a:solidFill>
              </a:rPr>
              <a:t>calculate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m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 smtClean="0">
                <a:solidFill>
                  <a:srgbClr val="002060"/>
                </a:solidFill>
              </a:rPr>
              <a:t>2790</a:t>
            </a:r>
            <a:r>
              <a:rPr lang="en-US" baseline="30000" dirty="0" smtClean="0">
                <a:solidFill>
                  <a:schemeClr val="tx1"/>
                </a:solidFill>
              </a:rPr>
              <a:t>2753</a:t>
            </a:r>
            <a:r>
              <a:rPr lang="en-US" dirty="0" smtClean="0">
                <a:solidFill>
                  <a:schemeClr val="tx1"/>
                </a:solidFill>
              </a:rPr>
              <a:t>mod(3233) </a:t>
            </a:r>
            <a:r>
              <a:rPr lang="en-US" dirty="0">
                <a:solidFill>
                  <a:schemeClr val="tx1"/>
                </a:solidFill>
              </a:rPr>
              <a:t>= 65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6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</TotalTime>
  <Words>853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Digital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sunny_nipun</dc:creator>
  <cp:lastModifiedBy>sunny_nipun</cp:lastModifiedBy>
  <cp:revision>24</cp:revision>
  <dcterms:created xsi:type="dcterms:W3CDTF">2015-12-02T03:00:57Z</dcterms:created>
  <dcterms:modified xsi:type="dcterms:W3CDTF">2015-12-02T21:42:41Z</dcterms:modified>
</cp:coreProperties>
</file>