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2" r:id="rId4"/>
    <p:sldId id="261" r:id="rId5"/>
    <p:sldId id="263" r:id="rId6"/>
    <p:sldId id="279" r:id="rId7"/>
    <p:sldId id="268" r:id="rId8"/>
    <p:sldId id="269" r:id="rId9"/>
    <p:sldId id="270" r:id="rId10"/>
    <p:sldId id="271" r:id="rId11"/>
    <p:sldId id="274" r:id="rId12"/>
    <p:sldId id="275" r:id="rId13"/>
    <p:sldId id="278" r:id="rId14"/>
    <p:sldId id="277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7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主页</a:t>
            </a:r>
            <a:r>
              <a:rPr lang="zh-CN" altLang="en-US" sz="2000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搜索                                                             牙体疾病管理系统                                       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添加病历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图片 4" descr="a9ec8a13632762d00f1aa240a2ec08fa513dc62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60" y="0"/>
            <a:ext cx="442708" cy="44477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8410"/>
              </p:ext>
            </p:extLst>
          </p:nvPr>
        </p:nvGraphicFramePr>
        <p:xfrm>
          <a:off x="0" y="538097"/>
          <a:ext cx="12191999" cy="621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85"/>
                <a:gridCol w="1458603"/>
                <a:gridCol w="1344706"/>
                <a:gridCol w="1640541"/>
                <a:gridCol w="1922930"/>
                <a:gridCol w="2312894"/>
                <a:gridCol w="1398494"/>
                <a:gridCol w="546846"/>
              </a:tblGrid>
              <a:tr h="652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诊断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最近就诊时间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医生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2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请输入编号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请输入姓名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请输入性别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请输入年龄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请输入诊断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请输入时间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请输入医生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160005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陈伟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男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43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牙中龋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20160702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医生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</a:t>
                      </a:r>
                      <a:r>
                        <a:rPr lang="zh-CN" altLang="en-US" dirty="0" smtClean="0"/>
                        <a:t>牙浅龋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何川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牙白垩斑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8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r>
                        <a:rPr lang="zh-CN" altLang="en-US" dirty="0" smtClean="0"/>
                        <a:t>牙牙体缺损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3786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" y="15389"/>
            <a:ext cx="853888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主页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725835" y="1896035"/>
            <a:ext cx="362025" cy="4702886"/>
            <a:chOff x="18593" y="4118"/>
            <a:chExt cx="328" cy="6375"/>
          </a:xfrm>
        </p:grpSpPr>
        <p:sp>
          <p:nvSpPr>
            <p:cNvPr id="16" name=" 226"/>
            <p:cNvSpPr/>
            <p:nvPr/>
          </p:nvSpPr>
          <p:spPr>
            <a:xfrm>
              <a:off x="18593" y="4118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 226"/>
            <p:cNvSpPr/>
            <p:nvPr/>
          </p:nvSpPr>
          <p:spPr>
            <a:xfrm rot="10620000">
              <a:off x="18593" y="10119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 219"/>
            <p:cNvSpPr/>
            <p:nvPr/>
          </p:nvSpPr>
          <p:spPr>
            <a:xfrm>
              <a:off x="18628" y="4646"/>
              <a:ext cx="258" cy="29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" name="流程图: 合并 18"/>
          <p:cNvSpPr/>
          <p:nvPr/>
        </p:nvSpPr>
        <p:spPr>
          <a:xfrm>
            <a:off x="1102650" y="65890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合并 21"/>
          <p:cNvSpPr/>
          <p:nvPr/>
        </p:nvSpPr>
        <p:spPr>
          <a:xfrm>
            <a:off x="11228293" y="59166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合并 22"/>
          <p:cNvSpPr/>
          <p:nvPr/>
        </p:nvSpPr>
        <p:spPr>
          <a:xfrm>
            <a:off x="9861177" y="59166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合并 24"/>
          <p:cNvSpPr/>
          <p:nvPr/>
        </p:nvSpPr>
        <p:spPr>
          <a:xfrm>
            <a:off x="5504318" y="658904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26"/>
          <p:cNvSpPr/>
          <p:nvPr/>
        </p:nvSpPr>
        <p:spPr>
          <a:xfrm>
            <a:off x="2590795" y="658905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6844" y="5110318"/>
            <a:ext cx="221876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输入</a:t>
            </a:r>
            <a:r>
              <a:rPr lang="zh-CN" altLang="en-US" b="1" dirty="0" smtClean="0">
                <a:solidFill>
                  <a:schemeClr val="bg1"/>
                </a:solidFill>
              </a:rPr>
              <a:t>后精确查找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344697" y="1532965"/>
            <a:ext cx="0" cy="3455894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32239" y="1917008"/>
            <a:ext cx="208663" cy="2460235"/>
            <a:chOff x="132239" y="1917008"/>
            <a:chExt cx="208663" cy="2460235"/>
          </a:xfrm>
        </p:grpSpPr>
        <p:sp>
          <p:nvSpPr>
            <p:cNvPr id="31" name=" 184"/>
            <p:cNvSpPr/>
            <p:nvPr/>
          </p:nvSpPr>
          <p:spPr>
            <a:xfrm>
              <a:off x="144603" y="191700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2" name=" 184"/>
            <p:cNvSpPr/>
            <p:nvPr/>
          </p:nvSpPr>
          <p:spPr>
            <a:xfrm>
              <a:off x="144603" y="2396937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3" name=" 184"/>
            <p:cNvSpPr/>
            <p:nvPr/>
          </p:nvSpPr>
          <p:spPr>
            <a:xfrm>
              <a:off x="162784" y="287959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4" name=" 184"/>
            <p:cNvSpPr/>
            <p:nvPr/>
          </p:nvSpPr>
          <p:spPr>
            <a:xfrm>
              <a:off x="144603" y="327916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5" name=" 184"/>
            <p:cNvSpPr/>
            <p:nvPr/>
          </p:nvSpPr>
          <p:spPr>
            <a:xfrm>
              <a:off x="162784" y="372203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6" name=" 184"/>
            <p:cNvSpPr/>
            <p:nvPr/>
          </p:nvSpPr>
          <p:spPr>
            <a:xfrm>
              <a:off x="132239" y="416832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" y="5800600"/>
            <a:ext cx="165622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病历删除按钮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3662" y="4481701"/>
            <a:ext cx="9207" cy="1336318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376" y="1129553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陈 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65277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男        </a:t>
            </a:r>
            <a:r>
              <a:rPr lang="en-US" altLang="zh-CN" dirty="0" smtClean="0"/>
              <a:t>17        </a:t>
            </a:r>
            <a:r>
              <a:rPr lang="zh-CN" altLang="en-US" dirty="0" smtClean="0"/>
              <a:t>学生      </a:t>
            </a:r>
            <a:r>
              <a:rPr lang="en-US" altLang="zh-CN" dirty="0" smtClean="0"/>
              <a:t>18382238234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1670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342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初诊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519430" y="4531659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2016-11-23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071" y="591668"/>
            <a:ext cx="645179" cy="32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3176" y="3079377"/>
            <a:ext cx="11607058" cy="412378"/>
            <a:chOff x="0" y="4760259"/>
            <a:chExt cx="11607058" cy="412378"/>
          </a:xfrm>
        </p:grpSpPr>
        <p:sp>
          <p:nvSpPr>
            <p:cNvPr id="47" name="圆角矩形 46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4212" y="3993778"/>
            <a:ext cx="11607058" cy="412378"/>
            <a:chOff x="0" y="4760259"/>
            <a:chExt cx="11607058" cy="412378"/>
          </a:xfrm>
        </p:grpSpPr>
        <p:sp>
          <p:nvSpPr>
            <p:cNvPr id="56" name="圆角矩形 55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牙中龋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212" y="4930587"/>
            <a:ext cx="11607058" cy="412378"/>
            <a:chOff x="104212" y="4312025"/>
            <a:chExt cx="11607058" cy="412378"/>
          </a:xfrm>
        </p:grpSpPr>
        <p:sp>
          <p:nvSpPr>
            <p:cNvPr id="65" name="圆角矩形 64"/>
            <p:cNvSpPr/>
            <p:nvPr/>
          </p:nvSpPr>
          <p:spPr>
            <a:xfrm>
              <a:off x="8968693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551954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407160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677518" y="4312025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305682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79948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17473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04212" y="4312025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42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5809129" y="2178423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528394" y="3608293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2016-11-22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528394" y="5419162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2016-11-24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36" y="2129116"/>
            <a:ext cx="4701838" cy="337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合 39"/>
          <p:cNvGrpSpPr/>
          <p:nvPr/>
        </p:nvGrpSpPr>
        <p:grpSpPr>
          <a:xfrm>
            <a:off x="107913" y="3177990"/>
            <a:ext cx="213725" cy="2042785"/>
            <a:chOff x="107913" y="3177990"/>
            <a:chExt cx="213725" cy="2042785"/>
          </a:xfrm>
        </p:grpSpPr>
        <p:sp>
          <p:nvSpPr>
            <p:cNvPr id="41" name=" 184"/>
            <p:cNvSpPr/>
            <p:nvPr/>
          </p:nvSpPr>
          <p:spPr>
            <a:xfrm>
              <a:off x="143520" y="317799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2" name=" 184"/>
            <p:cNvSpPr/>
            <p:nvPr/>
          </p:nvSpPr>
          <p:spPr>
            <a:xfrm>
              <a:off x="121775" y="410301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3" name=" 184"/>
            <p:cNvSpPr/>
            <p:nvPr/>
          </p:nvSpPr>
          <p:spPr>
            <a:xfrm>
              <a:off x="107913" y="501186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376" y="1129553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陈 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65277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男        </a:t>
            </a:r>
            <a:r>
              <a:rPr lang="en-US" altLang="zh-CN" dirty="0" smtClean="0"/>
              <a:t>17        </a:t>
            </a:r>
            <a:r>
              <a:rPr lang="zh-CN" altLang="en-US" dirty="0" smtClean="0"/>
              <a:t>学生      </a:t>
            </a:r>
            <a:r>
              <a:rPr lang="en-US" altLang="zh-CN" dirty="0" smtClean="0"/>
              <a:t>18382238234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1670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342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初诊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519430" y="4531659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2016-11-23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071" y="591668"/>
            <a:ext cx="645179" cy="32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3176" y="3079377"/>
            <a:ext cx="11607058" cy="412378"/>
            <a:chOff x="0" y="4760259"/>
            <a:chExt cx="11607058" cy="412378"/>
          </a:xfrm>
        </p:grpSpPr>
        <p:sp>
          <p:nvSpPr>
            <p:cNvPr id="47" name="圆角矩形 46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4212" y="3993778"/>
            <a:ext cx="11607058" cy="412378"/>
            <a:chOff x="0" y="4760259"/>
            <a:chExt cx="11607058" cy="412378"/>
          </a:xfrm>
        </p:grpSpPr>
        <p:sp>
          <p:nvSpPr>
            <p:cNvPr id="56" name="圆角矩形 55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牙中龋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212" y="4930587"/>
            <a:ext cx="11607058" cy="412378"/>
            <a:chOff x="104212" y="4312025"/>
            <a:chExt cx="11607058" cy="412378"/>
          </a:xfrm>
        </p:grpSpPr>
        <p:sp>
          <p:nvSpPr>
            <p:cNvPr id="65" name="圆角矩形 64"/>
            <p:cNvSpPr/>
            <p:nvPr/>
          </p:nvSpPr>
          <p:spPr>
            <a:xfrm>
              <a:off x="8968693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551954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407160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677518" y="4312025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305682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79948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17473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04212" y="4312025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42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5809129" y="2178423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528394" y="3608293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2016-11-22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528394" y="5419162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2016-11-24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906" y="2089523"/>
            <a:ext cx="4701838" cy="337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椭圆 39"/>
          <p:cNvSpPr/>
          <p:nvPr/>
        </p:nvSpPr>
        <p:spPr>
          <a:xfrm>
            <a:off x="5688106" y="3160433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07913" y="3177990"/>
            <a:ext cx="213725" cy="2042785"/>
            <a:chOff x="107913" y="3177990"/>
            <a:chExt cx="213725" cy="2042785"/>
          </a:xfrm>
        </p:grpSpPr>
        <p:sp>
          <p:nvSpPr>
            <p:cNvPr id="42" name=" 184"/>
            <p:cNvSpPr/>
            <p:nvPr/>
          </p:nvSpPr>
          <p:spPr>
            <a:xfrm>
              <a:off x="143520" y="317799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3" name=" 184"/>
            <p:cNvSpPr/>
            <p:nvPr/>
          </p:nvSpPr>
          <p:spPr>
            <a:xfrm>
              <a:off x="121775" y="410301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4" name=" 184"/>
            <p:cNvSpPr/>
            <p:nvPr/>
          </p:nvSpPr>
          <p:spPr>
            <a:xfrm>
              <a:off x="107913" y="501186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0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376" y="1129553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陈 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65277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男        </a:t>
            </a:r>
            <a:r>
              <a:rPr lang="en-US" altLang="zh-CN" dirty="0" smtClean="0"/>
              <a:t>17        </a:t>
            </a:r>
            <a:r>
              <a:rPr lang="zh-CN" altLang="en-US" dirty="0" smtClean="0"/>
              <a:t>学生      </a:t>
            </a:r>
            <a:r>
              <a:rPr lang="en-US" altLang="zh-CN" dirty="0" smtClean="0"/>
              <a:t>18382238234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1670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342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初诊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179" y="756394"/>
            <a:ext cx="645179" cy="32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3176" y="3079377"/>
            <a:ext cx="11607058" cy="412378"/>
            <a:chOff x="0" y="4760259"/>
            <a:chExt cx="11607058" cy="412378"/>
          </a:xfrm>
        </p:grpSpPr>
        <p:sp>
          <p:nvSpPr>
            <p:cNvPr id="47" name="圆角矩形 46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5809129" y="2178423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528394" y="3608293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2016-11-22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051" y="4791636"/>
            <a:ext cx="11616022" cy="1721219"/>
            <a:chOff x="104212" y="3993778"/>
            <a:chExt cx="11616022" cy="1721219"/>
          </a:xfrm>
        </p:grpSpPr>
        <p:sp>
          <p:nvSpPr>
            <p:cNvPr id="33" name="圆角矩形 32"/>
            <p:cNvSpPr/>
            <p:nvPr/>
          </p:nvSpPr>
          <p:spPr>
            <a:xfrm>
              <a:off x="9519430" y="4531659"/>
              <a:ext cx="2191840" cy="29583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2016-11-23 12:00:00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104212" y="3993778"/>
              <a:ext cx="11607058" cy="412378"/>
              <a:chOff x="0" y="4760259"/>
              <a:chExt cx="11607058" cy="412378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8864481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处置</a:t>
                </a: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7447742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风险评估</a:t>
                </a:r>
                <a:endParaRPr lang="zh-CN" altLang="en-US" dirty="0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302948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预后管理</a:t>
                </a:r>
                <a:endParaRPr lang="zh-CN" altLang="en-US" dirty="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1573306" y="4760259"/>
                <a:ext cx="1466142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主诉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病史</a:t>
                </a:r>
                <a:endParaRPr lang="zh-CN" altLang="en-US" dirty="0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3201470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口腔检查</a:t>
                </a:r>
                <a:endParaRPr lang="zh-CN" altLang="en-US" dirty="0"/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695269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诊断及治疗计划</a:t>
                </a:r>
                <a:endParaRPr lang="zh-CN" altLang="en-US" dirty="0"/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070519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难度评估</a:t>
                </a:r>
                <a:endParaRPr lang="zh-CN" altLang="en-US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0" y="4760259"/>
                <a:ext cx="1466142" cy="41237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32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牙中龋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04212" y="4930587"/>
              <a:ext cx="11607058" cy="412378"/>
              <a:chOff x="104212" y="4312025"/>
              <a:chExt cx="11607058" cy="412378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8968693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处置</a:t>
                </a: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551954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风险评估</a:t>
                </a:r>
                <a:endParaRPr lang="zh-CN" altLang="en-US" dirty="0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0407160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预后管理</a:t>
                </a:r>
                <a:endParaRPr lang="zh-CN" altLang="en-US" dirty="0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677518" y="4312025"/>
                <a:ext cx="1466142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主诉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病史</a:t>
                </a:r>
                <a:endParaRPr lang="zh-CN" altLang="en-US" dirty="0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3305682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口腔检查</a:t>
                </a:r>
                <a:endParaRPr lang="zh-CN" altLang="en-US" dirty="0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4799481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诊断及治疗计划</a:t>
                </a:r>
                <a:endParaRPr lang="zh-CN" altLang="en-US" dirty="0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6174731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难度评估</a:t>
                </a:r>
                <a:endParaRPr lang="zh-CN" altLang="en-US" dirty="0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104212" y="4312025"/>
                <a:ext cx="1466142" cy="41237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42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牙深龋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>
              <a:off x="9528394" y="5419162"/>
              <a:ext cx="2191840" cy="29583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2016-11-24 12:00:00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93764" y="3756210"/>
            <a:ext cx="4156300" cy="481424"/>
            <a:chOff x="537834" y="3283322"/>
            <a:chExt cx="4800610" cy="542367"/>
          </a:xfrm>
        </p:grpSpPr>
        <p:sp>
          <p:nvSpPr>
            <p:cNvPr id="40" name="圆角矩形 39"/>
            <p:cNvSpPr/>
            <p:nvPr/>
          </p:nvSpPr>
          <p:spPr>
            <a:xfrm>
              <a:off x="537834" y="3283322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USPHS</a:t>
              </a:r>
              <a:r>
                <a:rPr lang="zh-CN" altLang="en-US" dirty="0" smtClean="0"/>
                <a:t>评估</a:t>
              </a:r>
              <a:endParaRPr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164937" y="3314701"/>
              <a:ext cx="1479176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859267" y="3314700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9474371" y="4334433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2016-11-29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928754" y="3809893"/>
            <a:ext cx="1082359" cy="39092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7913" y="3177990"/>
            <a:ext cx="2088007" cy="2973172"/>
            <a:chOff x="107913" y="3177990"/>
            <a:chExt cx="2088007" cy="2973172"/>
          </a:xfrm>
        </p:grpSpPr>
        <p:sp>
          <p:nvSpPr>
            <p:cNvPr id="46" name=" 184"/>
            <p:cNvSpPr/>
            <p:nvPr/>
          </p:nvSpPr>
          <p:spPr>
            <a:xfrm>
              <a:off x="143520" y="317799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64" name=" 184"/>
            <p:cNvSpPr/>
            <p:nvPr/>
          </p:nvSpPr>
          <p:spPr>
            <a:xfrm>
              <a:off x="2017802" y="390131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74" name=" 184"/>
            <p:cNvSpPr/>
            <p:nvPr/>
          </p:nvSpPr>
          <p:spPr>
            <a:xfrm>
              <a:off x="107913" y="501186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75" name=" 184"/>
            <p:cNvSpPr/>
            <p:nvPr/>
          </p:nvSpPr>
          <p:spPr>
            <a:xfrm>
              <a:off x="117709" y="5942247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1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376" y="1129553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陈 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65277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男        </a:t>
            </a:r>
            <a:r>
              <a:rPr lang="en-US" altLang="zh-CN" dirty="0" smtClean="0"/>
              <a:t>17        </a:t>
            </a:r>
            <a:r>
              <a:rPr lang="zh-CN" altLang="en-US" dirty="0" smtClean="0"/>
              <a:t>学生      </a:t>
            </a:r>
            <a:r>
              <a:rPr lang="en-US" altLang="zh-CN" dirty="0" smtClean="0"/>
              <a:t>18382238234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1670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342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初诊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519430" y="4531659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2016-11-23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071" y="591668"/>
            <a:ext cx="645179" cy="32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3176" y="3079377"/>
            <a:ext cx="11607058" cy="412378"/>
            <a:chOff x="0" y="4760259"/>
            <a:chExt cx="11607058" cy="412378"/>
          </a:xfrm>
        </p:grpSpPr>
        <p:sp>
          <p:nvSpPr>
            <p:cNvPr id="47" name="圆角矩形 46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4212" y="3993778"/>
            <a:ext cx="11607058" cy="412378"/>
            <a:chOff x="0" y="4760259"/>
            <a:chExt cx="11607058" cy="412378"/>
          </a:xfrm>
        </p:grpSpPr>
        <p:sp>
          <p:nvSpPr>
            <p:cNvPr id="56" name="圆角矩形 55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牙中龋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212" y="4930587"/>
            <a:ext cx="11607058" cy="412378"/>
            <a:chOff x="104212" y="4312025"/>
            <a:chExt cx="11607058" cy="412378"/>
          </a:xfrm>
        </p:grpSpPr>
        <p:sp>
          <p:nvSpPr>
            <p:cNvPr id="65" name="圆角矩形 64"/>
            <p:cNvSpPr/>
            <p:nvPr/>
          </p:nvSpPr>
          <p:spPr>
            <a:xfrm>
              <a:off x="8968693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551954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407160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677518" y="4312025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305682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79948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17473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04212" y="4312025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42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5809129" y="2178423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528394" y="3608293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2016-11-22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528394" y="5419162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2016-11-24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906" y="2089523"/>
            <a:ext cx="4701838" cy="337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椭圆 39"/>
          <p:cNvSpPr/>
          <p:nvPr/>
        </p:nvSpPr>
        <p:spPr>
          <a:xfrm>
            <a:off x="3375211" y="3173881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107913" y="3177990"/>
            <a:ext cx="213725" cy="2042785"/>
            <a:chOff x="107913" y="3177990"/>
            <a:chExt cx="213725" cy="2042785"/>
          </a:xfrm>
        </p:grpSpPr>
        <p:sp>
          <p:nvSpPr>
            <p:cNvPr id="75" name=" 184"/>
            <p:cNvSpPr/>
            <p:nvPr/>
          </p:nvSpPr>
          <p:spPr>
            <a:xfrm>
              <a:off x="143520" y="317799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76" name=" 184"/>
            <p:cNvSpPr/>
            <p:nvPr/>
          </p:nvSpPr>
          <p:spPr>
            <a:xfrm>
              <a:off x="121775" y="410301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77" name=" 184"/>
            <p:cNvSpPr/>
            <p:nvPr/>
          </p:nvSpPr>
          <p:spPr>
            <a:xfrm>
              <a:off x="107913" y="501186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5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376" y="1129553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陈 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65277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男        </a:t>
            </a:r>
            <a:r>
              <a:rPr lang="en-US" altLang="zh-CN" dirty="0" smtClean="0"/>
              <a:t>17        </a:t>
            </a:r>
            <a:r>
              <a:rPr lang="zh-CN" altLang="en-US" dirty="0" smtClean="0"/>
              <a:t>学生      </a:t>
            </a:r>
            <a:r>
              <a:rPr lang="en-US" altLang="zh-CN" dirty="0" smtClean="0"/>
              <a:t>18382238234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1670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342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初诊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179" y="756394"/>
            <a:ext cx="645179" cy="32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3176" y="3079377"/>
            <a:ext cx="11607058" cy="412378"/>
            <a:chOff x="0" y="4760259"/>
            <a:chExt cx="11607058" cy="412378"/>
          </a:xfrm>
        </p:grpSpPr>
        <p:sp>
          <p:nvSpPr>
            <p:cNvPr id="47" name="圆角矩形 46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5809129" y="2178423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528394" y="3608293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2016-11-22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9392" y="4899212"/>
            <a:ext cx="11616022" cy="1721219"/>
            <a:chOff x="104212" y="3993778"/>
            <a:chExt cx="11616022" cy="1721219"/>
          </a:xfrm>
        </p:grpSpPr>
        <p:sp>
          <p:nvSpPr>
            <p:cNvPr id="33" name="圆角矩形 32"/>
            <p:cNvSpPr/>
            <p:nvPr/>
          </p:nvSpPr>
          <p:spPr>
            <a:xfrm>
              <a:off x="9519430" y="4531659"/>
              <a:ext cx="2191840" cy="29583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2016-11-23 12:00:00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104212" y="3993778"/>
              <a:ext cx="11607058" cy="412378"/>
              <a:chOff x="0" y="4760259"/>
              <a:chExt cx="11607058" cy="412378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8864481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处置</a:t>
                </a: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7447742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风险评估</a:t>
                </a:r>
                <a:endParaRPr lang="zh-CN" altLang="en-US" dirty="0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302948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预后管理</a:t>
                </a:r>
                <a:endParaRPr lang="zh-CN" altLang="en-US" dirty="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1573306" y="4760259"/>
                <a:ext cx="1466142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主诉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病史</a:t>
                </a:r>
                <a:endParaRPr lang="zh-CN" altLang="en-US" dirty="0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3201470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口腔检查</a:t>
                </a:r>
                <a:endParaRPr lang="zh-CN" altLang="en-US" dirty="0"/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695269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诊断及治疗计划</a:t>
                </a:r>
                <a:endParaRPr lang="zh-CN" altLang="en-US" dirty="0"/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070519" y="4760259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难度评估</a:t>
                </a:r>
                <a:endParaRPr lang="zh-CN" altLang="en-US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0" y="4760259"/>
                <a:ext cx="1466142" cy="41237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32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牙中龋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04212" y="4930587"/>
              <a:ext cx="11607058" cy="412378"/>
              <a:chOff x="104212" y="4312025"/>
              <a:chExt cx="11607058" cy="412378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8968693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处置</a:t>
                </a: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551954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风险评估</a:t>
                </a:r>
                <a:endParaRPr lang="zh-CN" altLang="en-US" dirty="0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0407160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预后管理</a:t>
                </a:r>
                <a:endParaRPr lang="zh-CN" altLang="en-US" dirty="0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677518" y="4312025"/>
                <a:ext cx="1466142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主诉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病史</a:t>
                </a:r>
                <a:endParaRPr lang="zh-CN" altLang="en-US" dirty="0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3305682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口腔检查</a:t>
                </a:r>
                <a:endParaRPr lang="zh-CN" altLang="en-US" dirty="0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4799481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诊断及治疗计划</a:t>
                </a:r>
                <a:endParaRPr lang="zh-CN" altLang="en-US" dirty="0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6174731" y="4312025"/>
                <a:ext cx="1304110" cy="412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难度评估</a:t>
                </a:r>
                <a:endParaRPr lang="zh-CN" altLang="en-US" dirty="0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104212" y="4312025"/>
                <a:ext cx="1466142" cy="41237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42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牙深龋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>
              <a:off x="9528394" y="5419162"/>
              <a:ext cx="2191840" cy="29583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2016-11-24 12:00:00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9501265" y="4522691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2016-11-29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06622" y="4019160"/>
            <a:ext cx="1082359" cy="39092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68841" y="3997792"/>
            <a:ext cx="8958175" cy="445069"/>
            <a:chOff x="501988" y="3973608"/>
            <a:chExt cx="11196923" cy="524433"/>
          </a:xfrm>
        </p:grpSpPr>
        <p:sp>
          <p:nvSpPr>
            <p:cNvPr id="46" name="圆角矩形 45"/>
            <p:cNvSpPr/>
            <p:nvPr/>
          </p:nvSpPr>
          <p:spPr>
            <a:xfrm>
              <a:off x="8588164" y="3973608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0219734" y="3973608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2164938" y="3973608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3859268" y="3973608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419134" y="3973608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01988" y="3973608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USPHS</a:t>
              </a:r>
              <a:r>
                <a:rPr lang="zh-CN" altLang="en-US" dirty="0" smtClean="0"/>
                <a:t>评估</a:t>
              </a:r>
              <a:endParaRPr lang="zh-CN" altLang="en-US" dirty="0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981239" y="3987053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7913" y="3177990"/>
            <a:ext cx="1536680" cy="2973172"/>
            <a:chOff x="107913" y="3177990"/>
            <a:chExt cx="1536680" cy="2973172"/>
          </a:xfrm>
        </p:grpSpPr>
        <p:sp>
          <p:nvSpPr>
            <p:cNvPr id="80" name=" 184"/>
            <p:cNvSpPr/>
            <p:nvPr/>
          </p:nvSpPr>
          <p:spPr>
            <a:xfrm>
              <a:off x="143520" y="317799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82" name=" 184"/>
            <p:cNvSpPr/>
            <p:nvPr/>
          </p:nvSpPr>
          <p:spPr>
            <a:xfrm>
              <a:off x="1466475" y="410301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84" name=" 184"/>
            <p:cNvSpPr/>
            <p:nvPr/>
          </p:nvSpPr>
          <p:spPr>
            <a:xfrm>
              <a:off x="107913" y="501186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85" name=" 184"/>
            <p:cNvSpPr/>
            <p:nvPr/>
          </p:nvSpPr>
          <p:spPr>
            <a:xfrm>
              <a:off x="117709" y="5942247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2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71400"/>
              </p:ext>
            </p:extLst>
          </p:nvPr>
        </p:nvGraphicFramePr>
        <p:xfrm>
          <a:off x="0" y="793377"/>
          <a:ext cx="12191999" cy="606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85"/>
                <a:gridCol w="1458603"/>
                <a:gridCol w="1344706"/>
                <a:gridCol w="1640541"/>
                <a:gridCol w="1922930"/>
                <a:gridCol w="2312894"/>
                <a:gridCol w="1398494"/>
                <a:gridCol w="546846"/>
              </a:tblGrid>
              <a:tr h="652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诊断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最近就诊时间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医生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6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请输入编号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请输入诊断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请输入医生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56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56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160005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陈伟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男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43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牙中龋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20160702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医生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</a:t>
                      </a:r>
                      <a:r>
                        <a:rPr lang="zh-CN" altLang="en-US" dirty="0" smtClean="0"/>
                        <a:t>牙浅龋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何川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牙白垩斑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85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r>
                        <a:rPr lang="zh-CN" altLang="en-US" dirty="0" smtClean="0"/>
                        <a:t>牙牙体缺损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7311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1725835" y="2017059"/>
            <a:ext cx="362025" cy="4581862"/>
            <a:chOff x="18593" y="4118"/>
            <a:chExt cx="328" cy="6375"/>
          </a:xfrm>
        </p:grpSpPr>
        <p:sp>
          <p:nvSpPr>
            <p:cNvPr id="16" name=" 226"/>
            <p:cNvSpPr/>
            <p:nvPr/>
          </p:nvSpPr>
          <p:spPr>
            <a:xfrm>
              <a:off x="18593" y="4118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 226"/>
            <p:cNvSpPr/>
            <p:nvPr/>
          </p:nvSpPr>
          <p:spPr>
            <a:xfrm rot="10620000">
              <a:off x="18593" y="10119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 219"/>
            <p:cNvSpPr/>
            <p:nvPr/>
          </p:nvSpPr>
          <p:spPr>
            <a:xfrm>
              <a:off x="18628" y="4646"/>
              <a:ext cx="258" cy="29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" name="流程图: 合并 18"/>
          <p:cNvSpPr/>
          <p:nvPr/>
        </p:nvSpPr>
        <p:spPr>
          <a:xfrm>
            <a:off x="1129553" y="88750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合并 21"/>
          <p:cNvSpPr/>
          <p:nvPr/>
        </p:nvSpPr>
        <p:spPr>
          <a:xfrm>
            <a:off x="11255188" y="865094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合并 22"/>
          <p:cNvSpPr/>
          <p:nvPr/>
        </p:nvSpPr>
        <p:spPr>
          <a:xfrm>
            <a:off x="9861177" y="878541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合并 24"/>
          <p:cNvSpPr/>
          <p:nvPr/>
        </p:nvSpPr>
        <p:spPr>
          <a:xfrm>
            <a:off x="5571565" y="860612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26"/>
          <p:cNvSpPr/>
          <p:nvPr/>
        </p:nvSpPr>
        <p:spPr>
          <a:xfrm>
            <a:off x="2505634" y="878541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48018" y="251007"/>
            <a:ext cx="954740" cy="47064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按编号大小</a:t>
            </a:r>
            <a:endParaRPr lang="zh-CN" altLang="en-US" dirty="0"/>
          </a:p>
        </p:txBody>
      </p:sp>
      <p:sp>
        <p:nvSpPr>
          <p:cNvPr id="21" name="圆角矩形标注 20"/>
          <p:cNvSpPr/>
          <p:nvPr/>
        </p:nvSpPr>
        <p:spPr>
          <a:xfrm>
            <a:off x="2409262" y="247647"/>
            <a:ext cx="954740" cy="47064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按姓名首字母</a:t>
            </a:r>
            <a:endParaRPr lang="zh-CN" altLang="en-US" dirty="0"/>
          </a:p>
        </p:txBody>
      </p:sp>
      <p:sp>
        <p:nvSpPr>
          <p:cNvPr id="28" name="圆角矩形标注 27"/>
          <p:cNvSpPr/>
          <p:nvPr/>
        </p:nvSpPr>
        <p:spPr>
          <a:xfrm>
            <a:off x="5262284" y="188259"/>
            <a:ext cx="1367116" cy="52219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按年龄从小到大</a:t>
            </a:r>
            <a:endParaRPr lang="zh-CN" altLang="en-US" dirty="0"/>
          </a:p>
        </p:txBody>
      </p:sp>
      <p:sp>
        <p:nvSpPr>
          <p:cNvPr id="30" name="圆角矩形标注 29"/>
          <p:cNvSpPr/>
          <p:nvPr/>
        </p:nvSpPr>
        <p:spPr>
          <a:xfrm>
            <a:off x="9596717" y="178172"/>
            <a:ext cx="1281953" cy="5401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按最新就诊时间</a:t>
            </a:r>
            <a:endParaRPr lang="zh-CN" altLang="en-US" dirty="0"/>
          </a:p>
        </p:txBody>
      </p:sp>
      <p:sp>
        <p:nvSpPr>
          <p:cNvPr id="31" name="圆角矩形标注 30"/>
          <p:cNvSpPr/>
          <p:nvPr/>
        </p:nvSpPr>
        <p:spPr>
          <a:xfrm>
            <a:off x="11094490" y="247647"/>
            <a:ext cx="954740" cy="47064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按姓名首字母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6844" y="5110318"/>
            <a:ext cx="2218765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双击蓝色变深，进入该病人病历页面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11941" y="2689412"/>
            <a:ext cx="13447" cy="242090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11051" y="5281519"/>
            <a:ext cx="320264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默认排序为病人就诊先后次序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32239" y="2017059"/>
            <a:ext cx="208663" cy="2460235"/>
            <a:chOff x="132239" y="1917008"/>
            <a:chExt cx="208663" cy="2460235"/>
          </a:xfrm>
        </p:grpSpPr>
        <p:sp>
          <p:nvSpPr>
            <p:cNvPr id="35" name=" 184"/>
            <p:cNvSpPr/>
            <p:nvPr/>
          </p:nvSpPr>
          <p:spPr>
            <a:xfrm>
              <a:off x="144603" y="191700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6" name=" 184"/>
            <p:cNvSpPr/>
            <p:nvPr/>
          </p:nvSpPr>
          <p:spPr>
            <a:xfrm>
              <a:off x="144603" y="2396937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7" name=" 184"/>
            <p:cNvSpPr/>
            <p:nvPr/>
          </p:nvSpPr>
          <p:spPr>
            <a:xfrm>
              <a:off x="162784" y="287959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8" name=" 184"/>
            <p:cNvSpPr/>
            <p:nvPr/>
          </p:nvSpPr>
          <p:spPr>
            <a:xfrm>
              <a:off x="144603" y="327916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9" name=" 184"/>
            <p:cNvSpPr/>
            <p:nvPr/>
          </p:nvSpPr>
          <p:spPr>
            <a:xfrm>
              <a:off x="162784" y="372203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0" name=" 184"/>
            <p:cNvSpPr/>
            <p:nvPr/>
          </p:nvSpPr>
          <p:spPr>
            <a:xfrm>
              <a:off x="132239" y="416832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0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主页</a:t>
            </a:r>
            <a:r>
              <a:rPr lang="zh-CN" altLang="en-US" sz="2000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搜索                                                             牙体疾病管理系统                                       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添加病历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图片 4" descr="a9ec8a13632762d00f1aa240a2ec08fa513dc62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60" y="0"/>
            <a:ext cx="442708" cy="44477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5595"/>
              </p:ext>
            </p:extLst>
          </p:nvPr>
        </p:nvGraphicFramePr>
        <p:xfrm>
          <a:off x="0" y="538097"/>
          <a:ext cx="12191999" cy="621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85"/>
                <a:gridCol w="1458603"/>
                <a:gridCol w="1344706"/>
                <a:gridCol w="1640541"/>
                <a:gridCol w="1922930"/>
                <a:gridCol w="2312894"/>
                <a:gridCol w="1398494"/>
                <a:gridCol w="546846"/>
              </a:tblGrid>
              <a:tr h="652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诊断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最近就诊时间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医生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2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请输入编号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请输入姓名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请输入性别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请输入年龄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请输入诊断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请输入时间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请输入医生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160005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陈伟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牙中龋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20160702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医生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</a:t>
                      </a:r>
                      <a:r>
                        <a:rPr lang="zh-CN" altLang="en-US" dirty="0" smtClean="0"/>
                        <a:t>牙浅龋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何川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牙白垩斑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8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r>
                        <a:rPr lang="zh-CN" altLang="en-US" dirty="0" smtClean="0"/>
                        <a:t>牙牙体缺损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3786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1725835" y="1896035"/>
            <a:ext cx="362025" cy="4702886"/>
            <a:chOff x="18593" y="4118"/>
            <a:chExt cx="328" cy="6375"/>
          </a:xfrm>
        </p:grpSpPr>
        <p:sp>
          <p:nvSpPr>
            <p:cNvPr id="16" name=" 226"/>
            <p:cNvSpPr/>
            <p:nvPr/>
          </p:nvSpPr>
          <p:spPr>
            <a:xfrm>
              <a:off x="18593" y="4118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 226"/>
            <p:cNvSpPr/>
            <p:nvPr/>
          </p:nvSpPr>
          <p:spPr>
            <a:xfrm rot="10620000">
              <a:off x="18593" y="10119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 219"/>
            <p:cNvSpPr/>
            <p:nvPr/>
          </p:nvSpPr>
          <p:spPr>
            <a:xfrm>
              <a:off x="18628" y="4646"/>
              <a:ext cx="258" cy="29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" name="流程图: 合并 18"/>
          <p:cNvSpPr/>
          <p:nvPr/>
        </p:nvSpPr>
        <p:spPr>
          <a:xfrm>
            <a:off x="1102650" y="65890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合并 21"/>
          <p:cNvSpPr/>
          <p:nvPr/>
        </p:nvSpPr>
        <p:spPr>
          <a:xfrm>
            <a:off x="11228293" y="59166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合并 22"/>
          <p:cNvSpPr/>
          <p:nvPr/>
        </p:nvSpPr>
        <p:spPr>
          <a:xfrm>
            <a:off x="9861177" y="59166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合并 24"/>
          <p:cNvSpPr/>
          <p:nvPr/>
        </p:nvSpPr>
        <p:spPr>
          <a:xfrm>
            <a:off x="5504318" y="658904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26"/>
          <p:cNvSpPr/>
          <p:nvPr/>
        </p:nvSpPr>
        <p:spPr>
          <a:xfrm>
            <a:off x="2590795" y="658905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596283" y="-73445"/>
            <a:ext cx="1595718" cy="5916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22" y="959224"/>
            <a:ext cx="8412532" cy="484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132239" y="1917008"/>
            <a:ext cx="208663" cy="2460235"/>
            <a:chOff x="132239" y="1917008"/>
            <a:chExt cx="208663" cy="2460235"/>
          </a:xfrm>
        </p:grpSpPr>
        <p:sp>
          <p:nvSpPr>
            <p:cNvPr id="21" name=" 184"/>
            <p:cNvSpPr/>
            <p:nvPr/>
          </p:nvSpPr>
          <p:spPr>
            <a:xfrm>
              <a:off x="144603" y="191700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24" name=" 184"/>
            <p:cNvSpPr/>
            <p:nvPr/>
          </p:nvSpPr>
          <p:spPr>
            <a:xfrm>
              <a:off x="144603" y="2396937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26" name=" 184"/>
            <p:cNvSpPr/>
            <p:nvPr/>
          </p:nvSpPr>
          <p:spPr>
            <a:xfrm>
              <a:off x="162784" y="287959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28" name=" 184"/>
            <p:cNvSpPr/>
            <p:nvPr/>
          </p:nvSpPr>
          <p:spPr>
            <a:xfrm>
              <a:off x="144603" y="327916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29" name=" 184"/>
            <p:cNvSpPr/>
            <p:nvPr/>
          </p:nvSpPr>
          <p:spPr>
            <a:xfrm>
              <a:off x="162784" y="372203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0" name=" 184"/>
            <p:cNvSpPr/>
            <p:nvPr/>
          </p:nvSpPr>
          <p:spPr>
            <a:xfrm>
              <a:off x="132239" y="416832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0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主页</a:t>
            </a:r>
            <a:r>
              <a:rPr lang="zh-CN" altLang="en-US" sz="2000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搜索                                                             牙体疾病管理系统                                       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添加病历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图片 4" descr="a9ec8a13632762d00f1aa240a2ec08fa513dc62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60" y="0"/>
            <a:ext cx="442708" cy="44477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2813"/>
              </p:ext>
            </p:extLst>
          </p:nvPr>
        </p:nvGraphicFramePr>
        <p:xfrm>
          <a:off x="0" y="538097"/>
          <a:ext cx="12191999" cy="6668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85"/>
                <a:gridCol w="1458603"/>
                <a:gridCol w="1344706"/>
                <a:gridCol w="1640541"/>
                <a:gridCol w="1922930"/>
                <a:gridCol w="2312894"/>
                <a:gridCol w="1398494"/>
                <a:gridCol w="546846"/>
              </a:tblGrid>
              <a:tr h="652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诊断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最近就诊时间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医生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2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请输入编号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请输入姓名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请输入性别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请输入年龄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请输入诊断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请输入时间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请输入医生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160007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张三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男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160005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陈伟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牙中龋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20160702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医生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</a:t>
                      </a:r>
                      <a:r>
                        <a:rPr lang="zh-CN" altLang="en-US" dirty="0" smtClean="0"/>
                        <a:t>牙浅龋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何川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牙白垩斑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8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r>
                        <a:rPr lang="zh-CN" altLang="en-US" dirty="0" smtClean="0"/>
                        <a:t>牙牙体缺损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3786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" y="15389"/>
            <a:ext cx="853888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主页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789381" y="1896034"/>
            <a:ext cx="362025" cy="4702886"/>
            <a:chOff x="18593" y="4118"/>
            <a:chExt cx="328" cy="6375"/>
          </a:xfrm>
        </p:grpSpPr>
        <p:sp>
          <p:nvSpPr>
            <p:cNvPr id="16" name=" 226"/>
            <p:cNvSpPr/>
            <p:nvPr/>
          </p:nvSpPr>
          <p:spPr>
            <a:xfrm>
              <a:off x="18593" y="4118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 226"/>
            <p:cNvSpPr/>
            <p:nvPr/>
          </p:nvSpPr>
          <p:spPr>
            <a:xfrm rot="10620000">
              <a:off x="18593" y="10119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 219"/>
            <p:cNvSpPr/>
            <p:nvPr/>
          </p:nvSpPr>
          <p:spPr>
            <a:xfrm>
              <a:off x="18628" y="4646"/>
              <a:ext cx="258" cy="29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" name="流程图: 合并 18"/>
          <p:cNvSpPr/>
          <p:nvPr/>
        </p:nvSpPr>
        <p:spPr>
          <a:xfrm>
            <a:off x="1102650" y="65890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合并 21"/>
          <p:cNvSpPr/>
          <p:nvPr/>
        </p:nvSpPr>
        <p:spPr>
          <a:xfrm>
            <a:off x="11228293" y="59166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合并 22"/>
          <p:cNvSpPr/>
          <p:nvPr/>
        </p:nvSpPr>
        <p:spPr>
          <a:xfrm>
            <a:off x="9861177" y="59166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合并 24"/>
          <p:cNvSpPr/>
          <p:nvPr/>
        </p:nvSpPr>
        <p:spPr>
          <a:xfrm>
            <a:off x="5504318" y="658904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26"/>
          <p:cNvSpPr/>
          <p:nvPr/>
        </p:nvSpPr>
        <p:spPr>
          <a:xfrm>
            <a:off x="2590795" y="658905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07576" y="1680881"/>
            <a:ext cx="9753601" cy="73958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6844" y="5110318"/>
            <a:ext cx="2218765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新建的病历，双击进入完善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479176" y="2285544"/>
            <a:ext cx="53790" cy="282477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32239" y="1917008"/>
            <a:ext cx="208663" cy="2460235"/>
            <a:chOff x="132239" y="1917008"/>
            <a:chExt cx="208663" cy="2460235"/>
          </a:xfrm>
        </p:grpSpPr>
        <p:sp>
          <p:nvSpPr>
            <p:cNvPr id="26" name=" 184"/>
            <p:cNvSpPr/>
            <p:nvPr/>
          </p:nvSpPr>
          <p:spPr>
            <a:xfrm>
              <a:off x="144603" y="191700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28" name=" 184"/>
            <p:cNvSpPr/>
            <p:nvPr/>
          </p:nvSpPr>
          <p:spPr>
            <a:xfrm>
              <a:off x="144603" y="2396937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29" name=" 184"/>
            <p:cNvSpPr/>
            <p:nvPr/>
          </p:nvSpPr>
          <p:spPr>
            <a:xfrm>
              <a:off x="162784" y="287959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0" name=" 184"/>
            <p:cNvSpPr/>
            <p:nvPr/>
          </p:nvSpPr>
          <p:spPr>
            <a:xfrm>
              <a:off x="144603" y="327916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1" name=" 184"/>
            <p:cNvSpPr/>
            <p:nvPr/>
          </p:nvSpPr>
          <p:spPr>
            <a:xfrm>
              <a:off x="162784" y="372203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2" name=" 184"/>
            <p:cNvSpPr/>
            <p:nvPr/>
          </p:nvSpPr>
          <p:spPr>
            <a:xfrm>
              <a:off x="132239" y="416832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  <p:sp>
        <p:nvSpPr>
          <p:cNvPr id="33" name=" 184"/>
          <p:cNvSpPr/>
          <p:nvPr/>
        </p:nvSpPr>
        <p:spPr>
          <a:xfrm>
            <a:off x="162784" y="4659518"/>
            <a:ext cx="178118" cy="20891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005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13443" y="531159"/>
            <a:ext cx="11674295" cy="5150224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22376" y="1129553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张 三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65277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男        </a:t>
            </a:r>
            <a:r>
              <a:rPr lang="en-US" altLang="zh-CN" dirty="0" smtClean="0"/>
              <a:t>22        </a:t>
            </a:r>
            <a:r>
              <a:rPr lang="zh-CN" altLang="en-US" dirty="0" smtClean="0"/>
              <a:t>学生      </a:t>
            </a:r>
            <a:r>
              <a:rPr lang="en-US" altLang="zh-CN" dirty="0" smtClean="0"/>
              <a:t>18382238234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1670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342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初诊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6352" y="3106271"/>
            <a:ext cx="11380706" cy="510988"/>
            <a:chOff x="188241" y="2689412"/>
            <a:chExt cx="11380706" cy="510988"/>
          </a:xfrm>
        </p:grpSpPr>
        <p:sp>
          <p:nvSpPr>
            <p:cNvPr id="7" name="圆角矩形 6"/>
            <p:cNvSpPr/>
            <p:nvPr/>
          </p:nvSpPr>
          <p:spPr>
            <a:xfrm>
              <a:off x="8458200" y="2689412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1275" y="2689412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089770" y="2689412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8241" y="2689412"/>
              <a:ext cx="1662960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034974" y="2689412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729304" y="2689412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289170" y="2689412"/>
              <a:ext cx="1479177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9399494" y="4101353"/>
            <a:ext cx="2207564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2016-11-22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071" y="591668"/>
            <a:ext cx="645179" cy="32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椭圆 34"/>
          <p:cNvSpPr/>
          <p:nvPr/>
        </p:nvSpPr>
        <p:spPr>
          <a:xfrm>
            <a:off x="3886200" y="2138082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主页</a:t>
            </a:r>
            <a:r>
              <a:rPr lang="zh-CN" altLang="en-US" sz="2000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搜索                                                             牙体疾病管理系统                                                      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添加病历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图片 4" descr="a9ec8a13632762d00f1aa240a2ec08fa513dc62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60" y="0"/>
            <a:ext cx="442708" cy="44477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05541"/>
              </p:ext>
            </p:extLst>
          </p:nvPr>
        </p:nvGraphicFramePr>
        <p:xfrm>
          <a:off x="0" y="538097"/>
          <a:ext cx="12191999" cy="621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85"/>
                <a:gridCol w="1458603"/>
                <a:gridCol w="1344706"/>
                <a:gridCol w="1640541"/>
                <a:gridCol w="1922930"/>
                <a:gridCol w="2312894"/>
                <a:gridCol w="1398494"/>
                <a:gridCol w="546846"/>
              </a:tblGrid>
              <a:tr h="652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诊断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最近就诊时间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医生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2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请输入编号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请输入姓名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请输入性别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请输入年龄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请输入诊断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请输入时间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请输入医生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160005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陈伟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男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43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牙中龋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20160702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医生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r>
                        <a:rPr lang="zh-CN" altLang="en-US" dirty="0" smtClean="0"/>
                        <a:t>牙深龋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</a:t>
                      </a:r>
                      <a:r>
                        <a:rPr lang="zh-CN" altLang="en-US" dirty="0" smtClean="0"/>
                        <a:t>牙浅龋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何川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牙白垩斑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8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r>
                        <a:rPr lang="zh-CN" altLang="en-US" dirty="0" smtClean="0"/>
                        <a:t>牙牙体缺损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20160706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医生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66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3786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" y="15389"/>
            <a:ext cx="853888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主页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725835" y="1896035"/>
            <a:ext cx="362025" cy="4702886"/>
            <a:chOff x="18593" y="4118"/>
            <a:chExt cx="328" cy="6375"/>
          </a:xfrm>
        </p:grpSpPr>
        <p:sp>
          <p:nvSpPr>
            <p:cNvPr id="16" name=" 226"/>
            <p:cNvSpPr/>
            <p:nvPr/>
          </p:nvSpPr>
          <p:spPr>
            <a:xfrm>
              <a:off x="18593" y="4118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 226"/>
            <p:cNvSpPr/>
            <p:nvPr/>
          </p:nvSpPr>
          <p:spPr>
            <a:xfrm rot="10620000">
              <a:off x="18593" y="10119"/>
              <a:ext cx="328" cy="375"/>
            </a:xfrm>
            <a:custGeom>
              <a:avLst/>
              <a:gdLst>
                <a:gd name="connsiteX0" fmla="*/ 1846300 w 4171682"/>
                <a:gd name="connsiteY0" fmla="*/ 0 h 3589654"/>
                <a:gd name="connsiteX1" fmla="*/ 2325378 w 4171682"/>
                <a:gd name="connsiteY1" fmla="*/ 0 h 3589654"/>
                <a:gd name="connsiteX2" fmla="*/ 4171682 w 4171682"/>
                <a:gd name="connsiteY2" fmla="*/ 3183284 h 3589654"/>
                <a:gd name="connsiteX3" fmla="*/ 3937064 w 4171682"/>
                <a:gd name="connsiteY3" fmla="*/ 3589654 h 3589654"/>
                <a:gd name="connsiteX4" fmla="*/ 234622 w 4171682"/>
                <a:gd name="connsiteY4" fmla="*/ 3589654 h 3589654"/>
                <a:gd name="connsiteX5" fmla="*/ 0 w 4171682"/>
                <a:gd name="connsiteY5" fmla="*/ 3183277 h 358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1682" h="3589654">
                  <a:moveTo>
                    <a:pt x="1846300" y="0"/>
                  </a:moveTo>
                  <a:lnTo>
                    <a:pt x="2325378" y="0"/>
                  </a:lnTo>
                  <a:lnTo>
                    <a:pt x="4171682" y="3183284"/>
                  </a:lnTo>
                  <a:lnTo>
                    <a:pt x="3937064" y="3589654"/>
                  </a:lnTo>
                  <a:lnTo>
                    <a:pt x="234622" y="3589654"/>
                  </a:lnTo>
                  <a:lnTo>
                    <a:pt x="0" y="31832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 219"/>
            <p:cNvSpPr/>
            <p:nvPr/>
          </p:nvSpPr>
          <p:spPr>
            <a:xfrm>
              <a:off x="18628" y="4646"/>
              <a:ext cx="258" cy="29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" name="流程图: 合并 18"/>
          <p:cNvSpPr/>
          <p:nvPr/>
        </p:nvSpPr>
        <p:spPr>
          <a:xfrm>
            <a:off x="1102650" y="65890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合并 21"/>
          <p:cNvSpPr/>
          <p:nvPr/>
        </p:nvSpPr>
        <p:spPr>
          <a:xfrm>
            <a:off x="11228293" y="59166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合并 22"/>
          <p:cNvSpPr/>
          <p:nvPr/>
        </p:nvSpPr>
        <p:spPr>
          <a:xfrm>
            <a:off x="9861177" y="591666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合并 24"/>
          <p:cNvSpPr/>
          <p:nvPr/>
        </p:nvSpPr>
        <p:spPr>
          <a:xfrm>
            <a:off x="5504318" y="658904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26"/>
          <p:cNvSpPr/>
          <p:nvPr/>
        </p:nvSpPr>
        <p:spPr>
          <a:xfrm>
            <a:off x="2590795" y="658905"/>
            <a:ext cx="242047" cy="21515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32239" y="1917008"/>
            <a:ext cx="208663" cy="2460235"/>
            <a:chOff x="132239" y="1917008"/>
            <a:chExt cx="208663" cy="2460235"/>
          </a:xfrm>
        </p:grpSpPr>
        <p:sp>
          <p:nvSpPr>
            <p:cNvPr id="31" name=" 184"/>
            <p:cNvSpPr/>
            <p:nvPr/>
          </p:nvSpPr>
          <p:spPr>
            <a:xfrm>
              <a:off x="144603" y="191700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2" name=" 184"/>
            <p:cNvSpPr/>
            <p:nvPr/>
          </p:nvSpPr>
          <p:spPr>
            <a:xfrm>
              <a:off x="144603" y="2396937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3" name=" 184"/>
            <p:cNvSpPr/>
            <p:nvPr/>
          </p:nvSpPr>
          <p:spPr>
            <a:xfrm>
              <a:off x="162784" y="287959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4" name=" 184"/>
            <p:cNvSpPr/>
            <p:nvPr/>
          </p:nvSpPr>
          <p:spPr>
            <a:xfrm>
              <a:off x="144603" y="327916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5" name=" 184"/>
            <p:cNvSpPr/>
            <p:nvPr/>
          </p:nvSpPr>
          <p:spPr>
            <a:xfrm>
              <a:off x="162784" y="3722033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6" name=" 184"/>
            <p:cNvSpPr/>
            <p:nvPr/>
          </p:nvSpPr>
          <p:spPr>
            <a:xfrm>
              <a:off x="132239" y="4168328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" y="2125922"/>
            <a:ext cx="9753601" cy="73958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376" y="1129553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陈 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65277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男        </a:t>
            </a:r>
            <a:r>
              <a:rPr lang="en-US" altLang="zh-CN" dirty="0" smtClean="0"/>
              <a:t>17        </a:t>
            </a:r>
            <a:r>
              <a:rPr lang="zh-CN" altLang="en-US" dirty="0" smtClean="0"/>
              <a:t>学生      </a:t>
            </a:r>
            <a:r>
              <a:rPr lang="en-US" altLang="zh-CN" dirty="0" smtClean="0"/>
              <a:t>18382238234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1670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342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初诊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519430" y="4531659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2016-11-23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071" y="591668"/>
            <a:ext cx="645179" cy="32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3176" y="3079377"/>
            <a:ext cx="11607058" cy="412378"/>
            <a:chOff x="0" y="4760259"/>
            <a:chExt cx="11607058" cy="412378"/>
          </a:xfrm>
        </p:grpSpPr>
        <p:sp>
          <p:nvSpPr>
            <p:cNvPr id="47" name="圆角矩形 46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4212" y="3993778"/>
            <a:ext cx="11607058" cy="412378"/>
            <a:chOff x="0" y="4760259"/>
            <a:chExt cx="11607058" cy="412378"/>
          </a:xfrm>
        </p:grpSpPr>
        <p:sp>
          <p:nvSpPr>
            <p:cNvPr id="56" name="圆角矩形 55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牙中龋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212" y="4930587"/>
            <a:ext cx="11607058" cy="412378"/>
            <a:chOff x="104212" y="4312025"/>
            <a:chExt cx="11607058" cy="412378"/>
          </a:xfrm>
        </p:grpSpPr>
        <p:sp>
          <p:nvSpPr>
            <p:cNvPr id="65" name="圆角矩形 64"/>
            <p:cNvSpPr/>
            <p:nvPr/>
          </p:nvSpPr>
          <p:spPr>
            <a:xfrm>
              <a:off x="8968693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551954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407160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677518" y="4312025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305682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79948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17473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04212" y="4312025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42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5809129" y="2178423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528394" y="3608293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2016-11-22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528394" y="5419162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2016-11-24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7913" y="3177990"/>
            <a:ext cx="213725" cy="2042785"/>
            <a:chOff x="107913" y="3177990"/>
            <a:chExt cx="213725" cy="2042785"/>
          </a:xfrm>
        </p:grpSpPr>
        <p:sp>
          <p:nvSpPr>
            <p:cNvPr id="40" name=" 184"/>
            <p:cNvSpPr/>
            <p:nvPr/>
          </p:nvSpPr>
          <p:spPr>
            <a:xfrm>
              <a:off x="143520" y="317799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1" name=" 184"/>
            <p:cNvSpPr/>
            <p:nvPr/>
          </p:nvSpPr>
          <p:spPr>
            <a:xfrm>
              <a:off x="121775" y="410301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2" name=" 184"/>
            <p:cNvSpPr/>
            <p:nvPr/>
          </p:nvSpPr>
          <p:spPr>
            <a:xfrm>
              <a:off x="107913" y="501186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376" y="1129553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陈 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65277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男        </a:t>
            </a:r>
            <a:r>
              <a:rPr lang="en-US" altLang="zh-CN" dirty="0" smtClean="0"/>
              <a:t>17        </a:t>
            </a:r>
            <a:r>
              <a:rPr lang="zh-CN" altLang="en-US" dirty="0" smtClean="0"/>
              <a:t>学生      </a:t>
            </a:r>
            <a:r>
              <a:rPr lang="en-US" altLang="zh-CN" dirty="0" smtClean="0"/>
              <a:t>18382238234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1670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342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初诊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519430" y="4531659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2016-11-23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071" y="591668"/>
            <a:ext cx="645179" cy="32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3176" y="3079377"/>
            <a:ext cx="11607058" cy="412378"/>
            <a:chOff x="0" y="4760259"/>
            <a:chExt cx="11607058" cy="412378"/>
          </a:xfrm>
        </p:grpSpPr>
        <p:sp>
          <p:nvSpPr>
            <p:cNvPr id="47" name="圆角矩形 46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4212" y="3993778"/>
            <a:ext cx="11607058" cy="412378"/>
            <a:chOff x="0" y="4760259"/>
            <a:chExt cx="11607058" cy="412378"/>
          </a:xfrm>
        </p:grpSpPr>
        <p:sp>
          <p:nvSpPr>
            <p:cNvPr id="56" name="圆角矩形 55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牙中龋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212" y="4930587"/>
            <a:ext cx="11607058" cy="412378"/>
            <a:chOff x="104212" y="4312025"/>
            <a:chExt cx="11607058" cy="412378"/>
          </a:xfrm>
        </p:grpSpPr>
        <p:sp>
          <p:nvSpPr>
            <p:cNvPr id="65" name="圆角矩形 64"/>
            <p:cNvSpPr/>
            <p:nvPr/>
          </p:nvSpPr>
          <p:spPr>
            <a:xfrm>
              <a:off x="8968693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551954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407160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677518" y="4312025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305682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79948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17473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04212" y="4312025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42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5809129" y="2178423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528394" y="3608293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2016-11-22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528394" y="5419162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2016-11-24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47" y="2075893"/>
            <a:ext cx="5331778" cy="385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合 39"/>
          <p:cNvGrpSpPr/>
          <p:nvPr/>
        </p:nvGrpSpPr>
        <p:grpSpPr>
          <a:xfrm>
            <a:off x="107913" y="3177990"/>
            <a:ext cx="213725" cy="2042785"/>
            <a:chOff x="107913" y="3177990"/>
            <a:chExt cx="213725" cy="2042785"/>
          </a:xfrm>
        </p:grpSpPr>
        <p:sp>
          <p:nvSpPr>
            <p:cNvPr id="41" name=" 184"/>
            <p:cNvSpPr/>
            <p:nvPr/>
          </p:nvSpPr>
          <p:spPr>
            <a:xfrm>
              <a:off x="143520" y="317799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2" name=" 184"/>
            <p:cNvSpPr/>
            <p:nvPr/>
          </p:nvSpPr>
          <p:spPr>
            <a:xfrm>
              <a:off x="121775" y="410301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3" name=" 184"/>
            <p:cNvSpPr/>
            <p:nvPr/>
          </p:nvSpPr>
          <p:spPr>
            <a:xfrm>
              <a:off x="107913" y="501186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376" y="1129553"/>
            <a:ext cx="243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陈 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65277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男        </a:t>
            </a:r>
            <a:r>
              <a:rPr lang="en-US" altLang="zh-CN" dirty="0" smtClean="0"/>
              <a:t>17        </a:t>
            </a:r>
            <a:r>
              <a:rPr lang="zh-CN" altLang="en-US" dirty="0" smtClean="0"/>
              <a:t>学生      </a:t>
            </a:r>
            <a:r>
              <a:rPr lang="en-US" altLang="zh-CN" dirty="0" smtClean="0"/>
              <a:t>18382238234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1670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复诊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53425" y="2345398"/>
            <a:ext cx="1479177" cy="5109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初诊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519430" y="4531659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2016-11-23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071" y="591668"/>
            <a:ext cx="645179" cy="32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3176" y="3079377"/>
            <a:ext cx="11607058" cy="412378"/>
            <a:chOff x="0" y="4760259"/>
            <a:chExt cx="11607058" cy="412378"/>
          </a:xfrm>
        </p:grpSpPr>
        <p:sp>
          <p:nvSpPr>
            <p:cNvPr id="47" name="圆角矩形 46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4212" y="3993778"/>
            <a:ext cx="11607058" cy="412378"/>
            <a:chOff x="0" y="4760259"/>
            <a:chExt cx="11607058" cy="412378"/>
          </a:xfrm>
        </p:grpSpPr>
        <p:sp>
          <p:nvSpPr>
            <p:cNvPr id="56" name="圆角矩形 55"/>
            <p:cNvSpPr/>
            <p:nvPr/>
          </p:nvSpPr>
          <p:spPr>
            <a:xfrm>
              <a:off x="8864481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447742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302948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573306" y="4760259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201470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69526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070519" y="4760259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0" y="4760259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牙中龋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212" y="4930587"/>
            <a:ext cx="11607058" cy="412378"/>
            <a:chOff x="104212" y="4312025"/>
            <a:chExt cx="11607058" cy="412378"/>
          </a:xfrm>
        </p:grpSpPr>
        <p:sp>
          <p:nvSpPr>
            <p:cNvPr id="65" name="圆角矩形 64"/>
            <p:cNvSpPr/>
            <p:nvPr/>
          </p:nvSpPr>
          <p:spPr>
            <a:xfrm>
              <a:off x="8968693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处置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551954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风险评估</a:t>
              </a:r>
              <a:endParaRPr lang="zh-CN" altLang="en-US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407160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预后管理</a:t>
              </a:r>
              <a:endParaRPr lang="zh-CN" altLang="en-US" dirty="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677518" y="4312025"/>
              <a:ext cx="1466142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主诉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病史</a:t>
              </a:r>
              <a:endParaRPr lang="zh-CN" altLang="en-US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305682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口腔检查</a:t>
              </a:r>
              <a:endParaRPr lang="zh-CN" altLang="en-US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79948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诊断及治疗计划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174731" y="4312025"/>
              <a:ext cx="1304110" cy="4123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难度评估</a:t>
              </a:r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04212" y="4312025"/>
              <a:ext cx="1466142" cy="4123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42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牙深龋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5809129" y="2178423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528394" y="3608293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2016-11-22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528394" y="5419162"/>
            <a:ext cx="2191840" cy="29583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2016-11-24 12:00:00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47" y="2075893"/>
            <a:ext cx="5331778" cy="385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椭圆 39"/>
          <p:cNvSpPr/>
          <p:nvPr/>
        </p:nvSpPr>
        <p:spPr>
          <a:xfrm>
            <a:off x="5033681" y="2469777"/>
            <a:ext cx="1694329" cy="820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07913" y="3177990"/>
            <a:ext cx="213725" cy="2042785"/>
            <a:chOff x="107913" y="3177990"/>
            <a:chExt cx="213725" cy="2042785"/>
          </a:xfrm>
        </p:grpSpPr>
        <p:sp>
          <p:nvSpPr>
            <p:cNvPr id="42" name=" 184"/>
            <p:cNvSpPr/>
            <p:nvPr/>
          </p:nvSpPr>
          <p:spPr>
            <a:xfrm>
              <a:off x="143520" y="317799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3" name=" 184"/>
            <p:cNvSpPr/>
            <p:nvPr/>
          </p:nvSpPr>
          <p:spPr>
            <a:xfrm>
              <a:off x="121775" y="4103015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44" name=" 184"/>
            <p:cNvSpPr/>
            <p:nvPr/>
          </p:nvSpPr>
          <p:spPr>
            <a:xfrm>
              <a:off x="107913" y="5011860"/>
              <a:ext cx="178118" cy="208915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0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1325</Words>
  <Application>Microsoft Office PowerPoint</Application>
  <PresentationFormat>自定义</PresentationFormat>
  <Paragraphs>632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40</cp:revision>
  <dcterms:created xsi:type="dcterms:W3CDTF">2016-11-22T01:31:00Z</dcterms:created>
  <dcterms:modified xsi:type="dcterms:W3CDTF">2016-11-23T06:42:25Z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