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7" r:id="rId1"/>
  </p:sldMasterIdLst>
  <p:sldIdLst>
    <p:sldId id="256" r:id="rId2"/>
    <p:sldId id="258" r:id="rId3"/>
    <p:sldId id="291" r:id="rId4"/>
    <p:sldId id="259" r:id="rId5"/>
    <p:sldId id="284" r:id="rId6"/>
    <p:sldId id="286" r:id="rId7"/>
    <p:sldId id="283" r:id="rId8"/>
    <p:sldId id="294" r:id="rId9"/>
    <p:sldId id="295" r:id="rId10"/>
    <p:sldId id="263" r:id="rId11"/>
    <p:sldId id="288" r:id="rId12"/>
    <p:sldId id="289" r:id="rId13"/>
    <p:sldId id="296" r:id="rId14"/>
    <p:sldId id="267" r:id="rId15"/>
    <p:sldId id="285" r:id="rId16"/>
    <p:sldId id="290" r:id="rId17"/>
    <p:sldId id="293" r:id="rId18"/>
    <p:sldId id="292" r:id="rId19"/>
  </p:sldIdLst>
  <p:sldSz cx="10693400" cy="7562850"/>
  <p:notesSz cx="10693400" cy="75628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25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9901" y="-9338"/>
            <a:ext cx="10725345" cy="7581526"/>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322169" y="2651667"/>
            <a:ext cx="6814024" cy="1815505"/>
          </a:xfrm>
        </p:spPr>
        <p:txBody>
          <a:bodyPr anchor="b">
            <a:noAutofit/>
          </a:bodyPr>
          <a:lstStyle>
            <a:lvl1pPr algn="r">
              <a:defRPr sz="5955">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22169" y="4467170"/>
            <a:ext cx="6814024" cy="1209636"/>
          </a:xfrm>
        </p:spPr>
        <p:txBody>
          <a:bodyPr anchor="t"/>
          <a:lstStyle>
            <a:lvl1pPr marL="0" indent="0" algn="r">
              <a:buNone/>
              <a:defRPr>
                <a:solidFill>
                  <a:schemeClr val="tx1">
                    <a:lumMod val="50000"/>
                    <a:lumOff val="50000"/>
                  </a:schemeClr>
                </a:solidFill>
              </a:defRPr>
            </a:lvl1pPr>
            <a:lvl2pPr marL="504200" indent="0" algn="ctr">
              <a:buNone/>
              <a:defRPr>
                <a:solidFill>
                  <a:schemeClr val="tx1">
                    <a:tint val="75000"/>
                  </a:schemeClr>
                </a:solidFill>
              </a:defRPr>
            </a:lvl2pPr>
            <a:lvl3pPr marL="1008400" indent="0" algn="ctr">
              <a:buNone/>
              <a:defRPr>
                <a:solidFill>
                  <a:schemeClr val="tx1">
                    <a:tint val="75000"/>
                  </a:schemeClr>
                </a:solidFill>
              </a:defRPr>
            </a:lvl3pPr>
            <a:lvl4pPr marL="1512600" indent="0" algn="ctr">
              <a:buNone/>
              <a:defRPr>
                <a:solidFill>
                  <a:schemeClr val="tx1">
                    <a:tint val="75000"/>
                  </a:schemeClr>
                </a:solidFill>
              </a:defRPr>
            </a:lvl4pPr>
            <a:lvl5pPr marL="2016801" indent="0" algn="ctr">
              <a:buNone/>
              <a:defRPr>
                <a:solidFill>
                  <a:schemeClr val="tx1">
                    <a:tint val="75000"/>
                  </a:schemeClr>
                </a:solidFill>
              </a:defRPr>
            </a:lvl5pPr>
            <a:lvl6pPr marL="2521001" indent="0" algn="ctr">
              <a:buNone/>
              <a:defRPr>
                <a:solidFill>
                  <a:schemeClr val="tx1">
                    <a:tint val="75000"/>
                  </a:schemeClr>
                </a:solidFill>
              </a:defRPr>
            </a:lvl6pPr>
            <a:lvl7pPr marL="3025201" indent="0" algn="ctr">
              <a:buNone/>
              <a:defRPr>
                <a:solidFill>
                  <a:schemeClr val="tx1">
                    <a:tint val="75000"/>
                  </a:schemeClr>
                </a:solidFill>
              </a:defRPr>
            </a:lvl7pPr>
            <a:lvl8pPr marL="3529401" indent="0" algn="ctr">
              <a:buNone/>
              <a:defRPr>
                <a:solidFill>
                  <a:schemeClr val="tx1">
                    <a:tint val="75000"/>
                  </a:schemeClr>
                </a:solidFill>
              </a:defRPr>
            </a:lvl8pPr>
            <a:lvl9pPr marL="4033601"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4228685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712893" y="672254"/>
            <a:ext cx="7423299" cy="3753414"/>
          </a:xfrm>
        </p:spPr>
        <p:txBody>
          <a:bodyPr anchor="ctr">
            <a:normAutofit/>
          </a:bodyPr>
          <a:lstStyle>
            <a:lvl1pPr algn="l">
              <a:defRPr sz="4852"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12893" y="4929858"/>
            <a:ext cx="7423299" cy="1732422"/>
          </a:xfrm>
        </p:spPr>
        <p:txBody>
          <a:bodyPr anchor="ctr">
            <a:normAutofit/>
          </a:bodyPr>
          <a:lstStyle>
            <a:lvl1pPr marL="0" indent="0" algn="l">
              <a:buNone/>
              <a:defRPr sz="1985">
                <a:solidFill>
                  <a:schemeClr val="tx1">
                    <a:lumMod val="75000"/>
                    <a:lumOff val="25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D8BD707-D9CF-40AE-B4C6-C98DA3205C09}"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2111146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06185" y="672253"/>
            <a:ext cx="7101080" cy="3333256"/>
          </a:xfrm>
        </p:spPr>
        <p:txBody>
          <a:bodyPr anchor="ctr">
            <a:normAutofit/>
          </a:bodyPr>
          <a:lstStyle>
            <a:lvl1pPr algn="l">
              <a:defRPr sz="4852"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287645" y="4005510"/>
            <a:ext cx="6338160" cy="420158"/>
          </a:xfrm>
        </p:spPr>
        <p:txBody>
          <a:bodyPr anchor="ctr">
            <a:noAutofit/>
          </a:bodyPr>
          <a:lstStyle>
            <a:lvl1pPr marL="0" indent="0">
              <a:buFontTx/>
              <a:buNone/>
              <a:defRPr sz="1764">
                <a:solidFill>
                  <a:schemeClr val="tx1">
                    <a:lumMod val="50000"/>
                    <a:lumOff val="50000"/>
                  </a:schemeClr>
                </a:solidFill>
              </a:defRPr>
            </a:lvl1pPr>
            <a:lvl2pPr marL="504200" indent="0">
              <a:buFontTx/>
              <a:buNone/>
              <a:defRPr/>
            </a:lvl2pPr>
            <a:lvl3pPr marL="1008400" indent="0">
              <a:buFontTx/>
              <a:buNone/>
              <a:defRPr/>
            </a:lvl3pPr>
            <a:lvl4pPr marL="1512600" indent="0">
              <a:buFontTx/>
              <a:buNone/>
              <a:defRPr/>
            </a:lvl4pPr>
            <a:lvl5pPr marL="2016801"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712892" y="4929858"/>
            <a:ext cx="7423300" cy="1732422"/>
          </a:xfrm>
        </p:spPr>
        <p:txBody>
          <a:bodyPr anchor="ctr">
            <a:normAutofit/>
          </a:bodyPr>
          <a:lstStyle>
            <a:lvl1pPr marL="0" indent="0" algn="l">
              <a:buNone/>
              <a:defRPr sz="1985">
                <a:solidFill>
                  <a:schemeClr val="tx1">
                    <a:lumMod val="75000"/>
                    <a:lumOff val="25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D8BD707-D9CF-40AE-B4C6-C98DA3205C09}"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F15528-21DE-4FAA-801E-634DDDAF4B2B}" type="slidenum">
              <a:rPr lang="en-US" altLang="zh-CN" smtClean="0"/>
              <a:t>‹#›</a:t>
            </a:fld>
            <a:endParaRPr lang="en-US" altLang="zh-CN"/>
          </a:p>
        </p:txBody>
      </p:sp>
      <p:sp>
        <p:nvSpPr>
          <p:cNvPr id="24" name="TextBox 23"/>
          <p:cNvSpPr txBox="1"/>
          <p:nvPr/>
        </p:nvSpPr>
        <p:spPr>
          <a:xfrm>
            <a:off x="564504" y="871611"/>
            <a:ext cx="534809" cy="644878"/>
          </a:xfrm>
          <a:prstGeom prst="rect">
            <a:avLst/>
          </a:prstGeom>
        </p:spPr>
        <p:txBody>
          <a:bodyPr vert="horz" lIns="100838" tIns="50419" rIns="100838" bIns="50419" rtlCol="0" anchor="ctr">
            <a:noAutofit/>
          </a:bodyPr>
          <a:lstStyle/>
          <a:p>
            <a:pPr lvl="0"/>
            <a:r>
              <a:rPr lang="en-US" sz="8822"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891060" y="3183230"/>
            <a:ext cx="534809" cy="644878"/>
          </a:xfrm>
          <a:prstGeom prst="rect">
            <a:avLst/>
          </a:prstGeom>
        </p:spPr>
        <p:txBody>
          <a:bodyPr vert="horz" lIns="100838" tIns="50419" rIns="100838" bIns="50419" rtlCol="0" anchor="ctr">
            <a:noAutofit/>
          </a:bodyPr>
          <a:lstStyle/>
          <a:p>
            <a:pPr lvl="0"/>
            <a:r>
              <a:rPr lang="en-US" sz="8822"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9953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712892" y="2130553"/>
            <a:ext cx="7423300" cy="2862216"/>
          </a:xfrm>
        </p:spPr>
        <p:txBody>
          <a:bodyPr anchor="b">
            <a:normAutofit/>
          </a:bodyPr>
          <a:lstStyle>
            <a:lvl1pPr algn="l">
              <a:defRPr sz="4852"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12892" y="4992769"/>
            <a:ext cx="7423300" cy="1669511"/>
          </a:xfrm>
        </p:spPr>
        <p:txBody>
          <a:bodyPr anchor="t">
            <a:normAutofit/>
          </a:bodyPr>
          <a:lstStyle>
            <a:lvl1pPr marL="0" indent="0" algn="l">
              <a:buNone/>
              <a:defRPr sz="1985">
                <a:solidFill>
                  <a:schemeClr val="tx1">
                    <a:lumMod val="75000"/>
                    <a:lumOff val="25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D8BD707-D9CF-40AE-B4C6-C98DA3205C09}"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451690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06185" y="672253"/>
            <a:ext cx="7101080" cy="3333256"/>
          </a:xfrm>
        </p:spPr>
        <p:txBody>
          <a:bodyPr anchor="ctr">
            <a:normAutofit/>
          </a:bodyPr>
          <a:lstStyle>
            <a:lvl1pPr algn="l">
              <a:defRPr sz="4852"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712890" y="4425668"/>
            <a:ext cx="7423301" cy="567101"/>
          </a:xfrm>
        </p:spPr>
        <p:txBody>
          <a:bodyPr anchor="b">
            <a:noAutofit/>
          </a:bodyPr>
          <a:lstStyle>
            <a:lvl1pPr marL="0" indent="0">
              <a:buFontTx/>
              <a:buNone/>
              <a:defRPr sz="2647">
                <a:solidFill>
                  <a:schemeClr val="tx1">
                    <a:lumMod val="75000"/>
                    <a:lumOff val="25000"/>
                  </a:schemeClr>
                </a:solidFill>
              </a:defRPr>
            </a:lvl1pPr>
            <a:lvl2pPr marL="504200" indent="0">
              <a:buFontTx/>
              <a:buNone/>
              <a:defRPr/>
            </a:lvl2pPr>
            <a:lvl3pPr marL="1008400" indent="0">
              <a:buFontTx/>
              <a:buNone/>
              <a:defRPr/>
            </a:lvl3pPr>
            <a:lvl4pPr marL="1512600" indent="0">
              <a:buFontTx/>
              <a:buNone/>
              <a:defRPr/>
            </a:lvl4pPr>
            <a:lvl5pPr marL="2016801"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712892" y="4992769"/>
            <a:ext cx="7423300" cy="1669511"/>
          </a:xfrm>
        </p:spPr>
        <p:txBody>
          <a:bodyPr anchor="t">
            <a:normAutofit/>
          </a:bodyPr>
          <a:lstStyle>
            <a:lvl1pPr marL="0" indent="0" algn="l">
              <a:buNone/>
              <a:defRPr sz="1985">
                <a:solidFill>
                  <a:schemeClr val="tx1">
                    <a:lumMod val="50000"/>
                    <a:lumOff val="50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D8BD707-D9CF-40AE-B4C6-C98DA3205C09}"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F15528-21DE-4FAA-801E-634DDDAF4B2B}" type="slidenum">
              <a:rPr lang="en-US" altLang="zh-CN" smtClean="0"/>
              <a:t>‹#›</a:t>
            </a:fld>
            <a:endParaRPr lang="en-US" altLang="zh-CN"/>
          </a:p>
        </p:txBody>
      </p:sp>
      <p:sp>
        <p:nvSpPr>
          <p:cNvPr id="24" name="TextBox 23"/>
          <p:cNvSpPr txBox="1"/>
          <p:nvPr/>
        </p:nvSpPr>
        <p:spPr>
          <a:xfrm>
            <a:off x="564504" y="871611"/>
            <a:ext cx="534809" cy="644878"/>
          </a:xfrm>
          <a:prstGeom prst="rect">
            <a:avLst/>
          </a:prstGeom>
        </p:spPr>
        <p:txBody>
          <a:bodyPr vert="horz" lIns="100838" tIns="50419" rIns="100838" bIns="50419" rtlCol="0" anchor="ctr">
            <a:noAutofit/>
          </a:bodyPr>
          <a:lstStyle/>
          <a:p>
            <a:pPr lvl="0"/>
            <a:r>
              <a:rPr lang="en-US" sz="8822"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891060" y="3183230"/>
            <a:ext cx="534809" cy="644878"/>
          </a:xfrm>
          <a:prstGeom prst="rect">
            <a:avLst/>
          </a:prstGeom>
        </p:spPr>
        <p:txBody>
          <a:bodyPr vert="horz" lIns="100838" tIns="50419" rIns="100838" bIns="50419" rtlCol="0" anchor="ctr">
            <a:noAutofit/>
          </a:bodyPr>
          <a:lstStyle/>
          <a:p>
            <a:pPr lvl="0"/>
            <a:r>
              <a:rPr lang="en-US" sz="8822"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3943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720201" y="672253"/>
            <a:ext cx="7415991" cy="3333256"/>
          </a:xfrm>
        </p:spPr>
        <p:txBody>
          <a:bodyPr anchor="ctr">
            <a:normAutofit/>
          </a:bodyPr>
          <a:lstStyle>
            <a:lvl1pPr algn="l">
              <a:defRPr sz="4852"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712890" y="4425668"/>
            <a:ext cx="7423301" cy="567101"/>
          </a:xfrm>
        </p:spPr>
        <p:txBody>
          <a:bodyPr anchor="b">
            <a:noAutofit/>
          </a:bodyPr>
          <a:lstStyle>
            <a:lvl1pPr marL="0" indent="0">
              <a:buFontTx/>
              <a:buNone/>
              <a:defRPr sz="2647">
                <a:solidFill>
                  <a:schemeClr val="accent1"/>
                </a:solidFill>
              </a:defRPr>
            </a:lvl1pPr>
            <a:lvl2pPr marL="504200" indent="0">
              <a:buFontTx/>
              <a:buNone/>
              <a:defRPr/>
            </a:lvl2pPr>
            <a:lvl3pPr marL="1008400" indent="0">
              <a:buFontTx/>
              <a:buNone/>
              <a:defRPr/>
            </a:lvl3pPr>
            <a:lvl4pPr marL="1512600" indent="0">
              <a:buFontTx/>
              <a:buNone/>
              <a:defRPr/>
            </a:lvl4pPr>
            <a:lvl5pPr marL="2016801"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712892" y="4992769"/>
            <a:ext cx="7423300" cy="1669511"/>
          </a:xfrm>
        </p:spPr>
        <p:txBody>
          <a:bodyPr anchor="t">
            <a:normAutofit/>
          </a:bodyPr>
          <a:lstStyle>
            <a:lvl1pPr marL="0" indent="0" algn="l">
              <a:buNone/>
              <a:defRPr sz="1985">
                <a:solidFill>
                  <a:schemeClr val="tx1">
                    <a:lumMod val="50000"/>
                    <a:lumOff val="50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D8BD707-D9CF-40AE-B4C6-C98DA3205C09}"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2444910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2168006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0134" y="672254"/>
            <a:ext cx="1144666" cy="5791183"/>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712892" y="672254"/>
            <a:ext cx="6075294" cy="579118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3081298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微软雅黑"/>
                <a:cs typeface="微软雅黑"/>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0"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8/12/2016</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89400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97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80099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12892" y="2978458"/>
            <a:ext cx="7423300" cy="2014313"/>
          </a:xfrm>
        </p:spPr>
        <p:txBody>
          <a:bodyPr anchor="b"/>
          <a:lstStyle>
            <a:lvl1pPr algn="l">
              <a:defRPr sz="4411"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12892" y="4992769"/>
            <a:ext cx="7423300" cy="948830"/>
          </a:xfrm>
        </p:spPr>
        <p:txBody>
          <a:bodyPr anchor="t"/>
          <a:lstStyle>
            <a:lvl1pPr marL="0" indent="0" algn="l">
              <a:buNone/>
              <a:defRPr sz="2206">
                <a:solidFill>
                  <a:schemeClr val="tx1">
                    <a:lumMod val="50000"/>
                    <a:lumOff val="50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D8BD707-D9CF-40AE-B4C6-C98DA3205C09}" type="datetimeFigureOut">
              <a:rPr lang="en-US" smtClean="0"/>
              <a:t>8/12/2016</a:t>
            </a:fld>
            <a:endParaRPr 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803334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712893" y="672253"/>
            <a:ext cx="7423299" cy="145654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712894" y="2382650"/>
            <a:ext cx="3611372" cy="4279629"/>
          </a:xfrm>
        </p:spPr>
        <p:txBody>
          <a:bodyPr>
            <a:normAutofit/>
          </a:bodyPr>
          <a:lstStyle>
            <a:lvl1pPr>
              <a:defRPr sz="1985"/>
            </a:lvl1pPr>
            <a:lvl2pPr>
              <a:defRPr sz="1764"/>
            </a:lvl2pPr>
            <a:lvl3pPr>
              <a:defRPr sz="1544"/>
            </a:lvl3pPr>
            <a:lvl4pPr>
              <a:defRPr sz="1323"/>
            </a:lvl4pPr>
            <a:lvl5pPr>
              <a:defRPr sz="1323"/>
            </a:lvl5pPr>
            <a:lvl6pPr>
              <a:defRPr sz="1323"/>
            </a:lvl6pPr>
            <a:lvl7pPr>
              <a:defRPr sz="1323"/>
            </a:lvl7pPr>
            <a:lvl8pPr>
              <a:defRPr sz="1323"/>
            </a:lvl8pPr>
            <a:lvl9pPr>
              <a:defRPr sz="132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524819" y="2382651"/>
            <a:ext cx="3611373" cy="4279630"/>
          </a:xfrm>
        </p:spPr>
        <p:txBody>
          <a:bodyPr>
            <a:normAutofit/>
          </a:bodyPr>
          <a:lstStyle>
            <a:lvl1pPr>
              <a:defRPr sz="1985"/>
            </a:lvl1pPr>
            <a:lvl2pPr>
              <a:defRPr sz="1764"/>
            </a:lvl2pPr>
            <a:lvl3pPr>
              <a:defRPr sz="1544"/>
            </a:lvl3pPr>
            <a:lvl4pPr>
              <a:defRPr sz="1323"/>
            </a:lvl4pPr>
            <a:lvl5pPr>
              <a:defRPr sz="1323"/>
            </a:lvl5pPr>
            <a:lvl6pPr>
              <a:defRPr sz="1323"/>
            </a:lvl6pPr>
            <a:lvl7pPr>
              <a:defRPr sz="1323"/>
            </a:lvl7pPr>
            <a:lvl8pPr>
              <a:defRPr sz="1323"/>
            </a:lvl8pPr>
            <a:lvl9pPr>
              <a:defRPr sz="1323"/>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8/12/2016</a:t>
            </a:fld>
            <a:endParaRPr 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2769547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712893" y="672253"/>
            <a:ext cx="7423298" cy="1456549"/>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12892" y="2383084"/>
            <a:ext cx="3614369" cy="635489"/>
          </a:xfrm>
        </p:spPr>
        <p:txBody>
          <a:bodyPr anchor="b">
            <a:noAutofit/>
          </a:bodyPr>
          <a:lstStyle>
            <a:lvl1pPr marL="0" indent="0">
              <a:buNone/>
              <a:defRPr sz="2647" b="0"/>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zh-CN" altLang="en-US" smtClean="0"/>
              <a:t>单击此处编辑母版文本样式</a:t>
            </a:r>
          </a:p>
        </p:txBody>
      </p:sp>
      <p:sp>
        <p:nvSpPr>
          <p:cNvPr id="4" name="Content Placeholder 3"/>
          <p:cNvSpPr>
            <a:spLocks noGrp="1"/>
          </p:cNvSpPr>
          <p:nvPr>
            <p:ph sz="half" idx="2"/>
          </p:nvPr>
        </p:nvSpPr>
        <p:spPr>
          <a:xfrm>
            <a:off x="712892" y="3018575"/>
            <a:ext cx="3614369" cy="364370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521821" y="2383084"/>
            <a:ext cx="3614369" cy="635489"/>
          </a:xfrm>
        </p:spPr>
        <p:txBody>
          <a:bodyPr anchor="b">
            <a:noAutofit/>
          </a:bodyPr>
          <a:lstStyle>
            <a:lvl1pPr marL="0" indent="0">
              <a:buNone/>
              <a:defRPr sz="2647" b="0"/>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zh-CN" altLang="en-US" smtClean="0"/>
              <a:t>单击此处编辑母版文本样式</a:t>
            </a:r>
          </a:p>
        </p:txBody>
      </p:sp>
      <p:sp>
        <p:nvSpPr>
          <p:cNvPr id="6" name="Content Placeholder 5"/>
          <p:cNvSpPr>
            <a:spLocks noGrp="1"/>
          </p:cNvSpPr>
          <p:nvPr>
            <p:ph sz="quarter" idx="4"/>
          </p:nvPr>
        </p:nvSpPr>
        <p:spPr>
          <a:xfrm>
            <a:off x="4521821" y="3018575"/>
            <a:ext cx="3614369" cy="364370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8/12/2016</a:t>
            </a:fld>
            <a:endParaRPr 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118504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712892" y="672253"/>
            <a:ext cx="7423299" cy="1456549"/>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8/12/2016</a:t>
            </a:fld>
            <a:endParaRPr 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2494158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8/12/2016</a:t>
            </a:fld>
            <a:endParaRPr 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342681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12892" y="1652627"/>
            <a:ext cx="3262963" cy="1409864"/>
          </a:xfrm>
        </p:spPr>
        <p:txBody>
          <a:bodyPr anchor="b">
            <a:normAutofit/>
          </a:bodyPr>
          <a:lstStyle>
            <a:lvl1pPr>
              <a:defRPr sz="2206"/>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176408" y="567848"/>
            <a:ext cx="3959782" cy="609443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12892" y="3062490"/>
            <a:ext cx="3262963" cy="2850073"/>
          </a:xfrm>
        </p:spPr>
        <p:txBody>
          <a:bodyPr>
            <a:normAutofit/>
          </a:bodyPr>
          <a:lstStyle>
            <a:lvl1pPr marL="0" indent="0">
              <a:buNone/>
              <a:defRPr sz="1544"/>
            </a:lvl1pPr>
            <a:lvl2pPr marL="378150" indent="0">
              <a:buNone/>
              <a:defRPr sz="1158"/>
            </a:lvl2pPr>
            <a:lvl3pPr marL="756300" indent="0">
              <a:buNone/>
              <a:defRPr sz="993"/>
            </a:lvl3pPr>
            <a:lvl4pPr marL="1134450" indent="0">
              <a:buNone/>
              <a:defRPr sz="827"/>
            </a:lvl4pPr>
            <a:lvl5pPr marL="1512600" indent="0">
              <a:buNone/>
              <a:defRPr sz="827"/>
            </a:lvl5pPr>
            <a:lvl6pPr marL="1890751" indent="0">
              <a:buNone/>
              <a:defRPr sz="827"/>
            </a:lvl6pPr>
            <a:lvl7pPr marL="2268901" indent="0">
              <a:buNone/>
              <a:defRPr sz="827"/>
            </a:lvl7pPr>
            <a:lvl8pPr marL="2647051" indent="0">
              <a:buNone/>
              <a:defRPr sz="827"/>
            </a:lvl8pPr>
            <a:lvl9pPr marL="3025201" indent="0">
              <a:buNone/>
              <a:defRPr sz="827"/>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D8BD707-D9CF-40AE-B4C6-C98DA3205C09}" type="datetimeFigureOut">
              <a:rPr lang="en-US" smtClean="0"/>
              <a:t>8/12/2016</a:t>
            </a:fld>
            <a:endParaRPr 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4134848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712892" y="5293995"/>
            <a:ext cx="7423299" cy="624986"/>
          </a:xfrm>
        </p:spPr>
        <p:txBody>
          <a:bodyPr anchor="b">
            <a:normAutofit/>
          </a:bodyPr>
          <a:lstStyle>
            <a:lvl1pPr algn="l">
              <a:defRPr sz="2647"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12892" y="672254"/>
            <a:ext cx="7423299" cy="4240972"/>
          </a:xfrm>
        </p:spPr>
        <p:txBody>
          <a:bodyPr anchor="t">
            <a:normAutofit/>
          </a:bodyPr>
          <a:lstStyle>
            <a:lvl1pPr marL="0" indent="0" algn="ctr">
              <a:buNone/>
              <a:defRPr sz="1764"/>
            </a:lvl1pPr>
            <a:lvl2pPr marL="504200" indent="0">
              <a:buNone/>
              <a:defRPr sz="1764"/>
            </a:lvl2pPr>
            <a:lvl3pPr marL="1008400" indent="0">
              <a:buNone/>
              <a:defRPr sz="1764"/>
            </a:lvl3pPr>
            <a:lvl4pPr marL="1512600" indent="0">
              <a:buNone/>
              <a:defRPr sz="1764"/>
            </a:lvl4pPr>
            <a:lvl5pPr marL="2016801" indent="0">
              <a:buNone/>
              <a:defRPr sz="1764"/>
            </a:lvl5pPr>
            <a:lvl6pPr marL="2521001" indent="0">
              <a:buNone/>
              <a:defRPr sz="1764"/>
            </a:lvl6pPr>
            <a:lvl7pPr marL="3025201" indent="0">
              <a:buNone/>
              <a:defRPr sz="1764"/>
            </a:lvl7pPr>
            <a:lvl8pPr marL="3529401" indent="0">
              <a:buNone/>
              <a:defRPr sz="1764"/>
            </a:lvl8pPr>
            <a:lvl9pPr marL="4033601" indent="0">
              <a:buNone/>
              <a:defRPr sz="1764"/>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712892" y="5918981"/>
            <a:ext cx="7423299" cy="743299"/>
          </a:xfrm>
        </p:spPr>
        <p:txBody>
          <a:bodyPr>
            <a:normAutofit/>
          </a:bodyPr>
          <a:lstStyle>
            <a:lvl1pPr marL="0" indent="0">
              <a:buNone/>
              <a:defRPr sz="1323"/>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D8BD707-D9CF-40AE-B4C6-C98DA3205C09}" type="datetimeFigureOut">
              <a:rPr lang="en-US" smtClean="0"/>
              <a:t>8/12/2016</a:t>
            </a:fld>
            <a:endParaRPr 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1137918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901" y="-9338"/>
            <a:ext cx="10725346" cy="7581526"/>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712893" y="672253"/>
            <a:ext cx="7423298" cy="1456549"/>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12892" y="2382651"/>
            <a:ext cx="7423299" cy="427963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321149" y="6662281"/>
            <a:ext cx="800054" cy="402652"/>
          </a:xfrm>
          <a:prstGeom prst="rect">
            <a:avLst/>
          </a:prstGeom>
        </p:spPr>
        <p:txBody>
          <a:bodyPr vert="horz" lIns="91440" tIns="45720" rIns="91440" bIns="45720" rtlCol="0" anchor="ctr"/>
          <a:lstStyle>
            <a:lvl1pPr algn="r">
              <a:defRPr sz="993">
                <a:solidFill>
                  <a:schemeClr val="tx1">
                    <a:tint val="75000"/>
                  </a:schemeClr>
                </a:solidFill>
              </a:defRPr>
            </a:lvl1pPr>
          </a:lstStyle>
          <a:p>
            <a:fld id="{1D8BD707-D9CF-40AE-B4C6-C98DA3205C09}" type="datetimeFigureOut">
              <a:rPr lang="en-US" smtClean="0"/>
              <a:t>8/12/2016</a:t>
            </a:fld>
            <a:endParaRPr lang="en-US"/>
          </a:p>
        </p:txBody>
      </p:sp>
      <p:sp>
        <p:nvSpPr>
          <p:cNvPr id="5" name="Footer Placeholder 4"/>
          <p:cNvSpPr>
            <a:spLocks noGrp="1"/>
          </p:cNvSpPr>
          <p:nvPr>
            <p:ph type="ftr" sz="quarter" idx="3"/>
          </p:nvPr>
        </p:nvSpPr>
        <p:spPr>
          <a:xfrm>
            <a:off x="712893" y="6662281"/>
            <a:ext cx="5406310" cy="402652"/>
          </a:xfrm>
          <a:prstGeom prst="rect">
            <a:avLst/>
          </a:prstGeom>
        </p:spPr>
        <p:txBody>
          <a:bodyPr vert="horz" lIns="91440" tIns="45720" rIns="91440" bIns="45720" rtlCol="0" anchor="ctr"/>
          <a:lstStyle>
            <a:lvl1pPr algn="l">
              <a:defRPr sz="993">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536690" y="6662281"/>
            <a:ext cx="599502" cy="402652"/>
          </a:xfrm>
          <a:prstGeom prst="rect">
            <a:avLst/>
          </a:prstGeom>
        </p:spPr>
        <p:txBody>
          <a:bodyPr vert="horz" lIns="91440" tIns="45720" rIns="91440" bIns="45720" rtlCol="0" anchor="ctr"/>
          <a:lstStyle>
            <a:lvl1pPr algn="r">
              <a:defRPr sz="993">
                <a:solidFill>
                  <a:schemeClr val="accent1"/>
                </a:solidFill>
              </a:defRPr>
            </a:lvl1pPr>
          </a:lstStyle>
          <a:p>
            <a:fld id="{B6F15528-21DE-4FAA-801E-634DDDAF4B2B}" type="slidenum">
              <a:rPr lang="en-US" altLang="zh-CN" smtClean="0"/>
              <a:t>‹#›</a:t>
            </a:fld>
            <a:endParaRPr lang="en-US" altLang="zh-CN"/>
          </a:p>
        </p:txBody>
      </p:sp>
    </p:spTree>
    <p:extLst>
      <p:ext uri="{BB962C8B-B14F-4D97-AF65-F5344CB8AC3E}">
        <p14:creationId xmlns:p14="http://schemas.microsoft.com/office/powerpoint/2010/main" val="3509740678"/>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 id="2147484190" r:id="rId13"/>
    <p:sldLayoutId id="2147484191" r:id="rId14"/>
    <p:sldLayoutId id="2147484192" r:id="rId15"/>
    <p:sldLayoutId id="2147484193" r:id="rId16"/>
    <p:sldLayoutId id="2147484194" r:id="rId17"/>
  </p:sldLayoutIdLst>
  <p:txStyles>
    <p:titleStyle>
      <a:lvl1pPr algn="l" defTabSz="504200" rtl="0" eaLnBrk="1" latinLnBrk="0" hangingPunct="1">
        <a:spcBef>
          <a:spcPct val="0"/>
        </a:spcBef>
        <a:buNone/>
        <a:defRPr sz="397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8150" indent="-378150" algn="l" defTabSz="504200" rtl="0" eaLnBrk="1" latinLnBrk="0" hangingPunct="1">
        <a:spcBef>
          <a:spcPts val="1103"/>
        </a:spcBef>
        <a:spcAft>
          <a:spcPts val="0"/>
        </a:spcAft>
        <a:buClr>
          <a:schemeClr val="accent1"/>
        </a:buClr>
        <a:buSzPct val="80000"/>
        <a:buFont typeface="Wingdings 3" charset="2"/>
        <a:buChar char=""/>
        <a:defRPr sz="1985" kern="1200">
          <a:solidFill>
            <a:schemeClr val="tx1">
              <a:lumMod val="75000"/>
              <a:lumOff val="25000"/>
            </a:schemeClr>
          </a:solidFill>
          <a:latin typeface="+mn-lt"/>
          <a:ea typeface="+mn-ea"/>
          <a:cs typeface="+mn-cs"/>
        </a:defRPr>
      </a:lvl1pPr>
      <a:lvl2pPr marL="819325" indent="-315125" algn="l" defTabSz="504200" rtl="0" eaLnBrk="1" latinLnBrk="0" hangingPunct="1">
        <a:spcBef>
          <a:spcPts val="1103"/>
        </a:spcBef>
        <a:spcAft>
          <a:spcPts val="0"/>
        </a:spcAft>
        <a:buClr>
          <a:schemeClr val="accent1"/>
        </a:buClr>
        <a:buSzPct val="80000"/>
        <a:buFont typeface="Wingdings 3" charset="2"/>
        <a:buChar char=""/>
        <a:defRPr sz="1764" kern="1200">
          <a:solidFill>
            <a:schemeClr val="tx1">
              <a:lumMod val="75000"/>
              <a:lumOff val="25000"/>
            </a:schemeClr>
          </a:solidFill>
          <a:latin typeface="+mn-lt"/>
          <a:ea typeface="+mn-ea"/>
          <a:cs typeface="+mn-cs"/>
        </a:defRPr>
      </a:lvl2pPr>
      <a:lvl3pPr marL="1260500" indent="-252100" algn="l" defTabSz="504200" rtl="0" eaLnBrk="1" latinLnBrk="0" hangingPunct="1">
        <a:spcBef>
          <a:spcPts val="1103"/>
        </a:spcBef>
        <a:spcAft>
          <a:spcPts val="0"/>
        </a:spcAft>
        <a:buClr>
          <a:schemeClr val="accent1"/>
        </a:buClr>
        <a:buSzPct val="80000"/>
        <a:buFont typeface="Wingdings 3" charset="2"/>
        <a:buChar char=""/>
        <a:defRPr sz="1544" kern="1200">
          <a:solidFill>
            <a:schemeClr val="tx1">
              <a:lumMod val="75000"/>
              <a:lumOff val="25000"/>
            </a:schemeClr>
          </a:solidFill>
          <a:latin typeface="+mn-lt"/>
          <a:ea typeface="+mn-ea"/>
          <a:cs typeface="+mn-cs"/>
        </a:defRPr>
      </a:lvl3pPr>
      <a:lvl4pPr marL="1764701" indent="-252100" algn="l" defTabSz="504200" rtl="0" eaLnBrk="1" latinLnBrk="0" hangingPunct="1">
        <a:spcBef>
          <a:spcPts val="1103"/>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4pPr>
      <a:lvl5pPr marL="2268901" indent="-252100" algn="l" defTabSz="504200" rtl="0" eaLnBrk="1" latinLnBrk="0" hangingPunct="1">
        <a:spcBef>
          <a:spcPts val="1103"/>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5pPr>
      <a:lvl6pPr marL="2773101" indent="-252100" algn="l" defTabSz="504200" rtl="0" eaLnBrk="1" latinLnBrk="0" hangingPunct="1">
        <a:spcBef>
          <a:spcPts val="1103"/>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7301" indent="-252100" algn="l" defTabSz="504200" rtl="0" eaLnBrk="1" latinLnBrk="0" hangingPunct="1">
        <a:spcBef>
          <a:spcPts val="1103"/>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81501" indent="-252100" algn="l" defTabSz="504200" rtl="0" eaLnBrk="1" latinLnBrk="0" hangingPunct="1">
        <a:spcBef>
          <a:spcPts val="1103"/>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5701" indent="-252100" algn="l" defTabSz="504200" rtl="0" eaLnBrk="1" latinLnBrk="0" hangingPunct="1">
        <a:spcBef>
          <a:spcPts val="1103"/>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4200" rtl="0" eaLnBrk="1" latinLnBrk="0" hangingPunct="1">
        <a:defRPr sz="1985" kern="1200">
          <a:solidFill>
            <a:schemeClr val="tx1"/>
          </a:solidFill>
          <a:latin typeface="+mn-lt"/>
          <a:ea typeface="+mn-ea"/>
          <a:cs typeface="+mn-cs"/>
        </a:defRPr>
      </a:lvl1pPr>
      <a:lvl2pPr marL="504200" algn="l" defTabSz="504200" rtl="0" eaLnBrk="1" latinLnBrk="0" hangingPunct="1">
        <a:defRPr sz="1985" kern="1200">
          <a:solidFill>
            <a:schemeClr val="tx1"/>
          </a:solidFill>
          <a:latin typeface="+mn-lt"/>
          <a:ea typeface="+mn-ea"/>
          <a:cs typeface="+mn-cs"/>
        </a:defRPr>
      </a:lvl2pPr>
      <a:lvl3pPr marL="1008400" algn="l" defTabSz="504200" rtl="0" eaLnBrk="1" latinLnBrk="0" hangingPunct="1">
        <a:defRPr sz="1985" kern="1200">
          <a:solidFill>
            <a:schemeClr val="tx1"/>
          </a:solidFill>
          <a:latin typeface="+mn-lt"/>
          <a:ea typeface="+mn-ea"/>
          <a:cs typeface="+mn-cs"/>
        </a:defRPr>
      </a:lvl3pPr>
      <a:lvl4pPr marL="1512600" algn="l" defTabSz="504200" rtl="0" eaLnBrk="1" latinLnBrk="0" hangingPunct="1">
        <a:defRPr sz="1985" kern="1200">
          <a:solidFill>
            <a:schemeClr val="tx1"/>
          </a:solidFill>
          <a:latin typeface="+mn-lt"/>
          <a:ea typeface="+mn-ea"/>
          <a:cs typeface="+mn-cs"/>
        </a:defRPr>
      </a:lvl4pPr>
      <a:lvl5pPr marL="2016801" algn="l" defTabSz="504200" rtl="0" eaLnBrk="1" latinLnBrk="0" hangingPunct="1">
        <a:defRPr sz="1985" kern="1200">
          <a:solidFill>
            <a:schemeClr val="tx1"/>
          </a:solidFill>
          <a:latin typeface="+mn-lt"/>
          <a:ea typeface="+mn-ea"/>
          <a:cs typeface="+mn-cs"/>
        </a:defRPr>
      </a:lvl5pPr>
      <a:lvl6pPr marL="2521001" algn="l" defTabSz="504200" rtl="0" eaLnBrk="1" latinLnBrk="0" hangingPunct="1">
        <a:defRPr sz="1985" kern="1200">
          <a:solidFill>
            <a:schemeClr val="tx1"/>
          </a:solidFill>
          <a:latin typeface="+mn-lt"/>
          <a:ea typeface="+mn-ea"/>
          <a:cs typeface="+mn-cs"/>
        </a:defRPr>
      </a:lvl6pPr>
      <a:lvl7pPr marL="3025201" algn="l" defTabSz="504200" rtl="0" eaLnBrk="1" latinLnBrk="0" hangingPunct="1">
        <a:defRPr sz="1985" kern="1200">
          <a:solidFill>
            <a:schemeClr val="tx1"/>
          </a:solidFill>
          <a:latin typeface="+mn-lt"/>
          <a:ea typeface="+mn-ea"/>
          <a:cs typeface="+mn-cs"/>
        </a:defRPr>
      </a:lvl7pPr>
      <a:lvl8pPr marL="3529401" algn="l" defTabSz="504200" rtl="0" eaLnBrk="1" latinLnBrk="0" hangingPunct="1">
        <a:defRPr sz="1985" kern="1200">
          <a:solidFill>
            <a:schemeClr val="tx1"/>
          </a:solidFill>
          <a:latin typeface="+mn-lt"/>
          <a:ea typeface="+mn-ea"/>
          <a:cs typeface="+mn-cs"/>
        </a:defRPr>
      </a:lvl8pPr>
      <a:lvl9pPr marL="4033601" algn="l" defTabSz="50420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3" name="object 3"/>
          <p:cNvSpPr txBox="1">
            <a:spLocks noGrp="1"/>
          </p:cNvSpPr>
          <p:nvPr>
            <p:ph type="title"/>
          </p:nvPr>
        </p:nvSpPr>
        <p:spPr>
          <a:xfrm>
            <a:off x="1765300" y="1724025"/>
            <a:ext cx="7543800" cy="2382191"/>
          </a:xfrm>
          <a:prstGeom prst="rect">
            <a:avLst/>
          </a:prstGeom>
        </p:spPr>
        <p:txBody>
          <a:bodyPr vert="horz" wrap="square" lIns="0" tIns="0" rIns="0" bIns="0" rtlCol="0">
            <a:spAutoFit/>
          </a:bodyPr>
          <a:lstStyle/>
          <a:p>
            <a:pPr>
              <a:lnSpc>
                <a:spcPct val="90000"/>
              </a:lnSpc>
            </a:pPr>
            <a:r>
              <a:rPr lang="en-US" altLang="zh-CN" sz="6000" b="1" dirty="0" smtClean="0">
                <a:solidFill>
                  <a:schemeClr val="tx1">
                    <a:lumMod val="95000"/>
                    <a:lumOff val="5000"/>
                  </a:schemeClr>
                </a:solidFill>
                <a:latin typeface="华文楷体" panose="02010600040101010101" pitchFamily="2" charset="-122"/>
                <a:ea typeface="华文楷体" panose="02010600040101010101" pitchFamily="2" charset="-122"/>
                <a:cs typeface="微软雅黑"/>
              </a:rPr>
              <a:t/>
            </a:r>
            <a:br>
              <a:rPr lang="en-US" altLang="zh-CN" sz="6000" b="1" dirty="0" smtClean="0">
                <a:solidFill>
                  <a:schemeClr val="tx1">
                    <a:lumMod val="95000"/>
                    <a:lumOff val="5000"/>
                  </a:schemeClr>
                </a:solidFill>
                <a:latin typeface="华文楷体" panose="02010600040101010101" pitchFamily="2" charset="-122"/>
                <a:ea typeface="华文楷体" panose="02010600040101010101" pitchFamily="2" charset="-122"/>
                <a:cs typeface="微软雅黑"/>
              </a:rPr>
            </a:br>
            <a:r>
              <a:rPr lang="zh-CN" altLang="en-US" sz="7200" b="1" dirty="0" smtClean="0">
                <a:solidFill>
                  <a:schemeClr val="tx1">
                    <a:lumMod val="95000"/>
                    <a:lumOff val="5000"/>
                  </a:schemeClr>
                </a:solidFill>
                <a:latin typeface="华文楷体" panose="02010600040101010101" pitchFamily="2" charset="-122"/>
                <a:ea typeface="华文楷体" panose="02010600040101010101" pitchFamily="2" charset="-122"/>
                <a:cs typeface="微软雅黑"/>
              </a:rPr>
              <a:t>数学建模经验交流</a:t>
            </a:r>
            <a:r>
              <a:rPr lang="en-US" altLang="zh-CN" sz="7200" b="1" dirty="0" smtClean="0">
                <a:solidFill>
                  <a:schemeClr val="tx1">
                    <a:lumMod val="95000"/>
                    <a:lumOff val="5000"/>
                  </a:schemeClr>
                </a:solidFill>
                <a:latin typeface="华文楷体" panose="02010600040101010101" pitchFamily="2" charset="-122"/>
                <a:ea typeface="华文楷体" panose="02010600040101010101" pitchFamily="2" charset="-122"/>
                <a:cs typeface="微软雅黑"/>
              </a:rPr>
              <a:t/>
            </a:r>
            <a:br>
              <a:rPr lang="en-US" altLang="zh-CN" sz="7200" b="1" dirty="0" smtClean="0">
                <a:solidFill>
                  <a:schemeClr val="tx1">
                    <a:lumMod val="95000"/>
                    <a:lumOff val="5000"/>
                  </a:schemeClr>
                </a:solidFill>
                <a:latin typeface="华文楷体" panose="02010600040101010101" pitchFamily="2" charset="-122"/>
                <a:ea typeface="华文楷体" panose="02010600040101010101" pitchFamily="2" charset="-122"/>
                <a:cs typeface="微软雅黑"/>
              </a:rPr>
            </a:br>
            <a:endParaRPr sz="4000" dirty="0">
              <a:solidFill>
                <a:schemeClr val="tx1">
                  <a:lumMod val="95000"/>
                  <a:lumOff val="5000"/>
                </a:schemeClr>
              </a:solidFill>
              <a:latin typeface="华文楷体" panose="02010600040101010101" pitchFamily="2" charset="-122"/>
              <a:ea typeface="华文楷体" panose="02010600040101010101" pitchFamily="2" charset="-122"/>
              <a:cs typeface="微软雅黑"/>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2893" y="672253"/>
            <a:ext cx="7423298" cy="610936"/>
          </a:xfrm>
          <a:prstGeom prst="rect">
            <a:avLst/>
          </a:prstGeom>
        </p:spPr>
        <p:txBody>
          <a:bodyPr vert="horz" wrap="square" lIns="0" tIns="0" rIns="0" bIns="0" rtlCol="0">
            <a:spAutoFit/>
          </a:bodyPr>
          <a:lstStyle/>
          <a:p>
            <a:pPr marL="12700">
              <a:lnSpc>
                <a:spcPct val="100000"/>
              </a:lnSpc>
            </a:pPr>
            <a:r>
              <a:rPr dirty="0">
                <a:solidFill>
                  <a:srgbClr val="002060"/>
                </a:solidFill>
                <a:latin typeface="宋体" panose="02010600030101010101" pitchFamily="2" charset="-122"/>
                <a:ea typeface="宋体" panose="02010600030101010101" pitchFamily="2" charset="-122"/>
              </a:rPr>
              <a:t>关于组队</a:t>
            </a:r>
          </a:p>
        </p:txBody>
      </p:sp>
      <p:sp>
        <p:nvSpPr>
          <p:cNvPr id="3" name="object 3"/>
          <p:cNvSpPr txBox="1"/>
          <p:nvPr/>
        </p:nvSpPr>
        <p:spPr>
          <a:xfrm>
            <a:off x="1155700" y="1647825"/>
            <a:ext cx="7962721" cy="7325082"/>
          </a:xfrm>
          <a:prstGeom prst="rect">
            <a:avLst/>
          </a:prstGeom>
        </p:spPr>
        <p:txBody>
          <a:bodyPr vert="horz" wrap="square" lIns="0" tIns="0" rIns="0" bIns="0" rtlCol="0">
            <a:spAutoFit/>
          </a:bodyPr>
          <a:lstStyle/>
          <a:p>
            <a:pPr marL="469900" indent="-457200">
              <a:lnSpc>
                <a:spcPct val="100000"/>
              </a:lnSpc>
              <a:buFont typeface="Arial" panose="020B0604020202020204" pitchFamily="34" charset="0"/>
              <a:buChar char="•"/>
              <a:tabLst>
                <a:tab pos="354965" algn="l"/>
              </a:tabLst>
            </a:pPr>
            <a:r>
              <a:rPr lang="zh-CN" altLang="en-US" sz="2800" b="1" spc="-5" dirty="0" smtClean="0">
                <a:latin typeface="华文宋体" panose="02010600040101010101" pitchFamily="2" charset="-122"/>
                <a:ea typeface="华文宋体" panose="02010600040101010101" pitchFamily="2" charset="-122"/>
                <a:cs typeface="宋体"/>
              </a:rPr>
              <a:t>建模</a:t>
            </a:r>
            <a:r>
              <a:rPr lang="en-US" altLang="zh-CN" sz="2800" b="1" spc="-5" dirty="0" smtClean="0">
                <a:latin typeface="华文宋体" panose="02010600040101010101" pitchFamily="2" charset="-122"/>
                <a:ea typeface="华文宋体" panose="02010600040101010101" pitchFamily="2" charset="-122"/>
                <a:cs typeface="宋体"/>
              </a:rPr>
              <a:t>+</a:t>
            </a:r>
            <a:r>
              <a:rPr lang="zh-CN" altLang="en-US" sz="2800" b="1" spc="-5" dirty="0">
                <a:latin typeface="华文宋体" panose="02010600040101010101" pitchFamily="2" charset="-122"/>
                <a:ea typeface="华文宋体" panose="02010600040101010101" pitchFamily="2" charset="-122"/>
                <a:cs typeface="宋体"/>
              </a:rPr>
              <a:t>编程</a:t>
            </a:r>
            <a:r>
              <a:rPr lang="en-US" altLang="zh-CN" sz="2800" b="1" spc="-5" dirty="0" smtClean="0">
                <a:latin typeface="华文宋体" panose="02010600040101010101" pitchFamily="2" charset="-122"/>
                <a:ea typeface="华文宋体" panose="02010600040101010101" pitchFamily="2" charset="-122"/>
                <a:cs typeface="宋体"/>
              </a:rPr>
              <a:t>+</a:t>
            </a:r>
            <a:r>
              <a:rPr lang="zh-CN" altLang="en-US" sz="2800" b="1" spc="-5" dirty="0" smtClean="0">
                <a:latin typeface="华文宋体" panose="02010600040101010101" pitchFamily="2" charset="-122"/>
                <a:ea typeface="华文宋体" panose="02010600040101010101" pitchFamily="2" charset="-122"/>
                <a:cs typeface="宋体"/>
              </a:rPr>
              <a:t>写作</a:t>
            </a:r>
            <a:endParaRPr lang="en-US" altLang="zh-CN" sz="2800" b="1" spc="-5" dirty="0">
              <a:latin typeface="华文宋体" panose="02010600040101010101" pitchFamily="2" charset="-122"/>
              <a:ea typeface="华文宋体" panose="02010600040101010101" pitchFamily="2" charset="-122"/>
              <a:cs typeface="宋体"/>
            </a:endParaRPr>
          </a:p>
          <a:p>
            <a:pPr marL="12700">
              <a:lnSpc>
                <a:spcPct val="100000"/>
              </a:lnSpc>
              <a:tabLst>
                <a:tab pos="354965" algn="l"/>
              </a:tabLst>
            </a:pPr>
            <a:r>
              <a:rPr lang="zh-CN" altLang="en-US" sz="2800" b="1" spc="-5" dirty="0" smtClean="0">
                <a:latin typeface="华文宋体" panose="02010600040101010101" pitchFamily="2" charset="-122"/>
                <a:ea typeface="华文宋体" panose="02010600040101010101" pitchFamily="2" charset="-122"/>
                <a:cs typeface="宋体"/>
              </a:rPr>
              <a:t>可以跨专业，跨学院，但并不是一定要跨专业</a:t>
            </a:r>
            <a:endParaRPr lang="en-US" altLang="zh-CN" sz="2800" b="1" spc="-5" dirty="0" smtClean="0">
              <a:latin typeface="华文宋体" panose="02010600040101010101" pitchFamily="2" charset="-122"/>
              <a:ea typeface="华文宋体" panose="02010600040101010101" pitchFamily="2" charset="-122"/>
              <a:cs typeface="宋体"/>
            </a:endParaRPr>
          </a:p>
          <a:p>
            <a:pPr marL="12700">
              <a:lnSpc>
                <a:spcPct val="100000"/>
              </a:lnSpc>
              <a:tabLst>
                <a:tab pos="354965" algn="l"/>
              </a:tabLst>
            </a:pPr>
            <a:endParaRPr lang="en-US" altLang="zh-CN" sz="2800" b="1" spc="-5" dirty="0" smtClean="0">
              <a:latin typeface="华文宋体" panose="02010600040101010101" pitchFamily="2" charset="-122"/>
              <a:ea typeface="华文宋体" panose="02010600040101010101" pitchFamily="2" charset="-122"/>
              <a:cs typeface="宋体"/>
            </a:endParaRPr>
          </a:p>
          <a:p>
            <a:pPr marL="469900" indent="-457200">
              <a:lnSpc>
                <a:spcPct val="100000"/>
              </a:lnSpc>
              <a:buFont typeface="Wingdings" panose="05000000000000000000" pitchFamily="2" charset="2"/>
              <a:buChar char="Ø"/>
              <a:tabLst>
                <a:tab pos="354965" algn="l"/>
              </a:tabLst>
            </a:pPr>
            <a:r>
              <a:rPr lang="zh-CN" altLang="en-US" sz="2800" b="1" spc="-5" dirty="0" smtClean="0">
                <a:latin typeface="华文宋体" panose="02010600040101010101" pitchFamily="2" charset="-122"/>
                <a:ea typeface="华文宋体" panose="02010600040101010101" pitchFamily="2" charset="-122"/>
                <a:cs typeface="宋体"/>
              </a:rPr>
              <a:t>建模：数学基础，掌握基本模型，理解算法</a:t>
            </a:r>
            <a:endParaRPr lang="en-US" altLang="zh-CN" sz="2800" b="1" spc="-5" dirty="0" smtClean="0">
              <a:latin typeface="华文宋体" panose="02010600040101010101" pitchFamily="2" charset="-122"/>
              <a:ea typeface="华文宋体" panose="02010600040101010101" pitchFamily="2" charset="-122"/>
              <a:cs typeface="宋体"/>
            </a:endParaRPr>
          </a:p>
          <a:p>
            <a:pPr marL="469900" indent="-457200">
              <a:lnSpc>
                <a:spcPct val="100000"/>
              </a:lnSpc>
              <a:buFont typeface="Wingdings" panose="05000000000000000000" pitchFamily="2" charset="2"/>
              <a:buChar char="Ø"/>
              <a:tabLst>
                <a:tab pos="354965" algn="l"/>
              </a:tabLst>
            </a:pPr>
            <a:endParaRPr lang="en-US" altLang="zh-CN" sz="2800" b="1" spc="-5" dirty="0" smtClean="0">
              <a:latin typeface="华文宋体" panose="02010600040101010101" pitchFamily="2" charset="-122"/>
              <a:ea typeface="华文宋体" panose="02010600040101010101" pitchFamily="2" charset="-122"/>
              <a:cs typeface="宋体"/>
            </a:endParaRPr>
          </a:p>
          <a:p>
            <a:pPr marL="469900" indent="-457200">
              <a:lnSpc>
                <a:spcPct val="100000"/>
              </a:lnSpc>
              <a:buFont typeface="Wingdings" panose="05000000000000000000" pitchFamily="2" charset="2"/>
              <a:buChar char="Ø"/>
              <a:tabLst>
                <a:tab pos="354965" algn="l"/>
              </a:tabLst>
            </a:pPr>
            <a:r>
              <a:rPr lang="zh-CN" altLang="en-US" sz="2800" b="1" spc="-5" dirty="0" smtClean="0">
                <a:latin typeface="华文宋体" panose="02010600040101010101" pitchFamily="2" charset="-122"/>
                <a:ea typeface="华文宋体" panose="02010600040101010101" pitchFamily="2" charset="-122"/>
                <a:cs typeface="宋体"/>
              </a:rPr>
              <a:t>编程：编程基础，通过应用软件编程求解模型</a:t>
            </a:r>
            <a:endParaRPr lang="en-US" altLang="zh-CN" sz="2800" b="1" spc="-5" dirty="0" smtClean="0">
              <a:latin typeface="华文宋体" panose="02010600040101010101" pitchFamily="2" charset="-122"/>
              <a:ea typeface="华文宋体" panose="02010600040101010101" pitchFamily="2" charset="-122"/>
              <a:cs typeface="宋体"/>
            </a:endParaRPr>
          </a:p>
          <a:p>
            <a:pPr marL="12700">
              <a:lnSpc>
                <a:spcPct val="100000"/>
              </a:lnSpc>
              <a:tabLst>
                <a:tab pos="354965" algn="l"/>
              </a:tabLst>
            </a:pPr>
            <a:r>
              <a:rPr lang="en-US" altLang="zh-CN" sz="2800" b="1" spc="-5" dirty="0">
                <a:latin typeface="华文宋体" panose="02010600040101010101" pitchFamily="2" charset="-122"/>
                <a:ea typeface="华文宋体" panose="02010600040101010101" pitchFamily="2" charset="-122"/>
                <a:cs typeface="宋体"/>
              </a:rPr>
              <a:t> </a:t>
            </a:r>
            <a:r>
              <a:rPr lang="en-US" altLang="zh-CN" sz="2800" b="1" spc="-5" dirty="0" smtClean="0">
                <a:latin typeface="华文宋体" panose="02010600040101010101" pitchFamily="2" charset="-122"/>
                <a:ea typeface="华文宋体" panose="02010600040101010101" pitchFamily="2" charset="-122"/>
                <a:cs typeface="宋体"/>
              </a:rPr>
              <a:t>  </a:t>
            </a:r>
          </a:p>
          <a:p>
            <a:pPr marL="469900" indent="-457200">
              <a:lnSpc>
                <a:spcPct val="100000"/>
              </a:lnSpc>
              <a:buFont typeface="Wingdings" panose="05000000000000000000" pitchFamily="2" charset="2"/>
              <a:buChar char="Ø"/>
              <a:tabLst>
                <a:tab pos="354965" algn="l"/>
              </a:tabLst>
            </a:pPr>
            <a:r>
              <a:rPr lang="zh-CN" altLang="en-US" sz="2800" b="1" spc="-5" dirty="0" smtClean="0">
                <a:latin typeface="华文宋体" panose="02010600040101010101" pitchFamily="2" charset="-122"/>
                <a:ea typeface="华文宋体" panose="02010600040101010101" pitchFamily="2" charset="-122"/>
                <a:cs typeface="宋体"/>
              </a:rPr>
              <a:t>写作：熟悉科技论文写作风格，掌握基本排版方法（摘要需尤为重视，美赛写作英语需较好）</a:t>
            </a:r>
            <a:endParaRPr lang="en-US" altLang="zh-CN" sz="2800" b="1" spc="-5" dirty="0" smtClean="0">
              <a:latin typeface="华文宋体" panose="02010600040101010101" pitchFamily="2" charset="-122"/>
              <a:ea typeface="华文宋体" panose="02010600040101010101" pitchFamily="2" charset="-122"/>
              <a:cs typeface="宋体"/>
            </a:endParaRPr>
          </a:p>
          <a:p>
            <a:pPr marL="12700">
              <a:lnSpc>
                <a:spcPct val="100000"/>
              </a:lnSpc>
              <a:tabLst>
                <a:tab pos="354965" algn="l"/>
              </a:tabLst>
            </a:pPr>
            <a:endParaRPr lang="en-US" altLang="zh-CN" sz="2800" b="1" spc="-5" dirty="0">
              <a:latin typeface="华文宋体" panose="02010600040101010101" pitchFamily="2" charset="-122"/>
              <a:ea typeface="华文宋体" panose="02010600040101010101" pitchFamily="2" charset="-122"/>
              <a:cs typeface="宋体"/>
            </a:endParaRPr>
          </a:p>
          <a:p>
            <a:pPr marL="469900" indent="-457200">
              <a:lnSpc>
                <a:spcPct val="100000"/>
              </a:lnSpc>
              <a:buFont typeface="Arial" panose="020B0604020202020204" pitchFamily="34" charset="0"/>
              <a:buChar char="•"/>
              <a:tabLst>
                <a:tab pos="354965" algn="l"/>
              </a:tabLst>
            </a:pPr>
            <a:r>
              <a:rPr lang="zh-CN" altLang="en-US" sz="2800" b="1" spc="-5" dirty="0" smtClean="0">
                <a:latin typeface="华文宋体" panose="02010600040101010101" pitchFamily="2" charset="-122"/>
                <a:ea typeface="华文宋体" panose="02010600040101010101" pitchFamily="2" charset="-122"/>
                <a:cs typeface="宋体"/>
              </a:rPr>
              <a:t>合作至关重要，各有分工，共同讨论，思路整合</a:t>
            </a:r>
            <a:endParaRPr lang="en-US" altLang="zh-CN" sz="2800" b="1" spc="-5" dirty="0" smtClean="0">
              <a:latin typeface="华文宋体" panose="02010600040101010101" pitchFamily="2" charset="-122"/>
              <a:ea typeface="华文宋体" panose="02010600040101010101" pitchFamily="2" charset="-122"/>
              <a:cs typeface="宋体"/>
            </a:endParaRPr>
          </a:p>
          <a:p>
            <a:pPr marL="12700">
              <a:lnSpc>
                <a:spcPct val="100000"/>
              </a:lnSpc>
              <a:tabLst>
                <a:tab pos="354965" algn="l"/>
              </a:tabLst>
            </a:pPr>
            <a:endParaRPr lang="en-US" altLang="zh-CN" sz="2800" b="1" spc="-5" dirty="0">
              <a:latin typeface="华文宋体" panose="02010600040101010101" pitchFamily="2" charset="-122"/>
              <a:ea typeface="华文宋体" panose="02010600040101010101" pitchFamily="2" charset="-122"/>
              <a:cs typeface="宋体"/>
            </a:endParaRPr>
          </a:p>
          <a:p>
            <a:pPr marL="12700">
              <a:lnSpc>
                <a:spcPct val="100000"/>
              </a:lnSpc>
              <a:tabLst>
                <a:tab pos="354965" algn="l"/>
              </a:tabLst>
            </a:pPr>
            <a:endParaRPr lang="en-US" altLang="zh-CN" sz="2800" b="1" spc="-5" dirty="0" smtClean="0">
              <a:latin typeface="华文宋体" panose="02010600040101010101" pitchFamily="2" charset="-122"/>
              <a:ea typeface="华文宋体" panose="02010600040101010101" pitchFamily="2" charset="-122"/>
              <a:cs typeface="宋体"/>
            </a:endParaRPr>
          </a:p>
          <a:p>
            <a:pPr marL="12700">
              <a:lnSpc>
                <a:spcPct val="100000"/>
              </a:lnSpc>
              <a:tabLst>
                <a:tab pos="354965" algn="l"/>
              </a:tabLst>
            </a:pPr>
            <a:endParaRPr lang="en-US" sz="2800" b="1" spc="-5" dirty="0">
              <a:latin typeface="华文宋体" panose="02010600040101010101" pitchFamily="2" charset="-122"/>
              <a:ea typeface="华文宋体" panose="02010600040101010101" pitchFamily="2" charset="-122"/>
              <a:cs typeface="宋体"/>
            </a:endParaRPr>
          </a:p>
          <a:p>
            <a:pPr marL="12700">
              <a:lnSpc>
                <a:spcPct val="100000"/>
              </a:lnSpc>
              <a:tabLst>
                <a:tab pos="354965" algn="l"/>
              </a:tabLst>
            </a:pPr>
            <a:r>
              <a:rPr sz="2800" b="1" spc="-5" dirty="0">
                <a:latin typeface="华文宋体" panose="02010600040101010101" pitchFamily="2" charset="-122"/>
                <a:ea typeface="华文宋体" panose="02010600040101010101" pitchFamily="2" charset="-122"/>
                <a:cs typeface="宋体"/>
              </a:rPr>
              <a:t>	</a:t>
            </a:r>
          </a:p>
          <a:p>
            <a:pPr>
              <a:lnSpc>
                <a:spcPct val="100000"/>
              </a:lnSpc>
              <a:spcBef>
                <a:spcPts val="25"/>
              </a:spcBef>
            </a:pPr>
            <a:endParaRPr sz="2800" b="1" spc="-5" dirty="0">
              <a:latin typeface="华文宋体" panose="02010600040101010101" pitchFamily="2" charset="-122"/>
              <a:ea typeface="华文宋体" panose="02010600040101010101" pitchFamily="2" charset="-122"/>
              <a:cs typeface="宋体"/>
            </a:endParaRPr>
          </a:p>
          <a:p>
            <a:pPr marL="12700">
              <a:lnSpc>
                <a:spcPct val="100000"/>
              </a:lnSpc>
              <a:tabLst>
                <a:tab pos="354965" algn="l"/>
              </a:tabLst>
            </a:pPr>
            <a:r>
              <a:rPr sz="2800" b="1" spc="-5" dirty="0">
                <a:latin typeface="华文宋体" panose="02010600040101010101" pitchFamily="2" charset="-122"/>
                <a:ea typeface="华文宋体" panose="02010600040101010101" pitchFamily="2" charset="-122"/>
                <a:cs typeface="宋体"/>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300" y="428625"/>
            <a:ext cx="7423298" cy="610936"/>
          </a:xfrm>
          <a:prstGeom prst="rect">
            <a:avLst/>
          </a:prstGeom>
        </p:spPr>
        <p:txBody>
          <a:bodyPr vert="horz" wrap="square" lIns="0" tIns="0" rIns="0" bIns="0" rtlCol="0">
            <a:spAutoFit/>
          </a:bodyPr>
          <a:lstStyle/>
          <a:p>
            <a:pPr marL="12700">
              <a:lnSpc>
                <a:spcPct val="100000"/>
              </a:lnSpc>
            </a:pPr>
            <a:r>
              <a:rPr dirty="0">
                <a:solidFill>
                  <a:srgbClr val="002060"/>
                </a:solidFill>
                <a:latin typeface="宋体" panose="02010600030101010101" pitchFamily="2" charset="-122"/>
                <a:ea typeface="宋体" panose="02010600030101010101" pitchFamily="2" charset="-122"/>
              </a:rPr>
              <a:t>赛前准备</a:t>
            </a:r>
          </a:p>
        </p:txBody>
      </p:sp>
      <p:sp>
        <p:nvSpPr>
          <p:cNvPr id="3" name="object 3"/>
          <p:cNvSpPr txBox="1"/>
          <p:nvPr/>
        </p:nvSpPr>
        <p:spPr>
          <a:xfrm>
            <a:off x="1079500" y="1571625"/>
            <a:ext cx="8458200" cy="5909310"/>
          </a:xfrm>
          <a:prstGeom prst="rect">
            <a:avLst/>
          </a:prstGeom>
        </p:spPr>
        <p:txBody>
          <a:bodyPr vert="horz" wrap="square" lIns="0" tIns="0" rIns="0" bIns="0" rtlCol="0">
            <a:spAutoFit/>
          </a:bodyPr>
          <a:lstStyle/>
          <a:p>
            <a:pPr marL="467995" indent="-457200" defTabSz="504200">
              <a:lnSpc>
                <a:spcPct val="100000"/>
              </a:lnSpc>
              <a:spcBef>
                <a:spcPct val="0"/>
              </a:spcBef>
              <a:buFont typeface="Arial" panose="020B0604020202020204" pitchFamily="34" charset="0"/>
              <a:buChar char="•"/>
              <a:tabLst>
                <a:tab pos="354965" algn="l"/>
              </a:tabLst>
            </a:pPr>
            <a:r>
              <a:rPr lang="zh-CN" altLang="en-US" sz="2800" b="1" spc="-5" dirty="0">
                <a:latin typeface="华文宋体" panose="02010600040101010101" pitchFamily="2" charset="-122"/>
                <a:ea typeface="华文宋体" panose="02010600040101010101" pitchFamily="2" charset="-122"/>
                <a:cs typeface="宋体"/>
              </a:rPr>
              <a:t>场地：能聚在一起</a:t>
            </a:r>
            <a:r>
              <a:rPr lang="zh-CN" altLang="en-US" sz="2800" b="1" spc="-5" dirty="0" smtClean="0">
                <a:latin typeface="华文宋体" panose="02010600040101010101" pitchFamily="2" charset="-122"/>
                <a:ea typeface="华文宋体" panose="02010600040101010101" pitchFamily="2" charset="-122"/>
                <a:cs typeface="宋体"/>
              </a:rPr>
              <a:t>，适合讨论，</a:t>
            </a:r>
            <a:r>
              <a:rPr sz="2800" b="1" spc="-5" dirty="0" err="1" smtClean="0">
                <a:latin typeface="华文宋体" panose="02010600040101010101" pitchFamily="2" charset="-122"/>
                <a:ea typeface="华文宋体" panose="02010600040101010101" pitchFamily="2" charset="-122"/>
                <a:cs typeface="宋体"/>
              </a:rPr>
              <a:t>电源</a:t>
            </a:r>
            <a:r>
              <a:rPr sz="2800" b="1" spc="-5" dirty="0">
                <a:latin typeface="华文宋体" panose="02010600040101010101" pitchFamily="2" charset="-122"/>
                <a:ea typeface="华文宋体" panose="02010600040101010101" pitchFamily="2" charset="-122"/>
                <a:cs typeface="宋体"/>
              </a:rPr>
              <a:t>+</a:t>
            </a:r>
            <a:r>
              <a:rPr lang="zh-CN" altLang="en-US" sz="2800" b="1" spc="-5" dirty="0">
                <a:latin typeface="华文宋体" panose="02010600040101010101" pitchFamily="2" charset="-122"/>
                <a:ea typeface="华文宋体" panose="02010600040101010101" pitchFamily="2" charset="-122"/>
                <a:cs typeface="宋体"/>
              </a:rPr>
              <a:t>校园</a:t>
            </a:r>
            <a:r>
              <a:rPr sz="2800" b="1" spc="-5" dirty="0">
                <a:latin typeface="华文宋体" panose="02010600040101010101" pitchFamily="2" charset="-122"/>
                <a:ea typeface="华文宋体" panose="02010600040101010101" pitchFamily="2" charset="-122"/>
                <a:cs typeface="宋体"/>
              </a:rPr>
              <a:t>网</a:t>
            </a:r>
          </a:p>
          <a:p>
            <a:pPr marL="10795" indent="-457200" defTabSz="504200">
              <a:spcBef>
                <a:spcPct val="0"/>
              </a:spcBef>
              <a:buFont typeface="Arial" panose="020B0604020202020204" pitchFamily="34" charset="0"/>
              <a:buChar char="•"/>
            </a:pPr>
            <a:endParaRPr lang="en-US" altLang="zh-CN" sz="2800" b="1" spc="-5" dirty="0" smtClean="0">
              <a:latin typeface="华文宋体" panose="02010600040101010101" pitchFamily="2" charset="-122"/>
              <a:ea typeface="华文宋体" panose="02010600040101010101" pitchFamily="2" charset="-122"/>
              <a:cs typeface="宋体"/>
            </a:endParaRPr>
          </a:p>
          <a:p>
            <a:pPr marL="10795" indent="-457200" defTabSz="504200">
              <a:spcBef>
                <a:spcPct val="0"/>
              </a:spcBef>
              <a:buFont typeface="Arial" panose="020B0604020202020204" pitchFamily="34" charset="0"/>
              <a:buChar char="•"/>
            </a:pPr>
            <a:r>
              <a:rPr lang="zh-CN" altLang="en-US" sz="2800" b="1" spc="-5" dirty="0" smtClean="0">
                <a:latin typeface="华文宋体" panose="02010600040101010101" pitchFamily="2" charset="-122"/>
                <a:ea typeface="华文宋体" panose="02010600040101010101" pitchFamily="2" charset="-122"/>
                <a:cs typeface="宋体"/>
              </a:rPr>
              <a:t>各自</a:t>
            </a:r>
            <a:r>
              <a:rPr lang="zh-CN" altLang="en-US" sz="2800" b="1" spc="-5" dirty="0">
                <a:latin typeface="华文宋体" panose="02010600040101010101" pitchFamily="2" charset="-122"/>
                <a:ea typeface="华文宋体" panose="02010600040101010101" pitchFamily="2" charset="-122"/>
                <a:cs typeface="宋体"/>
              </a:rPr>
              <a:t>电脑：安装好</a:t>
            </a:r>
            <a:r>
              <a:rPr lang="en-US" altLang="zh-CN" sz="2800" b="1" spc="-5" dirty="0">
                <a:latin typeface="华文宋体" panose="02010600040101010101" pitchFamily="2" charset="-122"/>
                <a:ea typeface="华文宋体" panose="02010600040101010101" pitchFamily="2" charset="-122"/>
                <a:cs typeface="宋体"/>
              </a:rPr>
              <a:t>MATLAB</a:t>
            </a:r>
            <a:r>
              <a:rPr lang="zh-CN" altLang="en-US" sz="2800" b="1" spc="-5" dirty="0">
                <a:latin typeface="华文宋体" panose="02010600040101010101" pitchFamily="2" charset="-122"/>
                <a:ea typeface="华文宋体" panose="02010600040101010101" pitchFamily="2" charset="-122"/>
                <a:cs typeface="宋体"/>
              </a:rPr>
              <a:t>等必要软件，统一</a:t>
            </a:r>
            <a:r>
              <a:rPr lang="en-US" altLang="zh-CN" sz="2800" b="1" spc="-5" dirty="0">
                <a:latin typeface="华文宋体" panose="02010600040101010101" pitchFamily="2" charset="-122"/>
                <a:ea typeface="华文宋体" panose="02010600040101010101" pitchFamily="2" charset="-122"/>
                <a:cs typeface="宋体"/>
              </a:rPr>
              <a:t>Word</a:t>
            </a:r>
            <a:r>
              <a:rPr lang="zh-CN" altLang="en-US" sz="2800" b="1" spc="-5" dirty="0">
                <a:latin typeface="华文宋体" panose="02010600040101010101" pitchFamily="2" charset="-122"/>
                <a:ea typeface="华文宋体" panose="02010600040101010101" pitchFamily="2" charset="-122"/>
                <a:cs typeface="宋体"/>
              </a:rPr>
              <a:t>或</a:t>
            </a:r>
            <a:r>
              <a:rPr lang="en-US" altLang="zh-CN" sz="2800" b="1" spc="-5" dirty="0">
                <a:latin typeface="华文宋体" panose="02010600040101010101" pitchFamily="2" charset="-122"/>
                <a:ea typeface="华文宋体" panose="02010600040101010101" pitchFamily="2" charset="-122"/>
                <a:cs typeface="宋体"/>
              </a:rPr>
              <a:t>WPS</a:t>
            </a:r>
            <a:r>
              <a:rPr lang="zh-CN" altLang="en-US" sz="2800" b="1" spc="-5" dirty="0">
                <a:latin typeface="华文宋体" panose="02010600040101010101" pitchFamily="2" charset="-122"/>
                <a:ea typeface="华文宋体" panose="02010600040101010101" pitchFamily="2" charset="-122"/>
                <a:cs typeface="宋体"/>
              </a:rPr>
              <a:t>版本，用同一种</a:t>
            </a:r>
            <a:r>
              <a:rPr lang="en-US" altLang="zh-CN" sz="2800" b="1" spc="-5" dirty="0">
                <a:latin typeface="华文宋体" panose="02010600040101010101" pitchFamily="2" charset="-122"/>
                <a:ea typeface="华文宋体" panose="02010600040101010101" pitchFamily="2" charset="-122"/>
                <a:cs typeface="宋体"/>
              </a:rPr>
              <a:t>doc</a:t>
            </a:r>
            <a:r>
              <a:rPr lang="zh-CN" altLang="en-US" sz="2800" b="1" spc="-5" dirty="0">
                <a:latin typeface="华文宋体" panose="02010600040101010101" pitchFamily="2" charset="-122"/>
                <a:ea typeface="华文宋体" panose="02010600040101010101" pitchFamily="2" charset="-122"/>
                <a:cs typeface="宋体"/>
              </a:rPr>
              <a:t>及</a:t>
            </a:r>
            <a:r>
              <a:rPr lang="en-US" altLang="zh-CN" sz="2800" b="1" spc="-5" dirty="0" err="1">
                <a:latin typeface="华文宋体" panose="02010600040101010101" pitchFamily="2" charset="-122"/>
                <a:ea typeface="华文宋体" panose="02010600040101010101" pitchFamily="2" charset="-122"/>
                <a:cs typeface="宋体"/>
              </a:rPr>
              <a:t>docx</a:t>
            </a:r>
            <a:r>
              <a:rPr lang="zh-CN" altLang="en-US" sz="2800" b="1" spc="-5" dirty="0">
                <a:latin typeface="华文宋体" panose="02010600040101010101" pitchFamily="2" charset="-122"/>
                <a:ea typeface="华文宋体" panose="02010600040101010101" pitchFamily="2" charset="-122"/>
                <a:cs typeface="宋体"/>
              </a:rPr>
              <a:t>编辑器</a:t>
            </a:r>
            <a:endParaRPr lang="en-US" altLang="zh-CN" sz="2800" b="1" spc="-5" dirty="0">
              <a:latin typeface="华文宋体" panose="02010600040101010101" pitchFamily="2" charset="-122"/>
              <a:ea typeface="华文宋体" panose="02010600040101010101" pitchFamily="2" charset="-122"/>
              <a:cs typeface="宋体"/>
            </a:endParaRPr>
          </a:p>
          <a:p>
            <a:pPr marL="467995" indent="-457200" defTabSz="504200">
              <a:spcBef>
                <a:spcPct val="0"/>
              </a:spcBef>
              <a:buFont typeface="Arial" panose="020B0604020202020204" pitchFamily="34" charset="0"/>
              <a:buChar char="•"/>
            </a:pPr>
            <a:endParaRPr lang="en-US" altLang="zh-CN" sz="2800" b="1" spc="-5" dirty="0" smtClean="0">
              <a:latin typeface="华文宋体" panose="02010600040101010101" pitchFamily="2" charset="-122"/>
              <a:ea typeface="华文宋体" panose="02010600040101010101" pitchFamily="2" charset="-122"/>
              <a:cs typeface="宋体"/>
            </a:endParaRPr>
          </a:p>
          <a:p>
            <a:pPr marL="467995" indent="-457200" defTabSz="504200">
              <a:spcBef>
                <a:spcPct val="0"/>
              </a:spcBef>
              <a:buFont typeface="Arial" panose="020B0604020202020204" pitchFamily="34" charset="0"/>
              <a:buChar char="•"/>
            </a:pPr>
            <a:r>
              <a:rPr lang="zh-CN" altLang="en-US" sz="2800" b="1" spc="-5" dirty="0" smtClean="0">
                <a:latin typeface="华文宋体" panose="02010600040101010101" pitchFamily="2" charset="-122"/>
                <a:ea typeface="华文宋体" panose="02010600040101010101" pitchFamily="2" charset="-122"/>
                <a:cs typeface="宋体"/>
              </a:rPr>
              <a:t>建立</a:t>
            </a:r>
            <a:r>
              <a:rPr lang="zh-CN" altLang="en-US" sz="2800" b="1" spc="-5" dirty="0">
                <a:latin typeface="华文宋体" panose="02010600040101010101" pitchFamily="2" charset="-122"/>
                <a:ea typeface="华文宋体" panose="02010600040101010101" pitchFamily="2" charset="-122"/>
                <a:cs typeface="宋体"/>
              </a:rPr>
              <a:t>三人</a:t>
            </a:r>
            <a:r>
              <a:rPr lang="en-US" altLang="zh-CN" sz="2800" b="1" spc="-5" dirty="0">
                <a:latin typeface="华文宋体" panose="02010600040101010101" pitchFamily="2" charset="-122"/>
                <a:ea typeface="华文宋体" panose="02010600040101010101" pitchFamily="2" charset="-122"/>
                <a:cs typeface="宋体"/>
              </a:rPr>
              <a:t>QQ</a:t>
            </a:r>
            <a:r>
              <a:rPr lang="zh-CN" altLang="en-US" sz="2800" b="1" spc="-5" dirty="0">
                <a:latin typeface="华文宋体" panose="02010600040101010101" pitchFamily="2" charset="-122"/>
                <a:ea typeface="华文宋体" panose="02010600040101010101" pitchFamily="2" charset="-122"/>
                <a:cs typeface="宋体"/>
              </a:rPr>
              <a:t>群，便于交流</a:t>
            </a:r>
            <a:endParaRPr lang="en-US" altLang="zh-CN" sz="2800" b="1" spc="-5" dirty="0">
              <a:latin typeface="华文宋体" panose="02010600040101010101" pitchFamily="2" charset="-122"/>
              <a:ea typeface="华文宋体" panose="02010600040101010101" pitchFamily="2" charset="-122"/>
              <a:cs typeface="宋体"/>
            </a:endParaRPr>
          </a:p>
          <a:p>
            <a:pPr marL="467995" indent="-457200" defTabSz="504200">
              <a:spcBef>
                <a:spcPct val="0"/>
              </a:spcBef>
              <a:buFont typeface="Arial" panose="020B0604020202020204" pitchFamily="34" charset="0"/>
              <a:buChar char="•"/>
            </a:pPr>
            <a:endParaRPr lang="en-US" altLang="zh-CN" sz="2800" b="1" spc="-5" dirty="0" smtClean="0">
              <a:latin typeface="华文宋体" panose="02010600040101010101" pitchFamily="2" charset="-122"/>
              <a:ea typeface="华文宋体" panose="02010600040101010101" pitchFamily="2" charset="-122"/>
              <a:cs typeface="宋体"/>
            </a:endParaRPr>
          </a:p>
          <a:p>
            <a:pPr marL="467995" indent="-457200" defTabSz="504200">
              <a:spcBef>
                <a:spcPct val="0"/>
              </a:spcBef>
              <a:buFont typeface="Arial" panose="020B0604020202020204" pitchFamily="34" charset="0"/>
              <a:buChar char="•"/>
            </a:pPr>
            <a:r>
              <a:rPr lang="zh-CN" altLang="en-US" sz="2800" b="1" spc="-5" dirty="0" smtClean="0">
                <a:latin typeface="华文宋体" panose="02010600040101010101" pitchFamily="2" charset="-122"/>
                <a:ea typeface="华文宋体" panose="02010600040101010101" pitchFamily="2" charset="-122"/>
                <a:cs typeface="宋体"/>
              </a:rPr>
              <a:t>建</a:t>
            </a:r>
            <a:r>
              <a:rPr lang="zh-CN" altLang="en-US" sz="2800" b="1" spc="-5" dirty="0">
                <a:latin typeface="华文宋体" panose="02010600040101010101" pitchFamily="2" charset="-122"/>
                <a:ea typeface="华文宋体" panose="02010600040101010101" pitchFamily="2" charset="-122"/>
                <a:cs typeface="宋体"/>
              </a:rPr>
              <a:t>一个网盘，文件资料保持同步分享</a:t>
            </a:r>
            <a:endParaRPr lang="en-US" altLang="zh-CN" sz="2800" b="1" spc="-5" dirty="0">
              <a:latin typeface="华文宋体" panose="02010600040101010101" pitchFamily="2" charset="-122"/>
              <a:ea typeface="华文宋体" panose="02010600040101010101" pitchFamily="2" charset="-122"/>
              <a:cs typeface="宋体"/>
            </a:endParaRPr>
          </a:p>
          <a:p>
            <a:pPr marL="467995" indent="-457200" defTabSz="504200">
              <a:spcBef>
                <a:spcPct val="0"/>
              </a:spcBef>
              <a:buFont typeface="Arial" panose="020B0604020202020204" pitchFamily="34" charset="0"/>
              <a:buChar char="•"/>
            </a:pPr>
            <a:endParaRPr lang="en-US" altLang="zh-CN" sz="2800" b="1" spc="-5" dirty="0" smtClean="0">
              <a:latin typeface="华文宋体" panose="02010600040101010101" pitchFamily="2" charset="-122"/>
              <a:ea typeface="华文宋体" panose="02010600040101010101" pitchFamily="2" charset="-122"/>
              <a:cs typeface="宋体"/>
            </a:endParaRPr>
          </a:p>
          <a:p>
            <a:pPr marL="467995" indent="-457200" defTabSz="504200">
              <a:spcBef>
                <a:spcPct val="0"/>
              </a:spcBef>
              <a:buFont typeface="Arial" panose="020B0604020202020204" pitchFamily="34" charset="0"/>
              <a:buChar char="•"/>
            </a:pPr>
            <a:r>
              <a:rPr lang="zh-CN" altLang="en-US" sz="2800" b="1" spc="-5" dirty="0" smtClean="0">
                <a:latin typeface="华文宋体" panose="02010600040101010101" pitchFamily="2" charset="-122"/>
                <a:ea typeface="华文宋体" panose="02010600040101010101" pitchFamily="2" charset="-122"/>
                <a:cs typeface="宋体"/>
              </a:rPr>
              <a:t>提前准备好源代码，写作模板，</a:t>
            </a:r>
            <a:r>
              <a:rPr lang="en-US" altLang="zh-CN" sz="2800" b="1" spc="-5" dirty="0" err="1" smtClean="0">
                <a:latin typeface="华文宋体" panose="02010600040101010101" pitchFamily="2" charset="-122"/>
                <a:ea typeface="华文宋体" panose="02010600040101010101" pitchFamily="2" charset="-122"/>
                <a:cs typeface="宋体"/>
              </a:rPr>
              <a:t>LaTeX</a:t>
            </a:r>
            <a:r>
              <a:rPr lang="zh-CN" altLang="en-US" sz="2800" b="1" spc="-5" dirty="0" smtClean="0">
                <a:latin typeface="华文宋体" panose="02010600040101010101" pitchFamily="2" charset="-122"/>
                <a:ea typeface="华文宋体" panose="02010600040101010101" pitchFamily="2" charset="-122"/>
                <a:cs typeface="宋体"/>
              </a:rPr>
              <a:t>排版模板等并能修改</a:t>
            </a:r>
            <a:endParaRPr lang="en-US" altLang="zh-CN" sz="2800" b="1" spc="-5" dirty="0" smtClean="0">
              <a:latin typeface="华文宋体" panose="02010600040101010101" pitchFamily="2" charset="-122"/>
              <a:ea typeface="华文宋体" panose="02010600040101010101" pitchFamily="2" charset="-122"/>
              <a:cs typeface="宋体"/>
            </a:endParaRPr>
          </a:p>
          <a:p>
            <a:pPr marL="467995" indent="-457200" defTabSz="504200">
              <a:spcBef>
                <a:spcPct val="0"/>
              </a:spcBef>
              <a:buFont typeface="Arial" panose="020B0604020202020204" pitchFamily="34" charset="0"/>
              <a:buChar char="•"/>
            </a:pPr>
            <a:endParaRPr lang="en-US" altLang="zh-CN" sz="2800" b="1" spc="-5" dirty="0" smtClean="0">
              <a:latin typeface="华文宋体" panose="02010600040101010101" pitchFamily="2" charset="-122"/>
              <a:ea typeface="华文宋体" panose="02010600040101010101" pitchFamily="2" charset="-122"/>
              <a:cs typeface="宋体"/>
            </a:endParaRPr>
          </a:p>
          <a:p>
            <a:pPr marL="467995" indent="-457200" defTabSz="504200">
              <a:spcBef>
                <a:spcPct val="0"/>
              </a:spcBef>
              <a:buFont typeface="Arial" panose="020B0604020202020204" pitchFamily="34" charset="0"/>
              <a:buChar char="•"/>
            </a:pPr>
            <a:r>
              <a:rPr lang="zh-CN" altLang="en-US" sz="2800" b="1" spc="-5" dirty="0" smtClean="0">
                <a:latin typeface="华文宋体" panose="02010600040101010101" pitchFamily="2" charset="-122"/>
                <a:ea typeface="华文宋体" panose="02010600040101010101" pitchFamily="2" charset="-122"/>
                <a:cs typeface="宋体"/>
              </a:rPr>
              <a:t>模拟</a:t>
            </a:r>
            <a:endParaRPr sz="2800" b="1" spc="-5" dirty="0">
              <a:latin typeface="华文宋体" panose="02010600040101010101" pitchFamily="2" charset="-122"/>
              <a:ea typeface="华文宋体" panose="02010600040101010101" pitchFamily="2" charset="-122"/>
              <a:cs typeface="宋体"/>
            </a:endParaRPr>
          </a:p>
          <a:p>
            <a:pPr marL="12700">
              <a:lnSpc>
                <a:spcPct val="100000"/>
              </a:lnSpc>
              <a:tabLst>
                <a:tab pos="354965" algn="l"/>
              </a:tabLst>
            </a:pPr>
            <a:endParaRPr sz="2000" dirty="0">
              <a:latin typeface="微软雅黑"/>
              <a:cs typeface="微软雅黑"/>
            </a:endParaRPr>
          </a:p>
        </p:txBody>
      </p:sp>
    </p:spTree>
    <p:extLst>
      <p:ext uri="{BB962C8B-B14F-4D97-AF65-F5344CB8AC3E}">
        <p14:creationId xmlns:p14="http://schemas.microsoft.com/office/powerpoint/2010/main" val="3935931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46100" y="1343025"/>
            <a:ext cx="2438400" cy="11430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smtClean="0"/>
              <a:t>选题</a:t>
            </a:r>
            <a:endParaRPr lang="zh-CN" altLang="en-US" sz="4400" dirty="0"/>
          </a:p>
        </p:txBody>
      </p:sp>
      <p:sp>
        <p:nvSpPr>
          <p:cNvPr id="5" name="圆角矩形 4"/>
          <p:cNvSpPr/>
          <p:nvPr/>
        </p:nvSpPr>
        <p:spPr>
          <a:xfrm>
            <a:off x="4127500" y="1343025"/>
            <a:ext cx="2438400" cy="11430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solidFill>
                  <a:schemeClr val="accent2"/>
                </a:solidFill>
              </a:rPr>
              <a:t>分析题意</a:t>
            </a:r>
            <a:endParaRPr lang="zh-CN" altLang="en-US" sz="4000" dirty="0">
              <a:solidFill>
                <a:schemeClr val="accent2"/>
              </a:solidFill>
            </a:endParaRPr>
          </a:p>
        </p:txBody>
      </p:sp>
      <p:sp>
        <p:nvSpPr>
          <p:cNvPr id="6" name="圆角矩形 5"/>
          <p:cNvSpPr/>
          <p:nvPr/>
        </p:nvSpPr>
        <p:spPr>
          <a:xfrm>
            <a:off x="8013700" y="1343025"/>
            <a:ext cx="2438400" cy="1143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分头查阅资料，  共同讨论，</a:t>
            </a:r>
            <a:endParaRPr lang="en-US" altLang="zh-CN" sz="2400" dirty="0"/>
          </a:p>
          <a:p>
            <a:pPr algn="ctr"/>
            <a:r>
              <a:rPr lang="zh-CN" altLang="en-US" sz="2400" dirty="0" smtClean="0"/>
              <a:t>初步思路</a:t>
            </a:r>
            <a:endParaRPr lang="zh-CN" altLang="en-US" sz="2400" dirty="0"/>
          </a:p>
        </p:txBody>
      </p:sp>
      <p:sp>
        <p:nvSpPr>
          <p:cNvPr id="7" name="圆角矩形 6"/>
          <p:cNvSpPr/>
          <p:nvPr/>
        </p:nvSpPr>
        <p:spPr>
          <a:xfrm>
            <a:off x="8013700" y="4010025"/>
            <a:ext cx="2438400" cy="11430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t>建立模型</a:t>
            </a:r>
            <a:endParaRPr lang="zh-CN" altLang="en-US" sz="4000" dirty="0"/>
          </a:p>
        </p:txBody>
      </p:sp>
      <p:sp>
        <p:nvSpPr>
          <p:cNvPr id="8" name="圆角矩形 7"/>
          <p:cNvSpPr/>
          <p:nvPr/>
        </p:nvSpPr>
        <p:spPr>
          <a:xfrm>
            <a:off x="4106472" y="4010025"/>
            <a:ext cx="2438400" cy="114300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模型完成一部分，开始模型求解，逐步推进</a:t>
            </a:r>
            <a:endParaRPr lang="zh-CN" altLang="en-US" sz="2400" dirty="0"/>
          </a:p>
        </p:txBody>
      </p:sp>
      <p:sp>
        <p:nvSpPr>
          <p:cNvPr id="9" name="圆角矩形 8"/>
          <p:cNvSpPr/>
          <p:nvPr/>
        </p:nvSpPr>
        <p:spPr>
          <a:xfrm>
            <a:off x="512580" y="4010025"/>
            <a:ext cx="2438400" cy="11430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solidFill>
                  <a:srgbClr val="002060"/>
                </a:solidFill>
              </a:rPr>
              <a:t>书写论文</a:t>
            </a:r>
            <a:endParaRPr lang="zh-CN" altLang="en-US" sz="4000" dirty="0">
              <a:solidFill>
                <a:srgbClr val="002060"/>
              </a:solidFill>
            </a:endParaRPr>
          </a:p>
        </p:txBody>
      </p:sp>
      <p:sp>
        <p:nvSpPr>
          <p:cNvPr id="10" name="右箭头 9"/>
          <p:cNvSpPr/>
          <p:nvPr/>
        </p:nvSpPr>
        <p:spPr>
          <a:xfrm>
            <a:off x="3136900" y="1800225"/>
            <a:ext cx="838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rot="10800000">
            <a:off x="6839158" y="4391025"/>
            <a:ext cx="838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5400000">
            <a:off x="8470900" y="3057525"/>
            <a:ext cx="838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6832600" y="1762125"/>
            <a:ext cx="838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10800000">
            <a:off x="3109626" y="4366199"/>
            <a:ext cx="838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17500" y="428625"/>
            <a:ext cx="2971800" cy="703269"/>
          </a:xfrm>
          <a:prstGeom prst="rect">
            <a:avLst/>
          </a:prstGeom>
          <a:noFill/>
        </p:spPr>
        <p:txBody>
          <a:bodyPr wrap="square" rtlCol="0">
            <a:spAutoFit/>
          </a:bodyPr>
          <a:lstStyle/>
          <a:p>
            <a:pPr marL="12700" defTabSz="504200">
              <a:spcBef>
                <a:spcPct val="0"/>
              </a:spcBef>
            </a:pPr>
            <a:r>
              <a:rPr lang="zh-CN" altLang="en-US" sz="3970" dirty="0">
                <a:solidFill>
                  <a:srgbClr val="002060"/>
                </a:solidFill>
                <a:latin typeface="宋体" panose="02010600030101010101" pitchFamily="2" charset="-122"/>
                <a:ea typeface="宋体" panose="02010600030101010101" pitchFamily="2" charset="-122"/>
                <a:cs typeface="+mj-cs"/>
              </a:rPr>
              <a:t>比赛过程</a:t>
            </a:r>
          </a:p>
        </p:txBody>
      </p:sp>
    </p:spTree>
    <p:extLst>
      <p:ext uri="{BB962C8B-B14F-4D97-AF65-F5344CB8AC3E}">
        <p14:creationId xmlns:p14="http://schemas.microsoft.com/office/powerpoint/2010/main" val="2463690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41300" y="276225"/>
            <a:ext cx="9829800" cy="7135800"/>
          </a:xfrm>
          <a:prstGeom prst="rect">
            <a:avLst/>
          </a:prstGeom>
          <a:noFill/>
        </p:spPr>
        <p:txBody>
          <a:bodyPr wrap="square" rtlCol="0">
            <a:spAutoFit/>
          </a:bodyPr>
          <a:lstStyle/>
          <a:p>
            <a:pPr marL="12700" defTabSz="504200">
              <a:spcBef>
                <a:spcPct val="0"/>
              </a:spcBef>
            </a:pPr>
            <a:r>
              <a:rPr lang="zh-CN" altLang="en-US" sz="3970" dirty="0">
                <a:solidFill>
                  <a:srgbClr val="002060"/>
                </a:solidFill>
                <a:latin typeface="宋体" panose="02010600030101010101" pitchFamily="2" charset="-122"/>
                <a:ea typeface="宋体" panose="02010600030101010101" pitchFamily="2" charset="-122"/>
                <a:cs typeface="+mj-cs"/>
              </a:rPr>
              <a:t>一些体会</a:t>
            </a:r>
            <a:endParaRPr lang="en-US" altLang="zh-CN" sz="3970" dirty="0">
              <a:solidFill>
                <a:srgbClr val="002060"/>
              </a:solidFill>
              <a:latin typeface="宋体" panose="02010600030101010101" pitchFamily="2" charset="-122"/>
              <a:ea typeface="宋体" panose="02010600030101010101" pitchFamily="2" charset="-122"/>
              <a:cs typeface="+mj-cs"/>
            </a:endParaRPr>
          </a:p>
          <a:p>
            <a:endParaRPr lang="en-US" altLang="zh-CN" dirty="0"/>
          </a:p>
          <a:p>
            <a:pPr marL="457200" indent="-457200">
              <a:buFont typeface="Arial" panose="020B0604020202020204" pitchFamily="34" charset="0"/>
              <a:buChar char="•"/>
            </a:pPr>
            <a:r>
              <a:rPr lang="zh-CN" altLang="en-US" sz="2800" b="1" spc="-5" dirty="0">
                <a:latin typeface="华文宋体" panose="02010600040101010101" pitchFamily="2" charset="-122"/>
                <a:ea typeface="华文宋体" panose="02010600040101010101" pitchFamily="2" charset="-122"/>
                <a:cs typeface="宋体"/>
              </a:rPr>
              <a:t>在建模常见四大类型问题中（优化，评价，预测，仿真），优化类</a:t>
            </a:r>
            <a:r>
              <a:rPr lang="zh-CN" altLang="en-US" sz="2800" b="1" spc="-5" dirty="0" smtClean="0">
                <a:latin typeface="华文宋体" panose="02010600040101010101" pitchFamily="2" charset="-122"/>
                <a:ea typeface="华文宋体" panose="02010600040101010101" pitchFamily="2" charset="-122"/>
                <a:cs typeface="宋体"/>
              </a:rPr>
              <a:t>问题非常</a:t>
            </a:r>
            <a:r>
              <a:rPr lang="zh-CN" altLang="en-US" sz="2800" b="1" spc="-5" dirty="0">
                <a:latin typeface="华文宋体" panose="02010600040101010101" pitchFamily="2" charset="-122"/>
                <a:ea typeface="华文宋体" panose="02010600040101010101" pitchFamily="2" charset="-122"/>
                <a:cs typeface="宋体"/>
              </a:rPr>
              <a:t>多，优化模型及算法应用面很广，可以多看看</a:t>
            </a:r>
            <a:endParaRPr lang="en-US" altLang="zh-CN" sz="2800" b="1" spc="-5" dirty="0">
              <a:latin typeface="华文宋体" panose="02010600040101010101" pitchFamily="2" charset="-122"/>
              <a:ea typeface="华文宋体" panose="02010600040101010101" pitchFamily="2" charset="-122"/>
              <a:cs typeface="宋体"/>
            </a:endParaRPr>
          </a:p>
          <a:p>
            <a:endParaRPr lang="en-US" altLang="zh-CN" sz="2800" b="1" spc="-5" dirty="0">
              <a:latin typeface="华文宋体" panose="02010600040101010101" pitchFamily="2" charset="-122"/>
              <a:ea typeface="华文宋体" panose="02010600040101010101" pitchFamily="2" charset="-122"/>
              <a:cs typeface="宋体"/>
            </a:endParaRPr>
          </a:p>
          <a:p>
            <a:pPr marL="457200" indent="-457200">
              <a:buFont typeface="Arial" panose="020B0604020202020204" pitchFamily="34" charset="0"/>
              <a:buChar char="•"/>
            </a:pPr>
            <a:r>
              <a:rPr lang="zh-CN" altLang="en-US" sz="2800" b="1" spc="-5" dirty="0">
                <a:latin typeface="华文宋体" panose="02010600040101010101" pitchFamily="2" charset="-122"/>
                <a:ea typeface="华文宋体" panose="02010600040101010101" pitchFamily="2" charset="-122"/>
                <a:cs typeface="宋体"/>
              </a:rPr>
              <a:t>论文尤为重要，是所有工作内容的最终展示</a:t>
            </a:r>
            <a:r>
              <a:rPr lang="zh-CN" altLang="en-US" sz="2800" b="1" spc="-5" dirty="0" smtClean="0">
                <a:latin typeface="华文宋体" panose="02010600040101010101" pitchFamily="2" charset="-122"/>
                <a:ea typeface="华文宋体" panose="02010600040101010101" pitchFamily="2" charset="-122"/>
                <a:cs typeface="宋体"/>
              </a:rPr>
              <a:t>；</a:t>
            </a:r>
            <a:r>
              <a:rPr lang="zh-CN" altLang="en-US" sz="2800" b="1" spc="-5" dirty="0">
                <a:latin typeface="华文宋体" panose="02010600040101010101" pitchFamily="2" charset="-122"/>
                <a:ea typeface="华文宋体" panose="02010600040101010101" pitchFamily="2" charset="-122"/>
                <a:cs typeface="宋体"/>
              </a:rPr>
              <a:t>论文层次分明，并且要多用图表增强</a:t>
            </a:r>
            <a:r>
              <a:rPr lang="zh-CN" altLang="en-US" sz="2800" b="1" spc="-5" dirty="0" smtClean="0">
                <a:latin typeface="华文宋体" panose="02010600040101010101" pitchFamily="2" charset="-122"/>
                <a:ea typeface="华文宋体" panose="02010600040101010101" pitchFamily="2" charset="-122"/>
                <a:cs typeface="宋体"/>
              </a:rPr>
              <a:t>表现力；摘要</a:t>
            </a:r>
            <a:r>
              <a:rPr lang="zh-CN" altLang="en-US" sz="2800" b="1" spc="-5" dirty="0">
                <a:latin typeface="华文宋体" panose="02010600040101010101" pitchFamily="2" charset="-122"/>
                <a:ea typeface="华文宋体" panose="02010600040101010101" pitchFamily="2" charset="-122"/>
                <a:cs typeface="宋体"/>
              </a:rPr>
              <a:t>更是极为关键，要反复修改</a:t>
            </a:r>
            <a:endParaRPr lang="en-US" altLang="zh-CN" sz="2800" b="1" spc="-5" dirty="0">
              <a:latin typeface="华文宋体" panose="02010600040101010101" pitchFamily="2" charset="-122"/>
              <a:ea typeface="华文宋体" panose="02010600040101010101" pitchFamily="2" charset="-122"/>
              <a:cs typeface="宋体"/>
            </a:endParaRPr>
          </a:p>
          <a:p>
            <a:endParaRPr lang="en-US" altLang="zh-CN" sz="2800" b="1" spc="-5" dirty="0">
              <a:latin typeface="华文宋体" panose="02010600040101010101" pitchFamily="2" charset="-122"/>
              <a:ea typeface="华文宋体" panose="02010600040101010101" pitchFamily="2" charset="-122"/>
              <a:cs typeface="宋体"/>
            </a:endParaRPr>
          </a:p>
          <a:p>
            <a:pPr marL="457200" indent="-457200">
              <a:buFont typeface="Arial" panose="020B0604020202020204" pitchFamily="34" charset="0"/>
              <a:buChar char="•"/>
            </a:pPr>
            <a:r>
              <a:rPr lang="zh-CN" altLang="en-US" sz="2800" b="1" spc="-5" dirty="0" smtClean="0">
                <a:latin typeface="华文宋体" panose="02010600040101010101" pitchFamily="2" charset="-122"/>
                <a:ea typeface="华文宋体" panose="02010600040101010101" pitchFamily="2" charset="-122"/>
                <a:cs typeface="宋体"/>
              </a:rPr>
              <a:t>选题</a:t>
            </a:r>
            <a:r>
              <a:rPr lang="zh-CN" altLang="en-US" sz="2800" b="1" spc="-5" dirty="0">
                <a:latin typeface="华文宋体" panose="02010600040101010101" pitchFamily="2" charset="-122"/>
                <a:ea typeface="华文宋体" panose="02010600040101010101" pitchFamily="2" charset="-122"/>
                <a:cs typeface="宋体"/>
              </a:rPr>
              <a:t>先不要着急</a:t>
            </a:r>
            <a:r>
              <a:rPr lang="zh-CN" altLang="en-US" sz="2800" b="1" spc="-5" dirty="0" smtClean="0">
                <a:latin typeface="华文宋体" panose="02010600040101010101" pitchFamily="2" charset="-122"/>
                <a:ea typeface="华文宋体" panose="02010600040101010101" pitchFamily="2" charset="-122"/>
                <a:cs typeface="宋体"/>
              </a:rPr>
              <a:t>，最好把每道题</a:t>
            </a:r>
            <a:r>
              <a:rPr lang="zh-CN" altLang="en-US" sz="2800" b="1" spc="-5" dirty="0">
                <a:latin typeface="华文宋体" panose="02010600040101010101" pitchFamily="2" charset="-122"/>
                <a:ea typeface="华文宋体" panose="02010600040101010101" pitchFamily="2" charset="-122"/>
                <a:cs typeface="宋体"/>
              </a:rPr>
              <a:t>都申一遍，好好看看究竟适合做</a:t>
            </a:r>
            <a:r>
              <a:rPr lang="zh-CN" altLang="en-US" sz="2800" b="1" spc="-5" dirty="0" smtClean="0">
                <a:latin typeface="华文宋体" panose="02010600040101010101" pitchFamily="2" charset="-122"/>
                <a:ea typeface="华文宋体" panose="02010600040101010101" pitchFamily="2" charset="-122"/>
                <a:cs typeface="宋体"/>
              </a:rPr>
              <a:t>哪道题</a:t>
            </a:r>
            <a:r>
              <a:rPr lang="zh-CN" altLang="en-US" sz="2800" b="1" spc="-5" dirty="0">
                <a:latin typeface="华文宋体" panose="02010600040101010101" pitchFamily="2" charset="-122"/>
                <a:ea typeface="华文宋体" panose="02010600040101010101" pitchFamily="2" charset="-122"/>
                <a:cs typeface="宋体"/>
              </a:rPr>
              <a:t>；但是如果真遇到瓶颈，考虑充分后换题也要果断</a:t>
            </a:r>
            <a:endParaRPr lang="en-US" altLang="zh-CN" sz="2800" b="1" spc="-5" dirty="0">
              <a:latin typeface="华文宋体" panose="02010600040101010101" pitchFamily="2" charset="-122"/>
              <a:ea typeface="华文宋体" panose="02010600040101010101" pitchFamily="2" charset="-122"/>
              <a:cs typeface="宋体"/>
            </a:endParaRPr>
          </a:p>
          <a:p>
            <a:endParaRPr lang="en-US" altLang="zh-CN" sz="2800" b="1" spc="-5" dirty="0">
              <a:latin typeface="华文宋体" panose="02010600040101010101" pitchFamily="2" charset="-122"/>
              <a:ea typeface="华文宋体" panose="02010600040101010101" pitchFamily="2" charset="-122"/>
              <a:cs typeface="宋体"/>
            </a:endParaRPr>
          </a:p>
          <a:p>
            <a:pPr marL="457200" indent="-457200">
              <a:buFont typeface="Arial" panose="020B0604020202020204" pitchFamily="34" charset="0"/>
              <a:buChar char="•"/>
            </a:pPr>
            <a:r>
              <a:rPr lang="zh-CN" altLang="en-US" sz="2800" b="1" spc="-5" dirty="0">
                <a:latin typeface="华文宋体" panose="02010600040101010101" pitchFamily="2" charset="-122"/>
                <a:ea typeface="华文宋体" panose="02010600040101010101" pitchFamily="2" charset="-122"/>
                <a:cs typeface="宋体"/>
              </a:rPr>
              <a:t>要认真阅读参赛时的说明，有很多的注意事项</a:t>
            </a:r>
            <a:endParaRPr lang="en-US" altLang="zh-CN" sz="2800" b="1" spc="-5" dirty="0">
              <a:latin typeface="华文宋体" panose="02010600040101010101" pitchFamily="2" charset="-122"/>
              <a:ea typeface="华文宋体" panose="02010600040101010101" pitchFamily="2" charset="-122"/>
              <a:cs typeface="宋体"/>
            </a:endParaRPr>
          </a:p>
          <a:p>
            <a:endParaRPr lang="en-US" altLang="zh-CN" dirty="0"/>
          </a:p>
          <a:p>
            <a:endParaRPr lang="zh-CN" altLang="en-US" dirty="0"/>
          </a:p>
        </p:txBody>
      </p:sp>
    </p:spTree>
    <p:extLst>
      <p:ext uri="{BB962C8B-B14F-4D97-AF65-F5344CB8AC3E}">
        <p14:creationId xmlns:p14="http://schemas.microsoft.com/office/powerpoint/2010/main" val="2171310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7551" y="276225"/>
            <a:ext cx="7423298" cy="610936"/>
          </a:xfrm>
          <a:prstGeom prst="rect">
            <a:avLst/>
          </a:prstGeom>
        </p:spPr>
        <p:txBody>
          <a:bodyPr vert="horz" wrap="square" lIns="0" tIns="0" rIns="0" bIns="0" rtlCol="0">
            <a:spAutoFit/>
          </a:bodyPr>
          <a:lstStyle/>
          <a:p>
            <a:pPr marL="10795">
              <a:lnSpc>
                <a:spcPct val="100000"/>
              </a:lnSpc>
            </a:pPr>
            <a:r>
              <a:rPr dirty="0" err="1" smtClean="0">
                <a:solidFill>
                  <a:srgbClr val="002060"/>
                </a:solidFill>
                <a:latin typeface="宋体" panose="02010600030101010101" pitchFamily="2" charset="-122"/>
                <a:ea typeface="宋体" panose="02010600030101010101" pitchFamily="2" charset="-122"/>
              </a:rPr>
              <a:t>常用的软件工具</a:t>
            </a:r>
            <a:r>
              <a:rPr lang="zh-CN" altLang="en-US" dirty="0" smtClean="0">
                <a:solidFill>
                  <a:srgbClr val="002060"/>
                </a:solidFill>
                <a:latin typeface="宋体" panose="02010600030101010101" pitchFamily="2" charset="-122"/>
                <a:ea typeface="宋体" panose="02010600030101010101" pitchFamily="2" charset="-122"/>
              </a:rPr>
              <a:t>（建模编程方面）</a:t>
            </a:r>
            <a:endParaRPr dirty="0">
              <a:solidFill>
                <a:srgbClr val="002060"/>
              </a:solidFill>
              <a:latin typeface="宋体" panose="02010600030101010101" pitchFamily="2" charset="-122"/>
              <a:ea typeface="宋体" panose="02010600030101010101" pitchFamily="2" charset="-122"/>
            </a:endParaRPr>
          </a:p>
        </p:txBody>
      </p:sp>
      <p:sp>
        <p:nvSpPr>
          <p:cNvPr id="3" name="object 3"/>
          <p:cNvSpPr txBox="1"/>
          <p:nvPr/>
        </p:nvSpPr>
        <p:spPr>
          <a:xfrm>
            <a:off x="546100" y="1082662"/>
            <a:ext cx="8594090" cy="6622326"/>
          </a:xfrm>
          <a:prstGeom prst="rect">
            <a:avLst/>
          </a:prstGeom>
        </p:spPr>
        <p:txBody>
          <a:bodyPr vert="horz" wrap="square" lIns="0" tIns="0" rIns="0" bIns="0" rtlCol="0">
            <a:spAutoFit/>
          </a:bodyPr>
          <a:lstStyle/>
          <a:p>
            <a:pPr marL="76200" marR="5080">
              <a:spcBef>
                <a:spcPts val="225"/>
              </a:spcBef>
              <a:tabLst>
                <a:tab pos="355600" algn="l"/>
              </a:tabLst>
            </a:pPr>
            <a:r>
              <a:rPr sz="2800" b="1" spc="-5" dirty="0">
                <a:latin typeface="华文宋体" panose="02010600040101010101" pitchFamily="2" charset="-122"/>
                <a:ea typeface="华文宋体" panose="02010600040101010101" pitchFamily="2" charset="-122"/>
                <a:cs typeface="宋体"/>
              </a:rPr>
              <a:t>MATLAB </a:t>
            </a:r>
            <a:r>
              <a:rPr lang="en-US" sz="2800" b="1" spc="-5" dirty="0">
                <a:latin typeface="华文宋体" panose="02010600040101010101" pitchFamily="2" charset="-122"/>
                <a:ea typeface="华文宋体" panose="02010600040101010101" pitchFamily="2" charset="-122"/>
                <a:cs typeface="宋体"/>
              </a:rPr>
              <a:t>: </a:t>
            </a:r>
            <a:r>
              <a:rPr sz="2800" b="1" spc="-5" dirty="0" err="1">
                <a:latin typeface="华文宋体" panose="02010600040101010101" pitchFamily="2" charset="-122"/>
                <a:ea typeface="华文宋体" panose="02010600040101010101" pitchFamily="2" charset="-122"/>
                <a:cs typeface="宋体"/>
              </a:rPr>
              <a:t>科学计算，最优化求解，微分方程求解，统计分析，编程</a:t>
            </a:r>
            <a:r>
              <a:rPr sz="2800" b="1" spc="-5" dirty="0" smtClean="0">
                <a:latin typeface="宋体"/>
                <a:cs typeface="宋体"/>
              </a:rPr>
              <a:t>、</a:t>
            </a:r>
            <a:r>
              <a:rPr lang="zh-CN" altLang="en-US" sz="2800" b="1" spc="-5" dirty="0">
                <a:latin typeface="华文宋体" panose="02010600040101010101" pitchFamily="2" charset="-122"/>
                <a:ea typeface="华文宋体" panose="02010600040101010101" pitchFamily="2" charset="-122"/>
                <a:cs typeface="宋体"/>
              </a:rPr>
              <a:t>绘图</a:t>
            </a:r>
            <a:r>
              <a:rPr lang="zh-CN" altLang="en-US" sz="2800" b="1" spc="-5" dirty="0" smtClean="0">
                <a:latin typeface="华文宋体" panose="02010600040101010101" pitchFamily="2" charset="-122"/>
                <a:ea typeface="华文宋体" panose="02010600040101010101" pitchFamily="2" charset="-122"/>
                <a:cs typeface="宋体"/>
              </a:rPr>
              <a:t>，</a:t>
            </a:r>
            <a:r>
              <a:rPr sz="2800" b="1" spc="-5" dirty="0" err="1" smtClean="0">
                <a:latin typeface="宋体"/>
                <a:cs typeface="宋体"/>
              </a:rPr>
              <a:t>结果可视化</a:t>
            </a:r>
            <a:r>
              <a:rPr lang="en-US" sz="2800" b="1" spc="-5" dirty="0">
                <a:latin typeface="宋体"/>
                <a:cs typeface="宋体"/>
              </a:rPr>
              <a:t>,</a:t>
            </a:r>
            <a:r>
              <a:rPr lang="zh-CN" altLang="en-US" sz="2800" b="1" spc="-5" dirty="0">
                <a:latin typeface="华文宋体" panose="02010600040101010101" pitchFamily="2" charset="-122"/>
                <a:ea typeface="华文宋体" panose="02010600040101010101" pitchFamily="2" charset="-122"/>
                <a:cs typeface="宋体"/>
              </a:rPr>
              <a:t>模拟仿真（</a:t>
            </a:r>
            <a:r>
              <a:rPr lang="zh-CN" altLang="en-US" sz="2800" b="1" spc="-5" dirty="0" smtClean="0">
                <a:latin typeface="华文宋体" panose="02010600040101010101" pitchFamily="2" charset="-122"/>
                <a:ea typeface="华文宋体" panose="02010600040101010101" pitchFamily="2" charset="-122"/>
                <a:cs typeface="宋体"/>
              </a:rPr>
              <a:t>功能</a:t>
            </a:r>
            <a:r>
              <a:rPr lang="zh-CN" altLang="en-US" sz="2800" b="1" spc="-5" dirty="0">
                <a:latin typeface="华文宋体" panose="02010600040101010101" pitchFamily="2" charset="-122"/>
                <a:ea typeface="华文宋体" panose="02010600040101010101" pitchFamily="2" charset="-122"/>
                <a:cs typeface="宋体"/>
              </a:rPr>
              <a:t>非常</a:t>
            </a:r>
            <a:r>
              <a:rPr lang="zh-CN" altLang="en-US" sz="2800" b="1" spc="-5" dirty="0" smtClean="0">
                <a:latin typeface="华文宋体" panose="02010600040101010101" pitchFamily="2" charset="-122"/>
                <a:ea typeface="华文宋体" panose="02010600040101010101" pitchFamily="2" charset="-122"/>
                <a:cs typeface="宋体"/>
              </a:rPr>
              <a:t>强大，可实现大部分功能要求）</a:t>
            </a:r>
            <a:endParaRPr sz="2800" b="1" spc="-5" dirty="0">
              <a:latin typeface="宋体"/>
              <a:cs typeface="宋体"/>
            </a:endParaRPr>
          </a:p>
          <a:p>
            <a:pPr marL="12700">
              <a:lnSpc>
                <a:spcPct val="100000"/>
              </a:lnSpc>
              <a:tabLst>
                <a:tab pos="355600" algn="l"/>
              </a:tabLst>
            </a:pPr>
            <a:endParaRPr lang="en-US" altLang="zh-CN" sz="2800" b="1" spc="-5" dirty="0" smtClean="0">
              <a:latin typeface="华文宋体" panose="02010600040101010101" pitchFamily="2" charset="-122"/>
              <a:ea typeface="华文宋体" panose="02010600040101010101" pitchFamily="2" charset="-122"/>
              <a:cs typeface="宋体"/>
            </a:endParaRPr>
          </a:p>
          <a:p>
            <a:pPr marL="12700">
              <a:lnSpc>
                <a:spcPct val="100000"/>
              </a:lnSpc>
              <a:tabLst>
                <a:tab pos="355600" algn="l"/>
              </a:tabLst>
            </a:pPr>
            <a:r>
              <a:rPr lang="en-US" altLang="zh-CN" sz="2800" b="1" spc="-5" dirty="0" smtClean="0">
                <a:latin typeface="华文宋体" panose="02010600040101010101" pitchFamily="2" charset="-122"/>
                <a:ea typeface="华文宋体" panose="02010600040101010101" pitchFamily="2" charset="-122"/>
                <a:cs typeface="宋体"/>
              </a:rPr>
              <a:t>MATHEMATICA</a:t>
            </a:r>
            <a:endParaRPr lang="zh-CN" altLang="en-US" sz="2800" b="1" spc="-5" dirty="0">
              <a:latin typeface="华文宋体" panose="02010600040101010101" pitchFamily="2" charset="-122"/>
              <a:ea typeface="华文宋体" panose="02010600040101010101" pitchFamily="2" charset="-122"/>
              <a:cs typeface="宋体"/>
            </a:endParaRPr>
          </a:p>
          <a:p>
            <a:pPr marL="266700">
              <a:lnSpc>
                <a:spcPct val="100000"/>
              </a:lnSpc>
              <a:spcBef>
                <a:spcPts val="225"/>
              </a:spcBef>
            </a:pPr>
            <a:r>
              <a:rPr lang="zh-CN" altLang="en-US" sz="2800" b="1" spc="-5" dirty="0">
                <a:latin typeface="华文宋体" panose="02010600040101010101" pitchFamily="2" charset="-122"/>
                <a:ea typeface="华文宋体" panose="02010600040101010101" pitchFamily="2" charset="-122"/>
                <a:cs typeface="宋体"/>
              </a:rPr>
              <a:t>符号运算、科学计算，最优化求解，微分方程求解，统计分析，编程</a:t>
            </a:r>
          </a:p>
          <a:p>
            <a:pPr>
              <a:spcBef>
                <a:spcPts val="225"/>
              </a:spcBef>
              <a:tabLst>
                <a:tab pos="355600" algn="l"/>
              </a:tabLst>
            </a:pPr>
            <a:endParaRPr lang="en-US" sz="2800" b="1" spc="-5" dirty="0" smtClean="0">
              <a:latin typeface="华文宋体" panose="02010600040101010101" pitchFamily="2" charset="-122"/>
              <a:ea typeface="华文宋体" panose="02010600040101010101" pitchFamily="2" charset="-122"/>
              <a:cs typeface="宋体"/>
            </a:endParaRPr>
          </a:p>
          <a:p>
            <a:pPr>
              <a:spcBef>
                <a:spcPts val="225"/>
              </a:spcBef>
              <a:tabLst>
                <a:tab pos="355600" algn="l"/>
              </a:tabLst>
            </a:pPr>
            <a:r>
              <a:rPr sz="2800" b="1" spc="-5" dirty="0" smtClean="0">
                <a:latin typeface="华文宋体" panose="02010600040101010101" pitchFamily="2" charset="-122"/>
                <a:ea typeface="华文宋体" panose="02010600040101010101" pitchFamily="2" charset="-122"/>
                <a:cs typeface="宋体"/>
              </a:rPr>
              <a:t>SPSS</a:t>
            </a:r>
            <a:r>
              <a:rPr lang="en-US" sz="2800" b="1" spc="-5" dirty="0">
                <a:latin typeface="华文宋体" panose="02010600040101010101" pitchFamily="2" charset="-122"/>
                <a:ea typeface="华文宋体" panose="02010600040101010101" pitchFamily="2" charset="-122"/>
                <a:cs typeface="宋体"/>
              </a:rPr>
              <a:t>/</a:t>
            </a:r>
            <a:r>
              <a:rPr sz="2800" b="1" spc="-5" dirty="0" smtClean="0">
                <a:latin typeface="华文宋体" panose="02010600040101010101" pitchFamily="2" charset="-122"/>
                <a:ea typeface="华文宋体" panose="02010600040101010101" pitchFamily="2" charset="-122"/>
                <a:cs typeface="宋体"/>
              </a:rPr>
              <a:t>SAS</a:t>
            </a:r>
            <a:endParaRPr sz="2800" b="1" spc="-5" dirty="0">
              <a:latin typeface="华文宋体" panose="02010600040101010101" pitchFamily="2" charset="-122"/>
              <a:ea typeface="华文宋体" panose="02010600040101010101" pitchFamily="2" charset="-122"/>
              <a:cs typeface="宋体"/>
            </a:endParaRPr>
          </a:p>
          <a:p>
            <a:pPr marL="266700">
              <a:spcBef>
                <a:spcPts val="225"/>
              </a:spcBef>
            </a:pPr>
            <a:r>
              <a:rPr sz="2800" b="1" spc="-5" dirty="0" err="1">
                <a:latin typeface="华文宋体" panose="02010600040101010101" pitchFamily="2" charset="-122"/>
                <a:ea typeface="华文宋体" panose="02010600040101010101" pitchFamily="2" charset="-122"/>
                <a:cs typeface="宋体"/>
              </a:rPr>
              <a:t>统计分析</a:t>
            </a:r>
            <a:r>
              <a:rPr lang="zh-CN" altLang="en-US" sz="2800" b="1" spc="-5" dirty="0">
                <a:latin typeface="华文宋体" panose="02010600040101010101" pitchFamily="2" charset="-122"/>
                <a:ea typeface="华文宋体" panose="02010600040101010101" pitchFamily="2" charset="-122"/>
                <a:cs typeface="宋体"/>
              </a:rPr>
              <a:t>（</a:t>
            </a:r>
            <a:r>
              <a:rPr lang="en-US" altLang="zh-CN" sz="2800" b="1" spc="-5" dirty="0">
                <a:latin typeface="华文宋体" panose="02010600040101010101" pitchFamily="2" charset="-122"/>
                <a:ea typeface="华文宋体" panose="02010600040101010101" pitchFamily="2" charset="-122"/>
                <a:cs typeface="宋体"/>
              </a:rPr>
              <a:t>SPSS</a:t>
            </a:r>
            <a:r>
              <a:rPr lang="zh-CN" altLang="en-US" sz="2800" b="1" spc="-5" dirty="0">
                <a:latin typeface="华文宋体" panose="02010600040101010101" pitchFamily="2" charset="-122"/>
                <a:ea typeface="华文宋体" panose="02010600040101010101" pitchFamily="2" charset="-122"/>
                <a:cs typeface="宋体"/>
              </a:rPr>
              <a:t>建模基本够用</a:t>
            </a:r>
            <a:r>
              <a:rPr lang="zh-CN" altLang="en-US" sz="2800" b="1" spc="-5" dirty="0" smtClean="0">
                <a:latin typeface="华文宋体" panose="02010600040101010101" pitchFamily="2" charset="-122"/>
                <a:ea typeface="华文宋体" panose="02010600040101010101" pitchFamily="2" charset="-122"/>
                <a:cs typeface="宋体"/>
              </a:rPr>
              <a:t>，热爱数据分析用</a:t>
            </a:r>
            <a:r>
              <a:rPr lang="en-US" altLang="zh-CN" sz="2800" b="1" spc="-5" dirty="0" smtClean="0">
                <a:latin typeface="华文宋体" panose="02010600040101010101" pitchFamily="2" charset="-122"/>
                <a:ea typeface="华文宋体" panose="02010600040101010101" pitchFamily="2" charset="-122"/>
                <a:cs typeface="宋体"/>
              </a:rPr>
              <a:t>SAS</a:t>
            </a:r>
            <a:r>
              <a:rPr lang="zh-CN" altLang="en-US" sz="2800" b="1" spc="-5" dirty="0" smtClean="0">
                <a:latin typeface="华文宋体" panose="02010600040101010101" pitchFamily="2" charset="-122"/>
                <a:ea typeface="华文宋体" panose="02010600040101010101" pitchFamily="2" charset="-122"/>
                <a:cs typeface="宋体"/>
              </a:rPr>
              <a:t>）</a:t>
            </a:r>
            <a:endParaRPr sz="2800" b="1" spc="-5" dirty="0">
              <a:latin typeface="华文宋体" panose="02010600040101010101" pitchFamily="2" charset="-122"/>
              <a:ea typeface="华文宋体" panose="02010600040101010101" pitchFamily="2" charset="-122"/>
              <a:cs typeface="宋体"/>
            </a:endParaRPr>
          </a:p>
          <a:p>
            <a:pPr>
              <a:spcBef>
                <a:spcPts val="225"/>
              </a:spcBef>
              <a:tabLst>
                <a:tab pos="355600" algn="l"/>
              </a:tabLst>
            </a:pPr>
            <a:endParaRPr lang="en-US" sz="2800" b="1" spc="-5" dirty="0" smtClean="0">
              <a:latin typeface="华文宋体" panose="02010600040101010101" pitchFamily="2" charset="-122"/>
              <a:ea typeface="华文宋体" panose="02010600040101010101" pitchFamily="2" charset="-122"/>
              <a:cs typeface="宋体"/>
            </a:endParaRPr>
          </a:p>
          <a:p>
            <a:pPr>
              <a:spcBef>
                <a:spcPts val="225"/>
              </a:spcBef>
              <a:tabLst>
                <a:tab pos="355600" algn="l"/>
              </a:tabLst>
            </a:pPr>
            <a:r>
              <a:rPr sz="2800" b="1" spc="-5" dirty="0" smtClean="0">
                <a:latin typeface="华文宋体" panose="02010600040101010101" pitchFamily="2" charset="-122"/>
                <a:ea typeface="华文宋体" panose="02010600040101010101" pitchFamily="2" charset="-122"/>
                <a:cs typeface="宋体"/>
              </a:rPr>
              <a:t>LIN</a:t>
            </a:r>
            <a:r>
              <a:rPr lang="en-US" altLang="zh-CN" sz="2800" b="1" spc="-5" dirty="0">
                <a:latin typeface="华文宋体" panose="02010600040101010101" pitchFamily="2" charset="-122"/>
                <a:ea typeface="华文宋体" panose="02010600040101010101" pitchFamily="2" charset="-122"/>
                <a:cs typeface="宋体"/>
              </a:rPr>
              <a:t>G</a:t>
            </a:r>
            <a:r>
              <a:rPr sz="2800" b="1" spc="-5" dirty="0">
                <a:latin typeface="华文宋体" panose="02010600040101010101" pitchFamily="2" charset="-122"/>
                <a:ea typeface="华文宋体" panose="02010600040101010101" pitchFamily="2" charset="-122"/>
                <a:cs typeface="宋体"/>
              </a:rPr>
              <a:t>O/LIN</a:t>
            </a:r>
            <a:r>
              <a:rPr lang="en-US" altLang="zh-CN" sz="2800" b="1" spc="-5" dirty="0">
                <a:latin typeface="华文宋体" panose="02010600040101010101" pitchFamily="2" charset="-122"/>
                <a:ea typeface="华文宋体" panose="02010600040101010101" pitchFamily="2" charset="-122"/>
                <a:cs typeface="宋体"/>
              </a:rPr>
              <a:t>D</a:t>
            </a:r>
            <a:r>
              <a:rPr sz="2800" b="1" spc="-5" dirty="0">
                <a:latin typeface="华文宋体" panose="02010600040101010101" pitchFamily="2" charset="-122"/>
                <a:ea typeface="华文宋体" panose="02010600040101010101" pitchFamily="2" charset="-122"/>
                <a:cs typeface="宋体"/>
              </a:rPr>
              <a:t>O</a:t>
            </a:r>
          </a:p>
          <a:p>
            <a:pPr marL="266700">
              <a:spcBef>
                <a:spcPts val="225"/>
              </a:spcBef>
            </a:pPr>
            <a:r>
              <a:rPr sz="2800" b="1" spc="-5" dirty="0" err="1" smtClean="0">
                <a:latin typeface="华文宋体" panose="02010600040101010101" pitchFamily="2" charset="-122"/>
                <a:ea typeface="华文宋体" panose="02010600040101010101" pitchFamily="2" charset="-122"/>
                <a:cs typeface="宋体"/>
              </a:rPr>
              <a:t>最优化求解</a:t>
            </a:r>
            <a:r>
              <a:rPr lang="zh-CN" altLang="en-US" sz="2800" b="1" spc="-5" dirty="0" smtClean="0">
                <a:latin typeface="华文宋体" panose="02010600040101010101" pitchFamily="2" charset="-122"/>
                <a:ea typeface="华文宋体" panose="02010600040101010101" pitchFamily="2" charset="-122"/>
                <a:cs typeface="宋体"/>
              </a:rPr>
              <a:t>，擅长处理优化类问题</a:t>
            </a:r>
            <a:endParaRPr lang="en-US" sz="2800" b="1" spc="-5" dirty="0">
              <a:latin typeface="华文宋体" panose="02010600040101010101" pitchFamily="2" charset="-122"/>
              <a:ea typeface="华文宋体" panose="02010600040101010101" pitchFamily="2" charset="-122"/>
              <a:cs typeface="宋体"/>
            </a:endParaRPr>
          </a:p>
          <a:p>
            <a:pPr marL="266700">
              <a:spcBef>
                <a:spcPts val="225"/>
              </a:spcBef>
            </a:pPr>
            <a:endParaRPr sz="2800" b="1" spc="-5" dirty="0">
              <a:latin typeface="华文宋体" panose="02010600040101010101" pitchFamily="2" charset="-122"/>
              <a:ea typeface="华文宋体" panose="02010600040101010101" pitchFamily="2" charset="-122"/>
              <a:cs typeface="宋体"/>
            </a:endParaRPr>
          </a:p>
          <a:p>
            <a:pPr>
              <a:lnSpc>
                <a:spcPct val="100000"/>
              </a:lnSpc>
              <a:spcBef>
                <a:spcPts val="17"/>
              </a:spcBef>
            </a:pPr>
            <a:endParaRPr sz="2500" dirty="0">
              <a:latin typeface="Times New Roman"/>
              <a:cs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2300" y="809625"/>
            <a:ext cx="7841890" cy="5925212"/>
          </a:xfrm>
          <a:prstGeom prst="rect">
            <a:avLst/>
          </a:prstGeom>
        </p:spPr>
        <p:txBody>
          <a:bodyPr wrap="none">
            <a:spAutoFit/>
          </a:bodyPr>
          <a:lstStyle/>
          <a:p>
            <a:pPr marL="10795" defTabSz="504200">
              <a:spcBef>
                <a:spcPct val="0"/>
              </a:spcBef>
            </a:pPr>
            <a:r>
              <a:rPr lang="zh-CN" altLang="en-US" sz="3970" dirty="0">
                <a:solidFill>
                  <a:srgbClr val="002060"/>
                </a:solidFill>
                <a:latin typeface="宋体" panose="02010600030101010101" pitchFamily="2" charset="-122"/>
                <a:ea typeface="宋体" panose="02010600030101010101" pitchFamily="2" charset="-122"/>
                <a:cs typeface="+mj-cs"/>
              </a:rPr>
              <a:t>常用的软件工具（论文写作方面</a:t>
            </a:r>
            <a:r>
              <a:rPr lang="zh-CN" altLang="en-US" sz="3970" dirty="0" smtClean="0">
                <a:solidFill>
                  <a:srgbClr val="002060"/>
                </a:solidFill>
                <a:latin typeface="宋体" panose="02010600030101010101" pitchFamily="2" charset="-122"/>
                <a:ea typeface="宋体" panose="02010600030101010101" pitchFamily="2" charset="-122"/>
                <a:cs typeface="+mj-cs"/>
              </a:rPr>
              <a:t>）</a:t>
            </a:r>
            <a:endParaRPr lang="en-US" altLang="zh-CN" sz="3970" dirty="0" smtClean="0">
              <a:solidFill>
                <a:srgbClr val="002060"/>
              </a:solidFill>
              <a:latin typeface="宋体" panose="02010600030101010101" pitchFamily="2" charset="-122"/>
              <a:ea typeface="宋体" panose="02010600030101010101" pitchFamily="2" charset="-122"/>
              <a:cs typeface="+mj-cs"/>
            </a:endParaRPr>
          </a:p>
          <a:p>
            <a:pPr marL="10795" defTabSz="504200">
              <a:spcBef>
                <a:spcPct val="0"/>
              </a:spcBef>
            </a:pPr>
            <a:endParaRPr lang="en-US" altLang="zh-CN" sz="2800" b="1" spc="-5" dirty="0" smtClean="0">
              <a:latin typeface="华文宋体" panose="02010600040101010101" pitchFamily="2" charset="-122"/>
              <a:ea typeface="华文宋体" panose="02010600040101010101" pitchFamily="2" charset="-122"/>
              <a:cs typeface="宋体"/>
            </a:endParaRPr>
          </a:p>
          <a:p>
            <a:pPr marL="10795" defTabSz="504200">
              <a:spcBef>
                <a:spcPct val="0"/>
              </a:spcBef>
            </a:pPr>
            <a:r>
              <a:rPr lang="zh-CN" altLang="en-US" sz="2800" b="1" spc="-5" dirty="0" smtClean="0">
                <a:latin typeface="华文宋体" panose="02010600040101010101" pitchFamily="2" charset="-122"/>
                <a:ea typeface="华文宋体" panose="02010600040101010101" pitchFamily="2" charset="-122"/>
                <a:cs typeface="宋体"/>
              </a:rPr>
              <a:t>排版</a:t>
            </a:r>
            <a:r>
              <a:rPr lang="zh-CN" altLang="en-US" sz="2800" b="1" spc="-5" dirty="0">
                <a:latin typeface="华文宋体" panose="02010600040101010101" pitchFamily="2" charset="-122"/>
                <a:ea typeface="华文宋体" panose="02010600040101010101" pitchFamily="2" charset="-122"/>
                <a:cs typeface="宋体"/>
              </a:rPr>
              <a:t>软件：</a:t>
            </a:r>
            <a:r>
              <a:rPr lang="en-US" altLang="zh-CN" sz="2800" b="1" spc="-5" dirty="0">
                <a:latin typeface="华文宋体" panose="02010600040101010101" pitchFamily="2" charset="-122"/>
                <a:ea typeface="华文宋体" panose="02010600040101010101" pitchFamily="2" charset="-122"/>
                <a:cs typeface="宋体"/>
              </a:rPr>
              <a:t>MS word  WPS  LATEX(</a:t>
            </a:r>
            <a:r>
              <a:rPr lang="zh-CN" altLang="en-US" sz="2800" b="1" spc="-5" dirty="0">
                <a:latin typeface="华文宋体" panose="02010600040101010101" pitchFamily="2" charset="-122"/>
                <a:ea typeface="华文宋体" panose="02010600040101010101" pitchFamily="2" charset="-122"/>
                <a:cs typeface="宋体"/>
              </a:rPr>
              <a:t>适用美赛</a:t>
            </a:r>
            <a:r>
              <a:rPr lang="en-US" altLang="zh-CN" sz="2800" b="1" spc="-5" dirty="0" smtClean="0">
                <a:latin typeface="华文宋体" panose="02010600040101010101" pitchFamily="2" charset="-122"/>
                <a:ea typeface="华文宋体" panose="02010600040101010101" pitchFamily="2" charset="-122"/>
                <a:cs typeface="宋体"/>
              </a:rPr>
              <a:t>)</a:t>
            </a:r>
          </a:p>
          <a:p>
            <a:pPr marL="10795" defTabSz="504200">
              <a:spcBef>
                <a:spcPct val="0"/>
              </a:spcBef>
            </a:pPr>
            <a:endParaRPr lang="en-US" altLang="zh-CN" sz="2800" b="1" spc="-5" dirty="0" smtClean="0">
              <a:latin typeface="华文宋体" panose="02010600040101010101" pitchFamily="2" charset="-122"/>
              <a:ea typeface="华文宋体" panose="02010600040101010101" pitchFamily="2" charset="-122"/>
              <a:cs typeface="宋体"/>
            </a:endParaRPr>
          </a:p>
          <a:p>
            <a:pPr marL="10795" defTabSz="504200">
              <a:spcBef>
                <a:spcPct val="0"/>
              </a:spcBef>
            </a:pPr>
            <a:r>
              <a:rPr lang="en-US" altLang="zh-CN" sz="2800" b="1" spc="-5" dirty="0" smtClean="0">
                <a:latin typeface="华文宋体" panose="02010600040101010101" pitchFamily="2" charset="-122"/>
                <a:ea typeface="华文宋体" panose="02010600040101010101" pitchFamily="2" charset="-122"/>
                <a:cs typeface="宋体"/>
              </a:rPr>
              <a:t>Math </a:t>
            </a:r>
            <a:r>
              <a:rPr lang="en-US" altLang="zh-CN" sz="2800" b="1" spc="-5" dirty="0">
                <a:latin typeface="华文宋体" panose="02010600040101010101" pitchFamily="2" charset="-122"/>
                <a:ea typeface="华文宋体" panose="02010600040101010101" pitchFamily="2" charset="-122"/>
                <a:cs typeface="宋体"/>
              </a:rPr>
              <a:t>Type——</a:t>
            </a:r>
            <a:r>
              <a:rPr lang="zh-CN" altLang="en-US" sz="2800" b="1" spc="-5" dirty="0">
                <a:latin typeface="华文宋体" panose="02010600040101010101" pitchFamily="2" charset="-122"/>
                <a:ea typeface="华文宋体" panose="02010600040101010101" pitchFamily="2" charset="-122"/>
                <a:cs typeface="宋体"/>
              </a:rPr>
              <a:t>论文中的</a:t>
            </a:r>
            <a:r>
              <a:rPr lang="zh-CN" altLang="en-US" sz="2800" b="1" spc="-5" dirty="0" smtClean="0">
                <a:latin typeface="华文宋体" panose="02010600040101010101" pitchFamily="2" charset="-122"/>
                <a:ea typeface="华文宋体" panose="02010600040101010101" pitchFamily="2" charset="-122"/>
                <a:cs typeface="宋体"/>
              </a:rPr>
              <a:t>公式</a:t>
            </a:r>
            <a:endParaRPr lang="en-US" altLang="zh-CN" sz="2800" b="1" spc="-5" dirty="0" smtClean="0">
              <a:latin typeface="华文宋体" panose="02010600040101010101" pitchFamily="2" charset="-122"/>
              <a:ea typeface="华文宋体" panose="02010600040101010101" pitchFamily="2" charset="-122"/>
              <a:cs typeface="宋体"/>
            </a:endParaRPr>
          </a:p>
          <a:p>
            <a:pPr marL="10795" defTabSz="504200">
              <a:spcBef>
                <a:spcPct val="0"/>
              </a:spcBef>
            </a:pPr>
            <a:endParaRPr lang="en-US" altLang="zh-CN" sz="2800" b="1" spc="-5" dirty="0" smtClean="0">
              <a:latin typeface="华文宋体" panose="02010600040101010101" pitchFamily="2" charset="-122"/>
              <a:ea typeface="华文宋体" panose="02010600040101010101" pitchFamily="2" charset="-122"/>
              <a:cs typeface="宋体"/>
            </a:endParaRPr>
          </a:p>
          <a:p>
            <a:pPr marL="10795" defTabSz="504200">
              <a:spcBef>
                <a:spcPct val="0"/>
              </a:spcBef>
            </a:pPr>
            <a:r>
              <a:rPr lang="en-US" altLang="zh-CN" sz="2800" b="1" spc="-5" dirty="0" smtClean="0">
                <a:latin typeface="华文宋体" panose="02010600040101010101" pitchFamily="2" charset="-122"/>
                <a:ea typeface="华文宋体" panose="02010600040101010101" pitchFamily="2" charset="-122"/>
                <a:cs typeface="宋体"/>
              </a:rPr>
              <a:t>Adobe </a:t>
            </a:r>
            <a:r>
              <a:rPr lang="en-US" altLang="zh-CN" sz="2800" b="1" spc="-5" dirty="0">
                <a:latin typeface="华文宋体" panose="02010600040101010101" pitchFamily="2" charset="-122"/>
                <a:ea typeface="华文宋体" panose="02010600040101010101" pitchFamily="2" charset="-122"/>
                <a:cs typeface="宋体"/>
              </a:rPr>
              <a:t>Acrobat——</a:t>
            </a:r>
            <a:r>
              <a:rPr lang="zh-CN" altLang="en-US" sz="2800" b="1" spc="-5" dirty="0">
                <a:latin typeface="华文宋体" panose="02010600040101010101" pitchFamily="2" charset="-122"/>
                <a:ea typeface="华文宋体" panose="02010600040101010101" pitchFamily="2" charset="-122"/>
                <a:cs typeface="宋体"/>
              </a:rPr>
              <a:t>用于编辑</a:t>
            </a:r>
            <a:r>
              <a:rPr lang="en-US" altLang="zh-CN" sz="2800" b="1" spc="-5" dirty="0" smtClean="0">
                <a:latin typeface="华文宋体" panose="02010600040101010101" pitchFamily="2" charset="-122"/>
                <a:ea typeface="华文宋体" panose="02010600040101010101" pitchFamily="2" charset="-122"/>
                <a:cs typeface="宋体"/>
              </a:rPr>
              <a:t>pdf</a:t>
            </a:r>
          </a:p>
          <a:p>
            <a:pPr marL="10795" defTabSz="504200">
              <a:spcBef>
                <a:spcPct val="0"/>
              </a:spcBef>
            </a:pPr>
            <a:endParaRPr lang="en-US" altLang="zh-CN" sz="2800" b="1" spc="-5" dirty="0" smtClean="0">
              <a:latin typeface="华文宋体" panose="02010600040101010101" pitchFamily="2" charset="-122"/>
              <a:ea typeface="华文宋体" panose="02010600040101010101" pitchFamily="2" charset="-122"/>
              <a:cs typeface="宋体"/>
            </a:endParaRPr>
          </a:p>
          <a:p>
            <a:pPr marL="10795" defTabSz="504200">
              <a:spcBef>
                <a:spcPct val="0"/>
              </a:spcBef>
            </a:pPr>
            <a:r>
              <a:rPr lang="en-US" altLang="zh-CN" sz="2800" b="1" spc="-5" dirty="0" smtClean="0">
                <a:latin typeface="华文宋体" panose="02010600040101010101" pitchFamily="2" charset="-122"/>
                <a:ea typeface="华文宋体" panose="02010600040101010101" pitchFamily="2" charset="-122"/>
                <a:cs typeface="宋体"/>
              </a:rPr>
              <a:t>VISIO</a:t>
            </a:r>
            <a:r>
              <a:rPr lang="en-US" altLang="zh-CN" sz="2800" b="1" spc="-5" dirty="0">
                <a:latin typeface="华文宋体" panose="02010600040101010101" pitchFamily="2" charset="-122"/>
                <a:ea typeface="华文宋体" panose="02010600040101010101" pitchFamily="2" charset="-122"/>
                <a:cs typeface="宋体"/>
              </a:rPr>
              <a:t>——</a:t>
            </a:r>
            <a:r>
              <a:rPr lang="zh-CN" altLang="en-US" sz="2800" b="1" spc="-5" dirty="0">
                <a:latin typeface="华文宋体" panose="02010600040101010101" pitchFamily="2" charset="-122"/>
                <a:ea typeface="华文宋体" panose="02010600040101010101" pitchFamily="2" charset="-122"/>
                <a:cs typeface="宋体"/>
              </a:rPr>
              <a:t>用于画</a:t>
            </a:r>
            <a:r>
              <a:rPr lang="zh-CN" altLang="en-US" sz="2800" b="1" spc="-5" dirty="0" smtClean="0">
                <a:latin typeface="华文宋体" panose="02010600040101010101" pitchFamily="2" charset="-122"/>
                <a:ea typeface="华文宋体" panose="02010600040101010101" pitchFamily="2" charset="-122"/>
                <a:cs typeface="宋体"/>
              </a:rPr>
              <a:t>流程图</a:t>
            </a:r>
            <a:endParaRPr lang="en-US" altLang="zh-CN" sz="2800" b="1" spc="-5" dirty="0" smtClean="0">
              <a:latin typeface="华文宋体" panose="02010600040101010101" pitchFamily="2" charset="-122"/>
              <a:ea typeface="华文宋体" panose="02010600040101010101" pitchFamily="2" charset="-122"/>
              <a:cs typeface="宋体"/>
            </a:endParaRPr>
          </a:p>
          <a:p>
            <a:pPr marL="10795" defTabSz="504200">
              <a:spcBef>
                <a:spcPct val="0"/>
              </a:spcBef>
            </a:pPr>
            <a:endParaRPr lang="en-US" altLang="zh-CN" sz="2800" b="1" spc="-5" dirty="0" smtClean="0">
              <a:latin typeface="华文宋体" panose="02010600040101010101" pitchFamily="2" charset="-122"/>
              <a:ea typeface="华文宋体" panose="02010600040101010101" pitchFamily="2" charset="-122"/>
              <a:cs typeface="宋体"/>
            </a:endParaRPr>
          </a:p>
          <a:p>
            <a:pPr marL="10795" defTabSz="504200">
              <a:spcBef>
                <a:spcPct val="0"/>
              </a:spcBef>
            </a:pPr>
            <a:r>
              <a:rPr lang="en-US" altLang="zh-CN" sz="2800" b="1" spc="-5" dirty="0" smtClean="0">
                <a:latin typeface="华文宋体" panose="02010600040101010101" pitchFamily="2" charset="-122"/>
                <a:ea typeface="华文宋体" panose="02010600040101010101" pitchFamily="2" charset="-122"/>
                <a:cs typeface="宋体"/>
              </a:rPr>
              <a:t>ORIGIN</a:t>
            </a:r>
            <a:r>
              <a:rPr lang="en-US" altLang="zh-CN" sz="2800" b="1" spc="-5" dirty="0">
                <a:latin typeface="华文宋体" panose="02010600040101010101" pitchFamily="2" charset="-122"/>
                <a:ea typeface="华文宋体" panose="02010600040101010101" pitchFamily="2" charset="-122"/>
                <a:cs typeface="宋体"/>
              </a:rPr>
              <a:t>——</a:t>
            </a:r>
            <a:r>
              <a:rPr lang="zh-CN" altLang="en-US" sz="2800" b="1" spc="-5" dirty="0">
                <a:latin typeface="华文宋体" panose="02010600040101010101" pitchFamily="2" charset="-122"/>
                <a:ea typeface="华文宋体" panose="02010600040101010101" pitchFamily="2" charset="-122"/>
                <a:cs typeface="宋体"/>
              </a:rPr>
              <a:t>专业绘图软件</a:t>
            </a:r>
            <a:endParaRPr lang="en-US" altLang="zh-CN" sz="2800" b="1" spc="-5" dirty="0">
              <a:latin typeface="华文宋体" panose="02010600040101010101" pitchFamily="2" charset="-122"/>
              <a:ea typeface="华文宋体" panose="02010600040101010101" pitchFamily="2" charset="-122"/>
              <a:cs typeface="宋体"/>
            </a:endParaRPr>
          </a:p>
          <a:p>
            <a:pPr marL="266700">
              <a:spcBef>
                <a:spcPts val="225"/>
              </a:spcBef>
            </a:pPr>
            <a:endParaRPr lang="en-US" altLang="zh-CN" sz="2800" b="1" spc="-5" dirty="0">
              <a:latin typeface="华文宋体" panose="02010600040101010101" pitchFamily="2" charset="-122"/>
              <a:ea typeface="华文宋体" panose="02010600040101010101" pitchFamily="2" charset="-122"/>
              <a:cs typeface="宋体"/>
            </a:endParaRPr>
          </a:p>
          <a:p>
            <a:pPr marL="266700">
              <a:spcBef>
                <a:spcPts val="225"/>
              </a:spcBef>
            </a:pPr>
            <a:endParaRPr lang="en-US" altLang="zh-CN" sz="2800" b="1" spc="-5" dirty="0">
              <a:latin typeface="华文宋体" panose="02010600040101010101" pitchFamily="2" charset="-122"/>
              <a:ea typeface="华文宋体" panose="02010600040101010101" pitchFamily="2" charset="-122"/>
              <a:cs typeface="宋体"/>
            </a:endParaRPr>
          </a:p>
        </p:txBody>
      </p:sp>
    </p:spTree>
    <p:extLst>
      <p:ext uri="{BB962C8B-B14F-4D97-AF65-F5344CB8AC3E}">
        <p14:creationId xmlns:p14="http://schemas.microsoft.com/office/powerpoint/2010/main" val="2798668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85" y="35133"/>
            <a:ext cx="7423298" cy="610936"/>
          </a:xfrm>
          <a:prstGeom prst="rect">
            <a:avLst/>
          </a:prstGeom>
        </p:spPr>
        <p:txBody>
          <a:bodyPr vert="horz" wrap="square" lIns="0" tIns="0" rIns="0" bIns="0" rtlCol="0">
            <a:spAutoFit/>
          </a:bodyPr>
          <a:lstStyle/>
          <a:p>
            <a:pPr marL="12700"/>
            <a:r>
              <a:rPr lang="zh-CN" altLang="en-US" dirty="0">
                <a:solidFill>
                  <a:srgbClr val="002060"/>
                </a:solidFill>
                <a:latin typeface="宋体" panose="02010600030101010101" pitchFamily="2" charset="-122"/>
                <a:ea typeface="宋体" panose="02010600030101010101" pitchFamily="2" charset="-122"/>
              </a:rPr>
              <a:t>推荐资料</a:t>
            </a:r>
            <a:endParaRPr dirty="0">
              <a:solidFill>
                <a:srgbClr val="002060"/>
              </a:solidFill>
              <a:latin typeface="宋体" panose="02010600030101010101" pitchFamily="2" charset="-122"/>
              <a:ea typeface="宋体" panose="02010600030101010101" pitchFamily="2" charset="-122"/>
            </a:endParaRPr>
          </a:p>
        </p:txBody>
      </p:sp>
      <p:sp>
        <p:nvSpPr>
          <p:cNvPr id="3" name="object 3"/>
          <p:cNvSpPr txBox="1"/>
          <p:nvPr/>
        </p:nvSpPr>
        <p:spPr>
          <a:xfrm>
            <a:off x="165100" y="662464"/>
            <a:ext cx="9753600" cy="6694140"/>
          </a:xfrm>
          <a:prstGeom prst="rect">
            <a:avLst/>
          </a:prstGeom>
        </p:spPr>
        <p:txBody>
          <a:bodyPr vert="horz" wrap="square" lIns="0" tIns="0" rIns="0" bIns="0" rtlCol="0">
            <a:spAutoFit/>
          </a:bodyPr>
          <a:lstStyle/>
          <a:p>
            <a:pPr marL="12700">
              <a:tabLst>
                <a:tab pos="354965" algn="l"/>
              </a:tabLst>
            </a:pPr>
            <a:r>
              <a:rPr lang="zh-CN" altLang="en-US" sz="2800" b="1" spc="-5" dirty="0">
                <a:latin typeface="华文宋体" panose="02010600040101010101" pitchFamily="2" charset="-122"/>
                <a:ea typeface="华文宋体" panose="02010600040101010101" pitchFamily="2" charset="-122"/>
                <a:cs typeface="宋体"/>
              </a:rPr>
              <a:t>相关书籍</a:t>
            </a:r>
            <a:endParaRPr lang="en-US" altLang="zh-CN" sz="2800" b="1" spc="-5" dirty="0">
              <a:latin typeface="华文宋体" panose="02010600040101010101" pitchFamily="2" charset="-122"/>
              <a:ea typeface="华文宋体" panose="02010600040101010101" pitchFamily="2" charset="-122"/>
              <a:cs typeface="宋体"/>
            </a:endParaRPr>
          </a:p>
          <a:p>
            <a:pPr marL="469900" indent="-457200">
              <a:buFont typeface="Arial" panose="020B0604020202020204" pitchFamily="34" charset="0"/>
              <a:buChar char="•"/>
              <a:tabLst>
                <a:tab pos="354965" algn="l"/>
              </a:tabLst>
            </a:pPr>
            <a:endParaRPr lang="en-US" sz="2800" b="1" spc="-5" dirty="0" smtClean="0">
              <a:latin typeface="华文宋体" panose="02010600040101010101" pitchFamily="2" charset="-122"/>
              <a:ea typeface="华文宋体" panose="02010600040101010101" pitchFamily="2" charset="-122"/>
              <a:cs typeface="宋体"/>
            </a:endParaRPr>
          </a:p>
          <a:p>
            <a:pPr marL="469900" indent="-457200">
              <a:buFont typeface="Arial" panose="020B0604020202020204" pitchFamily="34" charset="0"/>
              <a:buChar char="•"/>
              <a:tabLst>
                <a:tab pos="354965" algn="l"/>
              </a:tabLst>
            </a:pPr>
            <a:r>
              <a:rPr sz="2800" b="1" spc="-5" dirty="0" smtClean="0">
                <a:latin typeface="华文宋体" panose="02010600040101010101" pitchFamily="2" charset="-122"/>
                <a:ea typeface="华文宋体" panose="02010600040101010101" pitchFamily="2" charset="-122"/>
                <a:cs typeface="宋体"/>
              </a:rPr>
              <a:t>《</a:t>
            </a:r>
            <a:r>
              <a:rPr sz="2800" b="1" spc="-5" dirty="0" err="1">
                <a:latin typeface="华文宋体" panose="02010600040101010101" pitchFamily="2" charset="-122"/>
                <a:ea typeface="华文宋体" panose="02010600040101010101" pitchFamily="2" charset="-122"/>
                <a:cs typeface="宋体"/>
              </a:rPr>
              <a:t>数学模型</a:t>
            </a:r>
            <a:r>
              <a:rPr sz="2800" b="1" spc="-5" dirty="0">
                <a:latin typeface="华文宋体" panose="02010600040101010101" pitchFamily="2" charset="-122"/>
                <a:ea typeface="华文宋体" panose="02010600040101010101" pitchFamily="2" charset="-122"/>
                <a:cs typeface="宋体"/>
              </a:rPr>
              <a:t>》</a:t>
            </a:r>
            <a:r>
              <a:rPr lang="zh-CN" altLang="en-US" sz="2800" b="1" spc="-5" dirty="0">
                <a:latin typeface="华文宋体" panose="02010600040101010101" pitchFamily="2" charset="-122"/>
                <a:ea typeface="华文宋体" panose="02010600040101010101" pitchFamily="2" charset="-122"/>
                <a:cs typeface="宋体"/>
              </a:rPr>
              <a:t>第四版</a:t>
            </a:r>
            <a:r>
              <a:rPr sz="2800" b="1" spc="-5" dirty="0">
                <a:latin typeface="华文宋体" panose="02010600040101010101" pitchFamily="2" charset="-122"/>
                <a:ea typeface="华文宋体" panose="02010600040101010101" pitchFamily="2" charset="-122"/>
                <a:cs typeface="宋体"/>
              </a:rPr>
              <a:t>，</a:t>
            </a:r>
            <a:r>
              <a:rPr sz="2800" b="1" spc="-5" dirty="0" err="1" smtClean="0">
                <a:latin typeface="华文宋体" panose="02010600040101010101" pitchFamily="2" charset="-122"/>
                <a:ea typeface="华文宋体" panose="02010600040101010101" pitchFamily="2" charset="-122"/>
                <a:cs typeface="宋体"/>
              </a:rPr>
              <a:t>姜启源</a:t>
            </a:r>
            <a:endParaRPr lang="en-US" sz="2800" b="1" spc="-5" dirty="0" smtClean="0">
              <a:latin typeface="华文宋体" panose="02010600040101010101" pitchFamily="2" charset="-122"/>
              <a:ea typeface="华文宋体" panose="02010600040101010101" pitchFamily="2" charset="-122"/>
              <a:cs typeface="宋体"/>
            </a:endParaRPr>
          </a:p>
          <a:p>
            <a:pPr marL="12700">
              <a:tabLst>
                <a:tab pos="354965" algn="l"/>
              </a:tabLst>
            </a:pPr>
            <a:r>
              <a:rPr lang="zh-CN" altLang="en-US" sz="2800" b="1" spc="-5" dirty="0" smtClean="0">
                <a:latin typeface="华文宋体" panose="02010600040101010101" pitchFamily="2" charset="-122"/>
                <a:ea typeface="华文宋体" panose="02010600040101010101" pitchFamily="2" charset="-122"/>
                <a:cs typeface="宋体"/>
              </a:rPr>
              <a:t>看各种模型，了解各种模型如何运用在不同问题中，培                    养数学思维，了解建模方法</a:t>
            </a:r>
            <a:endParaRPr sz="2800" b="1" spc="-5" dirty="0">
              <a:latin typeface="华文宋体" panose="02010600040101010101" pitchFamily="2" charset="-122"/>
              <a:ea typeface="华文宋体" panose="02010600040101010101" pitchFamily="2" charset="-122"/>
              <a:cs typeface="宋体"/>
            </a:endParaRPr>
          </a:p>
          <a:p>
            <a:pPr marL="469900" indent="-457200">
              <a:spcBef>
                <a:spcPts val="240"/>
              </a:spcBef>
              <a:buFont typeface="Arial" panose="020B0604020202020204" pitchFamily="34" charset="0"/>
              <a:buChar char="•"/>
              <a:tabLst>
                <a:tab pos="354965" algn="l"/>
              </a:tabLst>
            </a:pPr>
            <a:endParaRPr lang="en-US" sz="2800" b="1" spc="-5" dirty="0" smtClean="0">
              <a:latin typeface="华文宋体" panose="02010600040101010101" pitchFamily="2" charset="-122"/>
              <a:ea typeface="华文宋体" panose="02010600040101010101" pitchFamily="2" charset="-122"/>
              <a:cs typeface="宋体"/>
            </a:endParaRPr>
          </a:p>
          <a:p>
            <a:pPr marL="469900" indent="-457200">
              <a:spcBef>
                <a:spcPts val="240"/>
              </a:spcBef>
              <a:buFont typeface="Arial" panose="020B0604020202020204" pitchFamily="34" charset="0"/>
              <a:buChar char="•"/>
              <a:tabLst>
                <a:tab pos="354965" algn="l"/>
              </a:tabLst>
            </a:pPr>
            <a:r>
              <a:rPr sz="2800" b="1" spc="-5" dirty="0" smtClean="0">
                <a:latin typeface="华文宋体" panose="02010600040101010101" pitchFamily="2" charset="-122"/>
                <a:ea typeface="华文宋体" panose="02010600040101010101" pitchFamily="2" charset="-122"/>
                <a:cs typeface="宋体"/>
              </a:rPr>
              <a:t>《</a:t>
            </a:r>
            <a:r>
              <a:rPr lang="zh-CN" altLang="en-US" sz="2800" b="1" spc="-5" dirty="0" smtClean="0">
                <a:latin typeface="华文宋体" panose="02010600040101010101" pitchFamily="2" charset="-122"/>
                <a:ea typeface="华文宋体" panose="02010600040101010101" pitchFamily="2" charset="-122"/>
                <a:cs typeface="宋体"/>
              </a:rPr>
              <a:t>数学</a:t>
            </a:r>
            <a:r>
              <a:rPr lang="zh-CN" altLang="en-US" sz="2800" b="1" spc="-5" dirty="0">
                <a:latin typeface="华文宋体" panose="02010600040101010101" pitchFamily="2" charset="-122"/>
                <a:ea typeface="华文宋体" panose="02010600040101010101" pitchFamily="2" charset="-122"/>
                <a:cs typeface="宋体"/>
              </a:rPr>
              <a:t>建模算法与应用</a:t>
            </a:r>
            <a:r>
              <a:rPr lang="en-US" altLang="zh-CN" sz="2800" b="1" spc="-5" dirty="0">
                <a:latin typeface="华文宋体" panose="02010600040101010101" pitchFamily="2" charset="-122"/>
                <a:ea typeface="华文宋体" panose="02010600040101010101" pitchFamily="2" charset="-122"/>
                <a:cs typeface="宋体"/>
              </a:rPr>
              <a:t>》</a:t>
            </a:r>
            <a:r>
              <a:rPr lang="zh-CN" altLang="en-US" sz="2800" b="1" spc="-5" dirty="0">
                <a:latin typeface="华文宋体" panose="02010600040101010101" pitchFamily="2" charset="-122"/>
                <a:ea typeface="华文宋体" panose="02010600040101010101" pitchFamily="2" charset="-122"/>
                <a:cs typeface="宋体"/>
              </a:rPr>
              <a:t>，</a:t>
            </a:r>
            <a:r>
              <a:rPr lang="zh-CN" altLang="en-US" sz="2800" b="1" spc="-5" dirty="0" smtClean="0">
                <a:latin typeface="华文宋体" panose="02010600040101010101" pitchFamily="2" charset="-122"/>
                <a:ea typeface="华文宋体" panose="02010600040101010101" pitchFamily="2" charset="-122"/>
                <a:cs typeface="宋体"/>
              </a:rPr>
              <a:t>司守奎</a:t>
            </a:r>
            <a:endParaRPr lang="en-US" altLang="zh-CN" sz="2800" b="1" spc="-5" dirty="0" smtClean="0">
              <a:latin typeface="华文宋体" panose="02010600040101010101" pitchFamily="2" charset="-122"/>
              <a:ea typeface="华文宋体" panose="02010600040101010101" pitchFamily="2" charset="-122"/>
              <a:cs typeface="宋体"/>
            </a:endParaRPr>
          </a:p>
          <a:p>
            <a:pPr marL="12700">
              <a:spcBef>
                <a:spcPts val="240"/>
              </a:spcBef>
              <a:tabLst>
                <a:tab pos="354965" algn="l"/>
              </a:tabLst>
            </a:pPr>
            <a:r>
              <a:rPr lang="zh-CN" altLang="en-US" sz="2800" b="1" spc="-5" dirty="0" smtClean="0">
                <a:latin typeface="华文宋体" panose="02010600040101010101" pitchFamily="2" charset="-122"/>
                <a:ea typeface="华文宋体" panose="02010600040101010101" pitchFamily="2" charset="-122"/>
                <a:cs typeface="宋体"/>
              </a:rPr>
              <a:t>看各种算法，了解数学建模需要用的算法，根据所需要的算法，学会相应程序</a:t>
            </a:r>
            <a:endParaRPr lang="en-US" altLang="zh-CN" sz="2800" b="1" spc="-5" dirty="0">
              <a:latin typeface="华文宋体" panose="02010600040101010101" pitchFamily="2" charset="-122"/>
              <a:ea typeface="华文宋体" panose="02010600040101010101" pitchFamily="2" charset="-122"/>
              <a:cs typeface="宋体"/>
            </a:endParaRPr>
          </a:p>
          <a:p>
            <a:pPr marL="469900" indent="-457200">
              <a:spcBef>
                <a:spcPts val="240"/>
              </a:spcBef>
              <a:buFont typeface="Arial" panose="020B0604020202020204" pitchFamily="34" charset="0"/>
              <a:buChar char="•"/>
              <a:tabLst>
                <a:tab pos="354965" algn="l"/>
              </a:tabLst>
            </a:pPr>
            <a:endParaRPr lang="en-US" altLang="zh-CN" sz="2800" b="1" spc="-5" dirty="0" smtClean="0">
              <a:latin typeface="华文宋体" panose="02010600040101010101" pitchFamily="2" charset="-122"/>
              <a:ea typeface="华文宋体" panose="02010600040101010101" pitchFamily="2" charset="-122"/>
              <a:cs typeface="宋体"/>
            </a:endParaRPr>
          </a:p>
          <a:p>
            <a:pPr marL="469900" indent="-457200">
              <a:spcBef>
                <a:spcPts val="240"/>
              </a:spcBef>
              <a:buFont typeface="Arial" panose="020B0604020202020204" pitchFamily="34" charset="0"/>
              <a:buChar char="•"/>
              <a:tabLst>
                <a:tab pos="354965" algn="l"/>
              </a:tabLst>
            </a:pPr>
            <a:r>
              <a:rPr lang="en-US" altLang="zh-CN" sz="2800" b="1" spc="-5" dirty="0" smtClean="0">
                <a:latin typeface="华文宋体" panose="02010600040101010101" pitchFamily="2" charset="-122"/>
                <a:ea typeface="华文宋体" panose="02010600040101010101" pitchFamily="2" charset="-122"/>
                <a:cs typeface="宋体"/>
              </a:rPr>
              <a:t>《</a:t>
            </a:r>
            <a:r>
              <a:rPr lang="zh-CN" altLang="en-US" sz="2800" b="1" spc="-5" dirty="0">
                <a:latin typeface="华文宋体" panose="02010600040101010101" pitchFamily="2" charset="-122"/>
                <a:ea typeface="华文宋体" panose="02010600040101010101" pitchFamily="2" charset="-122"/>
                <a:cs typeface="宋体"/>
              </a:rPr>
              <a:t>正确写作美国大学生数学建模竞赛论文</a:t>
            </a:r>
            <a:r>
              <a:rPr lang="en-US" altLang="zh-CN" sz="2800" b="1" spc="-5" dirty="0">
                <a:latin typeface="华文宋体" panose="02010600040101010101" pitchFamily="2" charset="-122"/>
                <a:ea typeface="华文宋体" panose="02010600040101010101" pitchFamily="2" charset="-122"/>
                <a:cs typeface="宋体"/>
              </a:rPr>
              <a:t>》Jay </a:t>
            </a:r>
            <a:r>
              <a:rPr lang="en-US" altLang="zh-CN" sz="2800" b="1" spc="-5" dirty="0" smtClean="0">
                <a:latin typeface="华文宋体" panose="02010600040101010101" pitchFamily="2" charset="-122"/>
                <a:ea typeface="华文宋体" panose="02010600040101010101" pitchFamily="2" charset="-122"/>
                <a:cs typeface="宋体"/>
              </a:rPr>
              <a:t>Belanger</a:t>
            </a:r>
          </a:p>
          <a:p>
            <a:pPr marL="12700">
              <a:spcBef>
                <a:spcPts val="240"/>
              </a:spcBef>
              <a:tabLst>
                <a:tab pos="354965" algn="l"/>
              </a:tabLst>
            </a:pPr>
            <a:r>
              <a:rPr lang="zh-CN" altLang="en-US" sz="2800" b="1" spc="-5" dirty="0">
                <a:latin typeface="华文宋体" panose="02010600040101010101" pitchFamily="2" charset="-122"/>
                <a:ea typeface="华文宋体" panose="02010600040101010101" pitchFamily="2" charset="-122"/>
                <a:cs typeface="宋体"/>
              </a:rPr>
              <a:t>美</a:t>
            </a:r>
            <a:r>
              <a:rPr lang="zh-CN" altLang="en-US" sz="2800" b="1" spc="-5" dirty="0" smtClean="0">
                <a:latin typeface="华文宋体" panose="02010600040101010101" pitchFamily="2" charset="-122"/>
                <a:ea typeface="华文宋体" panose="02010600040101010101" pitchFamily="2" charset="-122"/>
                <a:cs typeface="宋体"/>
              </a:rPr>
              <a:t>赛写作方法，英文表达习惯</a:t>
            </a:r>
            <a:endParaRPr lang="en-US" altLang="zh-CN" sz="2800" b="1" spc="-5" dirty="0">
              <a:latin typeface="华文宋体" panose="02010600040101010101" pitchFamily="2" charset="-122"/>
              <a:ea typeface="华文宋体" panose="02010600040101010101" pitchFamily="2" charset="-122"/>
              <a:cs typeface="宋体"/>
            </a:endParaRPr>
          </a:p>
          <a:p>
            <a:pPr marL="469900" indent="-457200">
              <a:spcBef>
                <a:spcPts val="240"/>
              </a:spcBef>
              <a:buFont typeface="Arial" panose="020B0604020202020204" pitchFamily="34" charset="0"/>
              <a:buChar char="•"/>
              <a:tabLst>
                <a:tab pos="354965" algn="l"/>
              </a:tabLst>
            </a:pPr>
            <a:endParaRPr lang="en-US" altLang="zh-CN" sz="2800" b="1" spc="-5" dirty="0" smtClean="0">
              <a:latin typeface="华文宋体" panose="02010600040101010101" pitchFamily="2" charset="-122"/>
              <a:ea typeface="华文宋体" panose="02010600040101010101" pitchFamily="2" charset="-122"/>
              <a:cs typeface="宋体"/>
            </a:endParaRPr>
          </a:p>
          <a:p>
            <a:pPr marL="469900" indent="-457200">
              <a:spcBef>
                <a:spcPts val="240"/>
              </a:spcBef>
              <a:buFont typeface="Arial" panose="020B0604020202020204" pitchFamily="34" charset="0"/>
              <a:buChar char="•"/>
              <a:tabLst>
                <a:tab pos="354965" algn="l"/>
              </a:tabLst>
            </a:pPr>
            <a:r>
              <a:rPr lang="en-US" altLang="zh-CN" sz="2800" b="1" spc="-5" dirty="0" smtClean="0">
                <a:latin typeface="华文宋体" panose="02010600040101010101" pitchFamily="2" charset="-122"/>
                <a:ea typeface="华文宋体" panose="02010600040101010101" pitchFamily="2" charset="-122"/>
                <a:cs typeface="宋体"/>
              </a:rPr>
              <a:t>《</a:t>
            </a:r>
            <a:r>
              <a:rPr lang="zh-CN" altLang="en-US" sz="2800" b="1" spc="-5" dirty="0">
                <a:latin typeface="华文宋体" panose="02010600040101010101" pitchFamily="2" charset="-122"/>
                <a:ea typeface="华文宋体" panose="02010600040101010101" pitchFamily="2" charset="-122"/>
                <a:cs typeface="宋体"/>
              </a:rPr>
              <a:t>算法大全</a:t>
            </a:r>
            <a:r>
              <a:rPr lang="en-US" altLang="zh-CN" sz="2800" b="1" spc="-5" dirty="0">
                <a:latin typeface="华文宋体" panose="02010600040101010101" pitchFamily="2" charset="-122"/>
                <a:ea typeface="华文宋体" panose="02010600040101010101" pitchFamily="2" charset="-122"/>
                <a:cs typeface="宋体"/>
              </a:rPr>
              <a:t>》</a:t>
            </a:r>
            <a:r>
              <a:rPr lang="zh-CN" altLang="en-US" sz="2800" b="1" spc="-5" dirty="0">
                <a:latin typeface="华文宋体" panose="02010600040101010101" pitchFamily="2" charset="-122"/>
                <a:ea typeface="华文宋体" panose="02010600040101010101" pitchFamily="2" charset="-122"/>
                <a:cs typeface="宋体"/>
              </a:rPr>
              <a:t>：提前熟悉，保证遇到问题能够找到相应模块</a:t>
            </a:r>
            <a:endParaRPr lang="en-US" altLang="zh-CN" sz="2800" b="1" spc="-5" dirty="0">
              <a:latin typeface="华文宋体" panose="02010600040101010101" pitchFamily="2" charset="-122"/>
              <a:ea typeface="华文宋体" panose="02010600040101010101" pitchFamily="2" charset="-122"/>
              <a:cs typeface="宋体"/>
            </a:endParaRPr>
          </a:p>
          <a:p>
            <a:pPr marL="12700">
              <a:spcBef>
                <a:spcPts val="240"/>
              </a:spcBef>
              <a:tabLst>
                <a:tab pos="354965" algn="l"/>
              </a:tabLst>
            </a:pPr>
            <a:endParaRPr lang="en-US" altLang="zh-CN" sz="2800" b="1" spc="-5" dirty="0" smtClean="0">
              <a:latin typeface="华文宋体" panose="02010600040101010101" pitchFamily="2" charset="-122"/>
              <a:ea typeface="华文宋体" panose="02010600040101010101" pitchFamily="2" charset="-122"/>
              <a:cs typeface="宋体"/>
            </a:endParaRPr>
          </a:p>
        </p:txBody>
      </p:sp>
    </p:spTree>
    <p:extLst>
      <p:ext uri="{BB962C8B-B14F-4D97-AF65-F5344CB8AC3E}">
        <p14:creationId xmlns:p14="http://schemas.microsoft.com/office/powerpoint/2010/main" val="25975588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900" y="276225"/>
            <a:ext cx="7423298" cy="610936"/>
          </a:xfrm>
          <a:prstGeom prst="rect">
            <a:avLst/>
          </a:prstGeom>
        </p:spPr>
        <p:txBody>
          <a:bodyPr vert="horz" wrap="square" lIns="0" tIns="0" rIns="0" bIns="0" rtlCol="0">
            <a:spAutoFit/>
          </a:bodyPr>
          <a:lstStyle/>
          <a:p>
            <a:pPr marL="12700"/>
            <a:r>
              <a:rPr lang="zh-CN" altLang="en-US" dirty="0">
                <a:solidFill>
                  <a:srgbClr val="002060"/>
                </a:solidFill>
                <a:latin typeface="宋体" panose="02010600030101010101" pitchFamily="2" charset="-122"/>
                <a:ea typeface="宋体" panose="02010600030101010101" pitchFamily="2" charset="-122"/>
              </a:rPr>
              <a:t>推荐资料</a:t>
            </a:r>
            <a:endParaRPr dirty="0">
              <a:solidFill>
                <a:srgbClr val="002060"/>
              </a:solidFill>
              <a:latin typeface="宋体" panose="02010600030101010101" pitchFamily="2" charset="-122"/>
              <a:ea typeface="宋体" panose="02010600030101010101" pitchFamily="2" charset="-122"/>
            </a:endParaRPr>
          </a:p>
        </p:txBody>
      </p:sp>
      <p:sp>
        <p:nvSpPr>
          <p:cNvPr id="3" name="object 3"/>
          <p:cNvSpPr txBox="1"/>
          <p:nvPr/>
        </p:nvSpPr>
        <p:spPr>
          <a:xfrm>
            <a:off x="698500" y="1114425"/>
            <a:ext cx="9296400" cy="4996240"/>
          </a:xfrm>
          <a:prstGeom prst="rect">
            <a:avLst/>
          </a:prstGeom>
        </p:spPr>
        <p:txBody>
          <a:bodyPr vert="horz" wrap="square" lIns="0" tIns="0" rIns="0" bIns="0" rtlCol="0">
            <a:spAutoFit/>
          </a:bodyPr>
          <a:lstStyle/>
          <a:p>
            <a:pPr marL="469900" indent="-457200">
              <a:spcBef>
                <a:spcPts val="240"/>
              </a:spcBef>
              <a:buFont typeface="Arial" panose="020B0604020202020204" pitchFamily="34" charset="0"/>
              <a:buChar char="•"/>
              <a:tabLst>
                <a:tab pos="354965" algn="l"/>
              </a:tabLst>
            </a:pPr>
            <a:r>
              <a:rPr lang="zh-CN" altLang="en-US" sz="2800" b="1" spc="-5" dirty="0">
                <a:latin typeface="华文宋体" panose="02010600040101010101" pitchFamily="2" charset="-122"/>
                <a:ea typeface="华文宋体" panose="02010600040101010101" pitchFamily="2" charset="-122"/>
                <a:cs typeface="宋体"/>
              </a:rPr>
              <a:t>网络资源</a:t>
            </a:r>
          </a:p>
          <a:p>
            <a:pPr marL="12700">
              <a:spcBef>
                <a:spcPts val="240"/>
              </a:spcBef>
              <a:tabLst>
                <a:tab pos="354965" algn="l"/>
              </a:tabLst>
            </a:pPr>
            <a:endParaRPr lang="en-US" altLang="zh-CN" sz="2800" b="1" spc="-5" dirty="0" smtClean="0">
              <a:latin typeface="华文宋体" panose="02010600040101010101" pitchFamily="2" charset="-122"/>
              <a:ea typeface="华文宋体" panose="02010600040101010101" pitchFamily="2" charset="-122"/>
              <a:cs typeface="宋体"/>
            </a:endParaRPr>
          </a:p>
          <a:p>
            <a:pPr marL="12700">
              <a:spcBef>
                <a:spcPts val="240"/>
              </a:spcBef>
              <a:tabLst>
                <a:tab pos="354965" algn="l"/>
              </a:tabLst>
            </a:pPr>
            <a:r>
              <a:rPr lang="zh-CN" altLang="en-US" sz="2800" b="1" spc="-5" dirty="0" smtClean="0">
                <a:latin typeface="华文宋体" panose="02010600040101010101" pitchFamily="2" charset="-122"/>
                <a:ea typeface="华文宋体" panose="02010600040101010101" pitchFamily="2" charset="-122"/>
                <a:cs typeface="宋体"/>
              </a:rPr>
              <a:t>学校</a:t>
            </a:r>
            <a:r>
              <a:rPr lang="zh-CN" altLang="en-US" sz="2800" b="1" spc="-5" dirty="0">
                <a:latin typeface="华文宋体" panose="02010600040101010101" pitchFamily="2" charset="-122"/>
                <a:ea typeface="华文宋体" panose="02010600040101010101" pitchFamily="2" charset="-122"/>
                <a:cs typeface="宋体"/>
              </a:rPr>
              <a:t>图书馆：中国知网，万方等等</a:t>
            </a:r>
          </a:p>
          <a:p>
            <a:pPr marL="12700">
              <a:spcBef>
                <a:spcPts val="240"/>
              </a:spcBef>
              <a:tabLst>
                <a:tab pos="354965" algn="l"/>
              </a:tabLst>
            </a:pPr>
            <a:endParaRPr lang="en-US" altLang="zh-CN" sz="2800" b="1" spc="-5" dirty="0" smtClean="0">
              <a:latin typeface="华文宋体" panose="02010600040101010101" pitchFamily="2" charset="-122"/>
              <a:ea typeface="华文宋体" panose="02010600040101010101" pitchFamily="2" charset="-122"/>
              <a:cs typeface="宋体"/>
            </a:endParaRPr>
          </a:p>
          <a:p>
            <a:pPr marL="12700">
              <a:spcBef>
                <a:spcPts val="240"/>
              </a:spcBef>
              <a:tabLst>
                <a:tab pos="354965" algn="l"/>
              </a:tabLst>
            </a:pPr>
            <a:r>
              <a:rPr lang="zh-CN" altLang="en-US" sz="2800" b="1" spc="-5" dirty="0" smtClean="0">
                <a:latin typeface="华文宋体" panose="02010600040101010101" pitchFamily="2" charset="-122"/>
                <a:ea typeface="华文宋体" panose="02010600040101010101" pitchFamily="2" charset="-122"/>
                <a:cs typeface="宋体"/>
              </a:rPr>
              <a:t>论坛</a:t>
            </a:r>
            <a:r>
              <a:rPr lang="zh-CN" altLang="en-US" sz="2800" b="1" spc="-5" dirty="0">
                <a:latin typeface="华文宋体" panose="02010600040101010101" pitchFamily="2" charset="-122"/>
                <a:ea typeface="华文宋体" panose="02010600040101010101" pitchFamily="2" charset="-122"/>
                <a:cs typeface="宋体"/>
              </a:rPr>
              <a:t>：数学中国，校苑数模等等</a:t>
            </a:r>
          </a:p>
          <a:p>
            <a:pPr marL="12700">
              <a:spcBef>
                <a:spcPts val="240"/>
              </a:spcBef>
              <a:tabLst>
                <a:tab pos="354965" algn="l"/>
              </a:tabLst>
            </a:pPr>
            <a:endParaRPr lang="en-US" altLang="zh-CN" sz="2800" b="1" spc="-5" dirty="0" smtClean="0">
              <a:latin typeface="华文宋体" panose="02010600040101010101" pitchFamily="2" charset="-122"/>
              <a:ea typeface="华文宋体" panose="02010600040101010101" pitchFamily="2" charset="-122"/>
              <a:cs typeface="宋体"/>
            </a:endParaRPr>
          </a:p>
          <a:p>
            <a:pPr marL="12700">
              <a:spcBef>
                <a:spcPts val="240"/>
              </a:spcBef>
              <a:tabLst>
                <a:tab pos="354965" algn="l"/>
              </a:tabLst>
            </a:pPr>
            <a:r>
              <a:rPr lang="zh-CN" altLang="en-US" sz="2800" b="1" spc="-5" dirty="0" smtClean="0">
                <a:latin typeface="华文宋体" panose="02010600040101010101" pitchFamily="2" charset="-122"/>
                <a:ea typeface="华文宋体" panose="02010600040101010101" pitchFamily="2" charset="-122"/>
                <a:cs typeface="宋体"/>
              </a:rPr>
              <a:t>搜索引擎</a:t>
            </a:r>
            <a:r>
              <a:rPr lang="zh-CN" altLang="en-US" sz="2800" b="1" spc="-5" dirty="0">
                <a:latin typeface="华文宋体" panose="02010600040101010101" pitchFamily="2" charset="-122"/>
                <a:ea typeface="华文宋体" panose="02010600040101010101" pitchFamily="2" charset="-122"/>
                <a:cs typeface="宋体"/>
              </a:rPr>
              <a:t>：</a:t>
            </a:r>
            <a:r>
              <a:rPr lang="en-US" altLang="zh-CN" sz="2800" b="1" spc="-5" dirty="0">
                <a:latin typeface="华文宋体" panose="02010600040101010101" pitchFamily="2" charset="-122"/>
                <a:ea typeface="华文宋体" panose="02010600040101010101" pitchFamily="2" charset="-122"/>
                <a:cs typeface="宋体"/>
              </a:rPr>
              <a:t>Google</a:t>
            </a:r>
            <a:r>
              <a:rPr lang="zh-CN" altLang="en-US" sz="2800" b="1" spc="-5" dirty="0">
                <a:latin typeface="华文宋体" panose="02010600040101010101" pitchFamily="2" charset="-122"/>
                <a:ea typeface="华文宋体" panose="02010600040101010101" pitchFamily="2" charset="-122"/>
                <a:cs typeface="宋体"/>
              </a:rPr>
              <a:t>学术等等，注意使用高级搜索</a:t>
            </a:r>
            <a:r>
              <a:rPr lang="zh-CN" altLang="en-US" sz="2800" b="1" spc="-5" dirty="0" smtClean="0">
                <a:latin typeface="华文宋体" panose="02010600040101010101" pitchFamily="2" charset="-122"/>
                <a:ea typeface="华文宋体" panose="02010600040101010101" pitchFamily="2" charset="-122"/>
                <a:cs typeface="宋体"/>
              </a:rPr>
              <a:t>功能</a:t>
            </a:r>
            <a:endParaRPr lang="en-US" altLang="zh-CN" sz="2800" b="1" spc="-5" dirty="0" smtClean="0">
              <a:latin typeface="华文宋体" panose="02010600040101010101" pitchFamily="2" charset="-122"/>
              <a:ea typeface="华文宋体" panose="02010600040101010101" pitchFamily="2" charset="-122"/>
              <a:cs typeface="宋体"/>
            </a:endParaRPr>
          </a:p>
          <a:p>
            <a:pPr marL="12700">
              <a:spcBef>
                <a:spcPts val="240"/>
              </a:spcBef>
              <a:tabLst>
                <a:tab pos="354965" algn="l"/>
              </a:tabLst>
            </a:pPr>
            <a:endParaRPr lang="en-US" altLang="zh-CN" sz="2800" b="1" spc="-5" dirty="0" smtClean="0">
              <a:latin typeface="华文宋体" panose="02010600040101010101" pitchFamily="2" charset="-122"/>
              <a:ea typeface="华文宋体" panose="02010600040101010101" pitchFamily="2" charset="-122"/>
              <a:cs typeface="宋体"/>
            </a:endParaRPr>
          </a:p>
          <a:p>
            <a:pPr marL="12700">
              <a:spcBef>
                <a:spcPts val="240"/>
              </a:spcBef>
              <a:tabLst>
                <a:tab pos="354965" algn="l"/>
              </a:tabLst>
            </a:pPr>
            <a:r>
              <a:rPr lang="zh-CN" altLang="en-US" sz="2800" b="1" spc="-5" dirty="0" smtClean="0">
                <a:latin typeface="华文宋体" panose="02010600040101010101" pitchFamily="2" charset="-122"/>
                <a:ea typeface="华文宋体" panose="02010600040101010101" pitchFamily="2" charset="-122"/>
                <a:cs typeface="宋体"/>
              </a:rPr>
              <a:t>推荐</a:t>
            </a:r>
            <a:r>
              <a:rPr lang="zh-CN" altLang="en-US" sz="2800" b="1" spc="-5" dirty="0">
                <a:latin typeface="华文宋体" panose="02010600040101010101" pitchFamily="2" charset="-122"/>
                <a:ea typeface="华文宋体" panose="02010600040101010101" pitchFamily="2" charset="-122"/>
                <a:cs typeface="宋体"/>
              </a:rPr>
              <a:t>公开课：</a:t>
            </a:r>
            <a:r>
              <a:rPr lang="zh-CN" altLang="en-US" sz="2800" b="1" spc="-5" dirty="0" smtClean="0">
                <a:latin typeface="华文宋体" panose="02010600040101010101" pitchFamily="2" charset="-122"/>
                <a:ea typeface="华文宋体" panose="02010600040101010101" pitchFamily="2" charset="-122"/>
                <a:cs typeface="宋体"/>
              </a:rPr>
              <a:t>清华大学 数学模型</a:t>
            </a:r>
            <a:r>
              <a:rPr lang="en-US" altLang="zh-CN" sz="2800" b="1" spc="-5" dirty="0">
                <a:latin typeface="华文宋体" panose="02010600040101010101" pitchFamily="2" charset="-122"/>
                <a:ea typeface="华文宋体" panose="02010600040101010101" pitchFamily="2" charset="-122"/>
                <a:cs typeface="宋体"/>
              </a:rPr>
              <a:t>-</a:t>
            </a:r>
            <a:r>
              <a:rPr lang="zh-CN" altLang="en-US" sz="2800" b="1" spc="-5" dirty="0">
                <a:latin typeface="华文宋体" panose="02010600040101010101" pitchFamily="2" charset="-122"/>
                <a:ea typeface="华文宋体" panose="02010600040101010101" pitchFamily="2" charset="-122"/>
                <a:cs typeface="宋体"/>
              </a:rPr>
              <a:t>现实世界的理性视角</a:t>
            </a:r>
          </a:p>
          <a:p>
            <a:pPr marL="12700">
              <a:spcBef>
                <a:spcPts val="240"/>
              </a:spcBef>
              <a:tabLst>
                <a:tab pos="354965" algn="l"/>
              </a:tabLst>
            </a:pPr>
            <a:endParaRPr lang="zh-CN" altLang="en-US" sz="2800" b="1" spc="-5" dirty="0">
              <a:latin typeface="华文宋体" panose="02010600040101010101" pitchFamily="2" charset="-122"/>
              <a:ea typeface="华文宋体" panose="02010600040101010101" pitchFamily="2" charset="-122"/>
              <a:cs typeface="宋体"/>
            </a:endParaRPr>
          </a:p>
          <a:p>
            <a:pPr marL="469900" indent="-457200">
              <a:spcBef>
                <a:spcPts val="240"/>
              </a:spcBef>
              <a:buFont typeface="Arial" panose="020B0604020202020204" pitchFamily="34" charset="0"/>
              <a:buChar char="•"/>
              <a:tabLst>
                <a:tab pos="354965" algn="l"/>
              </a:tabLst>
            </a:pPr>
            <a:r>
              <a:rPr lang="zh-CN" altLang="en-US" sz="2800" b="1" spc="-5" dirty="0">
                <a:latin typeface="华文宋体" panose="02010600040101010101" pitchFamily="2" charset="-122"/>
                <a:ea typeface="华文宋体" panose="02010600040101010101" pitchFamily="2" charset="-122"/>
                <a:cs typeface="宋体"/>
              </a:rPr>
              <a:t>多读优秀论文</a:t>
            </a:r>
          </a:p>
        </p:txBody>
      </p:sp>
    </p:spTree>
    <p:extLst>
      <p:ext uri="{BB962C8B-B14F-4D97-AF65-F5344CB8AC3E}">
        <p14:creationId xmlns:p14="http://schemas.microsoft.com/office/powerpoint/2010/main" val="1115509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962025"/>
            <a:ext cx="10663420" cy="3262432"/>
          </a:xfrm>
          <a:prstGeom prst="rect">
            <a:avLst/>
          </a:prstGeom>
          <a:noFill/>
        </p:spPr>
        <p:txBody>
          <a:bodyPr wrap="square" rtlCol="0">
            <a:spAutoFit/>
          </a:bodyPr>
          <a:lstStyle/>
          <a:p>
            <a:r>
              <a:rPr lang="zh-CN" altLang="en-US" sz="8000" i="1" dirty="0" smtClean="0">
                <a:latin typeface="微软雅黑" panose="020B0503020204020204" pitchFamily="34" charset="-122"/>
                <a:ea typeface="微软雅黑" panose="020B0503020204020204" pitchFamily="34" charset="-122"/>
              </a:rPr>
              <a:t>         谢谢大家！！</a:t>
            </a:r>
            <a:endParaRPr lang="en-US" altLang="zh-CN" sz="8000" i="1" dirty="0">
              <a:latin typeface="微软雅黑" panose="020B0503020204020204" pitchFamily="34" charset="-122"/>
              <a:ea typeface="微软雅黑" panose="020B0503020204020204" pitchFamily="34" charset="-122"/>
            </a:endParaRPr>
          </a:p>
          <a:p>
            <a:endParaRPr lang="en-US" altLang="zh-CN" sz="6600" dirty="0" smtClean="0">
              <a:latin typeface="微软雅黑" panose="020B0503020204020204" pitchFamily="34" charset="-122"/>
              <a:ea typeface="微软雅黑" panose="020B0503020204020204" pitchFamily="34" charset="-122"/>
            </a:endParaRPr>
          </a:p>
          <a:p>
            <a:r>
              <a:rPr lang="zh-CN" altLang="en-US" sz="6000" i="1" dirty="0" smtClean="0">
                <a:latin typeface="微软雅黑" panose="020B0503020204020204" pitchFamily="34" charset="-122"/>
                <a:ea typeface="微软雅黑" panose="020B0503020204020204" pitchFamily="34" charset="-122"/>
              </a:rPr>
              <a:t>祝大家在建模中取得好成绩！！</a:t>
            </a:r>
            <a:endParaRPr lang="zh-CN" altLang="en-US" sz="6000" i="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9343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55839" y="1339596"/>
            <a:ext cx="8305800" cy="1630680"/>
          </a:xfrm>
          <a:prstGeom prst="rect">
            <a:avLst/>
          </a:prstGeom>
          <a:noFill/>
        </p:spPr>
        <p:txBody>
          <a:bodyPr vert="horz" wrap="square" lIns="0" tIns="0" rIns="0" bIns="0" rtlCol="0">
            <a:spAutoFit/>
          </a:bodyPr>
          <a:lstStyle/>
          <a:p>
            <a:pPr marL="90805" marR="351155" algn="just">
              <a:lnSpc>
                <a:spcPct val="120000"/>
              </a:lnSpc>
            </a:pPr>
            <a:r>
              <a:rPr sz="2800" b="1" spc="-5" dirty="0">
                <a:latin typeface="宋体"/>
                <a:cs typeface="宋体"/>
              </a:rPr>
              <a:t>竞赛内容：题目由工程技术、管理科学中的实际问 题简化而成，没有事先设定的标准答案，但留有充 分余地供参赛者发挥其聪明才智和创造精神。</a:t>
            </a:r>
            <a:endParaRPr sz="2800" dirty="0">
              <a:latin typeface="宋体"/>
              <a:cs typeface="宋体"/>
            </a:endParaRPr>
          </a:p>
        </p:txBody>
      </p:sp>
      <p:sp>
        <p:nvSpPr>
          <p:cNvPr id="3" name="object 3"/>
          <p:cNvSpPr txBox="1"/>
          <p:nvPr/>
        </p:nvSpPr>
        <p:spPr>
          <a:xfrm>
            <a:off x="1155839" y="3092195"/>
            <a:ext cx="8382000" cy="1551194"/>
          </a:xfrm>
          <a:prstGeom prst="rect">
            <a:avLst/>
          </a:prstGeom>
          <a:noFill/>
        </p:spPr>
        <p:txBody>
          <a:bodyPr vert="horz" wrap="square" lIns="0" tIns="0" rIns="0" bIns="0" rtlCol="0">
            <a:spAutoFit/>
          </a:bodyPr>
          <a:lstStyle/>
          <a:p>
            <a:pPr marL="90805" marR="62865">
              <a:lnSpc>
                <a:spcPct val="120000"/>
              </a:lnSpc>
            </a:pPr>
            <a:r>
              <a:rPr sz="2800" b="1" spc="-5" dirty="0">
                <a:latin typeface="宋体"/>
                <a:cs typeface="宋体"/>
              </a:rPr>
              <a:t>竞赛形式：三名大学生组成一队，可以自由地收集 资料、调查研究，使用计算机、互联网和任何软件， </a:t>
            </a:r>
            <a:r>
              <a:rPr sz="2800" b="1" spc="-5" dirty="0" err="1">
                <a:latin typeface="宋体"/>
                <a:cs typeface="宋体"/>
              </a:rPr>
              <a:t>在三天</a:t>
            </a:r>
            <a:r>
              <a:rPr lang="zh-CN" altLang="en-US" sz="2800" b="1" spc="-5" dirty="0">
                <a:latin typeface="宋体" panose="02010600030101010101" pitchFamily="2" charset="-122"/>
                <a:ea typeface="宋体" panose="02010600030101010101" pitchFamily="2" charset="-122"/>
                <a:cs typeface="宋体"/>
              </a:rPr>
              <a:t>（美赛四天）</a:t>
            </a:r>
            <a:r>
              <a:rPr sz="2800" b="1" spc="-5" dirty="0" err="1">
                <a:latin typeface="宋体"/>
                <a:cs typeface="宋体"/>
              </a:rPr>
              <a:t>时间内分工合作完成一篇论文</a:t>
            </a:r>
            <a:r>
              <a:rPr sz="2800" b="1" spc="-5" dirty="0">
                <a:latin typeface="宋体"/>
                <a:cs typeface="宋体"/>
              </a:rPr>
              <a:t>。</a:t>
            </a:r>
            <a:endParaRPr sz="2800" dirty="0">
              <a:latin typeface="宋体"/>
              <a:cs typeface="宋体"/>
            </a:endParaRPr>
          </a:p>
        </p:txBody>
      </p:sp>
      <p:sp>
        <p:nvSpPr>
          <p:cNvPr id="4" name="object 4"/>
          <p:cNvSpPr txBox="1"/>
          <p:nvPr/>
        </p:nvSpPr>
        <p:spPr>
          <a:xfrm>
            <a:off x="1155839" y="4848225"/>
            <a:ext cx="8534400" cy="1118235"/>
          </a:xfrm>
          <a:prstGeom prst="rect">
            <a:avLst/>
          </a:prstGeom>
          <a:noFill/>
        </p:spPr>
        <p:txBody>
          <a:bodyPr vert="horz" wrap="square" lIns="0" tIns="0" rIns="0" bIns="0" rtlCol="0">
            <a:spAutoFit/>
          </a:bodyPr>
          <a:lstStyle/>
          <a:p>
            <a:pPr marL="90805" marR="223520">
              <a:lnSpc>
                <a:spcPct val="120000"/>
              </a:lnSpc>
            </a:pPr>
            <a:r>
              <a:rPr sz="2800" b="1" spc="-5" dirty="0">
                <a:latin typeface="宋体"/>
                <a:cs typeface="宋体"/>
              </a:rPr>
              <a:t>评奖标准：假设的合理性、建模的创造性、结果的正 确性、文字表述的清晰程度。</a:t>
            </a:r>
            <a:endParaRPr sz="2800" dirty="0">
              <a:latin typeface="宋体"/>
              <a:cs typeface="宋体"/>
            </a:endParaRPr>
          </a:p>
        </p:txBody>
      </p:sp>
      <p:sp>
        <p:nvSpPr>
          <p:cNvPr id="5" name="object 5"/>
          <p:cNvSpPr txBox="1"/>
          <p:nvPr/>
        </p:nvSpPr>
        <p:spPr>
          <a:xfrm>
            <a:off x="1003439" y="6230873"/>
            <a:ext cx="8719185" cy="519430"/>
          </a:xfrm>
          <a:prstGeom prst="rect">
            <a:avLst/>
          </a:prstGeom>
          <a:noFill/>
        </p:spPr>
        <p:txBody>
          <a:bodyPr vert="horz" wrap="square" lIns="0" tIns="0" rIns="0" bIns="0" rtlCol="0">
            <a:spAutoFit/>
          </a:bodyPr>
          <a:lstStyle/>
          <a:p>
            <a:pPr marL="90805">
              <a:lnSpc>
                <a:spcPct val="100000"/>
              </a:lnSpc>
              <a:tabLst>
                <a:tab pos="3663950" algn="l"/>
                <a:tab pos="5451475" algn="l"/>
                <a:tab pos="7239000" algn="l"/>
              </a:tabLst>
            </a:pPr>
            <a:r>
              <a:rPr sz="2800" b="1" spc="-5" dirty="0">
                <a:latin typeface="宋体"/>
                <a:cs typeface="宋体"/>
              </a:rPr>
              <a:t>竞赛宗旨：创新意</a:t>
            </a:r>
            <a:r>
              <a:rPr sz="2800" b="1" spc="-10" dirty="0">
                <a:latin typeface="宋体"/>
                <a:cs typeface="宋体"/>
              </a:rPr>
              <a:t>识</a:t>
            </a:r>
            <a:r>
              <a:rPr sz="2800" b="1" dirty="0">
                <a:latin typeface="宋体"/>
                <a:cs typeface="宋体"/>
              </a:rPr>
              <a:t>	</a:t>
            </a:r>
            <a:r>
              <a:rPr sz="2800" b="1" spc="-5" dirty="0">
                <a:latin typeface="宋体"/>
                <a:cs typeface="宋体"/>
              </a:rPr>
              <a:t>团队精</a:t>
            </a:r>
            <a:r>
              <a:rPr sz="2800" b="1" spc="-10" dirty="0">
                <a:latin typeface="宋体"/>
                <a:cs typeface="宋体"/>
              </a:rPr>
              <a:t>神</a:t>
            </a:r>
            <a:r>
              <a:rPr sz="2800" b="1" dirty="0">
                <a:latin typeface="宋体"/>
                <a:cs typeface="宋体"/>
              </a:rPr>
              <a:t>	</a:t>
            </a:r>
            <a:r>
              <a:rPr sz="2800" b="1" spc="-5" dirty="0">
                <a:latin typeface="宋体"/>
                <a:cs typeface="宋体"/>
              </a:rPr>
              <a:t>重在参</a:t>
            </a:r>
            <a:r>
              <a:rPr sz="2800" b="1" spc="-10" dirty="0">
                <a:latin typeface="宋体"/>
                <a:cs typeface="宋体"/>
              </a:rPr>
              <a:t>与</a:t>
            </a:r>
            <a:r>
              <a:rPr sz="2800" b="1" dirty="0">
                <a:latin typeface="宋体"/>
                <a:cs typeface="宋体"/>
              </a:rPr>
              <a:t>	</a:t>
            </a:r>
            <a:r>
              <a:rPr sz="2800" b="1" spc="-5" dirty="0">
                <a:latin typeface="宋体"/>
                <a:cs typeface="宋体"/>
              </a:rPr>
              <a:t>公平竞争</a:t>
            </a:r>
            <a:endParaRPr sz="2800" dirty="0">
              <a:latin typeface="宋体"/>
              <a:cs typeface="宋体"/>
            </a:endParaRPr>
          </a:p>
        </p:txBody>
      </p:sp>
      <p:sp>
        <p:nvSpPr>
          <p:cNvPr id="6" name="object 6"/>
          <p:cNvSpPr txBox="1">
            <a:spLocks noGrp="1"/>
          </p:cNvSpPr>
          <p:nvPr>
            <p:ph type="title"/>
          </p:nvPr>
        </p:nvSpPr>
        <p:spPr>
          <a:xfrm>
            <a:off x="1126067" y="711782"/>
            <a:ext cx="6704590" cy="487313"/>
          </a:xfrm>
          <a:prstGeom prst="rect">
            <a:avLst/>
          </a:prstGeom>
        </p:spPr>
        <p:txBody>
          <a:bodyPr vert="horz" wrap="square" lIns="0" tIns="0" rIns="0" bIns="0" rtlCol="0">
            <a:spAutoFit/>
          </a:bodyPr>
          <a:lstStyle/>
          <a:p>
            <a:pPr marL="12700">
              <a:lnSpc>
                <a:spcPts val="3750"/>
              </a:lnSpc>
            </a:pPr>
            <a:r>
              <a:rPr lang="en-US" sz="4400" b="1" spc="-5" dirty="0">
                <a:latin typeface="新宋体"/>
                <a:cs typeface="新宋体"/>
              </a:rPr>
              <a:t> </a:t>
            </a:r>
            <a:r>
              <a:rPr lang="en-US" sz="4400" b="1" spc="-5" dirty="0" smtClean="0">
                <a:latin typeface="新宋体"/>
                <a:cs typeface="新宋体"/>
              </a:rPr>
              <a:t>    </a:t>
            </a:r>
            <a:r>
              <a:rPr lang="zh-CN" altLang="en-US" sz="4400" b="1" spc="-5" dirty="0" smtClean="0">
                <a:solidFill>
                  <a:srgbClr val="002060"/>
                </a:solidFill>
                <a:latin typeface="方正舒体" panose="02010601030101010101" pitchFamily="2" charset="-122"/>
                <a:ea typeface="方正舒体" panose="02010601030101010101" pitchFamily="2" charset="-122"/>
                <a:cs typeface="新宋体"/>
              </a:rPr>
              <a:t>什么是</a:t>
            </a:r>
            <a:r>
              <a:rPr sz="4400" b="1" spc="-5" dirty="0" err="1" smtClean="0">
                <a:solidFill>
                  <a:srgbClr val="002060"/>
                </a:solidFill>
                <a:latin typeface="方正舒体" panose="02010601030101010101" pitchFamily="2" charset="-122"/>
                <a:ea typeface="方正舒体" panose="02010601030101010101" pitchFamily="2" charset="-122"/>
                <a:cs typeface="新宋体"/>
              </a:rPr>
              <a:t>数学建模竞赛</a:t>
            </a:r>
            <a:r>
              <a:rPr lang="zh-CN" altLang="en-US" sz="4400" b="1" spc="-5" dirty="0" smtClean="0">
                <a:solidFill>
                  <a:srgbClr val="002060"/>
                </a:solidFill>
                <a:latin typeface="方正舒体" panose="02010601030101010101" pitchFamily="2" charset="-122"/>
                <a:ea typeface="方正舒体" panose="02010601030101010101" pitchFamily="2" charset="-122"/>
                <a:cs typeface="新宋体"/>
              </a:rPr>
              <a:t>？</a:t>
            </a:r>
            <a:endParaRPr sz="4400" dirty="0">
              <a:solidFill>
                <a:srgbClr val="002060"/>
              </a:solidFill>
              <a:latin typeface="方正舒体" panose="02010601030101010101" pitchFamily="2" charset="-122"/>
              <a:ea typeface="方正舒体" panose="02010601030101010101" pitchFamily="2" charset="-122"/>
              <a:cs typeface="新宋体"/>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1906" y="1038225"/>
            <a:ext cx="5812917" cy="487313"/>
          </a:xfrm>
          <a:prstGeom prst="rect">
            <a:avLst/>
          </a:prstGeom>
          <a:noFill/>
        </p:spPr>
        <p:txBody>
          <a:bodyPr vert="horz" wrap="square" lIns="0" tIns="0" rIns="0" bIns="0" rtlCol="0">
            <a:spAutoFit/>
          </a:bodyPr>
          <a:lstStyle/>
          <a:p>
            <a:pPr marL="12700">
              <a:lnSpc>
                <a:spcPts val="3750"/>
              </a:lnSpc>
            </a:pPr>
            <a:r>
              <a:rPr sz="4400" b="1" spc="-5" dirty="0">
                <a:solidFill>
                  <a:srgbClr val="002060"/>
                </a:solidFill>
                <a:latin typeface="方正舒体" panose="02010601030101010101" pitchFamily="2" charset="-122"/>
                <a:ea typeface="方正舒体" panose="02010601030101010101" pitchFamily="2" charset="-122"/>
                <a:cs typeface="新宋体"/>
              </a:rPr>
              <a:t>数学建模的一般步骤</a:t>
            </a:r>
          </a:p>
        </p:txBody>
      </p:sp>
      <p:sp>
        <p:nvSpPr>
          <p:cNvPr id="3" name="object 3"/>
          <p:cNvSpPr/>
          <p:nvPr/>
        </p:nvSpPr>
        <p:spPr>
          <a:xfrm>
            <a:off x="1362709" y="2642997"/>
            <a:ext cx="1724406" cy="54940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358137" y="2638425"/>
            <a:ext cx="1733550" cy="558800"/>
          </a:xfrm>
          <a:custGeom>
            <a:avLst/>
            <a:gdLst/>
            <a:ahLst/>
            <a:cxnLst/>
            <a:rect l="l" t="t" r="r" b="b"/>
            <a:pathLst>
              <a:path w="1733550" h="558800">
                <a:moveTo>
                  <a:pt x="1733550" y="558545"/>
                </a:moveTo>
                <a:lnTo>
                  <a:pt x="1733550" y="0"/>
                </a:lnTo>
                <a:lnTo>
                  <a:pt x="0" y="0"/>
                </a:lnTo>
                <a:lnTo>
                  <a:pt x="0" y="558546"/>
                </a:lnTo>
                <a:lnTo>
                  <a:pt x="4571" y="558546"/>
                </a:lnTo>
                <a:lnTo>
                  <a:pt x="4571" y="9905"/>
                </a:lnTo>
                <a:lnTo>
                  <a:pt x="9906" y="4571"/>
                </a:lnTo>
                <a:lnTo>
                  <a:pt x="9906" y="9905"/>
                </a:lnTo>
                <a:lnTo>
                  <a:pt x="1724405" y="9905"/>
                </a:lnTo>
                <a:lnTo>
                  <a:pt x="1724405" y="4571"/>
                </a:lnTo>
                <a:lnTo>
                  <a:pt x="1728977" y="9905"/>
                </a:lnTo>
                <a:lnTo>
                  <a:pt x="1728977" y="558545"/>
                </a:lnTo>
                <a:lnTo>
                  <a:pt x="1733550" y="558545"/>
                </a:lnTo>
                <a:close/>
              </a:path>
              <a:path w="1733550" h="558800">
                <a:moveTo>
                  <a:pt x="9906" y="9905"/>
                </a:moveTo>
                <a:lnTo>
                  <a:pt x="9906" y="4571"/>
                </a:lnTo>
                <a:lnTo>
                  <a:pt x="4571" y="9905"/>
                </a:lnTo>
                <a:lnTo>
                  <a:pt x="9906" y="9905"/>
                </a:lnTo>
                <a:close/>
              </a:path>
              <a:path w="1733550" h="558800">
                <a:moveTo>
                  <a:pt x="9906" y="549401"/>
                </a:moveTo>
                <a:lnTo>
                  <a:pt x="9906" y="9905"/>
                </a:lnTo>
                <a:lnTo>
                  <a:pt x="4571" y="9905"/>
                </a:lnTo>
                <a:lnTo>
                  <a:pt x="4571" y="549401"/>
                </a:lnTo>
                <a:lnTo>
                  <a:pt x="9906" y="549401"/>
                </a:lnTo>
                <a:close/>
              </a:path>
              <a:path w="1733550" h="558800">
                <a:moveTo>
                  <a:pt x="1728977" y="549401"/>
                </a:moveTo>
                <a:lnTo>
                  <a:pt x="4571" y="549401"/>
                </a:lnTo>
                <a:lnTo>
                  <a:pt x="9906" y="553974"/>
                </a:lnTo>
                <a:lnTo>
                  <a:pt x="9906" y="558546"/>
                </a:lnTo>
                <a:lnTo>
                  <a:pt x="1724405" y="558545"/>
                </a:lnTo>
                <a:lnTo>
                  <a:pt x="1724405" y="553973"/>
                </a:lnTo>
                <a:lnTo>
                  <a:pt x="1728977" y="549401"/>
                </a:lnTo>
                <a:close/>
              </a:path>
              <a:path w="1733550" h="558800">
                <a:moveTo>
                  <a:pt x="9906" y="558546"/>
                </a:moveTo>
                <a:lnTo>
                  <a:pt x="9906" y="553974"/>
                </a:lnTo>
                <a:lnTo>
                  <a:pt x="4571" y="549401"/>
                </a:lnTo>
                <a:lnTo>
                  <a:pt x="4571" y="558546"/>
                </a:lnTo>
                <a:lnTo>
                  <a:pt x="9906" y="558546"/>
                </a:lnTo>
                <a:close/>
              </a:path>
              <a:path w="1733550" h="558800">
                <a:moveTo>
                  <a:pt x="1728977" y="9905"/>
                </a:moveTo>
                <a:lnTo>
                  <a:pt x="1724405" y="4571"/>
                </a:lnTo>
                <a:lnTo>
                  <a:pt x="1724405" y="9905"/>
                </a:lnTo>
                <a:lnTo>
                  <a:pt x="1728977" y="9905"/>
                </a:lnTo>
                <a:close/>
              </a:path>
              <a:path w="1733550" h="558800">
                <a:moveTo>
                  <a:pt x="1728977" y="549401"/>
                </a:moveTo>
                <a:lnTo>
                  <a:pt x="1728977" y="9905"/>
                </a:lnTo>
                <a:lnTo>
                  <a:pt x="1724405" y="9905"/>
                </a:lnTo>
                <a:lnTo>
                  <a:pt x="1724405" y="549401"/>
                </a:lnTo>
                <a:lnTo>
                  <a:pt x="1728977" y="549401"/>
                </a:lnTo>
                <a:close/>
              </a:path>
              <a:path w="1733550" h="558800">
                <a:moveTo>
                  <a:pt x="1728977" y="558545"/>
                </a:moveTo>
                <a:lnTo>
                  <a:pt x="1728977" y="549401"/>
                </a:lnTo>
                <a:lnTo>
                  <a:pt x="1724405" y="553973"/>
                </a:lnTo>
                <a:lnTo>
                  <a:pt x="1724405" y="558545"/>
                </a:lnTo>
                <a:lnTo>
                  <a:pt x="1728977" y="558545"/>
                </a:lnTo>
                <a:close/>
              </a:path>
            </a:pathLst>
          </a:custGeom>
          <a:solidFill>
            <a:srgbClr val="000000"/>
          </a:solidFill>
        </p:spPr>
        <p:txBody>
          <a:bodyPr wrap="square" lIns="0" tIns="0" rIns="0" bIns="0" rtlCol="0"/>
          <a:lstStyle/>
          <a:p>
            <a:endParaRPr/>
          </a:p>
        </p:txBody>
      </p:sp>
      <p:sp>
        <p:nvSpPr>
          <p:cNvPr id="5" name="object 5"/>
          <p:cNvSpPr txBox="1"/>
          <p:nvPr/>
        </p:nvSpPr>
        <p:spPr>
          <a:xfrm>
            <a:off x="1441443" y="2717678"/>
            <a:ext cx="1452245" cy="381635"/>
          </a:xfrm>
          <a:prstGeom prst="rect">
            <a:avLst/>
          </a:prstGeom>
        </p:spPr>
        <p:txBody>
          <a:bodyPr vert="horz" wrap="square" lIns="0" tIns="0" rIns="0" bIns="0" rtlCol="0">
            <a:spAutoFit/>
          </a:bodyPr>
          <a:lstStyle/>
          <a:p>
            <a:pPr marL="12700">
              <a:lnSpc>
                <a:spcPts val="3295"/>
              </a:lnSpc>
            </a:pPr>
            <a:r>
              <a:rPr sz="2800" b="1" spc="-5" dirty="0">
                <a:latin typeface="宋体"/>
                <a:cs typeface="宋体"/>
              </a:rPr>
              <a:t>模型准备</a:t>
            </a:r>
            <a:endParaRPr sz="2800" dirty="0">
              <a:latin typeface="宋体"/>
              <a:cs typeface="宋体"/>
            </a:endParaRPr>
          </a:p>
        </p:txBody>
      </p:sp>
      <p:sp>
        <p:nvSpPr>
          <p:cNvPr id="6" name="object 6"/>
          <p:cNvSpPr/>
          <p:nvPr/>
        </p:nvSpPr>
        <p:spPr>
          <a:xfrm>
            <a:off x="5677903" y="2833498"/>
            <a:ext cx="838835" cy="76200"/>
          </a:xfrm>
          <a:custGeom>
            <a:avLst/>
            <a:gdLst/>
            <a:ahLst/>
            <a:cxnLst/>
            <a:rect l="l" t="t" r="r" b="b"/>
            <a:pathLst>
              <a:path w="838834" h="76200">
                <a:moveTo>
                  <a:pt x="774954" y="43433"/>
                </a:moveTo>
                <a:lnTo>
                  <a:pt x="774954" y="33527"/>
                </a:lnTo>
                <a:lnTo>
                  <a:pt x="0" y="33527"/>
                </a:lnTo>
                <a:lnTo>
                  <a:pt x="0" y="43433"/>
                </a:lnTo>
                <a:lnTo>
                  <a:pt x="774954" y="43433"/>
                </a:lnTo>
                <a:close/>
              </a:path>
              <a:path w="838834" h="76200">
                <a:moveTo>
                  <a:pt x="838212" y="38099"/>
                </a:moveTo>
                <a:lnTo>
                  <a:pt x="762012" y="0"/>
                </a:lnTo>
                <a:lnTo>
                  <a:pt x="762012" y="33527"/>
                </a:lnTo>
                <a:lnTo>
                  <a:pt x="774954" y="33527"/>
                </a:lnTo>
                <a:lnTo>
                  <a:pt x="774954" y="69729"/>
                </a:lnTo>
                <a:lnTo>
                  <a:pt x="838212" y="38099"/>
                </a:lnTo>
                <a:close/>
              </a:path>
              <a:path w="838834" h="76200">
                <a:moveTo>
                  <a:pt x="774954" y="69729"/>
                </a:moveTo>
                <a:lnTo>
                  <a:pt x="774954" y="43433"/>
                </a:lnTo>
                <a:lnTo>
                  <a:pt x="762012" y="43433"/>
                </a:lnTo>
                <a:lnTo>
                  <a:pt x="762012" y="76199"/>
                </a:lnTo>
                <a:lnTo>
                  <a:pt x="774954" y="69729"/>
                </a:lnTo>
                <a:close/>
              </a:path>
            </a:pathLst>
          </a:custGeom>
          <a:solidFill>
            <a:srgbClr val="000000"/>
          </a:solidFill>
        </p:spPr>
        <p:txBody>
          <a:bodyPr wrap="square" lIns="0" tIns="0" rIns="0" bIns="0" rtlCol="0"/>
          <a:lstStyle/>
          <a:p>
            <a:endParaRPr/>
          </a:p>
        </p:txBody>
      </p:sp>
      <p:sp>
        <p:nvSpPr>
          <p:cNvPr id="7" name="object 7"/>
          <p:cNvSpPr/>
          <p:nvPr/>
        </p:nvSpPr>
        <p:spPr>
          <a:xfrm>
            <a:off x="7240015" y="3176398"/>
            <a:ext cx="76200" cy="609600"/>
          </a:xfrm>
          <a:custGeom>
            <a:avLst/>
            <a:gdLst/>
            <a:ahLst/>
            <a:cxnLst/>
            <a:rect l="l" t="t" r="r" b="b"/>
            <a:pathLst>
              <a:path w="76200" h="609600">
                <a:moveTo>
                  <a:pt x="76200" y="533399"/>
                </a:moveTo>
                <a:lnTo>
                  <a:pt x="0" y="533399"/>
                </a:lnTo>
                <a:lnTo>
                  <a:pt x="33528" y="600456"/>
                </a:lnTo>
                <a:lnTo>
                  <a:pt x="33528" y="546353"/>
                </a:lnTo>
                <a:lnTo>
                  <a:pt x="42671" y="546353"/>
                </a:lnTo>
                <a:lnTo>
                  <a:pt x="42671" y="600456"/>
                </a:lnTo>
                <a:lnTo>
                  <a:pt x="76200" y="533399"/>
                </a:lnTo>
                <a:close/>
              </a:path>
              <a:path w="76200" h="609600">
                <a:moveTo>
                  <a:pt x="42671" y="533399"/>
                </a:moveTo>
                <a:lnTo>
                  <a:pt x="42671" y="0"/>
                </a:lnTo>
                <a:lnTo>
                  <a:pt x="33528" y="0"/>
                </a:lnTo>
                <a:lnTo>
                  <a:pt x="33528" y="533399"/>
                </a:lnTo>
                <a:lnTo>
                  <a:pt x="42671" y="533399"/>
                </a:lnTo>
                <a:close/>
              </a:path>
              <a:path w="76200" h="609600">
                <a:moveTo>
                  <a:pt x="42671" y="600456"/>
                </a:moveTo>
                <a:lnTo>
                  <a:pt x="42671" y="546353"/>
                </a:lnTo>
                <a:lnTo>
                  <a:pt x="33528" y="546353"/>
                </a:lnTo>
                <a:lnTo>
                  <a:pt x="33528" y="600456"/>
                </a:lnTo>
                <a:lnTo>
                  <a:pt x="38100" y="609599"/>
                </a:lnTo>
                <a:lnTo>
                  <a:pt x="42671" y="600456"/>
                </a:lnTo>
                <a:close/>
              </a:path>
            </a:pathLst>
          </a:custGeom>
          <a:solidFill>
            <a:srgbClr val="000000"/>
          </a:solidFill>
        </p:spPr>
        <p:txBody>
          <a:bodyPr wrap="square" lIns="0" tIns="0" rIns="0" bIns="0" rtlCol="0"/>
          <a:lstStyle/>
          <a:p>
            <a:endParaRPr/>
          </a:p>
        </p:txBody>
      </p:sp>
      <p:sp>
        <p:nvSpPr>
          <p:cNvPr id="8" name="object 8"/>
          <p:cNvSpPr/>
          <p:nvPr/>
        </p:nvSpPr>
        <p:spPr>
          <a:xfrm>
            <a:off x="5677903" y="4052698"/>
            <a:ext cx="784225" cy="76200"/>
          </a:xfrm>
          <a:custGeom>
            <a:avLst/>
            <a:gdLst/>
            <a:ahLst/>
            <a:cxnLst/>
            <a:rect l="l" t="t" r="r" b="b"/>
            <a:pathLst>
              <a:path w="784225" h="76200">
                <a:moveTo>
                  <a:pt x="76200" y="33527"/>
                </a:moveTo>
                <a:lnTo>
                  <a:pt x="76200" y="0"/>
                </a:lnTo>
                <a:lnTo>
                  <a:pt x="0" y="38099"/>
                </a:lnTo>
                <a:lnTo>
                  <a:pt x="63258" y="69729"/>
                </a:lnTo>
                <a:lnTo>
                  <a:pt x="63258" y="33527"/>
                </a:lnTo>
                <a:lnTo>
                  <a:pt x="76200" y="33527"/>
                </a:lnTo>
                <a:close/>
              </a:path>
              <a:path w="784225" h="76200">
                <a:moveTo>
                  <a:pt x="784110" y="43433"/>
                </a:moveTo>
                <a:lnTo>
                  <a:pt x="784110" y="33527"/>
                </a:lnTo>
                <a:lnTo>
                  <a:pt x="63258" y="33527"/>
                </a:lnTo>
                <a:lnTo>
                  <a:pt x="63258" y="43433"/>
                </a:lnTo>
                <a:lnTo>
                  <a:pt x="784110" y="43433"/>
                </a:lnTo>
                <a:close/>
              </a:path>
              <a:path w="784225" h="76200">
                <a:moveTo>
                  <a:pt x="76200" y="76199"/>
                </a:moveTo>
                <a:lnTo>
                  <a:pt x="76200" y="43433"/>
                </a:lnTo>
                <a:lnTo>
                  <a:pt x="63258" y="43433"/>
                </a:lnTo>
                <a:lnTo>
                  <a:pt x="63258" y="69729"/>
                </a:lnTo>
                <a:lnTo>
                  <a:pt x="76200" y="76199"/>
                </a:lnTo>
                <a:close/>
              </a:path>
            </a:pathLst>
          </a:custGeom>
          <a:solidFill>
            <a:srgbClr val="000000"/>
          </a:solidFill>
        </p:spPr>
        <p:txBody>
          <a:bodyPr wrap="square" lIns="0" tIns="0" rIns="0" bIns="0" rtlCol="0"/>
          <a:lstStyle/>
          <a:p>
            <a:endParaRPr/>
          </a:p>
        </p:txBody>
      </p:sp>
      <p:sp>
        <p:nvSpPr>
          <p:cNvPr id="9" name="object 9"/>
          <p:cNvSpPr/>
          <p:nvPr/>
        </p:nvSpPr>
        <p:spPr>
          <a:xfrm>
            <a:off x="3087115" y="4052698"/>
            <a:ext cx="811530" cy="76200"/>
          </a:xfrm>
          <a:custGeom>
            <a:avLst/>
            <a:gdLst/>
            <a:ahLst/>
            <a:cxnLst/>
            <a:rect l="l" t="t" r="r" b="b"/>
            <a:pathLst>
              <a:path w="811529" h="76200">
                <a:moveTo>
                  <a:pt x="76200" y="33527"/>
                </a:moveTo>
                <a:lnTo>
                  <a:pt x="76200" y="0"/>
                </a:lnTo>
                <a:lnTo>
                  <a:pt x="0" y="38099"/>
                </a:lnTo>
                <a:lnTo>
                  <a:pt x="63245" y="69722"/>
                </a:lnTo>
                <a:lnTo>
                  <a:pt x="63245" y="33527"/>
                </a:lnTo>
                <a:lnTo>
                  <a:pt x="76200" y="33527"/>
                </a:lnTo>
                <a:close/>
              </a:path>
              <a:path w="811529" h="76200">
                <a:moveTo>
                  <a:pt x="811529" y="43433"/>
                </a:moveTo>
                <a:lnTo>
                  <a:pt x="811529" y="33527"/>
                </a:lnTo>
                <a:lnTo>
                  <a:pt x="63245" y="33527"/>
                </a:lnTo>
                <a:lnTo>
                  <a:pt x="63245" y="43433"/>
                </a:lnTo>
                <a:lnTo>
                  <a:pt x="811529" y="43433"/>
                </a:lnTo>
                <a:close/>
              </a:path>
              <a:path w="811529" h="76200">
                <a:moveTo>
                  <a:pt x="76200" y="76199"/>
                </a:moveTo>
                <a:lnTo>
                  <a:pt x="76200" y="43433"/>
                </a:lnTo>
                <a:lnTo>
                  <a:pt x="63245" y="43433"/>
                </a:lnTo>
                <a:lnTo>
                  <a:pt x="63245" y="69722"/>
                </a:lnTo>
                <a:lnTo>
                  <a:pt x="76200" y="76199"/>
                </a:lnTo>
                <a:close/>
              </a:path>
            </a:pathLst>
          </a:custGeom>
          <a:solidFill>
            <a:srgbClr val="000000"/>
          </a:solidFill>
        </p:spPr>
        <p:txBody>
          <a:bodyPr wrap="square" lIns="0" tIns="0" rIns="0" bIns="0" rtlCol="0"/>
          <a:lstStyle/>
          <a:p>
            <a:endParaRPr/>
          </a:p>
        </p:txBody>
      </p:sp>
      <p:sp>
        <p:nvSpPr>
          <p:cNvPr id="10" name="object 10"/>
          <p:cNvSpPr/>
          <p:nvPr/>
        </p:nvSpPr>
        <p:spPr>
          <a:xfrm>
            <a:off x="2134615" y="4411600"/>
            <a:ext cx="76200" cy="593725"/>
          </a:xfrm>
          <a:custGeom>
            <a:avLst/>
            <a:gdLst/>
            <a:ahLst/>
            <a:cxnLst/>
            <a:rect l="l" t="t" r="r" b="b"/>
            <a:pathLst>
              <a:path w="76200" h="593725">
                <a:moveTo>
                  <a:pt x="76200" y="517398"/>
                </a:moveTo>
                <a:lnTo>
                  <a:pt x="0" y="517398"/>
                </a:lnTo>
                <a:lnTo>
                  <a:pt x="33528" y="584454"/>
                </a:lnTo>
                <a:lnTo>
                  <a:pt x="33528" y="530351"/>
                </a:lnTo>
                <a:lnTo>
                  <a:pt x="42672" y="530351"/>
                </a:lnTo>
                <a:lnTo>
                  <a:pt x="42672" y="584453"/>
                </a:lnTo>
                <a:lnTo>
                  <a:pt x="76200" y="517398"/>
                </a:lnTo>
                <a:close/>
              </a:path>
              <a:path w="76200" h="593725">
                <a:moveTo>
                  <a:pt x="42672" y="517398"/>
                </a:moveTo>
                <a:lnTo>
                  <a:pt x="42672" y="0"/>
                </a:lnTo>
                <a:lnTo>
                  <a:pt x="33528" y="0"/>
                </a:lnTo>
                <a:lnTo>
                  <a:pt x="33528" y="517398"/>
                </a:lnTo>
                <a:lnTo>
                  <a:pt x="42672" y="517398"/>
                </a:lnTo>
                <a:close/>
              </a:path>
              <a:path w="76200" h="593725">
                <a:moveTo>
                  <a:pt x="42672" y="584453"/>
                </a:moveTo>
                <a:lnTo>
                  <a:pt x="42672" y="530351"/>
                </a:lnTo>
                <a:lnTo>
                  <a:pt x="33528" y="530351"/>
                </a:lnTo>
                <a:lnTo>
                  <a:pt x="33528" y="584454"/>
                </a:lnTo>
                <a:lnTo>
                  <a:pt x="38100" y="593598"/>
                </a:lnTo>
                <a:lnTo>
                  <a:pt x="42672" y="584453"/>
                </a:lnTo>
                <a:close/>
              </a:path>
            </a:pathLst>
          </a:custGeom>
          <a:solidFill>
            <a:srgbClr val="000000"/>
          </a:solidFill>
        </p:spPr>
        <p:txBody>
          <a:bodyPr wrap="square" lIns="0" tIns="0" rIns="0" bIns="0" rtlCol="0"/>
          <a:lstStyle/>
          <a:p>
            <a:endParaRPr/>
          </a:p>
        </p:txBody>
      </p:sp>
      <p:sp>
        <p:nvSpPr>
          <p:cNvPr id="11" name="object 11"/>
          <p:cNvSpPr/>
          <p:nvPr/>
        </p:nvSpPr>
        <p:spPr>
          <a:xfrm>
            <a:off x="3084067" y="3176398"/>
            <a:ext cx="841375" cy="660400"/>
          </a:xfrm>
          <a:custGeom>
            <a:avLst/>
            <a:gdLst/>
            <a:ahLst/>
            <a:cxnLst/>
            <a:rect l="l" t="t" r="r" b="b"/>
            <a:pathLst>
              <a:path w="841375" h="660400">
                <a:moveTo>
                  <a:pt x="35814" y="636270"/>
                </a:moveTo>
                <a:lnTo>
                  <a:pt x="29718" y="628650"/>
                </a:lnTo>
                <a:lnTo>
                  <a:pt x="0" y="652272"/>
                </a:lnTo>
                <a:lnTo>
                  <a:pt x="6096" y="659892"/>
                </a:lnTo>
                <a:lnTo>
                  <a:pt x="35814" y="636270"/>
                </a:lnTo>
                <a:close/>
              </a:path>
              <a:path w="841375" h="660400">
                <a:moveTo>
                  <a:pt x="88392" y="595122"/>
                </a:moveTo>
                <a:lnTo>
                  <a:pt x="82296" y="587502"/>
                </a:lnTo>
                <a:lnTo>
                  <a:pt x="52578" y="611124"/>
                </a:lnTo>
                <a:lnTo>
                  <a:pt x="58674" y="618744"/>
                </a:lnTo>
                <a:lnTo>
                  <a:pt x="88392" y="595122"/>
                </a:lnTo>
                <a:close/>
              </a:path>
              <a:path w="841375" h="660400">
                <a:moveTo>
                  <a:pt x="140970" y="553974"/>
                </a:moveTo>
                <a:lnTo>
                  <a:pt x="134874" y="546354"/>
                </a:lnTo>
                <a:lnTo>
                  <a:pt x="105156" y="569976"/>
                </a:lnTo>
                <a:lnTo>
                  <a:pt x="111252" y="577596"/>
                </a:lnTo>
                <a:lnTo>
                  <a:pt x="140970" y="553974"/>
                </a:lnTo>
                <a:close/>
              </a:path>
              <a:path w="841375" h="660400">
                <a:moveTo>
                  <a:pt x="193548" y="512826"/>
                </a:moveTo>
                <a:lnTo>
                  <a:pt x="187452" y="505206"/>
                </a:lnTo>
                <a:lnTo>
                  <a:pt x="157734" y="528828"/>
                </a:lnTo>
                <a:lnTo>
                  <a:pt x="163830" y="536448"/>
                </a:lnTo>
                <a:lnTo>
                  <a:pt x="193548" y="512826"/>
                </a:lnTo>
                <a:close/>
              </a:path>
              <a:path w="841375" h="660400">
                <a:moveTo>
                  <a:pt x="246126" y="471678"/>
                </a:moveTo>
                <a:lnTo>
                  <a:pt x="240030" y="464058"/>
                </a:lnTo>
                <a:lnTo>
                  <a:pt x="210312" y="487680"/>
                </a:lnTo>
                <a:lnTo>
                  <a:pt x="215646" y="495300"/>
                </a:lnTo>
                <a:lnTo>
                  <a:pt x="246126" y="471678"/>
                </a:lnTo>
                <a:close/>
              </a:path>
              <a:path w="841375" h="660400">
                <a:moveTo>
                  <a:pt x="298704" y="430530"/>
                </a:moveTo>
                <a:lnTo>
                  <a:pt x="292608" y="422910"/>
                </a:lnTo>
                <a:lnTo>
                  <a:pt x="262890" y="446532"/>
                </a:lnTo>
                <a:lnTo>
                  <a:pt x="268224" y="454152"/>
                </a:lnTo>
                <a:lnTo>
                  <a:pt x="298704" y="430530"/>
                </a:lnTo>
                <a:close/>
              </a:path>
              <a:path w="841375" h="660400">
                <a:moveTo>
                  <a:pt x="351282" y="389382"/>
                </a:moveTo>
                <a:lnTo>
                  <a:pt x="345186" y="382524"/>
                </a:lnTo>
                <a:lnTo>
                  <a:pt x="315468" y="405384"/>
                </a:lnTo>
                <a:lnTo>
                  <a:pt x="320802" y="413004"/>
                </a:lnTo>
                <a:lnTo>
                  <a:pt x="351282" y="389382"/>
                </a:lnTo>
                <a:close/>
              </a:path>
              <a:path w="841375" h="660400">
                <a:moveTo>
                  <a:pt x="403860" y="348234"/>
                </a:moveTo>
                <a:lnTo>
                  <a:pt x="397764" y="341376"/>
                </a:lnTo>
                <a:lnTo>
                  <a:pt x="368046" y="364236"/>
                </a:lnTo>
                <a:lnTo>
                  <a:pt x="373380" y="371856"/>
                </a:lnTo>
                <a:lnTo>
                  <a:pt x="403860" y="348234"/>
                </a:lnTo>
                <a:close/>
              </a:path>
              <a:path w="841375" h="660400">
                <a:moveTo>
                  <a:pt x="456438" y="307848"/>
                </a:moveTo>
                <a:lnTo>
                  <a:pt x="450342" y="300228"/>
                </a:lnTo>
                <a:lnTo>
                  <a:pt x="419862" y="323850"/>
                </a:lnTo>
                <a:lnTo>
                  <a:pt x="425958" y="330708"/>
                </a:lnTo>
                <a:lnTo>
                  <a:pt x="456438" y="307848"/>
                </a:lnTo>
                <a:close/>
              </a:path>
              <a:path w="841375" h="660400">
                <a:moveTo>
                  <a:pt x="508254" y="266700"/>
                </a:moveTo>
                <a:lnTo>
                  <a:pt x="502920" y="259080"/>
                </a:lnTo>
                <a:lnTo>
                  <a:pt x="472440" y="282702"/>
                </a:lnTo>
                <a:lnTo>
                  <a:pt x="478536" y="289560"/>
                </a:lnTo>
                <a:lnTo>
                  <a:pt x="508254" y="266700"/>
                </a:lnTo>
                <a:close/>
              </a:path>
              <a:path w="841375" h="660400">
                <a:moveTo>
                  <a:pt x="560832" y="225552"/>
                </a:moveTo>
                <a:lnTo>
                  <a:pt x="555498" y="217932"/>
                </a:lnTo>
                <a:lnTo>
                  <a:pt x="525018" y="241554"/>
                </a:lnTo>
                <a:lnTo>
                  <a:pt x="531114" y="249174"/>
                </a:lnTo>
                <a:lnTo>
                  <a:pt x="560832" y="225552"/>
                </a:lnTo>
                <a:close/>
              </a:path>
              <a:path w="841375" h="660400">
                <a:moveTo>
                  <a:pt x="613410" y="184404"/>
                </a:moveTo>
                <a:lnTo>
                  <a:pt x="608076" y="176784"/>
                </a:lnTo>
                <a:lnTo>
                  <a:pt x="577596" y="200406"/>
                </a:lnTo>
                <a:lnTo>
                  <a:pt x="583692" y="208026"/>
                </a:lnTo>
                <a:lnTo>
                  <a:pt x="613410" y="184404"/>
                </a:lnTo>
                <a:close/>
              </a:path>
              <a:path w="841375" h="660400">
                <a:moveTo>
                  <a:pt x="665988" y="143256"/>
                </a:moveTo>
                <a:lnTo>
                  <a:pt x="660654" y="135636"/>
                </a:lnTo>
                <a:lnTo>
                  <a:pt x="630174" y="159258"/>
                </a:lnTo>
                <a:lnTo>
                  <a:pt x="636270" y="166878"/>
                </a:lnTo>
                <a:lnTo>
                  <a:pt x="665988" y="143256"/>
                </a:lnTo>
                <a:close/>
              </a:path>
              <a:path w="841375" h="660400">
                <a:moveTo>
                  <a:pt x="718566" y="102108"/>
                </a:moveTo>
                <a:lnTo>
                  <a:pt x="712470" y="94488"/>
                </a:lnTo>
                <a:lnTo>
                  <a:pt x="682752" y="118110"/>
                </a:lnTo>
                <a:lnTo>
                  <a:pt x="688848" y="125730"/>
                </a:lnTo>
                <a:lnTo>
                  <a:pt x="718566" y="102108"/>
                </a:lnTo>
                <a:close/>
              </a:path>
              <a:path w="841375" h="660400">
                <a:moveTo>
                  <a:pt x="771144" y="60960"/>
                </a:moveTo>
                <a:lnTo>
                  <a:pt x="765048" y="53340"/>
                </a:lnTo>
                <a:lnTo>
                  <a:pt x="735330" y="76962"/>
                </a:lnTo>
                <a:lnTo>
                  <a:pt x="741426" y="84582"/>
                </a:lnTo>
                <a:lnTo>
                  <a:pt x="771144" y="60960"/>
                </a:lnTo>
                <a:close/>
              </a:path>
              <a:path w="841375" h="660400">
                <a:moveTo>
                  <a:pt x="841248" y="0"/>
                </a:moveTo>
                <a:lnTo>
                  <a:pt x="757428" y="17526"/>
                </a:lnTo>
                <a:lnTo>
                  <a:pt x="787908" y="55871"/>
                </a:lnTo>
                <a:lnTo>
                  <a:pt x="787908" y="35814"/>
                </a:lnTo>
                <a:lnTo>
                  <a:pt x="794004" y="43434"/>
                </a:lnTo>
                <a:lnTo>
                  <a:pt x="794004" y="63540"/>
                </a:lnTo>
                <a:lnTo>
                  <a:pt x="804672" y="76962"/>
                </a:lnTo>
                <a:lnTo>
                  <a:pt x="841248" y="0"/>
                </a:lnTo>
                <a:close/>
              </a:path>
              <a:path w="841375" h="660400">
                <a:moveTo>
                  <a:pt x="794004" y="63540"/>
                </a:moveTo>
                <a:lnTo>
                  <a:pt x="794004" y="43434"/>
                </a:lnTo>
                <a:lnTo>
                  <a:pt x="787908" y="35814"/>
                </a:lnTo>
                <a:lnTo>
                  <a:pt x="787908" y="55871"/>
                </a:lnTo>
                <a:lnTo>
                  <a:pt x="794004" y="63540"/>
                </a:lnTo>
                <a:close/>
              </a:path>
            </a:pathLst>
          </a:custGeom>
          <a:solidFill>
            <a:srgbClr val="000000"/>
          </a:solidFill>
        </p:spPr>
        <p:txBody>
          <a:bodyPr wrap="square" lIns="0" tIns="0" rIns="0" bIns="0" rtlCol="0"/>
          <a:lstStyle/>
          <a:p>
            <a:endParaRPr/>
          </a:p>
        </p:txBody>
      </p:sp>
      <p:sp>
        <p:nvSpPr>
          <p:cNvPr id="12" name="object 12"/>
          <p:cNvSpPr/>
          <p:nvPr/>
        </p:nvSpPr>
        <p:spPr>
          <a:xfrm>
            <a:off x="3953509" y="2626996"/>
            <a:ext cx="1724406" cy="549401"/>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3948937" y="2622424"/>
            <a:ext cx="1733550" cy="559435"/>
          </a:xfrm>
          <a:custGeom>
            <a:avLst/>
            <a:gdLst/>
            <a:ahLst/>
            <a:cxnLst/>
            <a:rect l="l" t="t" r="r" b="b"/>
            <a:pathLst>
              <a:path w="1733550" h="559435">
                <a:moveTo>
                  <a:pt x="1733550" y="559307"/>
                </a:moveTo>
                <a:lnTo>
                  <a:pt x="1733550" y="0"/>
                </a:lnTo>
                <a:lnTo>
                  <a:pt x="0" y="0"/>
                </a:lnTo>
                <a:lnTo>
                  <a:pt x="0" y="559307"/>
                </a:lnTo>
                <a:lnTo>
                  <a:pt x="4572" y="559307"/>
                </a:lnTo>
                <a:lnTo>
                  <a:pt x="4572" y="9905"/>
                </a:lnTo>
                <a:lnTo>
                  <a:pt x="9905" y="4571"/>
                </a:lnTo>
                <a:lnTo>
                  <a:pt x="9905" y="9905"/>
                </a:lnTo>
                <a:lnTo>
                  <a:pt x="1724405" y="9905"/>
                </a:lnTo>
                <a:lnTo>
                  <a:pt x="1724405" y="4571"/>
                </a:lnTo>
                <a:lnTo>
                  <a:pt x="1728965" y="9905"/>
                </a:lnTo>
                <a:lnTo>
                  <a:pt x="1728965" y="559307"/>
                </a:lnTo>
                <a:lnTo>
                  <a:pt x="1733550" y="559307"/>
                </a:lnTo>
                <a:close/>
              </a:path>
              <a:path w="1733550" h="559435">
                <a:moveTo>
                  <a:pt x="9905" y="9905"/>
                </a:moveTo>
                <a:lnTo>
                  <a:pt x="9905" y="4571"/>
                </a:lnTo>
                <a:lnTo>
                  <a:pt x="4572" y="9905"/>
                </a:lnTo>
                <a:lnTo>
                  <a:pt x="9905" y="9905"/>
                </a:lnTo>
                <a:close/>
              </a:path>
              <a:path w="1733550" h="559435">
                <a:moveTo>
                  <a:pt x="9905" y="549401"/>
                </a:moveTo>
                <a:lnTo>
                  <a:pt x="9905" y="9905"/>
                </a:lnTo>
                <a:lnTo>
                  <a:pt x="4572" y="9905"/>
                </a:lnTo>
                <a:lnTo>
                  <a:pt x="4572" y="549401"/>
                </a:lnTo>
                <a:lnTo>
                  <a:pt x="9905" y="549401"/>
                </a:lnTo>
                <a:close/>
              </a:path>
              <a:path w="1733550" h="559435">
                <a:moveTo>
                  <a:pt x="1728965" y="549401"/>
                </a:moveTo>
                <a:lnTo>
                  <a:pt x="4572" y="549401"/>
                </a:lnTo>
                <a:lnTo>
                  <a:pt x="9905" y="553973"/>
                </a:lnTo>
                <a:lnTo>
                  <a:pt x="9905" y="559307"/>
                </a:lnTo>
                <a:lnTo>
                  <a:pt x="1724405" y="559307"/>
                </a:lnTo>
                <a:lnTo>
                  <a:pt x="1724405" y="553973"/>
                </a:lnTo>
                <a:lnTo>
                  <a:pt x="1728965" y="549401"/>
                </a:lnTo>
                <a:close/>
              </a:path>
              <a:path w="1733550" h="559435">
                <a:moveTo>
                  <a:pt x="9905" y="559307"/>
                </a:moveTo>
                <a:lnTo>
                  <a:pt x="9905" y="553973"/>
                </a:lnTo>
                <a:lnTo>
                  <a:pt x="4572" y="549401"/>
                </a:lnTo>
                <a:lnTo>
                  <a:pt x="4572" y="559307"/>
                </a:lnTo>
                <a:lnTo>
                  <a:pt x="9905" y="559307"/>
                </a:lnTo>
                <a:close/>
              </a:path>
              <a:path w="1733550" h="559435">
                <a:moveTo>
                  <a:pt x="1728965" y="9905"/>
                </a:moveTo>
                <a:lnTo>
                  <a:pt x="1724405" y="4571"/>
                </a:lnTo>
                <a:lnTo>
                  <a:pt x="1724405" y="9905"/>
                </a:lnTo>
                <a:lnTo>
                  <a:pt x="1728965" y="9905"/>
                </a:lnTo>
                <a:close/>
              </a:path>
              <a:path w="1733550" h="559435">
                <a:moveTo>
                  <a:pt x="1728965" y="549401"/>
                </a:moveTo>
                <a:lnTo>
                  <a:pt x="1728965" y="9905"/>
                </a:lnTo>
                <a:lnTo>
                  <a:pt x="1724405" y="9905"/>
                </a:lnTo>
                <a:lnTo>
                  <a:pt x="1724405" y="549401"/>
                </a:lnTo>
                <a:lnTo>
                  <a:pt x="1728965" y="549401"/>
                </a:lnTo>
                <a:close/>
              </a:path>
              <a:path w="1733550" h="559435">
                <a:moveTo>
                  <a:pt x="1728965" y="559307"/>
                </a:moveTo>
                <a:lnTo>
                  <a:pt x="1728965" y="549401"/>
                </a:lnTo>
                <a:lnTo>
                  <a:pt x="1724405" y="553973"/>
                </a:lnTo>
                <a:lnTo>
                  <a:pt x="1724405" y="559307"/>
                </a:lnTo>
                <a:lnTo>
                  <a:pt x="1728965" y="559307"/>
                </a:lnTo>
                <a:close/>
              </a:path>
            </a:pathLst>
          </a:custGeom>
          <a:solidFill>
            <a:srgbClr val="000000"/>
          </a:solidFill>
        </p:spPr>
        <p:txBody>
          <a:bodyPr wrap="square" lIns="0" tIns="0" rIns="0" bIns="0" rtlCol="0"/>
          <a:lstStyle/>
          <a:p>
            <a:endParaRPr/>
          </a:p>
        </p:txBody>
      </p:sp>
      <p:sp>
        <p:nvSpPr>
          <p:cNvPr id="14" name="object 14"/>
          <p:cNvSpPr/>
          <p:nvPr/>
        </p:nvSpPr>
        <p:spPr>
          <a:xfrm>
            <a:off x="3087115" y="2833498"/>
            <a:ext cx="914400" cy="76200"/>
          </a:xfrm>
          <a:custGeom>
            <a:avLst/>
            <a:gdLst/>
            <a:ahLst/>
            <a:cxnLst/>
            <a:rect l="l" t="t" r="r" b="b"/>
            <a:pathLst>
              <a:path w="914400" h="76200">
                <a:moveTo>
                  <a:pt x="851153" y="43433"/>
                </a:moveTo>
                <a:lnTo>
                  <a:pt x="851153" y="33527"/>
                </a:lnTo>
                <a:lnTo>
                  <a:pt x="0" y="33527"/>
                </a:lnTo>
                <a:lnTo>
                  <a:pt x="0" y="43433"/>
                </a:lnTo>
                <a:lnTo>
                  <a:pt x="851153" y="43433"/>
                </a:lnTo>
                <a:close/>
              </a:path>
              <a:path w="914400" h="76200">
                <a:moveTo>
                  <a:pt x="914400" y="38099"/>
                </a:moveTo>
                <a:lnTo>
                  <a:pt x="838200" y="0"/>
                </a:lnTo>
                <a:lnTo>
                  <a:pt x="838200" y="33527"/>
                </a:lnTo>
                <a:lnTo>
                  <a:pt x="851153" y="33527"/>
                </a:lnTo>
                <a:lnTo>
                  <a:pt x="851153" y="69722"/>
                </a:lnTo>
                <a:lnTo>
                  <a:pt x="914400" y="38099"/>
                </a:lnTo>
                <a:close/>
              </a:path>
              <a:path w="914400" h="76200">
                <a:moveTo>
                  <a:pt x="851153" y="69722"/>
                </a:moveTo>
                <a:lnTo>
                  <a:pt x="851153" y="43433"/>
                </a:lnTo>
                <a:lnTo>
                  <a:pt x="838200" y="43433"/>
                </a:lnTo>
                <a:lnTo>
                  <a:pt x="838200" y="76199"/>
                </a:lnTo>
                <a:lnTo>
                  <a:pt x="851153" y="69722"/>
                </a:lnTo>
                <a:close/>
              </a:path>
            </a:pathLst>
          </a:custGeom>
          <a:solidFill>
            <a:srgbClr val="000000"/>
          </a:solidFill>
        </p:spPr>
        <p:txBody>
          <a:bodyPr wrap="square" lIns="0" tIns="0" rIns="0" bIns="0" rtlCol="0"/>
          <a:lstStyle/>
          <a:p>
            <a:endParaRPr/>
          </a:p>
        </p:txBody>
      </p:sp>
      <p:sp>
        <p:nvSpPr>
          <p:cNvPr id="15" name="object 15"/>
          <p:cNvSpPr/>
          <p:nvPr/>
        </p:nvSpPr>
        <p:spPr>
          <a:xfrm>
            <a:off x="6468097" y="2626996"/>
            <a:ext cx="1724405" cy="549402"/>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6463537" y="2622424"/>
            <a:ext cx="1733550" cy="559435"/>
          </a:xfrm>
          <a:custGeom>
            <a:avLst/>
            <a:gdLst/>
            <a:ahLst/>
            <a:cxnLst/>
            <a:rect l="l" t="t" r="r" b="b"/>
            <a:pathLst>
              <a:path w="1733550" h="559435">
                <a:moveTo>
                  <a:pt x="1733550" y="559307"/>
                </a:moveTo>
                <a:lnTo>
                  <a:pt x="1733550" y="0"/>
                </a:lnTo>
                <a:lnTo>
                  <a:pt x="0" y="0"/>
                </a:lnTo>
                <a:lnTo>
                  <a:pt x="0" y="559308"/>
                </a:lnTo>
                <a:lnTo>
                  <a:pt x="4559" y="559308"/>
                </a:lnTo>
                <a:lnTo>
                  <a:pt x="4559" y="9906"/>
                </a:lnTo>
                <a:lnTo>
                  <a:pt x="9893" y="4572"/>
                </a:lnTo>
                <a:lnTo>
                  <a:pt x="9893" y="9906"/>
                </a:lnTo>
                <a:lnTo>
                  <a:pt x="1724406" y="9906"/>
                </a:lnTo>
                <a:lnTo>
                  <a:pt x="1724406" y="4572"/>
                </a:lnTo>
                <a:lnTo>
                  <a:pt x="1728978" y="9906"/>
                </a:lnTo>
                <a:lnTo>
                  <a:pt x="1728978" y="559307"/>
                </a:lnTo>
                <a:lnTo>
                  <a:pt x="1733550" y="559307"/>
                </a:lnTo>
                <a:close/>
              </a:path>
              <a:path w="1733550" h="559435">
                <a:moveTo>
                  <a:pt x="9893" y="9906"/>
                </a:moveTo>
                <a:lnTo>
                  <a:pt x="9893" y="4572"/>
                </a:lnTo>
                <a:lnTo>
                  <a:pt x="4559" y="9906"/>
                </a:lnTo>
                <a:lnTo>
                  <a:pt x="9893" y="9906"/>
                </a:lnTo>
                <a:close/>
              </a:path>
              <a:path w="1733550" h="559435">
                <a:moveTo>
                  <a:pt x="9893" y="549402"/>
                </a:moveTo>
                <a:lnTo>
                  <a:pt x="9893" y="9906"/>
                </a:lnTo>
                <a:lnTo>
                  <a:pt x="4559" y="9906"/>
                </a:lnTo>
                <a:lnTo>
                  <a:pt x="4559" y="549402"/>
                </a:lnTo>
                <a:lnTo>
                  <a:pt x="9893" y="549402"/>
                </a:lnTo>
                <a:close/>
              </a:path>
              <a:path w="1733550" h="559435">
                <a:moveTo>
                  <a:pt x="1728978" y="549401"/>
                </a:moveTo>
                <a:lnTo>
                  <a:pt x="4559" y="549402"/>
                </a:lnTo>
                <a:lnTo>
                  <a:pt x="9893" y="553974"/>
                </a:lnTo>
                <a:lnTo>
                  <a:pt x="9893" y="559308"/>
                </a:lnTo>
                <a:lnTo>
                  <a:pt x="1724406" y="559307"/>
                </a:lnTo>
                <a:lnTo>
                  <a:pt x="1724406" y="553974"/>
                </a:lnTo>
                <a:lnTo>
                  <a:pt x="1728978" y="549401"/>
                </a:lnTo>
                <a:close/>
              </a:path>
              <a:path w="1733550" h="559435">
                <a:moveTo>
                  <a:pt x="9893" y="559308"/>
                </a:moveTo>
                <a:lnTo>
                  <a:pt x="9893" y="553974"/>
                </a:lnTo>
                <a:lnTo>
                  <a:pt x="4559" y="549402"/>
                </a:lnTo>
                <a:lnTo>
                  <a:pt x="4559" y="559308"/>
                </a:lnTo>
                <a:lnTo>
                  <a:pt x="9893" y="559308"/>
                </a:lnTo>
                <a:close/>
              </a:path>
              <a:path w="1733550" h="559435">
                <a:moveTo>
                  <a:pt x="1728978" y="9906"/>
                </a:moveTo>
                <a:lnTo>
                  <a:pt x="1724406" y="4572"/>
                </a:lnTo>
                <a:lnTo>
                  <a:pt x="1724406" y="9906"/>
                </a:lnTo>
                <a:lnTo>
                  <a:pt x="1728978" y="9906"/>
                </a:lnTo>
                <a:close/>
              </a:path>
              <a:path w="1733550" h="559435">
                <a:moveTo>
                  <a:pt x="1728978" y="549401"/>
                </a:moveTo>
                <a:lnTo>
                  <a:pt x="1728978" y="9906"/>
                </a:lnTo>
                <a:lnTo>
                  <a:pt x="1724406" y="9906"/>
                </a:lnTo>
                <a:lnTo>
                  <a:pt x="1724406" y="549401"/>
                </a:lnTo>
                <a:lnTo>
                  <a:pt x="1728978" y="549401"/>
                </a:lnTo>
                <a:close/>
              </a:path>
              <a:path w="1733550" h="559435">
                <a:moveTo>
                  <a:pt x="1728978" y="559307"/>
                </a:moveTo>
                <a:lnTo>
                  <a:pt x="1728978" y="549401"/>
                </a:lnTo>
                <a:lnTo>
                  <a:pt x="1724406" y="553974"/>
                </a:lnTo>
                <a:lnTo>
                  <a:pt x="1724406" y="559307"/>
                </a:lnTo>
                <a:lnTo>
                  <a:pt x="1728978" y="559307"/>
                </a:lnTo>
                <a:close/>
              </a:path>
            </a:pathLst>
          </a:custGeom>
          <a:solidFill>
            <a:srgbClr val="000000"/>
          </a:solidFill>
        </p:spPr>
        <p:txBody>
          <a:bodyPr wrap="square" lIns="0" tIns="0" rIns="0" bIns="0" rtlCol="0"/>
          <a:lstStyle/>
          <a:p>
            <a:endParaRPr/>
          </a:p>
        </p:txBody>
      </p:sp>
      <p:sp>
        <p:nvSpPr>
          <p:cNvPr id="17" name="object 17"/>
          <p:cNvSpPr txBox="1"/>
          <p:nvPr/>
        </p:nvSpPr>
        <p:spPr>
          <a:xfrm>
            <a:off x="4032243" y="2701675"/>
            <a:ext cx="3966845" cy="423193"/>
          </a:xfrm>
          <a:prstGeom prst="rect">
            <a:avLst/>
          </a:prstGeom>
        </p:spPr>
        <p:txBody>
          <a:bodyPr vert="horz" wrap="square" lIns="0" tIns="0" rIns="0" bIns="0" rtlCol="0">
            <a:spAutoFit/>
          </a:bodyPr>
          <a:lstStyle/>
          <a:p>
            <a:pPr marL="12700">
              <a:lnSpc>
                <a:spcPts val="3295"/>
              </a:lnSpc>
              <a:tabLst>
                <a:tab pos="2526665" algn="l"/>
              </a:tabLst>
            </a:pPr>
            <a:r>
              <a:rPr sz="2800" b="1" spc="-5" dirty="0">
                <a:latin typeface="宋体"/>
                <a:cs typeface="宋体"/>
              </a:rPr>
              <a:t>模型假</a:t>
            </a:r>
            <a:r>
              <a:rPr sz="2800" b="1" spc="-10" dirty="0">
                <a:latin typeface="宋体"/>
                <a:cs typeface="宋体"/>
              </a:rPr>
              <a:t>设</a:t>
            </a:r>
            <a:r>
              <a:rPr sz="2800" b="1" dirty="0">
                <a:latin typeface="宋体"/>
                <a:cs typeface="宋体"/>
              </a:rPr>
              <a:t>	</a:t>
            </a:r>
            <a:r>
              <a:rPr sz="2800" b="1" spc="-5" dirty="0" err="1" smtClean="0">
                <a:latin typeface="宋体"/>
                <a:cs typeface="宋体"/>
              </a:rPr>
              <a:t>模型</a:t>
            </a:r>
            <a:r>
              <a:rPr lang="zh-CN" altLang="en-US" sz="2800" b="1" spc="-5" dirty="0">
                <a:latin typeface="宋体" panose="02010600030101010101" pitchFamily="2" charset="-122"/>
                <a:ea typeface="宋体" panose="02010600030101010101" pitchFamily="2" charset="-122"/>
                <a:cs typeface="宋体"/>
              </a:rPr>
              <a:t>建立</a:t>
            </a:r>
            <a:endParaRPr sz="2800" b="1" spc="-5" dirty="0">
              <a:latin typeface="宋体" panose="02010600030101010101" pitchFamily="2" charset="-122"/>
              <a:ea typeface="宋体" panose="02010600030101010101" pitchFamily="2" charset="-122"/>
              <a:cs typeface="宋体"/>
            </a:endParaRPr>
          </a:p>
        </p:txBody>
      </p:sp>
      <p:sp>
        <p:nvSpPr>
          <p:cNvPr id="18" name="object 18"/>
          <p:cNvSpPr/>
          <p:nvPr/>
        </p:nvSpPr>
        <p:spPr>
          <a:xfrm>
            <a:off x="6468097" y="3785998"/>
            <a:ext cx="1724405" cy="549401"/>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6463537" y="3781426"/>
            <a:ext cx="1733550" cy="558800"/>
          </a:xfrm>
          <a:custGeom>
            <a:avLst/>
            <a:gdLst/>
            <a:ahLst/>
            <a:cxnLst/>
            <a:rect l="l" t="t" r="r" b="b"/>
            <a:pathLst>
              <a:path w="1733550" h="558800">
                <a:moveTo>
                  <a:pt x="1733550" y="558545"/>
                </a:moveTo>
                <a:lnTo>
                  <a:pt x="1733550" y="0"/>
                </a:lnTo>
                <a:lnTo>
                  <a:pt x="0" y="0"/>
                </a:lnTo>
                <a:lnTo>
                  <a:pt x="0" y="558545"/>
                </a:lnTo>
                <a:lnTo>
                  <a:pt x="4559" y="558545"/>
                </a:lnTo>
                <a:lnTo>
                  <a:pt x="4559" y="9905"/>
                </a:lnTo>
                <a:lnTo>
                  <a:pt x="9893" y="4571"/>
                </a:lnTo>
                <a:lnTo>
                  <a:pt x="9893" y="9905"/>
                </a:lnTo>
                <a:lnTo>
                  <a:pt x="1724406" y="9905"/>
                </a:lnTo>
                <a:lnTo>
                  <a:pt x="1724406" y="4571"/>
                </a:lnTo>
                <a:lnTo>
                  <a:pt x="1728978" y="9905"/>
                </a:lnTo>
                <a:lnTo>
                  <a:pt x="1728978" y="558545"/>
                </a:lnTo>
                <a:lnTo>
                  <a:pt x="1733550" y="558545"/>
                </a:lnTo>
                <a:close/>
              </a:path>
              <a:path w="1733550" h="558800">
                <a:moveTo>
                  <a:pt x="9893" y="9905"/>
                </a:moveTo>
                <a:lnTo>
                  <a:pt x="9893" y="4571"/>
                </a:lnTo>
                <a:lnTo>
                  <a:pt x="4559" y="9905"/>
                </a:lnTo>
                <a:lnTo>
                  <a:pt x="9893" y="9905"/>
                </a:lnTo>
                <a:close/>
              </a:path>
              <a:path w="1733550" h="558800">
                <a:moveTo>
                  <a:pt x="9893" y="549401"/>
                </a:moveTo>
                <a:lnTo>
                  <a:pt x="9893" y="9905"/>
                </a:lnTo>
                <a:lnTo>
                  <a:pt x="4559" y="9905"/>
                </a:lnTo>
                <a:lnTo>
                  <a:pt x="4559" y="549401"/>
                </a:lnTo>
                <a:lnTo>
                  <a:pt x="9893" y="549401"/>
                </a:lnTo>
                <a:close/>
              </a:path>
              <a:path w="1733550" h="558800">
                <a:moveTo>
                  <a:pt x="1728978" y="549401"/>
                </a:moveTo>
                <a:lnTo>
                  <a:pt x="4559" y="549401"/>
                </a:lnTo>
                <a:lnTo>
                  <a:pt x="9893" y="553973"/>
                </a:lnTo>
                <a:lnTo>
                  <a:pt x="9893" y="558545"/>
                </a:lnTo>
                <a:lnTo>
                  <a:pt x="1724406" y="558545"/>
                </a:lnTo>
                <a:lnTo>
                  <a:pt x="1724406" y="553973"/>
                </a:lnTo>
                <a:lnTo>
                  <a:pt x="1728978" y="549401"/>
                </a:lnTo>
                <a:close/>
              </a:path>
              <a:path w="1733550" h="558800">
                <a:moveTo>
                  <a:pt x="9893" y="558545"/>
                </a:moveTo>
                <a:lnTo>
                  <a:pt x="9893" y="553973"/>
                </a:lnTo>
                <a:lnTo>
                  <a:pt x="4559" y="549401"/>
                </a:lnTo>
                <a:lnTo>
                  <a:pt x="4559" y="558545"/>
                </a:lnTo>
                <a:lnTo>
                  <a:pt x="9893" y="558545"/>
                </a:lnTo>
                <a:close/>
              </a:path>
              <a:path w="1733550" h="558800">
                <a:moveTo>
                  <a:pt x="1728978" y="9905"/>
                </a:moveTo>
                <a:lnTo>
                  <a:pt x="1724406" y="4571"/>
                </a:lnTo>
                <a:lnTo>
                  <a:pt x="1724406" y="9905"/>
                </a:lnTo>
                <a:lnTo>
                  <a:pt x="1728978" y="9905"/>
                </a:lnTo>
                <a:close/>
              </a:path>
              <a:path w="1733550" h="558800">
                <a:moveTo>
                  <a:pt x="1728978" y="549401"/>
                </a:moveTo>
                <a:lnTo>
                  <a:pt x="1728978" y="9905"/>
                </a:lnTo>
                <a:lnTo>
                  <a:pt x="1724406" y="9905"/>
                </a:lnTo>
                <a:lnTo>
                  <a:pt x="1724406" y="549401"/>
                </a:lnTo>
                <a:lnTo>
                  <a:pt x="1728978" y="549401"/>
                </a:lnTo>
                <a:close/>
              </a:path>
              <a:path w="1733550" h="558800">
                <a:moveTo>
                  <a:pt x="1728978" y="558545"/>
                </a:moveTo>
                <a:lnTo>
                  <a:pt x="1728978" y="549401"/>
                </a:lnTo>
                <a:lnTo>
                  <a:pt x="1724406" y="553973"/>
                </a:lnTo>
                <a:lnTo>
                  <a:pt x="1724406" y="558545"/>
                </a:lnTo>
                <a:lnTo>
                  <a:pt x="1728978" y="558545"/>
                </a:lnTo>
                <a:close/>
              </a:path>
            </a:pathLst>
          </a:custGeom>
          <a:solidFill>
            <a:srgbClr val="000000"/>
          </a:solidFill>
        </p:spPr>
        <p:txBody>
          <a:bodyPr wrap="square" lIns="0" tIns="0" rIns="0" bIns="0" rtlCol="0"/>
          <a:lstStyle/>
          <a:p>
            <a:endParaRPr/>
          </a:p>
        </p:txBody>
      </p:sp>
      <p:sp>
        <p:nvSpPr>
          <p:cNvPr id="20" name="object 20"/>
          <p:cNvSpPr txBox="1"/>
          <p:nvPr/>
        </p:nvSpPr>
        <p:spPr>
          <a:xfrm>
            <a:off x="6546843" y="3860678"/>
            <a:ext cx="1452245" cy="381635"/>
          </a:xfrm>
          <a:prstGeom prst="rect">
            <a:avLst/>
          </a:prstGeom>
        </p:spPr>
        <p:txBody>
          <a:bodyPr vert="horz" wrap="square" lIns="0" tIns="0" rIns="0" bIns="0" rtlCol="0">
            <a:spAutoFit/>
          </a:bodyPr>
          <a:lstStyle/>
          <a:p>
            <a:pPr marL="12700">
              <a:lnSpc>
                <a:spcPts val="3295"/>
              </a:lnSpc>
            </a:pPr>
            <a:r>
              <a:rPr sz="2800" b="1" spc="-5" dirty="0">
                <a:latin typeface="宋体"/>
                <a:cs typeface="宋体"/>
              </a:rPr>
              <a:t>模型求解</a:t>
            </a:r>
            <a:endParaRPr sz="2800">
              <a:latin typeface="宋体"/>
              <a:cs typeface="宋体"/>
            </a:endParaRPr>
          </a:p>
        </p:txBody>
      </p:sp>
      <p:sp>
        <p:nvSpPr>
          <p:cNvPr id="21" name="object 21"/>
          <p:cNvSpPr/>
          <p:nvPr/>
        </p:nvSpPr>
        <p:spPr>
          <a:xfrm>
            <a:off x="3953509" y="3785998"/>
            <a:ext cx="1724406" cy="549401"/>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3948937" y="3781426"/>
            <a:ext cx="1733550" cy="558800"/>
          </a:xfrm>
          <a:custGeom>
            <a:avLst/>
            <a:gdLst/>
            <a:ahLst/>
            <a:cxnLst/>
            <a:rect l="l" t="t" r="r" b="b"/>
            <a:pathLst>
              <a:path w="1733550" h="558800">
                <a:moveTo>
                  <a:pt x="1733550" y="558545"/>
                </a:moveTo>
                <a:lnTo>
                  <a:pt x="1733550" y="0"/>
                </a:lnTo>
                <a:lnTo>
                  <a:pt x="0" y="0"/>
                </a:lnTo>
                <a:lnTo>
                  <a:pt x="0" y="558546"/>
                </a:lnTo>
                <a:lnTo>
                  <a:pt x="4572" y="558546"/>
                </a:lnTo>
                <a:lnTo>
                  <a:pt x="4572" y="9905"/>
                </a:lnTo>
                <a:lnTo>
                  <a:pt x="9905" y="4571"/>
                </a:lnTo>
                <a:lnTo>
                  <a:pt x="9905" y="9905"/>
                </a:lnTo>
                <a:lnTo>
                  <a:pt x="1724405" y="9905"/>
                </a:lnTo>
                <a:lnTo>
                  <a:pt x="1724405" y="4571"/>
                </a:lnTo>
                <a:lnTo>
                  <a:pt x="1728965" y="9905"/>
                </a:lnTo>
                <a:lnTo>
                  <a:pt x="1728965" y="558545"/>
                </a:lnTo>
                <a:lnTo>
                  <a:pt x="1733550" y="558545"/>
                </a:lnTo>
                <a:close/>
              </a:path>
              <a:path w="1733550" h="558800">
                <a:moveTo>
                  <a:pt x="9905" y="9905"/>
                </a:moveTo>
                <a:lnTo>
                  <a:pt x="9905" y="4571"/>
                </a:lnTo>
                <a:lnTo>
                  <a:pt x="4572" y="9905"/>
                </a:lnTo>
                <a:lnTo>
                  <a:pt x="9905" y="9905"/>
                </a:lnTo>
                <a:close/>
              </a:path>
              <a:path w="1733550" h="558800">
                <a:moveTo>
                  <a:pt x="9905" y="549401"/>
                </a:moveTo>
                <a:lnTo>
                  <a:pt x="9905" y="9905"/>
                </a:lnTo>
                <a:lnTo>
                  <a:pt x="4572" y="9905"/>
                </a:lnTo>
                <a:lnTo>
                  <a:pt x="4572" y="549401"/>
                </a:lnTo>
                <a:lnTo>
                  <a:pt x="9905" y="549401"/>
                </a:lnTo>
                <a:close/>
              </a:path>
              <a:path w="1733550" h="558800">
                <a:moveTo>
                  <a:pt x="1728965" y="549401"/>
                </a:moveTo>
                <a:lnTo>
                  <a:pt x="4572" y="549401"/>
                </a:lnTo>
                <a:lnTo>
                  <a:pt x="9905" y="553974"/>
                </a:lnTo>
                <a:lnTo>
                  <a:pt x="9905" y="558546"/>
                </a:lnTo>
                <a:lnTo>
                  <a:pt x="1724405" y="558545"/>
                </a:lnTo>
                <a:lnTo>
                  <a:pt x="1724405" y="553973"/>
                </a:lnTo>
                <a:lnTo>
                  <a:pt x="1728965" y="549401"/>
                </a:lnTo>
                <a:close/>
              </a:path>
              <a:path w="1733550" h="558800">
                <a:moveTo>
                  <a:pt x="9905" y="558546"/>
                </a:moveTo>
                <a:lnTo>
                  <a:pt x="9905" y="553974"/>
                </a:lnTo>
                <a:lnTo>
                  <a:pt x="4572" y="549401"/>
                </a:lnTo>
                <a:lnTo>
                  <a:pt x="4572" y="558546"/>
                </a:lnTo>
                <a:lnTo>
                  <a:pt x="9905" y="558546"/>
                </a:lnTo>
                <a:close/>
              </a:path>
              <a:path w="1733550" h="558800">
                <a:moveTo>
                  <a:pt x="1728965" y="9905"/>
                </a:moveTo>
                <a:lnTo>
                  <a:pt x="1724405" y="4571"/>
                </a:lnTo>
                <a:lnTo>
                  <a:pt x="1724405" y="9905"/>
                </a:lnTo>
                <a:lnTo>
                  <a:pt x="1728965" y="9905"/>
                </a:lnTo>
                <a:close/>
              </a:path>
              <a:path w="1733550" h="558800">
                <a:moveTo>
                  <a:pt x="1728965" y="549401"/>
                </a:moveTo>
                <a:lnTo>
                  <a:pt x="1728965" y="9905"/>
                </a:lnTo>
                <a:lnTo>
                  <a:pt x="1724405" y="9905"/>
                </a:lnTo>
                <a:lnTo>
                  <a:pt x="1724405" y="549401"/>
                </a:lnTo>
                <a:lnTo>
                  <a:pt x="1728965" y="549401"/>
                </a:lnTo>
                <a:close/>
              </a:path>
              <a:path w="1733550" h="558800">
                <a:moveTo>
                  <a:pt x="1728965" y="558545"/>
                </a:moveTo>
                <a:lnTo>
                  <a:pt x="1728965" y="549401"/>
                </a:lnTo>
                <a:lnTo>
                  <a:pt x="1724405" y="553973"/>
                </a:lnTo>
                <a:lnTo>
                  <a:pt x="1724405" y="558545"/>
                </a:lnTo>
                <a:lnTo>
                  <a:pt x="1728965" y="558545"/>
                </a:lnTo>
                <a:close/>
              </a:path>
            </a:pathLst>
          </a:custGeom>
          <a:solidFill>
            <a:srgbClr val="000000"/>
          </a:solidFill>
        </p:spPr>
        <p:txBody>
          <a:bodyPr wrap="square" lIns="0" tIns="0" rIns="0" bIns="0" rtlCol="0"/>
          <a:lstStyle/>
          <a:p>
            <a:endParaRPr/>
          </a:p>
        </p:txBody>
      </p:sp>
      <p:sp>
        <p:nvSpPr>
          <p:cNvPr id="23" name="object 23"/>
          <p:cNvSpPr txBox="1"/>
          <p:nvPr/>
        </p:nvSpPr>
        <p:spPr>
          <a:xfrm>
            <a:off x="4032243" y="3860678"/>
            <a:ext cx="1452245" cy="381635"/>
          </a:xfrm>
          <a:prstGeom prst="rect">
            <a:avLst/>
          </a:prstGeom>
        </p:spPr>
        <p:txBody>
          <a:bodyPr vert="horz" wrap="square" lIns="0" tIns="0" rIns="0" bIns="0" rtlCol="0">
            <a:spAutoFit/>
          </a:bodyPr>
          <a:lstStyle/>
          <a:p>
            <a:pPr marL="12700">
              <a:lnSpc>
                <a:spcPts val="3295"/>
              </a:lnSpc>
            </a:pPr>
            <a:r>
              <a:rPr sz="2800" b="1" spc="-5" dirty="0">
                <a:latin typeface="宋体"/>
                <a:cs typeface="宋体"/>
              </a:rPr>
              <a:t>模型分析</a:t>
            </a:r>
            <a:endParaRPr sz="2800" dirty="0">
              <a:latin typeface="宋体"/>
              <a:cs typeface="宋体"/>
            </a:endParaRPr>
          </a:p>
        </p:txBody>
      </p:sp>
      <p:sp>
        <p:nvSpPr>
          <p:cNvPr id="24" name="object 24"/>
          <p:cNvSpPr/>
          <p:nvPr/>
        </p:nvSpPr>
        <p:spPr>
          <a:xfrm>
            <a:off x="1362709" y="3846195"/>
            <a:ext cx="1724406" cy="549401"/>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1358137" y="3841623"/>
            <a:ext cx="1733550" cy="559435"/>
          </a:xfrm>
          <a:custGeom>
            <a:avLst/>
            <a:gdLst/>
            <a:ahLst/>
            <a:cxnLst/>
            <a:rect l="l" t="t" r="r" b="b"/>
            <a:pathLst>
              <a:path w="1733550" h="559435">
                <a:moveTo>
                  <a:pt x="1733550" y="559308"/>
                </a:moveTo>
                <a:lnTo>
                  <a:pt x="1733550" y="0"/>
                </a:lnTo>
                <a:lnTo>
                  <a:pt x="0" y="0"/>
                </a:lnTo>
                <a:lnTo>
                  <a:pt x="0" y="559308"/>
                </a:lnTo>
                <a:lnTo>
                  <a:pt x="4572" y="559308"/>
                </a:lnTo>
                <a:lnTo>
                  <a:pt x="4571" y="9906"/>
                </a:lnTo>
                <a:lnTo>
                  <a:pt x="9906" y="4571"/>
                </a:lnTo>
                <a:lnTo>
                  <a:pt x="9906" y="9906"/>
                </a:lnTo>
                <a:lnTo>
                  <a:pt x="1724405" y="9905"/>
                </a:lnTo>
                <a:lnTo>
                  <a:pt x="1724405" y="4571"/>
                </a:lnTo>
                <a:lnTo>
                  <a:pt x="1728977" y="9905"/>
                </a:lnTo>
                <a:lnTo>
                  <a:pt x="1728977" y="559308"/>
                </a:lnTo>
                <a:lnTo>
                  <a:pt x="1733550" y="559308"/>
                </a:lnTo>
                <a:close/>
              </a:path>
              <a:path w="1733550" h="559435">
                <a:moveTo>
                  <a:pt x="9906" y="9906"/>
                </a:moveTo>
                <a:lnTo>
                  <a:pt x="9906" y="4571"/>
                </a:lnTo>
                <a:lnTo>
                  <a:pt x="4571" y="9906"/>
                </a:lnTo>
                <a:lnTo>
                  <a:pt x="9906" y="9906"/>
                </a:lnTo>
                <a:close/>
              </a:path>
              <a:path w="1733550" h="559435">
                <a:moveTo>
                  <a:pt x="9906" y="549401"/>
                </a:moveTo>
                <a:lnTo>
                  <a:pt x="9906" y="9906"/>
                </a:lnTo>
                <a:lnTo>
                  <a:pt x="4571" y="9906"/>
                </a:lnTo>
                <a:lnTo>
                  <a:pt x="4572" y="549401"/>
                </a:lnTo>
                <a:lnTo>
                  <a:pt x="9906" y="549401"/>
                </a:lnTo>
                <a:close/>
              </a:path>
              <a:path w="1733550" h="559435">
                <a:moveTo>
                  <a:pt x="1728977" y="549401"/>
                </a:moveTo>
                <a:lnTo>
                  <a:pt x="4572" y="549401"/>
                </a:lnTo>
                <a:lnTo>
                  <a:pt x="9906" y="553974"/>
                </a:lnTo>
                <a:lnTo>
                  <a:pt x="9906" y="559308"/>
                </a:lnTo>
                <a:lnTo>
                  <a:pt x="1724405" y="559308"/>
                </a:lnTo>
                <a:lnTo>
                  <a:pt x="1724405" y="553974"/>
                </a:lnTo>
                <a:lnTo>
                  <a:pt x="1728977" y="549401"/>
                </a:lnTo>
                <a:close/>
              </a:path>
              <a:path w="1733550" h="559435">
                <a:moveTo>
                  <a:pt x="9906" y="559308"/>
                </a:moveTo>
                <a:lnTo>
                  <a:pt x="9906" y="553974"/>
                </a:lnTo>
                <a:lnTo>
                  <a:pt x="4572" y="549401"/>
                </a:lnTo>
                <a:lnTo>
                  <a:pt x="4572" y="559308"/>
                </a:lnTo>
                <a:lnTo>
                  <a:pt x="9906" y="559308"/>
                </a:lnTo>
                <a:close/>
              </a:path>
              <a:path w="1733550" h="559435">
                <a:moveTo>
                  <a:pt x="1728977" y="9905"/>
                </a:moveTo>
                <a:lnTo>
                  <a:pt x="1724405" y="4571"/>
                </a:lnTo>
                <a:lnTo>
                  <a:pt x="1724405" y="9905"/>
                </a:lnTo>
                <a:lnTo>
                  <a:pt x="1728977" y="9905"/>
                </a:lnTo>
                <a:close/>
              </a:path>
              <a:path w="1733550" h="559435">
                <a:moveTo>
                  <a:pt x="1728977" y="549401"/>
                </a:moveTo>
                <a:lnTo>
                  <a:pt x="1728977" y="9905"/>
                </a:lnTo>
                <a:lnTo>
                  <a:pt x="1724405" y="9905"/>
                </a:lnTo>
                <a:lnTo>
                  <a:pt x="1724405" y="549401"/>
                </a:lnTo>
                <a:lnTo>
                  <a:pt x="1728977" y="549401"/>
                </a:lnTo>
                <a:close/>
              </a:path>
              <a:path w="1733550" h="559435">
                <a:moveTo>
                  <a:pt x="1728977" y="559308"/>
                </a:moveTo>
                <a:lnTo>
                  <a:pt x="1728977" y="549401"/>
                </a:lnTo>
                <a:lnTo>
                  <a:pt x="1724405" y="553974"/>
                </a:lnTo>
                <a:lnTo>
                  <a:pt x="1724405" y="559308"/>
                </a:lnTo>
                <a:lnTo>
                  <a:pt x="1728977" y="559308"/>
                </a:lnTo>
                <a:close/>
              </a:path>
            </a:pathLst>
          </a:custGeom>
          <a:solidFill>
            <a:srgbClr val="000000"/>
          </a:solidFill>
        </p:spPr>
        <p:txBody>
          <a:bodyPr wrap="square" lIns="0" tIns="0" rIns="0" bIns="0" rtlCol="0"/>
          <a:lstStyle/>
          <a:p>
            <a:endParaRPr/>
          </a:p>
        </p:txBody>
      </p:sp>
      <p:sp>
        <p:nvSpPr>
          <p:cNvPr id="26" name="object 26"/>
          <p:cNvSpPr txBox="1"/>
          <p:nvPr/>
        </p:nvSpPr>
        <p:spPr>
          <a:xfrm>
            <a:off x="1441443" y="3920875"/>
            <a:ext cx="1452245" cy="381635"/>
          </a:xfrm>
          <a:prstGeom prst="rect">
            <a:avLst/>
          </a:prstGeom>
        </p:spPr>
        <p:txBody>
          <a:bodyPr vert="horz" wrap="square" lIns="0" tIns="0" rIns="0" bIns="0" rtlCol="0">
            <a:spAutoFit/>
          </a:bodyPr>
          <a:lstStyle/>
          <a:p>
            <a:pPr marL="12700">
              <a:lnSpc>
                <a:spcPts val="3295"/>
              </a:lnSpc>
            </a:pPr>
            <a:r>
              <a:rPr sz="2800" b="1" spc="-5" dirty="0">
                <a:latin typeface="宋体"/>
                <a:cs typeface="宋体"/>
              </a:rPr>
              <a:t>模型检验</a:t>
            </a:r>
            <a:endParaRPr sz="2800" dirty="0">
              <a:latin typeface="宋体"/>
              <a:cs typeface="宋体"/>
            </a:endParaRPr>
          </a:p>
        </p:txBody>
      </p:sp>
      <p:sp>
        <p:nvSpPr>
          <p:cNvPr id="27" name="object 27"/>
          <p:cNvSpPr/>
          <p:nvPr/>
        </p:nvSpPr>
        <p:spPr>
          <a:xfrm>
            <a:off x="1362709" y="4989196"/>
            <a:ext cx="1724405" cy="549401"/>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1358137" y="4984623"/>
            <a:ext cx="1733550" cy="559435"/>
          </a:xfrm>
          <a:custGeom>
            <a:avLst/>
            <a:gdLst/>
            <a:ahLst/>
            <a:cxnLst/>
            <a:rect l="l" t="t" r="r" b="b"/>
            <a:pathLst>
              <a:path w="1733550" h="559435">
                <a:moveTo>
                  <a:pt x="1733549" y="559308"/>
                </a:moveTo>
                <a:lnTo>
                  <a:pt x="1733549" y="0"/>
                </a:lnTo>
                <a:lnTo>
                  <a:pt x="0" y="0"/>
                </a:lnTo>
                <a:lnTo>
                  <a:pt x="0" y="559308"/>
                </a:lnTo>
                <a:lnTo>
                  <a:pt x="4571" y="559308"/>
                </a:lnTo>
                <a:lnTo>
                  <a:pt x="4571" y="9905"/>
                </a:lnTo>
                <a:lnTo>
                  <a:pt x="9906" y="4572"/>
                </a:lnTo>
                <a:lnTo>
                  <a:pt x="9906" y="9905"/>
                </a:lnTo>
                <a:lnTo>
                  <a:pt x="1724405" y="9905"/>
                </a:lnTo>
                <a:lnTo>
                  <a:pt x="1724405" y="4572"/>
                </a:lnTo>
                <a:lnTo>
                  <a:pt x="1728977" y="9905"/>
                </a:lnTo>
                <a:lnTo>
                  <a:pt x="1728977" y="559308"/>
                </a:lnTo>
                <a:lnTo>
                  <a:pt x="1733549" y="559308"/>
                </a:lnTo>
                <a:close/>
              </a:path>
              <a:path w="1733550" h="559435">
                <a:moveTo>
                  <a:pt x="9906" y="9905"/>
                </a:moveTo>
                <a:lnTo>
                  <a:pt x="9906" y="4572"/>
                </a:lnTo>
                <a:lnTo>
                  <a:pt x="4571" y="9905"/>
                </a:lnTo>
                <a:lnTo>
                  <a:pt x="9906" y="9905"/>
                </a:lnTo>
                <a:close/>
              </a:path>
              <a:path w="1733550" h="559435">
                <a:moveTo>
                  <a:pt x="9906" y="549401"/>
                </a:moveTo>
                <a:lnTo>
                  <a:pt x="9906" y="9905"/>
                </a:lnTo>
                <a:lnTo>
                  <a:pt x="4571" y="9905"/>
                </a:lnTo>
                <a:lnTo>
                  <a:pt x="4571" y="549401"/>
                </a:lnTo>
                <a:lnTo>
                  <a:pt x="9906" y="549401"/>
                </a:lnTo>
                <a:close/>
              </a:path>
              <a:path w="1733550" h="559435">
                <a:moveTo>
                  <a:pt x="1728977" y="549401"/>
                </a:moveTo>
                <a:lnTo>
                  <a:pt x="4571" y="549401"/>
                </a:lnTo>
                <a:lnTo>
                  <a:pt x="9906" y="553974"/>
                </a:lnTo>
                <a:lnTo>
                  <a:pt x="9906" y="559308"/>
                </a:lnTo>
                <a:lnTo>
                  <a:pt x="1724405" y="559308"/>
                </a:lnTo>
                <a:lnTo>
                  <a:pt x="1724405" y="553974"/>
                </a:lnTo>
                <a:lnTo>
                  <a:pt x="1728977" y="549401"/>
                </a:lnTo>
                <a:close/>
              </a:path>
              <a:path w="1733550" h="559435">
                <a:moveTo>
                  <a:pt x="9906" y="559308"/>
                </a:moveTo>
                <a:lnTo>
                  <a:pt x="9906" y="553974"/>
                </a:lnTo>
                <a:lnTo>
                  <a:pt x="4571" y="549401"/>
                </a:lnTo>
                <a:lnTo>
                  <a:pt x="4571" y="559308"/>
                </a:lnTo>
                <a:lnTo>
                  <a:pt x="9906" y="559308"/>
                </a:lnTo>
                <a:close/>
              </a:path>
              <a:path w="1733550" h="559435">
                <a:moveTo>
                  <a:pt x="1728977" y="9905"/>
                </a:moveTo>
                <a:lnTo>
                  <a:pt x="1724405" y="4572"/>
                </a:lnTo>
                <a:lnTo>
                  <a:pt x="1724405" y="9905"/>
                </a:lnTo>
                <a:lnTo>
                  <a:pt x="1728977" y="9905"/>
                </a:lnTo>
                <a:close/>
              </a:path>
              <a:path w="1733550" h="559435">
                <a:moveTo>
                  <a:pt x="1728977" y="549401"/>
                </a:moveTo>
                <a:lnTo>
                  <a:pt x="1728977" y="9905"/>
                </a:lnTo>
                <a:lnTo>
                  <a:pt x="1724405" y="9905"/>
                </a:lnTo>
                <a:lnTo>
                  <a:pt x="1724405" y="549401"/>
                </a:lnTo>
                <a:lnTo>
                  <a:pt x="1728977" y="549401"/>
                </a:lnTo>
                <a:close/>
              </a:path>
              <a:path w="1733550" h="559435">
                <a:moveTo>
                  <a:pt x="1728977" y="559308"/>
                </a:moveTo>
                <a:lnTo>
                  <a:pt x="1728977" y="549401"/>
                </a:lnTo>
                <a:lnTo>
                  <a:pt x="1724405" y="553974"/>
                </a:lnTo>
                <a:lnTo>
                  <a:pt x="1724405" y="559308"/>
                </a:lnTo>
                <a:lnTo>
                  <a:pt x="1728977" y="559308"/>
                </a:lnTo>
                <a:close/>
              </a:path>
            </a:pathLst>
          </a:custGeom>
          <a:solidFill>
            <a:srgbClr val="000000"/>
          </a:solidFill>
        </p:spPr>
        <p:txBody>
          <a:bodyPr wrap="square" lIns="0" tIns="0" rIns="0" bIns="0" rtlCol="0"/>
          <a:lstStyle/>
          <a:p>
            <a:endParaRPr/>
          </a:p>
        </p:txBody>
      </p:sp>
      <p:sp>
        <p:nvSpPr>
          <p:cNvPr id="29" name="object 29"/>
          <p:cNvSpPr txBox="1"/>
          <p:nvPr/>
        </p:nvSpPr>
        <p:spPr>
          <a:xfrm>
            <a:off x="1441443" y="5063876"/>
            <a:ext cx="1452245" cy="381635"/>
          </a:xfrm>
          <a:prstGeom prst="rect">
            <a:avLst/>
          </a:prstGeom>
        </p:spPr>
        <p:txBody>
          <a:bodyPr vert="horz" wrap="square" lIns="0" tIns="0" rIns="0" bIns="0" rtlCol="0">
            <a:spAutoFit/>
          </a:bodyPr>
          <a:lstStyle/>
          <a:p>
            <a:pPr marL="12700">
              <a:lnSpc>
                <a:spcPts val="3295"/>
              </a:lnSpc>
            </a:pPr>
            <a:r>
              <a:rPr sz="2800" b="1" spc="-5" dirty="0">
                <a:latin typeface="宋体"/>
                <a:cs typeface="宋体"/>
              </a:rPr>
              <a:t>模型应用</a:t>
            </a:r>
            <a:endParaRPr sz="2800">
              <a:latin typeface="宋体"/>
              <a:cs typeface="宋体"/>
            </a:endParaRPr>
          </a:p>
        </p:txBody>
      </p:sp>
    </p:spTree>
    <p:extLst>
      <p:ext uri="{BB962C8B-B14F-4D97-AF65-F5344CB8AC3E}">
        <p14:creationId xmlns:p14="http://schemas.microsoft.com/office/powerpoint/2010/main" val="3568927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3300" y="657225"/>
            <a:ext cx="7423298" cy="677108"/>
          </a:xfrm>
          <a:prstGeom prst="rect">
            <a:avLst/>
          </a:prstGeom>
        </p:spPr>
        <p:txBody>
          <a:bodyPr vert="horz" wrap="square" lIns="0" tIns="0" rIns="0" bIns="0" rtlCol="0">
            <a:spAutoFit/>
          </a:bodyPr>
          <a:lstStyle/>
          <a:p>
            <a:pPr marL="12700">
              <a:lnSpc>
                <a:spcPct val="100000"/>
              </a:lnSpc>
            </a:pPr>
            <a:r>
              <a:rPr sz="4400" b="1" spc="-5" dirty="0" err="1" smtClean="0">
                <a:solidFill>
                  <a:srgbClr val="002060"/>
                </a:solidFill>
                <a:latin typeface="方正舒体" panose="02010601030101010101" pitchFamily="2" charset="-122"/>
                <a:ea typeface="方正舒体" panose="02010601030101010101" pitchFamily="2" charset="-122"/>
                <a:cs typeface="新宋体"/>
              </a:rPr>
              <a:t>建模</a:t>
            </a:r>
            <a:r>
              <a:rPr lang="zh-CN" altLang="en-US" sz="4400" b="1" spc="-5" dirty="0" smtClean="0">
                <a:solidFill>
                  <a:srgbClr val="002060"/>
                </a:solidFill>
                <a:latin typeface="方正舒体" panose="02010601030101010101" pitchFamily="2" charset="-122"/>
                <a:ea typeface="方正舒体" panose="02010601030101010101" pitchFamily="2" charset="-122"/>
                <a:cs typeface="新宋体"/>
              </a:rPr>
              <a:t>究竟</a:t>
            </a:r>
            <a:r>
              <a:rPr sz="4400" b="1" spc="-5" dirty="0" err="1" smtClean="0">
                <a:solidFill>
                  <a:srgbClr val="002060"/>
                </a:solidFill>
                <a:latin typeface="方正舒体" panose="02010601030101010101" pitchFamily="2" charset="-122"/>
                <a:ea typeface="方正舒体" panose="02010601030101010101" pitchFamily="2" charset="-122"/>
                <a:cs typeface="新宋体"/>
              </a:rPr>
              <a:t>在干什么</a:t>
            </a:r>
            <a:r>
              <a:rPr sz="4400" b="1" spc="-5" dirty="0">
                <a:solidFill>
                  <a:srgbClr val="002060"/>
                </a:solidFill>
                <a:latin typeface="方正舒体" panose="02010601030101010101" pitchFamily="2" charset="-122"/>
                <a:ea typeface="方正舒体" panose="02010601030101010101" pitchFamily="2" charset="-122"/>
                <a:cs typeface="新宋体"/>
              </a:rPr>
              <a:t>？</a:t>
            </a:r>
          </a:p>
        </p:txBody>
      </p:sp>
      <p:sp>
        <p:nvSpPr>
          <p:cNvPr id="3" name="object 3"/>
          <p:cNvSpPr txBox="1"/>
          <p:nvPr/>
        </p:nvSpPr>
        <p:spPr>
          <a:xfrm>
            <a:off x="1187138" y="2028825"/>
            <a:ext cx="7893362" cy="3921073"/>
          </a:xfrm>
          <a:prstGeom prst="rect">
            <a:avLst/>
          </a:prstGeom>
        </p:spPr>
        <p:txBody>
          <a:bodyPr vert="horz" wrap="square" lIns="0" tIns="0" rIns="0" bIns="0" rtlCol="0">
            <a:spAutoFit/>
          </a:bodyPr>
          <a:lstStyle/>
          <a:p>
            <a:pPr marL="12700">
              <a:lnSpc>
                <a:spcPct val="100000"/>
              </a:lnSpc>
              <a:tabLst>
                <a:tab pos="354965" algn="l"/>
              </a:tabLst>
            </a:pPr>
            <a:r>
              <a:rPr sz="2800" b="1" spc="-5" dirty="0" err="1" smtClean="0">
                <a:latin typeface="宋体"/>
                <a:cs typeface="宋体"/>
              </a:rPr>
              <a:t>一句话概括</a:t>
            </a:r>
            <a:r>
              <a:rPr sz="2800" b="1" spc="-5" dirty="0">
                <a:latin typeface="宋体"/>
                <a:cs typeface="宋体"/>
              </a:rPr>
              <a:t>：</a:t>
            </a:r>
          </a:p>
          <a:p>
            <a:pPr>
              <a:lnSpc>
                <a:spcPct val="100000"/>
              </a:lnSpc>
              <a:spcBef>
                <a:spcPts val="7"/>
              </a:spcBef>
            </a:pPr>
            <a:endParaRPr sz="2800" b="1" spc="-5" dirty="0">
              <a:latin typeface="宋体"/>
              <a:cs typeface="宋体"/>
            </a:endParaRPr>
          </a:p>
          <a:p>
            <a:pPr>
              <a:lnSpc>
                <a:spcPct val="90000"/>
              </a:lnSpc>
            </a:pPr>
            <a:r>
              <a:rPr sz="2800" b="1" spc="-5" dirty="0" err="1" smtClean="0">
                <a:latin typeface="宋体"/>
                <a:cs typeface="宋体"/>
              </a:rPr>
              <a:t>一个实际问题</a:t>
            </a:r>
            <a:r>
              <a:rPr sz="2800" b="1" spc="-5" dirty="0" err="1">
                <a:latin typeface="宋体"/>
                <a:cs typeface="宋体"/>
              </a:rPr>
              <a:t>+若干数学模型+结论</a:t>
            </a:r>
            <a:r>
              <a:rPr sz="2800" b="1" spc="-5" dirty="0">
                <a:latin typeface="宋体"/>
                <a:cs typeface="宋体"/>
              </a:rPr>
              <a:t>=</a:t>
            </a:r>
            <a:r>
              <a:rPr sz="2800" b="1" spc="-5" dirty="0" err="1">
                <a:latin typeface="宋体"/>
                <a:cs typeface="宋体"/>
              </a:rPr>
              <a:t>论文</a:t>
            </a:r>
            <a:r>
              <a:rPr lang="zh-CN" altLang="en-US" sz="2800" b="1" spc="-5" dirty="0">
                <a:latin typeface="宋体" panose="02010600030101010101" pitchFamily="2" charset="-122"/>
                <a:ea typeface="宋体" panose="02010600030101010101" pitchFamily="2" charset="-122"/>
                <a:cs typeface="宋体"/>
              </a:rPr>
              <a:t>展现</a:t>
            </a:r>
            <a:endParaRPr lang="en-US" sz="2800" b="1" spc="-5" dirty="0">
              <a:latin typeface="宋体" panose="02010600030101010101" pitchFamily="2" charset="-122"/>
              <a:ea typeface="宋体" panose="02010600030101010101" pitchFamily="2" charset="-122"/>
              <a:cs typeface="宋体"/>
            </a:endParaRPr>
          </a:p>
          <a:p>
            <a:pPr>
              <a:lnSpc>
                <a:spcPct val="90000"/>
              </a:lnSpc>
            </a:pPr>
            <a:endParaRPr lang="en-US" altLang="zh-CN" sz="2800" b="1" spc="-5" dirty="0">
              <a:solidFill>
                <a:srgbClr val="18370F"/>
              </a:solidFill>
              <a:latin typeface="宋体"/>
              <a:ea typeface="华文行楷" panose="02010800040101010101" pitchFamily="2" charset="-122"/>
            </a:endParaRPr>
          </a:p>
          <a:p>
            <a:pPr>
              <a:lnSpc>
                <a:spcPct val="90000"/>
              </a:lnSpc>
            </a:pPr>
            <a:endParaRPr lang="en-US" altLang="zh-CN" sz="2800" b="1" spc="-5" dirty="0" smtClean="0">
              <a:solidFill>
                <a:srgbClr val="18370F"/>
              </a:solidFill>
              <a:latin typeface="宋体"/>
              <a:ea typeface="华文行楷" panose="02010800040101010101" pitchFamily="2" charset="-122"/>
            </a:endParaRPr>
          </a:p>
          <a:p>
            <a:pPr>
              <a:lnSpc>
                <a:spcPct val="90000"/>
              </a:lnSpc>
            </a:pPr>
            <a:r>
              <a:rPr lang="zh-CN" altLang="en-US" sz="4400" b="1" spc="-5" dirty="0">
                <a:solidFill>
                  <a:srgbClr val="002060"/>
                </a:solidFill>
                <a:latin typeface="方正舒体" panose="02010601030101010101" pitchFamily="2" charset="-122"/>
                <a:ea typeface="方正舒体" panose="02010601030101010101" pitchFamily="2" charset="-122"/>
                <a:cs typeface="新宋体"/>
              </a:rPr>
              <a:t>数学技能的综合训练，</a:t>
            </a:r>
          </a:p>
          <a:p>
            <a:pPr>
              <a:lnSpc>
                <a:spcPct val="90000"/>
              </a:lnSpc>
            </a:pPr>
            <a:r>
              <a:rPr lang="zh-CN" altLang="en-US" sz="4400" b="1" spc="-5" dirty="0">
                <a:solidFill>
                  <a:srgbClr val="002060"/>
                </a:solidFill>
                <a:latin typeface="方正舒体" panose="02010601030101010101" pitchFamily="2" charset="-122"/>
                <a:ea typeface="方正舒体" panose="02010601030101010101" pitchFamily="2" charset="-122"/>
                <a:cs typeface="新宋体"/>
              </a:rPr>
              <a:t>    自主学习与创新实践的体验</a:t>
            </a:r>
          </a:p>
          <a:p>
            <a:pPr marL="12700">
              <a:lnSpc>
                <a:spcPct val="100000"/>
              </a:lnSpc>
              <a:tabLst>
                <a:tab pos="354965" algn="l"/>
              </a:tabLst>
            </a:pPr>
            <a:endParaRPr sz="4400" b="1" spc="-5" dirty="0">
              <a:latin typeface="宋体"/>
              <a:cs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heel(1)">
                                      <p:cBhvr>
                                        <p:cTn id="7" dur="1000"/>
                                        <p:tgtEl>
                                          <p:spTgt spid="3">
                                            <p:txEl>
                                              <p:pRg st="5" end="5"/>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wheel(1)">
                                      <p:cBhvr>
                                        <p:cTn id="10"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3300" y="1495425"/>
            <a:ext cx="9144000" cy="4832092"/>
          </a:xfrm>
          <a:prstGeom prst="rect">
            <a:avLst/>
          </a:prstGeom>
          <a:noFill/>
        </p:spPr>
        <p:txBody>
          <a:bodyPr wrap="square" rtlCol="0">
            <a:spAutoFit/>
          </a:bodyPr>
          <a:lstStyle/>
          <a:p>
            <a:r>
              <a:rPr lang="en-US" altLang="zh-CN" sz="4400" b="1" dirty="0" smtClean="0">
                <a:latin typeface="华文行楷" panose="02010800040101010101" pitchFamily="2" charset="-122"/>
                <a:ea typeface="华文行楷" panose="02010800040101010101" pitchFamily="2" charset="-122"/>
              </a:rPr>
              <a:t>4</a:t>
            </a:r>
            <a:r>
              <a:rPr lang="zh-CN" altLang="en-US" sz="4400" b="1" dirty="0" smtClean="0">
                <a:latin typeface="华文行楷" panose="02010800040101010101" pitchFamily="2" charset="-122"/>
                <a:ea typeface="华文行楷" panose="02010800040101010101" pitchFamily="2" charset="-122"/>
              </a:rPr>
              <a:t>月 网络挑战赛</a:t>
            </a:r>
            <a:endParaRPr lang="en-US" altLang="zh-CN" sz="4400" b="1" dirty="0" smtClean="0">
              <a:latin typeface="华文行楷" panose="02010800040101010101" pitchFamily="2" charset="-122"/>
              <a:ea typeface="华文行楷" panose="02010800040101010101" pitchFamily="2" charset="-122"/>
            </a:endParaRPr>
          </a:p>
          <a:p>
            <a:endParaRPr lang="en-US" altLang="zh-CN" sz="4400" b="1" dirty="0" smtClean="0">
              <a:latin typeface="华文行楷" panose="02010800040101010101" pitchFamily="2" charset="-122"/>
              <a:ea typeface="华文行楷" panose="02010800040101010101" pitchFamily="2" charset="-122"/>
            </a:endParaRPr>
          </a:p>
          <a:p>
            <a:r>
              <a:rPr lang="en-US" altLang="zh-CN" sz="4400" b="1" dirty="0">
                <a:latin typeface="华文行楷" panose="02010800040101010101" pitchFamily="2" charset="-122"/>
                <a:ea typeface="华文行楷" panose="02010800040101010101" pitchFamily="2" charset="-122"/>
              </a:rPr>
              <a:t> </a:t>
            </a:r>
            <a:r>
              <a:rPr lang="en-US" altLang="zh-CN" sz="4400" b="1" dirty="0" smtClean="0">
                <a:latin typeface="华文行楷" panose="02010800040101010101" pitchFamily="2" charset="-122"/>
                <a:ea typeface="华文行楷" panose="02010800040101010101" pitchFamily="2" charset="-122"/>
              </a:rPr>
              <a:t>       5</a:t>
            </a:r>
            <a:r>
              <a:rPr lang="zh-CN" altLang="en-US" sz="4400" b="1" dirty="0" smtClean="0">
                <a:latin typeface="华文行楷" panose="02010800040101010101" pitchFamily="2" charset="-122"/>
                <a:ea typeface="华文行楷" panose="02010800040101010101" pitchFamily="2" charset="-122"/>
              </a:rPr>
              <a:t>月初 深圳杯，省赛</a:t>
            </a:r>
            <a:endParaRPr lang="en-US" altLang="zh-CN" sz="4400" b="1" dirty="0" smtClean="0">
              <a:latin typeface="华文行楷" panose="02010800040101010101" pitchFamily="2" charset="-122"/>
              <a:ea typeface="华文行楷" panose="02010800040101010101" pitchFamily="2" charset="-122"/>
            </a:endParaRPr>
          </a:p>
          <a:p>
            <a:endParaRPr lang="en-US" altLang="zh-CN" sz="4400" b="1" dirty="0" smtClean="0">
              <a:latin typeface="华文行楷" panose="02010800040101010101" pitchFamily="2" charset="-122"/>
              <a:ea typeface="华文行楷" panose="02010800040101010101" pitchFamily="2" charset="-122"/>
            </a:endParaRPr>
          </a:p>
          <a:p>
            <a:r>
              <a:rPr lang="en-US" altLang="zh-CN" sz="4400" b="1" dirty="0" smtClean="0">
                <a:latin typeface="华文行楷" panose="02010800040101010101" pitchFamily="2" charset="-122"/>
                <a:ea typeface="华文行楷" panose="02010800040101010101" pitchFamily="2" charset="-122"/>
              </a:rPr>
              <a:t>               9</a:t>
            </a:r>
            <a:r>
              <a:rPr lang="zh-CN" altLang="en-US" sz="4400" b="1" dirty="0" smtClean="0">
                <a:latin typeface="华文行楷" panose="02010800040101010101" pitchFamily="2" charset="-122"/>
                <a:ea typeface="华文行楷" panose="02010800040101010101" pitchFamily="2" charset="-122"/>
              </a:rPr>
              <a:t>月初 国赛</a:t>
            </a:r>
            <a:r>
              <a:rPr lang="zh-CN" altLang="en-US" sz="4400" b="1" dirty="0">
                <a:latin typeface="方正舒体" panose="02010601030101010101" pitchFamily="2" charset="-122"/>
                <a:ea typeface="方正舒体" panose="02010601030101010101" pitchFamily="2" charset="-122"/>
              </a:rPr>
              <a:t>（</a:t>
            </a:r>
            <a:r>
              <a:rPr lang="en-US" altLang="zh-CN" sz="4400" b="1" dirty="0" smtClean="0">
                <a:latin typeface="方正舒体" panose="02010601030101010101" pitchFamily="2" charset="-122"/>
                <a:ea typeface="方正舒体" panose="02010601030101010101" pitchFamily="2" charset="-122"/>
              </a:rPr>
              <a:t>CUMCM</a:t>
            </a:r>
            <a:r>
              <a:rPr lang="zh-CN" altLang="en-US" sz="4400" b="1" dirty="0" smtClean="0">
                <a:latin typeface="方正舒体" panose="02010601030101010101" pitchFamily="2" charset="-122"/>
                <a:ea typeface="方正舒体" panose="02010601030101010101" pitchFamily="2" charset="-122"/>
              </a:rPr>
              <a:t>）</a:t>
            </a:r>
            <a:endParaRPr lang="en-US" altLang="zh-CN" sz="4400" b="1" dirty="0" smtClean="0">
              <a:latin typeface="方正舒体" panose="02010601030101010101" pitchFamily="2" charset="-122"/>
              <a:ea typeface="方正舒体" panose="02010601030101010101" pitchFamily="2" charset="-122"/>
            </a:endParaRPr>
          </a:p>
          <a:p>
            <a:endParaRPr lang="en-US" altLang="zh-CN" sz="4400" b="1" dirty="0" smtClean="0">
              <a:latin typeface="华文行楷" panose="02010800040101010101" pitchFamily="2" charset="-122"/>
              <a:ea typeface="华文行楷" panose="02010800040101010101" pitchFamily="2" charset="-122"/>
            </a:endParaRPr>
          </a:p>
          <a:p>
            <a:r>
              <a:rPr lang="zh-CN" altLang="en-US" sz="4400" b="1" dirty="0" smtClean="0">
                <a:latin typeface="华文行楷" panose="02010800040101010101" pitchFamily="2" charset="-122"/>
                <a:ea typeface="华文行楷" panose="02010800040101010101" pitchFamily="2" charset="-122"/>
              </a:rPr>
              <a:t>                     </a:t>
            </a:r>
            <a:r>
              <a:rPr lang="en-US" altLang="zh-CN" sz="4400" b="1" dirty="0" smtClean="0">
                <a:latin typeface="华文行楷" panose="02010800040101010101" pitchFamily="2" charset="-122"/>
                <a:ea typeface="华文行楷" panose="02010800040101010101" pitchFamily="2" charset="-122"/>
              </a:rPr>
              <a:t>2</a:t>
            </a:r>
            <a:r>
              <a:rPr lang="zh-CN" altLang="en-US" sz="4400" b="1" dirty="0" smtClean="0">
                <a:latin typeface="华文行楷" panose="02010800040101010101" pitchFamily="2" charset="-122"/>
                <a:ea typeface="华文行楷" panose="02010800040101010101" pitchFamily="2" charset="-122"/>
              </a:rPr>
              <a:t>月 美赛</a:t>
            </a:r>
            <a:r>
              <a:rPr lang="zh-CN" altLang="en-US" sz="4400" b="1" dirty="0" smtClean="0">
                <a:latin typeface="方正舒体" panose="02010601030101010101" pitchFamily="2" charset="-122"/>
                <a:ea typeface="方正舒体" panose="02010601030101010101" pitchFamily="2" charset="-122"/>
              </a:rPr>
              <a:t>（</a:t>
            </a:r>
            <a:r>
              <a:rPr lang="en-US" altLang="zh-CN" sz="4400" b="1" dirty="0" smtClean="0">
                <a:latin typeface="方正舒体" panose="02010601030101010101" pitchFamily="2" charset="-122"/>
                <a:ea typeface="方正舒体" panose="02010601030101010101" pitchFamily="2" charset="-122"/>
              </a:rPr>
              <a:t>MCM/ICM</a:t>
            </a:r>
            <a:r>
              <a:rPr lang="zh-CN" altLang="en-US" sz="4400" b="1" dirty="0" smtClean="0">
                <a:latin typeface="方正舒体" panose="02010601030101010101" pitchFamily="2" charset="-122"/>
                <a:ea typeface="方正舒体" panose="02010601030101010101" pitchFamily="2" charset="-122"/>
              </a:rPr>
              <a:t>）</a:t>
            </a:r>
            <a:endParaRPr lang="zh-CN" altLang="en-US" sz="4400" b="1" dirty="0">
              <a:latin typeface="方正舒体" panose="02010601030101010101" pitchFamily="2" charset="-122"/>
              <a:ea typeface="方正舒体" panose="02010601030101010101" pitchFamily="2" charset="-122"/>
            </a:endParaRPr>
          </a:p>
        </p:txBody>
      </p:sp>
      <p:sp>
        <p:nvSpPr>
          <p:cNvPr id="5" name="文本框 4"/>
          <p:cNvSpPr txBox="1"/>
          <p:nvPr/>
        </p:nvSpPr>
        <p:spPr>
          <a:xfrm>
            <a:off x="469900" y="276225"/>
            <a:ext cx="5257800" cy="769441"/>
          </a:xfrm>
          <a:prstGeom prst="rect">
            <a:avLst/>
          </a:prstGeom>
          <a:noFill/>
        </p:spPr>
        <p:txBody>
          <a:bodyPr wrap="square" rtlCol="0">
            <a:spAutoFit/>
          </a:bodyPr>
          <a:lstStyle/>
          <a:p>
            <a:r>
              <a:rPr lang="zh-CN" altLang="en-US" sz="4400" b="1" spc="-5" dirty="0">
                <a:solidFill>
                  <a:srgbClr val="002060"/>
                </a:solidFill>
                <a:latin typeface="方正舒体" panose="02010601030101010101" pitchFamily="2" charset="-122"/>
                <a:ea typeface="方正舒体" panose="02010601030101010101" pitchFamily="2" charset="-122"/>
                <a:cs typeface="新宋体"/>
              </a:rPr>
              <a:t>比赛时间</a:t>
            </a:r>
          </a:p>
        </p:txBody>
      </p:sp>
      <p:sp>
        <p:nvSpPr>
          <p:cNvPr id="6" name="右箭头 5"/>
          <p:cNvSpPr/>
          <p:nvPr/>
        </p:nvSpPr>
        <p:spPr>
          <a:xfrm rot="3650060">
            <a:off x="-876510" y="3935716"/>
            <a:ext cx="4943724" cy="88012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3208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4700" y="733425"/>
            <a:ext cx="8763000" cy="1692771"/>
          </a:xfrm>
          <a:prstGeom prst="rect">
            <a:avLst/>
          </a:prstGeom>
          <a:noFill/>
        </p:spPr>
        <p:txBody>
          <a:bodyPr wrap="square" rtlCol="0">
            <a:spAutoFit/>
          </a:bodyPr>
          <a:lstStyle/>
          <a:p>
            <a:r>
              <a:rPr lang="zh-CN" altLang="en-US" sz="3600" b="1" dirty="0" smtClean="0">
                <a:latin typeface="华文仿宋" panose="02010600040101010101" pitchFamily="2" charset="-122"/>
                <a:ea typeface="华文仿宋" panose="02010600040101010101" pitchFamily="2" charset="-122"/>
              </a:rPr>
              <a:t>                </a:t>
            </a:r>
            <a:r>
              <a:rPr lang="en-US" altLang="zh-CN" sz="3600" b="1" dirty="0" smtClean="0">
                <a:latin typeface="华文仿宋" panose="02010600040101010101" pitchFamily="2" charset="-122"/>
                <a:ea typeface="华文仿宋" panose="02010600040101010101" pitchFamily="2" charset="-122"/>
              </a:rPr>
              <a:t>15</a:t>
            </a:r>
            <a:r>
              <a:rPr lang="zh-CN" altLang="en-US" sz="3600" b="1" dirty="0" smtClean="0">
                <a:latin typeface="华文仿宋" panose="02010600040101010101" pitchFamily="2" charset="-122"/>
                <a:ea typeface="华文仿宋" panose="02010600040101010101" pitchFamily="2" charset="-122"/>
              </a:rPr>
              <a:t>年</a:t>
            </a:r>
            <a:r>
              <a:rPr lang="zh-CN" altLang="en-US" sz="3600" b="1" dirty="0" smtClean="0">
                <a:latin typeface="华文宋体" panose="02010600040101010101" pitchFamily="2" charset="-122"/>
                <a:ea typeface="华文宋体" panose="02010600040101010101" pitchFamily="2" charset="-122"/>
              </a:rPr>
              <a:t>国赛：太阳影子定位</a:t>
            </a:r>
            <a:endParaRPr lang="en-US" altLang="zh-CN" sz="3600" b="1" dirty="0">
              <a:latin typeface="华文宋体" panose="02010600040101010101" pitchFamily="2" charset="-122"/>
              <a:ea typeface="华文宋体" panose="02010600040101010101" pitchFamily="2" charset="-122"/>
            </a:endParaRPr>
          </a:p>
          <a:p>
            <a:r>
              <a:rPr lang="zh-CN" altLang="en-US" sz="3200" b="1" dirty="0" smtClean="0">
                <a:latin typeface="宋体" panose="02010600030101010101" pitchFamily="2" charset="-122"/>
                <a:ea typeface="宋体" panose="02010600030101010101" pitchFamily="2" charset="-122"/>
              </a:rPr>
              <a:t>（根据已给出的影子随时间变化的信息，确定该地点的方位及时间）</a:t>
            </a:r>
            <a:endParaRPr lang="zh-CN" altLang="en-US" sz="3200" b="1" dirty="0">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3523" y="3095625"/>
            <a:ext cx="4320218" cy="2590800"/>
          </a:xfrm>
          <a:prstGeom prst="rect">
            <a:avLst/>
          </a:prstGeom>
        </p:spPr>
      </p:pic>
      <p:sp>
        <p:nvSpPr>
          <p:cNvPr id="7" name="文本框 6"/>
          <p:cNvSpPr txBox="1"/>
          <p:nvPr/>
        </p:nvSpPr>
        <p:spPr>
          <a:xfrm>
            <a:off x="217488" y="2867025"/>
            <a:ext cx="2590800" cy="3970318"/>
          </a:xfrm>
          <a:prstGeom prst="rect">
            <a:avLst/>
          </a:prstGeom>
          <a:noFill/>
        </p:spPr>
        <p:txBody>
          <a:bodyPr wrap="square" rtlCol="0">
            <a:spAutoFit/>
          </a:bodyPr>
          <a:lstStyle/>
          <a:p>
            <a:pPr marL="457200" indent="-457200">
              <a:buFont typeface="Arial" panose="020B0604020202020204" pitchFamily="34" charset="0"/>
              <a:buChar char="•"/>
            </a:pPr>
            <a:r>
              <a:rPr lang="zh-CN" altLang="en-US" sz="3600" dirty="0"/>
              <a:t>优化模型</a:t>
            </a:r>
            <a:endParaRPr lang="en-US" altLang="zh-CN" sz="3600" dirty="0"/>
          </a:p>
          <a:p>
            <a:endParaRPr lang="en-US" altLang="zh-CN" sz="3600" dirty="0"/>
          </a:p>
          <a:p>
            <a:pPr marL="457200" indent="-457200">
              <a:buFont typeface="Arial" panose="020B0604020202020204" pitchFamily="34" charset="0"/>
              <a:buChar char="•"/>
            </a:pPr>
            <a:r>
              <a:rPr lang="zh-CN" altLang="en-US" sz="3600" dirty="0"/>
              <a:t>转化思想</a:t>
            </a:r>
            <a:endParaRPr lang="en-US" altLang="zh-CN" sz="3600" dirty="0"/>
          </a:p>
          <a:p>
            <a:endParaRPr lang="en-US" altLang="zh-CN" sz="3600" dirty="0"/>
          </a:p>
          <a:p>
            <a:pPr marL="457200" indent="-457200">
              <a:buFont typeface="Arial" panose="020B0604020202020204" pitchFamily="34" charset="0"/>
              <a:buChar char="•"/>
            </a:pPr>
            <a:r>
              <a:rPr lang="zh-CN" altLang="en-US" sz="3600" dirty="0"/>
              <a:t>逐层</a:t>
            </a:r>
            <a:r>
              <a:rPr lang="zh-CN" altLang="en-US" sz="3600" dirty="0" smtClean="0"/>
              <a:t>遍历</a:t>
            </a:r>
            <a:endParaRPr lang="en-US" altLang="zh-CN" sz="3600" dirty="0" smtClean="0"/>
          </a:p>
          <a:p>
            <a:r>
              <a:rPr lang="en-US" altLang="zh-CN" sz="3600" dirty="0"/>
              <a:t> </a:t>
            </a:r>
            <a:r>
              <a:rPr lang="en-US" altLang="zh-CN" sz="3600" dirty="0" smtClean="0"/>
              <a:t>   </a:t>
            </a:r>
            <a:r>
              <a:rPr lang="zh-CN" altLang="en-US" sz="3600" dirty="0" smtClean="0"/>
              <a:t>模拟</a:t>
            </a:r>
            <a:r>
              <a:rPr lang="zh-CN" altLang="en-US" sz="3600" dirty="0"/>
              <a:t>退火</a:t>
            </a:r>
            <a:endParaRPr lang="en-US" altLang="zh-CN" sz="3600" dirty="0"/>
          </a:p>
          <a:p>
            <a:endParaRPr lang="en-US" altLang="zh-CN" sz="3600" dirty="0"/>
          </a:p>
        </p:txBody>
      </p:sp>
      <p:sp>
        <p:nvSpPr>
          <p:cNvPr id="8" name="文本框 7"/>
          <p:cNvSpPr txBox="1"/>
          <p:nvPr/>
        </p:nvSpPr>
        <p:spPr>
          <a:xfrm>
            <a:off x="6931025" y="2491228"/>
            <a:ext cx="3902075" cy="3416320"/>
          </a:xfrm>
          <a:prstGeom prst="rect">
            <a:avLst/>
          </a:prstGeom>
          <a:noFill/>
        </p:spPr>
        <p:txBody>
          <a:bodyPr wrap="square" rtlCol="0">
            <a:spAutoFit/>
          </a:bodyPr>
          <a:lstStyle/>
          <a:p>
            <a:endParaRPr lang="en-US" altLang="zh-CN" dirty="0" smtClean="0"/>
          </a:p>
          <a:p>
            <a:endParaRPr lang="en-US" altLang="zh-CN" dirty="0"/>
          </a:p>
          <a:p>
            <a:pPr marL="457200" indent="-457200">
              <a:buFont typeface="Arial" panose="020B0604020202020204" pitchFamily="34" charset="0"/>
              <a:buChar char="•"/>
            </a:pPr>
            <a:r>
              <a:rPr lang="zh-CN" altLang="en-US" sz="3600" dirty="0"/>
              <a:t>非线性曲线拟合</a:t>
            </a:r>
            <a:endParaRPr lang="en-US" altLang="zh-CN" sz="3600" dirty="0"/>
          </a:p>
          <a:p>
            <a:endParaRPr lang="en-US" altLang="zh-CN" sz="3600" dirty="0"/>
          </a:p>
          <a:p>
            <a:pPr marL="457200" indent="-457200">
              <a:buFont typeface="Arial" panose="020B0604020202020204" pitchFamily="34" charset="0"/>
              <a:buChar char="•"/>
            </a:pPr>
            <a:r>
              <a:rPr lang="zh-CN" altLang="en-US" sz="3600" dirty="0"/>
              <a:t>敏感性分析</a:t>
            </a:r>
            <a:endParaRPr lang="en-US" altLang="zh-CN" sz="3600" dirty="0"/>
          </a:p>
          <a:p>
            <a:endParaRPr lang="en-US" altLang="zh-CN" sz="3600" dirty="0"/>
          </a:p>
          <a:p>
            <a:pPr marL="457200" indent="-457200">
              <a:buFont typeface="Arial" panose="020B0604020202020204" pitchFamily="34" charset="0"/>
              <a:buChar char="•"/>
            </a:pPr>
            <a:r>
              <a:rPr lang="zh-CN" altLang="en-US" sz="3600" dirty="0"/>
              <a:t>视频处理技术</a:t>
            </a:r>
          </a:p>
        </p:txBody>
      </p:sp>
      <p:sp>
        <p:nvSpPr>
          <p:cNvPr id="2" name="文本框 1"/>
          <p:cNvSpPr txBox="1"/>
          <p:nvPr/>
        </p:nvSpPr>
        <p:spPr>
          <a:xfrm>
            <a:off x="0" y="84328"/>
            <a:ext cx="3502818" cy="1323439"/>
          </a:xfrm>
          <a:prstGeom prst="rect">
            <a:avLst/>
          </a:prstGeom>
          <a:noFill/>
        </p:spPr>
        <p:txBody>
          <a:bodyPr wrap="square" rtlCol="0">
            <a:spAutoFit/>
          </a:bodyPr>
          <a:lstStyle/>
          <a:p>
            <a:pPr marL="0" lvl="1" indent="-285750">
              <a:buFont typeface="Arial" panose="020B0604020202020204" pitchFamily="34" charset="0"/>
              <a:buChar char="•"/>
            </a:pPr>
            <a:r>
              <a:rPr lang="zh-CN" altLang="en-US" sz="3600" b="1" spc="-5" dirty="0">
                <a:solidFill>
                  <a:srgbClr val="002060"/>
                </a:solidFill>
                <a:latin typeface="方正舒体" panose="02010601030101010101" pitchFamily="2" charset="-122"/>
                <a:ea typeface="方正舒体" panose="02010601030101010101" pitchFamily="2" charset="-122"/>
                <a:cs typeface="新宋体"/>
              </a:rPr>
              <a:t>数学建模</a:t>
            </a:r>
            <a:r>
              <a:rPr lang="zh-CN" altLang="en-US" sz="3600" b="1" spc="-5" dirty="0" smtClean="0">
                <a:solidFill>
                  <a:srgbClr val="002060"/>
                </a:solidFill>
                <a:latin typeface="方正舒体" panose="02010601030101010101" pitchFamily="2" charset="-122"/>
                <a:ea typeface="方正舒体" panose="02010601030101010101" pitchFamily="2" charset="-122"/>
                <a:cs typeface="新宋体"/>
              </a:rPr>
              <a:t>竞赛       </a:t>
            </a:r>
            <a:r>
              <a:rPr lang="en-US" altLang="zh-CN" sz="3600" b="1" spc="-5" dirty="0" smtClean="0">
                <a:solidFill>
                  <a:srgbClr val="002060"/>
                </a:solidFill>
                <a:latin typeface="方正舒体" panose="02010601030101010101" pitchFamily="2" charset="-122"/>
                <a:ea typeface="方正舒体" panose="02010601030101010101" pitchFamily="2" charset="-122"/>
                <a:cs typeface="新宋体"/>
              </a:rPr>
              <a:t>E.G</a:t>
            </a:r>
            <a:r>
              <a:rPr lang="en-US" altLang="zh-CN" sz="4400" b="1" spc="-5" dirty="0">
                <a:solidFill>
                  <a:srgbClr val="002060"/>
                </a:solidFill>
                <a:latin typeface="方正舒体" panose="02010601030101010101" pitchFamily="2" charset="-122"/>
                <a:ea typeface="方正舒体" panose="02010601030101010101" pitchFamily="2" charset="-122"/>
                <a:cs typeface="新宋体"/>
              </a:rPr>
              <a:t>.</a:t>
            </a:r>
            <a:endParaRPr lang="zh-CN" altLang="en-US" sz="4400" b="1" spc="-5" dirty="0">
              <a:solidFill>
                <a:srgbClr val="002060"/>
              </a:solidFill>
              <a:latin typeface="方正舒体" panose="02010601030101010101" pitchFamily="2" charset="-122"/>
              <a:ea typeface="方正舒体" panose="02010601030101010101" pitchFamily="2" charset="-122"/>
              <a:cs typeface="新宋体"/>
            </a:endParaRPr>
          </a:p>
        </p:txBody>
      </p:sp>
    </p:spTree>
    <p:extLst>
      <p:ext uri="{BB962C8B-B14F-4D97-AF65-F5344CB8AC3E}">
        <p14:creationId xmlns:p14="http://schemas.microsoft.com/office/powerpoint/2010/main" val="2100366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3" y="21392"/>
            <a:ext cx="7362825" cy="178117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93" y="1802567"/>
            <a:ext cx="5372100" cy="20383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2490" y="1736048"/>
            <a:ext cx="5314950" cy="217170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879913"/>
            <a:ext cx="6955190" cy="3618020"/>
          </a:xfrm>
          <a:prstGeom prst="rect">
            <a:avLst/>
          </a:prstGeom>
        </p:spPr>
      </p:pic>
    </p:spTree>
    <p:extLst>
      <p:ext uri="{BB962C8B-B14F-4D97-AF65-F5344CB8AC3E}">
        <p14:creationId xmlns:p14="http://schemas.microsoft.com/office/powerpoint/2010/main" val="2075066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300" y="200025"/>
            <a:ext cx="6553200" cy="610936"/>
          </a:xfrm>
          <a:prstGeom prst="rect">
            <a:avLst/>
          </a:prstGeom>
        </p:spPr>
        <p:txBody>
          <a:bodyPr vert="horz" wrap="square" lIns="0" tIns="0" rIns="0" bIns="0" rtlCol="0">
            <a:spAutoFit/>
          </a:bodyPr>
          <a:lstStyle/>
          <a:p>
            <a:pPr marL="12700"/>
            <a:r>
              <a:rPr dirty="0">
                <a:solidFill>
                  <a:srgbClr val="002060"/>
                </a:solidFill>
                <a:latin typeface="宋体" panose="02010600030101010101" pitchFamily="2" charset="-122"/>
                <a:ea typeface="宋体" panose="02010600030101010101" pitchFamily="2" charset="-122"/>
              </a:rPr>
              <a:t>数学建模竞赛的准备内容</a:t>
            </a:r>
          </a:p>
        </p:txBody>
      </p:sp>
      <p:sp>
        <p:nvSpPr>
          <p:cNvPr id="3" name="object 3"/>
          <p:cNvSpPr txBox="1"/>
          <p:nvPr/>
        </p:nvSpPr>
        <p:spPr>
          <a:xfrm>
            <a:off x="469900" y="1076446"/>
            <a:ext cx="8964930" cy="484235"/>
          </a:xfrm>
          <a:prstGeom prst="rect">
            <a:avLst/>
          </a:prstGeom>
          <a:noFill/>
        </p:spPr>
        <p:txBody>
          <a:bodyPr vert="horz" wrap="square" lIns="0" tIns="0" rIns="0" bIns="0" rtlCol="0">
            <a:spAutoFit/>
          </a:bodyPr>
          <a:lstStyle/>
          <a:p>
            <a:pPr marL="12700" marR="5080">
              <a:lnSpc>
                <a:spcPct val="120000"/>
              </a:lnSpc>
            </a:pPr>
            <a:r>
              <a:rPr sz="2800" b="1" dirty="0">
                <a:latin typeface="Times New Roman"/>
                <a:cs typeface="Times New Roman"/>
              </a:rPr>
              <a:t>1</a:t>
            </a:r>
            <a:r>
              <a:rPr sz="2800" b="1" dirty="0">
                <a:latin typeface="华文宋体" panose="02010600040101010101" pitchFamily="2" charset="-122"/>
                <a:ea typeface="华文宋体" panose="02010600040101010101" pitchFamily="2" charset="-122"/>
                <a:cs typeface="宋体"/>
              </a:rPr>
              <a:t>）了解建模的基本概念和方法</a:t>
            </a:r>
          </a:p>
        </p:txBody>
      </p:sp>
      <p:sp>
        <p:nvSpPr>
          <p:cNvPr id="5" name="object 5"/>
          <p:cNvSpPr txBox="1"/>
          <p:nvPr/>
        </p:nvSpPr>
        <p:spPr>
          <a:xfrm>
            <a:off x="549287" y="1735499"/>
            <a:ext cx="9079230" cy="2556084"/>
          </a:xfrm>
          <a:prstGeom prst="rect">
            <a:avLst/>
          </a:prstGeom>
          <a:noFill/>
        </p:spPr>
        <p:txBody>
          <a:bodyPr vert="horz" wrap="square" lIns="0" tIns="0" rIns="0" bIns="0" rtlCol="0">
            <a:spAutoFit/>
          </a:bodyPr>
          <a:lstStyle/>
          <a:p>
            <a:pPr marL="12700" marR="5080">
              <a:lnSpc>
                <a:spcPct val="120000"/>
              </a:lnSpc>
            </a:pPr>
            <a:r>
              <a:rPr sz="2800" b="1" dirty="0">
                <a:latin typeface="Times New Roman"/>
                <a:cs typeface="Times New Roman"/>
              </a:rPr>
              <a:t>2</a:t>
            </a:r>
            <a:r>
              <a:rPr sz="2800" b="1" dirty="0">
                <a:latin typeface="宋体"/>
                <a:cs typeface="宋体"/>
              </a:rPr>
              <a:t>）</a:t>
            </a:r>
            <a:r>
              <a:rPr sz="2800" b="1" dirty="0" smtClean="0">
                <a:latin typeface="华文宋体" panose="02010600040101010101" pitchFamily="2" charset="-122"/>
                <a:ea typeface="华文宋体" panose="02010600040101010101" pitchFamily="2" charset="-122"/>
                <a:cs typeface="宋体"/>
              </a:rPr>
              <a:t>建模过程中常用的数学方法</a:t>
            </a:r>
            <a:r>
              <a:rPr lang="en-US" sz="2800" b="1" dirty="0" smtClean="0">
                <a:latin typeface="华文宋体" panose="02010600040101010101" pitchFamily="2" charset="-122"/>
                <a:ea typeface="华文宋体" panose="02010600040101010101" pitchFamily="2" charset="-122"/>
                <a:cs typeface="宋体"/>
              </a:rPr>
              <a:t>,</a:t>
            </a:r>
            <a:r>
              <a:rPr sz="2800" b="1" dirty="0" smtClean="0">
                <a:latin typeface="华文宋体" panose="02010600040101010101" pitchFamily="2" charset="-122"/>
                <a:ea typeface="华文宋体" panose="02010600040101010101" pitchFamily="2" charset="-122"/>
                <a:cs typeface="宋体"/>
              </a:rPr>
              <a:t>主要有：</a:t>
            </a:r>
            <a:endParaRPr lang="en-US" sz="2800" b="1" dirty="0" smtClean="0">
              <a:latin typeface="华文宋体" panose="02010600040101010101" pitchFamily="2" charset="-122"/>
              <a:ea typeface="华文宋体" panose="02010600040101010101" pitchFamily="2" charset="-122"/>
              <a:cs typeface="宋体"/>
            </a:endParaRPr>
          </a:p>
          <a:p>
            <a:pPr marL="12700" marR="5080">
              <a:lnSpc>
                <a:spcPct val="120000"/>
              </a:lnSpc>
            </a:pPr>
            <a:r>
              <a:rPr sz="2800" b="1" dirty="0" err="1" smtClean="0">
                <a:latin typeface="华文宋体" panose="02010600040101010101" pitchFamily="2" charset="-122"/>
                <a:ea typeface="华文宋体" panose="02010600040101010101" pitchFamily="2" charset="-122"/>
                <a:cs typeface="宋体"/>
              </a:rPr>
              <a:t>计算方法</a:t>
            </a:r>
            <a:r>
              <a:rPr sz="2800" b="1" dirty="0">
                <a:latin typeface="华文宋体" panose="02010600040101010101" pitchFamily="2" charset="-122"/>
                <a:ea typeface="华文宋体" panose="02010600040101010101" pitchFamily="2" charset="-122"/>
                <a:cs typeface="宋体"/>
              </a:rPr>
              <a:t>(</a:t>
            </a:r>
            <a:r>
              <a:rPr sz="2800" b="1" dirty="0" err="1">
                <a:latin typeface="华文宋体" panose="02010600040101010101" pitchFamily="2" charset="-122"/>
                <a:ea typeface="华文宋体" panose="02010600040101010101" pitchFamily="2" charset="-122"/>
                <a:cs typeface="宋体"/>
              </a:rPr>
              <a:t>如数值微分和积分、</a:t>
            </a:r>
            <a:r>
              <a:rPr sz="2800" b="1" dirty="0" err="1" smtClean="0">
                <a:latin typeface="华文宋体" panose="02010600040101010101" pitchFamily="2" charset="-122"/>
                <a:ea typeface="华文宋体" panose="02010600040101010101" pitchFamily="2" charset="-122"/>
                <a:cs typeface="宋体"/>
              </a:rPr>
              <a:t>微分方程数值解</a:t>
            </a:r>
            <a:r>
              <a:rPr sz="2800" b="1" dirty="0" smtClean="0">
                <a:latin typeface="华文宋体" panose="02010600040101010101" pitchFamily="2" charset="-122"/>
                <a:ea typeface="华文宋体" panose="02010600040101010101" pitchFamily="2" charset="-122"/>
                <a:cs typeface="宋体"/>
              </a:rPr>
              <a:t>)，</a:t>
            </a:r>
            <a:endParaRPr lang="en-US" sz="2800" b="1" dirty="0" smtClean="0">
              <a:latin typeface="华文宋体" panose="02010600040101010101" pitchFamily="2" charset="-122"/>
              <a:ea typeface="华文宋体" panose="02010600040101010101" pitchFamily="2" charset="-122"/>
              <a:cs typeface="宋体"/>
            </a:endParaRPr>
          </a:p>
          <a:p>
            <a:pPr marL="12700" marR="5080">
              <a:lnSpc>
                <a:spcPct val="120000"/>
              </a:lnSpc>
            </a:pPr>
            <a:r>
              <a:rPr sz="2800" b="1" dirty="0" err="1" smtClean="0">
                <a:latin typeface="华文宋体" panose="02010600040101010101" pitchFamily="2" charset="-122"/>
                <a:ea typeface="华文宋体" panose="02010600040101010101" pitchFamily="2" charset="-122"/>
                <a:cs typeface="宋体"/>
              </a:rPr>
              <a:t>优化方法</a:t>
            </a:r>
            <a:r>
              <a:rPr sz="2800" b="1" dirty="0">
                <a:latin typeface="华文宋体" panose="02010600040101010101" pitchFamily="2" charset="-122"/>
                <a:ea typeface="华文宋体" panose="02010600040101010101" pitchFamily="2" charset="-122"/>
                <a:cs typeface="宋体"/>
              </a:rPr>
              <a:t>(</a:t>
            </a:r>
            <a:r>
              <a:rPr sz="2800" b="1" dirty="0" err="1">
                <a:latin typeface="华文宋体" panose="02010600040101010101" pitchFamily="2" charset="-122"/>
                <a:ea typeface="华文宋体" panose="02010600040101010101" pitchFamily="2" charset="-122"/>
                <a:cs typeface="宋体"/>
              </a:rPr>
              <a:t>如线性、非线性规划</a:t>
            </a:r>
            <a:r>
              <a:rPr sz="2800" b="1" dirty="0" smtClean="0">
                <a:latin typeface="华文宋体" panose="02010600040101010101" pitchFamily="2" charset="-122"/>
                <a:ea typeface="华文宋体" panose="02010600040101010101" pitchFamily="2" charset="-122"/>
                <a:cs typeface="宋体"/>
              </a:rPr>
              <a:t>)，</a:t>
            </a:r>
            <a:endParaRPr lang="en-US" sz="2800" b="1" dirty="0" smtClean="0">
              <a:latin typeface="华文宋体" panose="02010600040101010101" pitchFamily="2" charset="-122"/>
              <a:ea typeface="华文宋体" panose="02010600040101010101" pitchFamily="2" charset="-122"/>
              <a:cs typeface="宋体"/>
            </a:endParaRPr>
          </a:p>
          <a:p>
            <a:pPr marL="12700" marR="5080">
              <a:lnSpc>
                <a:spcPct val="120000"/>
              </a:lnSpc>
            </a:pPr>
            <a:r>
              <a:rPr sz="2800" b="1" dirty="0" err="1" smtClean="0">
                <a:latin typeface="华文宋体" panose="02010600040101010101" pitchFamily="2" charset="-122"/>
                <a:ea typeface="华文宋体" panose="02010600040101010101" pitchFamily="2" charset="-122"/>
                <a:cs typeface="宋体"/>
              </a:rPr>
              <a:t>数理统计</a:t>
            </a:r>
            <a:r>
              <a:rPr sz="2800" b="1" dirty="0">
                <a:latin typeface="华文宋体" panose="02010600040101010101" pitchFamily="2" charset="-122"/>
                <a:ea typeface="华文宋体" panose="02010600040101010101" pitchFamily="2" charset="-122"/>
                <a:cs typeface="宋体"/>
              </a:rPr>
              <a:t>(</a:t>
            </a:r>
            <a:r>
              <a:rPr sz="2800" b="1" dirty="0" err="1">
                <a:latin typeface="华文宋体" panose="02010600040101010101" pitchFamily="2" charset="-122"/>
                <a:ea typeface="华文宋体" panose="02010600040101010101" pitchFamily="2" charset="-122"/>
                <a:cs typeface="宋体"/>
              </a:rPr>
              <a:t>如假设检验、回归分析</a:t>
            </a:r>
            <a:r>
              <a:rPr sz="2800" b="1" dirty="0" smtClean="0">
                <a:latin typeface="华文宋体" panose="02010600040101010101" pitchFamily="2" charset="-122"/>
                <a:ea typeface="华文宋体" panose="02010600040101010101" pitchFamily="2" charset="-122"/>
                <a:cs typeface="宋体"/>
              </a:rPr>
              <a:t>)，</a:t>
            </a:r>
            <a:endParaRPr lang="en-US" sz="2800" b="1" dirty="0" smtClean="0">
              <a:latin typeface="华文宋体" panose="02010600040101010101" pitchFamily="2" charset="-122"/>
              <a:ea typeface="华文宋体" panose="02010600040101010101" pitchFamily="2" charset="-122"/>
              <a:cs typeface="宋体"/>
            </a:endParaRPr>
          </a:p>
          <a:p>
            <a:pPr marL="12700" marR="5080">
              <a:lnSpc>
                <a:spcPct val="120000"/>
              </a:lnSpc>
            </a:pPr>
            <a:r>
              <a:rPr sz="2800" b="1" dirty="0" err="1" smtClean="0">
                <a:latin typeface="华文宋体" panose="02010600040101010101" pitchFamily="2" charset="-122"/>
                <a:ea typeface="华文宋体" panose="02010600040101010101" pitchFamily="2" charset="-122"/>
                <a:cs typeface="宋体"/>
              </a:rPr>
              <a:t>图论</a:t>
            </a:r>
            <a:r>
              <a:rPr sz="2800" b="1" dirty="0">
                <a:latin typeface="华文宋体" panose="02010600040101010101" pitchFamily="2" charset="-122"/>
                <a:ea typeface="华文宋体" panose="02010600040101010101" pitchFamily="2" charset="-122"/>
                <a:cs typeface="宋体"/>
              </a:rPr>
              <a:t>(如最短路)</a:t>
            </a:r>
            <a:r>
              <a:rPr sz="2800" b="1" dirty="0" smtClean="0">
                <a:latin typeface="华文宋体" panose="02010600040101010101" pitchFamily="2" charset="-122"/>
                <a:ea typeface="华文宋体" panose="02010600040101010101" pitchFamily="2" charset="-122"/>
                <a:cs typeface="宋体"/>
              </a:rPr>
              <a:t>等</a:t>
            </a:r>
            <a:endParaRPr sz="2800" b="1" dirty="0">
              <a:latin typeface="华文宋体" panose="02010600040101010101" pitchFamily="2" charset="-122"/>
              <a:ea typeface="华文宋体" panose="02010600040101010101" pitchFamily="2" charset="-122"/>
              <a:cs typeface="宋体"/>
            </a:endParaRPr>
          </a:p>
        </p:txBody>
      </p:sp>
      <p:sp>
        <p:nvSpPr>
          <p:cNvPr id="6" name="object 6"/>
          <p:cNvSpPr txBox="1"/>
          <p:nvPr/>
        </p:nvSpPr>
        <p:spPr>
          <a:xfrm>
            <a:off x="549287" y="4772025"/>
            <a:ext cx="9079230" cy="1551194"/>
          </a:xfrm>
          <a:prstGeom prst="rect">
            <a:avLst/>
          </a:prstGeom>
          <a:noFill/>
        </p:spPr>
        <p:txBody>
          <a:bodyPr vert="horz" wrap="square" lIns="0" tIns="0" rIns="0" bIns="0" rtlCol="0">
            <a:spAutoFit/>
          </a:bodyPr>
          <a:lstStyle/>
          <a:p>
            <a:pPr marL="12700" marR="5080">
              <a:lnSpc>
                <a:spcPct val="120000"/>
              </a:lnSpc>
            </a:pPr>
            <a:r>
              <a:rPr lang="zh-CN" altLang="en-US" sz="2800" b="1" dirty="0" smtClean="0">
                <a:latin typeface="华文宋体" panose="02010600040101010101" pitchFamily="2" charset="-122"/>
                <a:ea typeface="华文宋体" panose="02010600040101010101" pitchFamily="2" charset="-122"/>
                <a:cs typeface="宋体"/>
              </a:rPr>
              <a:t>重点理解</a:t>
            </a:r>
            <a:r>
              <a:rPr sz="2800" b="1" dirty="0" err="1" smtClean="0">
                <a:latin typeface="华文宋体" panose="02010600040101010101" pitchFamily="2" charset="-122"/>
                <a:ea typeface="华文宋体" panose="02010600040101010101" pitchFamily="2" charset="-122"/>
                <a:cs typeface="宋体"/>
              </a:rPr>
              <a:t>知道实际问题与这些数学知识之间的对应关系以及用它们建立模型的方法</a:t>
            </a:r>
            <a:r>
              <a:rPr lang="zh-CN" altLang="en-US" sz="2800" b="1" dirty="0" err="1">
                <a:latin typeface="华文宋体" panose="02010600040101010101" pitchFamily="2" charset="-122"/>
                <a:ea typeface="华文宋体" panose="02010600040101010101" pitchFamily="2" charset="-122"/>
                <a:cs typeface="宋体"/>
              </a:rPr>
              <a:t>；</a:t>
            </a:r>
            <a:r>
              <a:rPr sz="2800" b="1" dirty="0" err="1" smtClean="0">
                <a:latin typeface="华文宋体" panose="02010600040101010101" pitchFamily="2" charset="-122"/>
                <a:ea typeface="华文宋体" panose="02010600040101010101" pitchFamily="2" charset="-122"/>
                <a:cs typeface="宋体"/>
              </a:rPr>
              <a:t>模型求解</a:t>
            </a:r>
            <a:r>
              <a:rPr lang="zh-CN" altLang="en-US" sz="2800" b="1" dirty="0">
                <a:latin typeface="华文宋体" panose="02010600040101010101" pitchFamily="2" charset="-122"/>
                <a:ea typeface="华文宋体" panose="02010600040101010101" pitchFamily="2" charset="-122"/>
                <a:cs typeface="宋体"/>
              </a:rPr>
              <a:t>基本上使用算法编程</a:t>
            </a:r>
            <a:r>
              <a:rPr lang="zh-CN" altLang="en-US" sz="2800" b="1" dirty="0" smtClean="0">
                <a:latin typeface="华文宋体" panose="02010600040101010101" pitchFamily="2" charset="-122"/>
                <a:ea typeface="华文宋体" panose="02010600040101010101" pitchFamily="2" charset="-122"/>
                <a:cs typeface="宋体"/>
              </a:rPr>
              <a:t>实现；注意建模思想方法的培养</a:t>
            </a:r>
            <a:endParaRPr sz="2800" b="1" dirty="0">
              <a:latin typeface="华文宋体" panose="02010600040101010101" pitchFamily="2" charset="-122"/>
              <a:ea typeface="华文宋体" panose="02010600040101010101" pitchFamily="2" charset="-122"/>
              <a:cs typeface="宋体"/>
            </a:endParaRPr>
          </a:p>
        </p:txBody>
      </p:sp>
    </p:spTree>
    <p:extLst>
      <p:ext uri="{BB962C8B-B14F-4D97-AF65-F5344CB8AC3E}">
        <p14:creationId xmlns:p14="http://schemas.microsoft.com/office/powerpoint/2010/main" val="799876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4671" y="1872995"/>
            <a:ext cx="8785225" cy="430887"/>
          </a:xfrm>
          <a:prstGeom prst="rect">
            <a:avLst/>
          </a:prstGeom>
          <a:noFill/>
        </p:spPr>
        <p:txBody>
          <a:bodyPr vert="horz" wrap="square" lIns="0" tIns="0" rIns="0" bIns="0" rtlCol="0">
            <a:spAutoFit/>
          </a:bodyPr>
          <a:lstStyle/>
          <a:p>
            <a:pPr marL="90170" marR="296545"/>
            <a:r>
              <a:rPr sz="2800" b="1" dirty="0">
                <a:latin typeface="华文宋体" panose="02010600040101010101" pitchFamily="2" charset="-122"/>
                <a:ea typeface="华文宋体" panose="02010600040101010101" pitchFamily="2" charset="-122"/>
                <a:cs typeface="宋体"/>
              </a:rPr>
              <a:t>3）</a:t>
            </a:r>
            <a:r>
              <a:rPr sz="2800" b="1" dirty="0" smtClean="0">
                <a:latin typeface="华文宋体" panose="02010600040101010101" pitchFamily="2" charset="-122"/>
                <a:ea typeface="华文宋体" panose="02010600040101010101" pitchFamily="2" charset="-122"/>
                <a:cs typeface="宋体"/>
              </a:rPr>
              <a:t>数学软件的用法</a:t>
            </a:r>
            <a:r>
              <a:rPr lang="zh-CN" altLang="en-US" sz="2800" b="1" dirty="0">
                <a:latin typeface="华文宋体" panose="02010600040101010101" pitchFamily="2" charset="-122"/>
                <a:ea typeface="华文宋体" panose="02010600040101010101" pitchFamily="2" charset="-122"/>
                <a:cs typeface="宋体"/>
              </a:rPr>
              <a:t>，</a:t>
            </a:r>
            <a:r>
              <a:rPr sz="2800" b="1" dirty="0" smtClean="0">
                <a:latin typeface="华文宋体" panose="02010600040101010101" pitchFamily="2" charset="-122"/>
                <a:ea typeface="华文宋体" panose="02010600040101010101" pitchFamily="2" charset="-122"/>
                <a:cs typeface="宋体"/>
              </a:rPr>
              <a:t>如 MATLAB</a:t>
            </a:r>
            <a:r>
              <a:rPr lang="zh-CN" altLang="en-US" sz="2800" b="1" dirty="0" smtClean="0">
                <a:latin typeface="华文宋体" panose="02010600040101010101" pitchFamily="2" charset="-122"/>
                <a:ea typeface="华文宋体" panose="02010600040101010101" pitchFamily="2" charset="-122"/>
                <a:cs typeface="宋体"/>
              </a:rPr>
              <a:t>，</a:t>
            </a:r>
            <a:r>
              <a:rPr lang="en-US" altLang="zh-CN" sz="2800" b="1" dirty="0" err="1" smtClean="0">
                <a:latin typeface="华文宋体" panose="02010600040101010101" pitchFamily="2" charset="-122"/>
                <a:ea typeface="华文宋体" panose="02010600040101010101" pitchFamily="2" charset="-122"/>
                <a:cs typeface="宋体"/>
              </a:rPr>
              <a:t>LINGO,SPSS</a:t>
            </a:r>
            <a:r>
              <a:rPr sz="2800" b="1" dirty="0" err="1" smtClean="0">
                <a:latin typeface="华文宋体" panose="02010600040101010101" pitchFamily="2" charset="-122"/>
                <a:ea typeface="华文宋体" panose="02010600040101010101" pitchFamily="2" charset="-122"/>
                <a:cs typeface="宋体"/>
              </a:rPr>
              <a:t>等</a:t>
            </a:r>
            <a:r>
              <a:rPr sz="2800" b="1" dirty="0">
                <a:latin typeface="华文宋体" panose="02010600040101010101" pitchFamily="2" charset="-122"/>
                <a:ea typeface="华文宋体" panose="02010600040101010101" pitchFamily="2" charset="-122"/>
                <a:cs typeface="宋体"/>
              </a:rPr>
              <a:t>。</a:t>
            </a:r>
          </a:p>
        </p:txBody>
      </p:sp>
      <p:sp>
        <p:nvSpPr>
          <p:cNvPr id="3" name="object 3"/>
          <p:cNvSpPr txBox="1"/>
          <p:nvPr/>
        </p:nvSpPr>
        <p:spPr>
          <a:xfrm>
            <a:off x="972368" y="3003081"/>
            <a:ext cx="3817620" cy="430887"/>
          </a:xfrm>
          <a:prstGeom prst="rect">
            <a:avLst/>
          </a:prstGeom>
          <a:noFill/>
        </p:spPr>
        <p:txBody>
          <a:bodyPr vert="horz" wrap="square" lIns="0" tIns="0" rIns="0" bIns="0" rtlCol="0">
            <a:spAutoFit/>
          </a:bodyPr>
          <a:lstStyle/>
          <a:p>
            <a:pPr marL="90170">
              <a:lnSpc>
                <a:spcPct val="100000"/>
              </a:lnSpc>
            </a:pPr>
            <a:r>
              <a:rPr sz="2800" b="1" dirty="0">
                <a:latin typeface="华文宋体" panose="02010600040101010101" pitchFamily="2" charset="-122"/>
                <a:ea typeface="华文宋体" panose="02010600040101010101" pitchFamily="2" charset="-122"/>
                <a:cs typeface="宋体"/>
              </a:rPr>
              <a:t>4）历届赛题的研讨。</a:t>
            </a:r>
          </a:p>
        </p:txBody>
      </p:sp>
      <p:sp>
        <p:nvSpPr>
          <p:cNvPr id="4" name="object 4"/>
          <p:cNvSpPr txBox="1"/>
          <p:nvPr/>
        </p:nvSpPr>
        <p:spPr>
          <a:xfrm>
            <a:off x="928646" y="4133167"/>
            <a:ext cx="5114925" cy="430887"/>
          </a:xfrm>
          <a:prstGeom prst="rect">
            <a:avLst/>
          </a:prstGeom>
          <a:noFill/>
        </p:spPr>
        <p:txBody>
          <a:bodyPr vert="horz" wrap="square" lIns="0" tIns="0" rIns="0" bIns="0" rtlCol="0">
            <a:spAutoFit/>
          </a:bodyPr>
          <a:lstStyle/>
          <a:p>
            <a:pPr marL="90170">
              <a:lnSpc>
                <a:spcPct val="100000"/>
              </a:lnSpc>
            </a:pPr>
            <a:r>
              <a:rPr sz="2800" b="1" dirty="0">
                <a:latin typeface="华文宋体" panose="02010600040101010101" pitchFamily="2" charset="-122"/>
                <a:ea typeface="华文宋体" panose="02010600040101010101" pitchFamily="2" charset="-122"/>
                <a:cs typeface="宋体"/>
              </a:rPr>
              <a:t>5）撰写数学建模论文的练习</a:t>
            </a:r>
            <a:r>
              <a:rPr sz="2800" b="1" spc="-5" dirty="0">
                <a:latin typeface="宋体"/>
                <a:cs typeface="宋体"/>
              </a:rPr>
              <a:t>。</a:t>
            </a:r>
            <a:endParaRPr sz="2800" dirty="0">
              <a:latin typeface="宋体"/>
              <a:cs typeface="宋体"/>
            </a:endParaRPr>
          </a:p>
        </p:txBody>
      </p:sp>
      <p:sp>
        <p:nvSpPr>
          <p:cNvPr id="6" name="object 2"/>
          <p:cNvSpPr txBox="1">
            <a:spLocks/>
          </p:cNvSpPr>
          <p:nvPr/>
        </p:nvSpPr>
        <p:spPr>
          <a:xfrm>
            <a:off x="241300" y="200025"/>
            <a:ext cx="6553200" cy="610936"/>
          </a:xfrm>
          <a:prstGeom prst="rect">
            <a:avLst/>
          </a:prstGeom>
        </p:spPr>
        <p:txBody>
          <a:bodyPr vert="horz" wrap="square" lIns="0" tIns="0" rIns="0" bIns="0" rtlCol="0" anchor="t">
            <a:spAutoFit/>
          </a:bodyPr>
          <a:lstStyle>
            <a:lvl1pPr algn="l" defTabSz="504200" rtl="0" eaLnBrk="1" latinLnBrk="0" hangingPunct="1">
              <a:spcBef>
                <a:spcPct val="0"/>
              </a:spcBef>
              <a:buNone/>
              <a:defRPr sz="397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r>
              <a:rPr lang="zh-CN" altLang="en-US" dirty="0" smtClean="0">
                <a:solidFill>
                  <a:srgbClr val="002060"/>
                </a:solidFill>
                <a:latin typeface="宋体" panose="02010600030101010101" pitchFamily="2" charset="-122"/>
                <a:ea typeface="宋体" panose="02010600030101010101" pitchFamily="2" charset="-122"/>
              </a:rPr>
              <a:t>数学建模竞赛的准备内容</a:t>
            </a:r>
            <a:endParaRPr lang="zh-CN" altLang="en-US" dirty="0">
              <a:solidFill>
                <a:srgbClr val="00206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96019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376</TotalTime>
  <Words>814</Words>
  <Application>Microsoft Office PowerPoint</Application>
  <PresentationFormat>自定义</PresentationFormat>
  <Paragraphs>153</Paragraphs>
  <Slides>18</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18</vt:i4>
      </vt:variant>
    </vt:vector>
  </HeadingPairs>
  <TitlesOfParts>
    <vt:vector size="34" baseType="lpstr">
      <vt:lpstr>方正舒体</vt:lpstr>
      <vt:lpstr>方正姚体</vt:lpstr>
      <vt:lpstr>华文仿宋</vt:lpstr>
      <vt:lpstr>华文行楷</vt:lpstr>
      <vt:lpstr>华文楷体</vt:lpstr>
      <vt:lpstr>华文宋体</vt:lpstr>
      <vt:lpstr>华文新魏</vt:lpstr>
      <vt:lpstr>宋体</vt:lpstr>
      <vt:lpstr>微软雅黑</vt:lpstr>
      <vt:lpstr>新宋体</vt:lpstr>
      <vt:lpstr>Arial</vt:lpstr>
      <vt:lpstr>Times New Roman</vt:lpstr>
      <vt:lpstr>Trebuchet MS</vt:lpstr>
      <vt:lpstr>Wingdings</vt:lpstr>
      <vt:lpstr>Wingdings 3</vt:lpstr>
      <vt:lpstr>平面</vt:lpstr>
      <vt:lpstr> 数学建模经验交流 </vt:lpstr>
      <vt:lpstr>     什么是数学建模竞赛？</vt:lpstr>
      <vt:lpstr>数学建模的一般步骤</vt:lpstr>
      <vt:lpstr>建模究竟在干什么？</vt:lpstr>
      <vt:lpstr>PowerPoint 演示文稿</vt:lpstr>
      <vt:lpstr>PowerPoint 演示文稿</vt:lpstr>
      <vt:lpstr>PowerPoint 演示文稿</vt:lpstr>
      <vt:lpstr>数学建模竞赛的准备内容</vt:lpstr>
      <vt:lpstr>PowerPoint 演示文稿</vt:lpstr>
      <vt:lpstr>关于组队</vt:lpstr>
      <vt:lpstr>赛前准备</vt:lpstr>
      <vt:lpstr>PowerPoint 演示文稿</vt:lpstr>
      <vt:lpstr>PowerPoint 演示文稿</vt:lpstr>
      <vt:lpstr>常用的软件工具（建模编程方面）</vt:lpstr>
      <vt:lpstr>PowerPoint 演示文稿</vt:lpstr>
      <vt:lpstr>推荐资料</vt:lpstr>
      <vt:lpstr>推荐资料</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- 3_23建模讲座.ppt [兼容模式]</dc:title>
  <dc:creator>Administrator</dc:creator>
  <cp:lastModifiedBy>G510</cp:lastModifiedBy>
  <cp:revision>102</cp:revision>
  <dcterms:created xsi:type="dcterms:W3CDTF">2016-03-16T23:37:17Z</dcterms:created>
  <dcterms:modified xsi:type="dcterms:W3CDTF">2016-08-12T15:53:58Z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2014-03-23T00:00:00Z</vt:filetime>
  </property>
  <property fmtid="{D5CDD505-2E9C-101B-9397-08002B2CF9AE}" pid="3" name="Creator">
    <vt:lpwstr>PScript5.dll Version 5.2.2</vt:lpwstr>
  </property>
  <property fmtid="{D5CDD505-2E9C-101B-9397-08002B2CF9AE}" pid="4" name="LastSaved">
    <vt:filetime>2016-03-16T00:00:00Z</vt:filetime>
  </property>
</Properties>
</file>