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9" r:id="rId3"/>
    <p:sldId id="271" r:id="rId4"/>
    <p:sldId id="260" r:id="rId5"/>
    <p:sldId id="272" r:id="rId6"/>
    <p:sldId id="261" r:id="rId7"/>
    <p:sldId id="262" r:id="rId8"/>
    <p:sldId id="275" r:id="rId9"/>
    <p:sldId id="264" r:id="rId10"/>
    <p:sldId id="273" r:id="rId11"/>
    <p:sldId id="274" r:id="rId12"/>
    <p:sldId id="263" r:id="rId13"/>
    <p:sldId id="277" r:id="rId14"/>
    <p:sldId id="276" r:id="rId15"/>
    <p:sldId id="278" r:id="rId16"/>
    <p:sldId id="265" r:id="rId17"/>
    <p:sldId id="266" r:id="rId18"/>
    <p:sldId id="279" r:id="rId19"/>
    <p:sldId id="280" r:id="rId20"/>
    <p:sldId id="267" r:id="rId21"/>
    <p:sldId id="268"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ECAF-0914-4539-B21E-50A18F327A14}"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C966E-7B22-49B6-B918-E49966114F7D}" type="slidenum">
              <a:rPr lang="en-US" smtClean="0"/>
              <a:t>‹#›</a:t>
            </a:fld>
            <a:endParaRPr lang="en-US"/>
          </a:p>
        </p:txBody>
      </p:sp>
    </p:spTree>
    <p:extLst>
      <p:ext uri="{BB962C8B-B14F-4D97-AF65-F5344CB8AC3E}">
        <p14:creationId xmlns:p14="http://schemas.microsoft.com/office/powerpoint/2010/main" val="255843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C966E-7B22-49B6-B918-E49966114F7D}" type="slidenum">
              <a:rPr lang="en-US" smtClean="0"/>
              <a:t>23</a:t>
            </a:fld>
            <a:endParaRPr lang="en-US"/>
          </a:p>
        </p:txBody>
      </p:sp>
    </p:spTree>
    <p:extLst>
      <p:ext uri="{BB962C8B-B14F-4D97-AF65-F5344CB8AC3E}">
        <p14:creationId xmlns:p14="http://schemas.microsoft.com/office/powerpoint/2010/main" val="239078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0632-4E31-39FD-075A-9F80E6E4C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A7B72-33FF-B178-E17C-E7062CF99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012CF0-CAA2-75BA-46F4-4421706FE68A}"/>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50B68E17-A056-BB35-4300-FF3F9CA2A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47C7F-A77C-D51A-9442-B3DABA5B0899}"/>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228673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8D4B-86B9-548B-8EF7-33BB3BFFC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954590-299B-4BA3-2B8F-B280702FA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0E3FE-70A2-4F5E-1CB1-34D43C5165F4}"/>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BFE12F6F-EA36-5C3C-5EBF-07E39250E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1B9C7-EA68-7A27-3E80-50D9874ACF55}"/>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79209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58601-CE0F-919D-C0CC-F2D2E47ECF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452-2D4B-0592-C6BE-EF4A7722E0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8A620-B161-1EBA-8066-A3700270F22A}"/>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3AE31567-0AB2-CDFD-15F1-FDD8462FA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B498-E8A5-84B6-EAB0-BC1A5522D691}"/>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70437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DF2B5D-E3AB-E83C-B324-12B7FCFAE7F8}"/>
              </a:ext>
            </a:extLst>
          </p:cNvPr>
          <p:cNvPicPr>
            <a:picLocks noChangeAspect="1"/>
          </p:cNvPicPr>
          <p:nvPr userDrawn="1"/>
        </p:nvPicPr>
        <p:blipFill>
          <a:blip r:embed="rId2"/>
          <a:stretch>
            <a:fillRect/>
          </a:stretch>
        </p:blipFill>
        <p:spPr>
          <a:xfrm>
            <a:off x="91603" y="-106248"/>
            <a:ext cx="12008793" cy="6964248"/>
          </a:xfrm>
          <a:prstGeom prst="rect">
            <a:avLst/>
          </a:prstGeom>
          <a:solidFill>
            <a:schemeClr val="bg1"/>
          </a:solidFill>
          <a:effectLst>
            <a:glow rad="127000">
              <a:schemeClr val="accent1">
                <a:alpha val="97000"/>
              </a:schemeClr>
            </a:glow>
          </a:effectLst>
        </p:spPr>
      </p:pic>
    </p:spTree>
    <p:extLst>
      <p:ext uri="{BB962C8B-B14F-4D97-AF65-F5344CB8AC3E}">
        <p14:creationId xmlns:p14="http://schemas.microsoft.com/office/powerpoint/2010/main" val="249232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489A-F697-26C1-2081-3CAF69885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291F3-1547-BAFF-B252-5E792F26B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B851F-F8E2-5AF7-1BF0-936FB77FF4A3}"/>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211E73CD-0A5F-B607-9FD2-CA8DB4C30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23141-7E77-22C8-8FAE-FC5ECDC351B4}"/>
              </a:ext>
            </a:extLst>
          </p:cNvPr>
          <p:cNvSpPr>
            <a:spLocks noGrp="1"/>
          </p:cNvSpPr>
          <p:nvPr>
            <p:ph type="sldNum" sz="quarter" idx="12"/>
          </p:nvPr>
        </p:nvSpPr>
        <p:spPr/>
        <p:txBody>
          <a:bodyPr/>
          <a:lstStyle/>
          <a:p>
            <a:fld id="{90AFD0CD-AED8-4217-AE65-E277314A492E}" type="slidenum">
              <a:rPr lang="en-US" smtClean="0"/>
              <a:t>‹#›</a:t>
            </a:fld>
            <a:endParaRPr lang="en-US"/>
          </a:p>
        </p:txBody>
      </p:sp>
      <p:pic>
        <p:nvPicPr>
          <p:cNvPr id="8" name="Picture 7">
            <a:extLst>
              <a:ext uri="{FF2B5EF4-FFF2-40B4-BE49-F238E27FC236}">
                <a16:creationId xmlns:a16="http://schemas.microsoft.com/office/drawing/2014/main" id="{71A6980C-F5BF-068D-3DBB-B40500DA833F}"/>
              </a:ext>
            </a:extLst>
          </p:cNvPr>
          <p:cNvPicPr>
            <a:picLocks noChangeAspect="1"/>
          </p:cNvPicPr>
          <p:nvPr userDrawn="1"/>
        </p:nvPicPr>
        <p:blipFill>
          <a:blip r:embed="rId2">
            <a:alphaModFix amt="35000"/>
          </a:blip>
          <a:stretch>
            <a:fillRect/>
          </a:stretch>
        </p:blipFill>
        <p:spPr>
          <a:xfrm>
            <a:off x="0" y="7012"/>
            <a:ext cx="12192000" cy="6843975"/>
          </a:xfrm>
          <a:prstGeom prst="rect">
            <a:avLst/>
          </a:prstGeom>
        </p:spPr>
      </p:pic>
    </p:spTree>
    <p:extLst>
      <p:ext uri="{BB962C8B-B14F-4D97-AF65-F5344CB8AC3E}">
        <p14:creationId xmlns:p14="http://schemas.microsoft.com/office/powerpoint/2010/main" val="11425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9B73-36C7-19AF-AE4D-95D3D1B8F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962A18-DC0C-BA73-E40A-531E5340F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6676A-950B-AE3F-8B81-BEC555368F0E}"/>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A3FD31E4-ED0C-5916-60DC-B80BCA5EC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7CFB2-B181-B475-BB47-DA2F6246BB08}"/>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76560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6012-E74D-7B02-71AC-CDD6BC99DC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A3B75-DEB5-770C-C508-0E9481BDE7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B1F556-603D-8FCB-DE6F-824352E22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C0214A-0FAC-57DC-BF34-81A32058FB27}"/>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6" name="Footer Placeholder 5">
            <a:extLst>
              <a:ext uri="{FF2B5EF4-FFF2-40B4-BE49-F238E27FC236}">
                <a16:creationId xmlns:a16="http://schemas.microsoft.com/office/drawing/2014/main" id="{F8E3B45A-0736-E554-8CF9-87B8C6215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02924-8F47-8DCA-AB3B-7ED108C1A043}"/>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17498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969D-1B2E-A7D8-D046-5638E96D7E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E1F13E-F9B6-0C17-DEC2-D0B62DC99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E6BEF-9AFC-3265-E727-A4CAEC11A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8F139-FF55-59BC-D9CE-02DA254FF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6215E4-66AE-AEDC-4B38-E5932173C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76B38-1A46-B31E-D8D6-F1ABABED1F18}"/>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8" name="Footer Placeholder 7">
            <a:extLst>
              <a:ext uri="{FF2B5EF4-FFF2-40B4-BE49-F238E27FC236}">
                <a16:creationId xmlns:a16="http://schemas.microsoft.com/office/drawing/2014/main" id="{50DB9F5B-8763-8DEB-0C85-0701FE795E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E034C-3F3A-73C8-4929-FBE6C82B72A1}"/>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426353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3C86-A689-5A45-E182-4206013118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72048-E224-1964-ED5C-B6D5379F6608}"/>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4" name="Footer Placeholder 3">
            <a:extLst>
              <a:ext uri="{FF2B5EF4-FFF2-40B4-BE49-F238E27FC236}">
                <a16:creationId xmlns:a16="http://schemas.microsoft.com/office/drawing/2014/main" id="{0D3A3456-9236-8824-9ACD-E505F8C258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1D1F6-365E-9771-5B20-D7FFAA9D217D}"/>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209967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9024C-83EB-332E-74E2-4F786CDC7DC7}"/>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3" name="Footer Placeholder 2">
            <a:extLst>
              <a:ext uri="{FF2B5EF4-FFF2-40B4-BE49-F238E27FC236}">
                <a16:creationId xmlns:a16="http://schemas.microsoft.com/office/drawing/2014/main" id="{5648B17F-7BF3-0641-25EB-035E1C203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C8FE2F-7C77-FB3F-AB6E-D641B48761F3}"/>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83550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41B1-38EA-61A0-009A-2AA5CA6E6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9F3897-B10F-3B7B-13CD-43B29BF60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02D4E-5112-D34C-F441-02A2BD3F5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D6A15-D915-9F3D-477C-083B2ADFBD1A}"/>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6" name="Footer Placeholder 5">
            <a:extLst>
              <a:ext uri="{FF2B5EF4-FFF2-40B4-BE49-F238E27FC236}">
                <a16:creationId xmlns:a16="http://schemas.microsoft.com/office/drawing/2014/main" id="{07640A64-0333-7BCC-4BB4-B345EB949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C0558-A732-2A10-8EF5-BFF20D122483}"/>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286459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5FAD-E938-76C5-F458-43D48B1FB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069618-1185-3BFB-B49A-98A9D7B82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16B71-70E2-725A-B5FF-79BA24DE6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E677C-37D3-F6CF-2248-3B85FEB3E9DD}"/>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6" name="Footer Placeholder 5">
            <a:extLst>
              <a:ext uri="{FF2B5EF4-FFF2-40B4-BE49-F238E27FC236}">
                <a16:creationId xmlns:a16="http://schemas.microsoft.com/office/drawing/2014/main" id="{A4F42EC2-8DD2-D5A2-E9F1-F24AA8510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4A601-1801-FB7B-9CFB-A9FD8D7CE0D6}"/>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75978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871C9-049F-9061-B490-4565430C0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BB219-1DAF-F88D-3615-5632B54B7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3F864-7E03-0D5C-006F-2A3C55D0C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5AA71E6A-F36D-46E4-D4A4-9CD5BA58D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657651-70EB-0E09-A598-EFF1CFF4F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AFD0CD-AED8-4217-AE65-E277314A492E}" type="slidenum">
              <a:rPr lang="en-US" smtClean="0"/>
              <a:t>‹#›</a:t>
            </a:fld>
            <a:endParaRPr lang="en-US"/>
          </a:p>
        </p:txBody>
      </p:sp>
      <p:sp>
        <p:nvSpPr>
          <p:cNvPr id="8" name="TextBox 7">
            <a:extLst>
              <a:ext uri="{FF2B5EF4-FFF2-40B4-BE49-F238E27FC236}">
                <a16:creationId xmlns:a16="http://schemas.microsoft.com/office/drawing/2014/main" id="{FF260A64-7D13-04C4-638A-94DD309F9441}"/>
              </a:ext>
            </a:extLst>
          </p:cNvPr>
          <p:cNvSpPr txBox="1"/>
          <p:nvPr userDrawn="1">
            <p:extLst>
              <p:ext uri="{1162E1C5-73C7-4A58-AE30-91384D911F3F}">
                <p184:classification xmlns:p184="http://schemas.microsoft.com/office/powerpoint/2018/4/main"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alpha val="50000"/>
                  </a:srgbClr>
                </a:solidFill>
                <a:latin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p14="http://schemas.microsoft.com/office/powerpoint/2010/main" val="470229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A5D9-46A5-C926-905B-C026E15D4694}"/>
              </a:ext>
            </a:extLst>
          </p:cNvPr>
          <p:cNvSpPr>
            <a:spLocks noGrp="1"/>
          </p:cNvSpPr>
          <p:nvPr>
            <p:ph type="title"/>
          </p:nvPr>
        </p:nvSpPr>
        <p:spPr>
          <a:xfrm>
            <a:off x="3874576" y="2560320"/>
            <a:ext cx="8317424" cy="868680"/>
          </a:xfrm>
        </p:spPr>
        <p:txBody>
          <a:bodyPr>
            <a:normAutofit/>
          </a:bodyPr>
          <a:lstStyle/>
          <a:p>
            <a:r>
              <a:rPr lang="en-US" sz="2400" b="1" dirty="0">
                <a:solidFill>
                  <a:srgbClr val="FF0000"/>
                </a:solidFill>
                <a:latin typeface="Source Sans Pro" panose="020B0503030403020204" pitchFamily="34" charset="0"/>
                <a:ea typeface="Source Sans Pro" panose="020B0503030403020204" pitchFamily="34" charset="0"/>
              </a:rPr>
              <a:t>Smart Part Verification in Automotive Manufacturing Plants </a:t>
            </a:r>
          </a:p>
        </p:txBody>
      </p:sp>
      <p:grpSp>
        <p:nvGrpSpPr>
          <p:cNvPr id="6" name="Group 5">
            <a:extLst>
              <a:ext uri="{FF2B5EF4-FFF2-40B4-BE49-F238E27FC236}">
                <a16:creationId xmlns:a16="http://schemas.microsoft.com/office/drawing/2014/main" id="{80D702A4-0B82-3733-93D7-317A243DC764}"/>
              </a:ext>
            </a:extLst>
          </p:cNvPr>
          <p:cNvGrpSpPr/>
          <p:nvPr/>
        </p:nvGrpSpPr>
        <p:grpSpPr>
          <a:xfrm>
            <a:off x="9740826" y="443881"/>
            <a:ext cx="3169301" cy="1136871"/>
            <a:chOff x="-419742" y="368079"/>
            <a:chExt cx="3328620" cy="1194021"/>
          </a:xfrm>
        </p:grpSpPr>
        <p:sp>
          <p:nvSpPr>
            <p:cNvPr id="7" name="Rectangle: Rounded Corners 6">
              <a:extLst>
                <a:ext uri="{FF2B5EF4-FFF2-40B4-BE49-F238E27FC236}">
                  <a16:creationId xmlns:a16="http://schemas.microsoft.com/office/drawing/2014/main" id="{7B9C7908-CE87-B00B-BCC4-64105EAB1AD8}"/>
                </a:ext>
              </a:extLst>
            </p:cNvPr>
            <p:cNvSpPr/>
            <p:nvPr/>
          </p:nvSpPr>
          <p:spPr>
            <a:xfrm>
              <a:off x="-419742" y="368079"/>
              <a:ext cx="3328620" cy="1194021"/>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8" name="Picture 7">
              <a:extLst>
                <a:ext uri="{FF2B5EF4-FFF2-40B4-BE49-F238E27FC236}">
                  <a16:creationId xmlns:a16="http://schemas.microsoft.com/office/drawing/2014/main" id="{8C4AD4D3-F673-B0B1-29D6-4077942A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1" y="541931"/>
              <a:ext cx="1741425" cy="908848"/>
            </a:xfrm>
            <a:prstGeom prst="rect">
              <a:avLst/>
            </a:prstGeom>
          </p:spPr>
        </p:pic>
      </p:grpSp>
      <p:pic>
        <p:nvPicPr>
          <p:cNvPr id="11" name="Picture 10">
            <a:extLst>
              <a:ext uri="{FF2B5EF4-FFF2-40B4-BE49-F238E27FC236}">
                <a16:creationId xmlns:a16="http://schemas.microsoft.com/office/drawing/2014/main" id="{6CDE4629-829B-03CC-E79D-671D06A47E58}"/>
              </a:ext>
            </a:extLst>
          </p:cNvPr>
          <p:cNvPicPr>
            <a:picLocks noChangeAspect="1"/>
          </p:cNvPicPr>
          <p:nvPr/>
        </p:nvPicPr>
        <p:blipFill>
          <a:blip r:embed="rId3"/>
          <a:stretch>
            <a:fillRect/>
          </a:stretch>
        </p:blipFill>
        <p:spPr>
          <a:xfrm>
            <a:off x="211264" y="194375"/>
            <a:ext cx="3663312" cy="4711970"/>
          </a:xfrm>
          <a:prstGeom prst="rect">
            <a:avLst/>
          </a:prstGeom>
        </p:spPr>
      </p:pic>
    </p:spTree>
    <p:extLst>
      <p:ext uri="{BB962C8B-B14F-4D97-AF65-F5344CB8AC3E}">
        <p14:creationId xmlns:p14="http://schemas.microsoft.com/office/powerpoint/2010/main" val="289311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FA5E-BD3E-DB6F-3CFC-1297A6370DAF}"/>
              </a:ext>
            </a:extLst>
          </p:cNvPr>
          <p:cNvSpPr>
            <a:spLocks noGrp="1"/>
          </p:cNvSpPr>
          <p:nvPr>
            <p:ph idx="1"/>
          </p:nvPr>
        </p:nvSpPr>
        <p:spPr>
          <a:xfrm>
            <a:off x="301752" y="1389888"/>
            <a:ext cx="11052048" cy="4992624"/>
          </a:xfrm>
        </p:spPr>
        <p:txBody>
          <a:bodyPr>
            <a:normAutofit fontScale="92500" lnSpcReduction="20000"/>
          </a:bodyPr>
          <a:lstStyle/>
          <a:p>
            <a:r>
              <a:rPr lang="en-IN" sz="2000" b="1" dirty="0">
                <a:latin typeface="Times New Roman" panose="02020603050405020304" pitchFamily="18" charset="0"/>
                <a:cs typeface="Times New Roman" panose="02020603050405020304" pitchFamily="18" charset="0"/>
              </a:rPr>
              <a:t>Integration of ML and Embedded:</a:t>
            </a:r>
          </a:p>
          <a:p>
            <a:pPr marL="0" indent="0">
              <a:buNone/>
            </a:pPr>
            <a:r>
              <a:rPr lang="en-US" sz="1800" dirty="0">
                <a:latin typeface="Times New Roman" panose="02020603050405020304" pitchFamily="18" charset="0"/>
                <a:cs typeface="Times New Roman" panose="02020603050405020304" pitchFamily="18" charset="0"/>
              </a:rPr>
              <a:t>1. Sensor Data Collection (Embedded System Role)</a:t>
            </a:r>
          </a:p>
          <a:p>
            <a:pPr marL="0" indent="0">
              <a:buNone/>
            </a:pPr>
            <a:r>
              <a:rPr lang="en-US" sz="1800" dirty="0">
                <a:latin typeface="Times New Roman" panose="02020603050405020304" pitchFamily="18" charset="0"/>
                <a:cs typeface="Times New Roman" panose="02020603050405020304" pitchFamily="18" charset="0"/>
              </a:rPr>
              <a:t>        Embedded Devices: Raspberry Pi used to interface with sensors (PIR, IR, and Color sensors) on the automotive assembly line.</a:t>
            </a:r>
          </a:p>
          <a:p>
            <a:pPr marL="0" indent="0">
              <a:buNone/>
            </a:pPr>
            <a:r>
              <a:rPr lang="en-US" sz="1800" dirty="0">
                <a:latin typeface="Times New Roman" panose="02020603050405020304" pitchFamily="18" charset="0"/>
                <a:cs typeface="Times New Roman" panose="02020603050405020304" pitchFamily="18" charset="0"/>
              </a:rPr>
              <a:t>        Sensor Functions:</a:t>
            </a:r>
          </a:p>
          <a:p>
            <a:pPr lvl="1"/>
            <a:r>
              <a:rPr lang="en-US" sz="1800" dirty="0">
                <a:latin typeface="Times New Roman" panose="02020603050405020304" pitchFamily="18" charset="0"/>
                <a:cs typeface="Times New Roman" panose="02020603050405020304" pitchFamily="18" charset="0"/>
              </a:rPr>
              <a:t>PIR Sensor: Detects the presence of a part.</a:t>
            </a:r>
          </a:p>
          <a:p>
            <a:pPr lvl="1"/>
            <a:r>
              <a:rPr lang="en-US" sz="1800" dirty="0">
                <a:latin typeface="Times New Roman" panose="02020603050405020304" pitchFamily="18" charset="0"/>
                <a:cs typeface="Times New Roman" panose="02020603050405020304" pitchFamily="18" charset="0"/>
              </a:rPr>
              <a:t>IR Sensor: Measures distance to confirm part placement.</a:t>
            </a:r>
          </a:p>
          <a:p>
            <a:pPr lvl="1"/>
            <a:r>
              <a:rPr lang="en-US" sz="1800" dirty="0">
                <a:latin typeface="Times New Roman" panose="02020603050405020304" pitchFamily="18" charset="0"/>
                <a:cs typeface="Times New Roman" panose="02020603050405020304" pitchFamily="18" charset="0"/>
              </a:rPr>
              <a:t>Color Sensor: Identifies the part’s color to verify if the correct part is being installed.</a:t>
            </a:r>
          </a:p>
          <a:p>
            <a:pPr lvl="1"/>
            <a:endParaRPr lang="en-US" sz="1800" dirty="0">
              <a:latin typeface="Times New Roman" panose="02020603050405020304" pitchFamily="18" charset="0"/>
              <a:cs typeface="Times New Roman" panose="02020603050405020304" pitchFamily="18" charset="0"/>
            </a:endParaRPr>
          </a:p>
          <a:p>
            <a:pPr marL="0" indent="0">
              <a:buNone/>
            </a:pPr>
            <a:r>
              <a:rPr lang="en-IN" sz="1900" dirty="0">
                <a:latin typeface="Times New Roman" panose="02020603050405020304" pitchFamily="18" charset="0"/>
                <a:cs typeface="Times New Roman" panose="02020603050405020304" pitchFamily="18" charset="0"/>
              </a:rPr>
              <a:t>2. </a:t>
            </a:r>
            <a:r>
              <a:rPr lang="en-IN" sz="1900" b="1" dirty="0">
                <a:latin typeface="Times New Roman" panose="02020603050405020304" pitchFamily="18" charset="0"/>
                <a:cs typeface="Times New Roman" panose="02020603050405020304" pitchFamily="18" charset="0"/>
              </a:rPr>
              <a:t>Data Transmission </a:t>
            </a:r>
            <a:r>
              <a:rPr lang="en-IN" sz="1900" dirty="0">
                <a:latin typeface="Times New Roman" panose="02020603050405020304" pitchFamily="18" charset="0"/>
                <a:cs typeface="Times New Roman" panose="02020603050405020304" pitchFamily="18" charset="0"/>
              </a:rPr>
              <a:t>:</a:t>
            </a:r>
          </a:p>
          <a:p>
            <a:pPr marL="0" indent="0">
              <a:buNone/>
            </a:pPr>
            <a:r>
              <a:rPr lang="en-IN" sz="1900" dirty="0">
                <a:latin typeface="Times New Roman" panose="02020603050405020304" pitchFamily="18" charset="0"/>
                <a:cs typeface="Times New Roman" panose="02020603050405020304" pitchFamily="18" charset="0"/>
              </a:rPr>
              <a:t>	The embedded system processes raw sensor signals and sends this data to a cloud server or edge device using lightweight communication protocols like MQTT (Message Queuing Telemetry Transport) for fast, real-time updates.</a:t>
            </a:r>
          </a:p>
          <a:p>
            <a:pPr marL="0" indent="0">
              <a:buNone/>
            </a:pPr>
            <a:endParaRPr lang="en-IN" sz="19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5E20FB54-6FF8-A72E-64FE-D1B3B5ED120B}"/>
              </a:ext>
            </a:extLst>
          </p:cNvPr>
          <p:cNvSpPr>
            <a:spLocks noGrp="1"/>
          </p:cNvSpPr>
          <p:nvPr>
            <p:ph type="title"/>
          </p:nvPr>
        </p:nvSpPr>
        <p:spPr>
          <a:xfrm>
            <a:off x="0" y="0"/>
            <a:ext cx="4791456"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Proposed Solution</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6014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CE5C5-139D-DA34-A99B-B560638296D5}"/>
              </a:ext>
            </a:extLst>
          </p:cNvPr>
          <p:cNvSpPr>
            <a:spLocks noGrp="1"/>
          </p:cNvSpPr>
          <p:nvPr>
            <p:ph idx="1"/>
          </p:nvPr>
        </p:nvSpPr>
        <p:spPr>
          <a:xfrm>
            <a:off x="838200" y="137160"/>
            <a:ext cx="10515600" cy="6039803"/>
          </a:xfrm>
        </p:spPr>
        <p:txBody>
          <a:bodyPr/>
          <a:lstStyle/>
          <a:p>
            <a:pPr marL="0" indent="0">
              <a:buNone/>
            </a:pPr>
            <a:r>
              <a:rPr lang="en-US" sz="1600" b="1" dirty="0">
                <a:latin typeface="Times New Roman" panose="02020603050405020304" pitchFamily="18" charset="0"/>
                <a:cs typeface="Times New Roman" panose="02020603050405020304" pitchFamily="18" charset="0"/>
              </a:rPr>
              <a:t>3. Machine Learning Model Processing</a:t>
            </a:r>
          </a:p>
          <a:p>
            <a:r>
              <a:rPr lang="en-US" sz="1600" dirty="0">
                <a:latin typeface="Times New Roman" panose="02020603050405020304" pitchFamily="18" charset="0"/>
                <a:cs typeface="Times New Roman" panose="02020603050405020304" pitchFamily="18" charset="0"/>
              </a:rPr>
              <a:t>A pre-trained Machine Learning model:</a:t>
            </a:r>
          </a:p>
          <a:p>
            <a:pPr lvl="1"/>
            <a:r>
              <a:rPr lang="en-US" sz="1600" dirty="0">
                <a:latin typeface="Times New Roman" panose="02020603050405020304" pitchFamily="18" charset="0"/>
                <a:cs typeface="Times New Roman" panose="02020603050405020304" pitchFamily="18" charset="0"/>
              </a:rPr>
              <a:t>Analyzes the incoming sensor data.</a:t>
            </a:r>
          </a:p>
          <a:p>
            <a:pPr lvl="1"/>
            <a:r>
              <a:rPr lang="en-US" sz="1600" dirty="0">
                <a:latin typeface="Times New Roman" panose="02020603050405020304" pitchFamily="18" charset="0"/>
                <a:cs typeface="Times New Roman" panose="02020603050405020304" pitchFamily="18" charset="0"/>
              </a:rPr>
              <a:t>Detects future alerts</a:t>
            </a:r>
          </a:p>
          <a:p>
            <a:pPr lvl="1"/>
            <a:r>
              <a:rPr lang="en-US" sz="1600" dirty="0">
                <a:latin typeface="Times New Roman" panose="02020603050405020304" pitchFamily="18" charset="0"/>
                <a:cs typeface="Times New Roman" panose="02020603050405020304" pitchFamily="18" charset="0"/>
              </a:rPr>
              <a:t>Predict Future for trend analysis.</a:t>
            </a:r>
          </a:p>
          <a:p>
            <a:r>
              <a:rPr lang="en-US" sz="1600" dirty="0">
                <a:latin typeface="Times New Roman" panose="02020603050405020304" pitchFamily="18" charset="0"/>
                <a:cs typeface="Times New Roman" panose="02020603050405020304" pitchFamily="18" charset="0"/>
              </a:rPr>
              <a:t>Possible ML Model: Random Forest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4. Real-Time Alerts and Dashboard Visualization</a:t>
            </a:r>
          </a:p>
          <a:p>
            <a:r>
              <a:rPr lang="en-US" sz="1600" dirty="0">
                <a:latin typeface="Times New Roman" panose="02020603050405020304" pitchFamily="18" charset="0"/>
                <a:cs typeface="Times New Roman" panose="02020603050405020304" pitchFamily="18" charset="0"/>
              </a:rPr>
              <a:t>When the model detects a Defect, </a:t>
            </a:r>
            <a:r>
              <a:rPr lang="en-US" sz="1600" b="1" dirty="0">
                <a:latin typeface="Times New Roman" panose="02020603050405020304" pitchFamily="18" charset="0"/>
                <a:cs typeface="Times New Roman" panose="02020603050405020304" pitchFamily="18" charset="0"/>
              </a:rPr>
              <a:t>real-time alerts</a:t>
            </a:r>
            <a:r>
              <a:rPr lang="en-US" sz="1600" dirty="0">
                <a:latin typeface="Times New Roman" panose="02020603050405020304" pitchFamily="18" charset="0"/>
                <a:cs typeface="Times New Roman" panose="02020603050405020304" pitchFamily="18" charset="0"/>
              </a:rPr>
              <a:t> are sent back to the embedded system for immediate intervention like Buzzer.</a:t>
            </a:r>
          </a:p>
          <a:p>
            <a:r>
              <a:rPr lang="en-US" sz="1600" dirty="0">
                <a:latin typeface="Times New Roman" panose="02020603050405020304" pitchFamily="18" charset="0"/>
                <a:cs typeface="Times New Roman" panose="02020603050405020304" pitchFamily="18" charset="0"/>
              </a:rPr>
              <a:t>The processed data is also displayed on a </a:t>
            </a:r>
            <a:r>
              <a:rPr lang="en-US" sz="1600" b="1" dirty="0">
                <a:latin typeface="Times New Roman" panose="02020603050405020304" pitchFamily="18" charset="0"/>
                <a:cs typeface="Times New Roman" panose="02020603050405020304" pitchFamily="18" charset="0"/>
              </a:rPr>
              <a:t>dashboard</a:t>
            </a:r>
            <a:r>
              <a:rPr lang="en-US" sz="1600" dirty="0">
                <a:latin typeface="Times New Roman" panose="02020603050405020304" pitchFamily="18" charset="0"/>
                <a:cs typeface="Times New Roman" panose="02020603050405020304" pitchFamily="18" charset="0"/>
              </a:rPr>
              <a:t> that:.</a:t>
            </a:r>
          </a:p>
          <a:p>
            <a:pPr lvl="1"/>
            <a:r>
              <a:rPr lang="en-US" sz="1600" dirty="0">
                <a:latin typeface="Times New Roman" panose="02020603050405020304" pitchFamily="18" charset="0"/>
                <a:cs typeface="Times New Roman" panose="02020603050405020304" pitchFamily="18" charset="0"/>
              </a:rPr>
              <a:t>Shows Trend analysis.</a:t>
            </a:r>
          </a:p>
          <a:p>
            <a:pPr lvl="1"/>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73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AAC21E-32A7-BC49-4694-B54706C9BD1A}"/>
              </a:ext>
            </a:extLst>
          </p:cNvPr>
          <p:cNvSpPr txBox="1"/>
          <p:nvPr/>
        </p:nvSpPr>
        <p:spPr>
          <a:xfrm>
            <a:off x="740042" y="1516536"/>
            <a:ext cx="10241901" cy="4446730"/>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Source Sans Pro" panose="020B0503030403020204" pitchFamily="34" charset="0"/>
                <a:ea typeface="Source Sans Pro" panose="020B0503030403020204" pitchFamily="34" charset="0"/>
                <a:cs typeface="Times New Roman" panose="02020603050405020304" pitchFamily="18" charset="0"/>
              </a:rPr>
              <a:t>Hardware:</a:t>
            </a: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The Hardware components are Raspberry Pi Pico W, PIR sensor(</a:t>
            </a:r>
            <a:r>
              <a:rPr lang="en-IN" dirty="0"/>
              <a:t>HC-SR501) </a:t>
            </a: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       IR sensor, and color sensor (TCS3200) </a:t>
            </a: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Source Sans Pro" panose="020B0503030403020204" pitchFamily="34" charset="0"/>
                <a:ea typeface="Source Sans Pro" panose="020B0503030403020204" pitchFamily="34" charset="0"/>
                <a:cs typeface="Times New Roman" panose="02020603050405020304" pitchFamily="18" charset="0"/>
              </a:rPr>
              <a:t>Software &amp; Tools:</a:t>
            </a: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 </a:t>
            </a:r>
            <a:endParaRPr lang="en-US" sz="2000" kern="100" dirty="0">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r>
              <a:rPr lang="en-US" sz="2000" kern="100" dirty="0" err="1">
                <a:effectLst/>
                <a:latin typeface="Source Sans Pro" panose="020B0503030403020204" pitchFamily="34" charset="0"/>
                <a:ea typeface="Source Sans Pro" panose="020B0503030403020204" pitchFamily="34" charset="0"/>
                <a:cs typeface="Times New Roman" panose="02020603050405020304" pitchFamily="18" charset="0"/>
              </a:rPr>
              <a:t>ThingSpeak</a:t>
            </a: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 - </a:t>
            </a:r>
            <a:r>
              <a:rPr lang="en-US" sz="2000" dirty="0"/>
              <a:t>Acts as a cloud-based IoT platform to </a:t>
            </a:r>
            <a:r>
              <a:rPr lang="en-US" sz="2000" b="1" dirty="0"/>
              <a:t>receive, store, and visualize sensor data</a:t>
            </a:r>
            <a:r>
              <a:rPr lang="en-US" sz="2000" dirty="0"/>
              <a:t> (from PIR, IR, and Color Sort sensors).</a:t>
            </a: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 Google Co</a:t>
            </a: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l</a:t>
            </a: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lab –  </a:t>
            </a:r>
            <a:r>
              <a:rPr lang="en-US" sz="2000" dirty="0"/>
              <a:t>Used to develop, </a:t>
            </a:r>
            <a:r>
              <a:rPr lang="en-US" sz="2000" b="1" dirty="0"/>
              <a:t>train, and test machine learning models</a:t>
            </a:r>
            <a:r>
              <a:rPr lang="en-US" sz="2000" dirty="0"/>
              <a:t> for detecting mismatches, missing parts, or improper installations using the sensor data.</a:t>
            </a:r>
            <a:endParaRPr lang="en-US" sz="2000" kern="100" dirty="0">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2000" kern="100" dirty="0" err="1">
                <a:effectLst/>
                <a:latin typeface="Source Sans Pro" panose="020B0503030403020204" pitchFamily="34" charset="0"/>
                <a:ea typeface="Source Sans Pro" panose="020B0503030403020204" pitchFamily="34" charset="0"/>
                <a:cs typeface="Times New Roman" panose="02020603050405020304" pitchFamily="18" charset="0"/>
              </a:rPr>
              <a:t>Wok</a:t>
            </a:r>
            <a:r>
              <a:rPr lang="en-US" sz="2000" kern="100" dirty="0" err="1">
                <a:latin typeface="Source Sans Pro" panose="020B0503030403020204" pitchFamily="34" charset="0"/>
                <a:ea typeface="Source Sans Pro" panose="020B0503030403020204" pitchFamily="34" charset="0"/>
                <a:cs typeface="Times New Roman" panose="02020603050405020304" pitchFamily="18" charset="0"/>
              </a:rPr>
              <a:t>w</a:t>
            </a:r>
            <a:r>
              <a:rPr lang="en-US" sz="2000" kern="100" dirty="0" err="1">
                <a:effectLst/>
                <a:latin typeface="Source Sans Pro" panose="020B0503030403020204" pitchFamily="34" charset="0"/>
                <a:ea typeface="Source Sans Pro" panose="020B0503030403020204" pitchFamily="34" charset="0"/>
                <a:cs typeface="Times New Roman" panose="02020603050405020304" pitchFamily="18" charset="0"/>
              </a:rPr>
              <a:t>i</a:t>
            </a: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 - </a:t>
            </a:r>
            <a:r>
              <a:rPr lang="en-US" sz="2000" dirty="0"/>
              <a:t>Allows you to </a:t>
            </a:r>
            <a:r>
              <a:rPr lang="en-US" sz="2000" b="1" dirty="0"/>
              <a:t>simulate the entire sensor setup</a:t>
            </a:r>
            <a:r>
              <a:rPr lang="en-US" sz="2000" dirty="0"/>
              <a:t> (PIR, IR, Color Sort) with microcontrollers like Raspberry pi</a:t>
            </a:r>
            <a:endParaRPr lang="en-US" sz="2000" kern="100" dirty="0">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Power BI - </a:t>
            </a:r>
            <a:r>
              <a:rPr lang="en-US" sz="2000" dirty="0"/>
              <a:t>Builds </a:t>
            </a:r>
            <a:r>
              <a:rPr lang="en-US" sz="2000" b="1" dirty="0"/>
              <a:t>professional dashboards</a:t>
            </a:r>
            <a:r>
              <a:rPr lang="en-US" sz="2000" dirty="0"/>
              <a:t> to display real-time sensor data, defect trends, and system performance metrics.</a:t>
            </a: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3EB762A1-872B-873F-16A1-F1B6E1432264}"/>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Resources Utilized</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56E6D37A-9AA7-0296-81B8-4DC5F4593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9518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1025-09E5-1A0E-A43C-61C285423085}"/>
              </a:ext>
            </a:extLst>
          </p:cNvPr>
          <p:cNvSpPr>
            <a:spLocks noGrp="1"/>
          </p:cNvSpPr>
          <p:nvPr>
            <p:ph type="title"/>
          </p:nvPr>
        </p:nvSpPr>
        <p:spPr>
          <a:xfrm>
            <a:off x="655320" y="118839"/>
            <a:ext cx="10515600" cy="1325563"/>
          </a:xfrm>
        </p:spPr>
        <p:txBody>
          <a:bodyPr/>
          <a:lstStyle/>
          <a:p>
            <a:r>
              <a:rPr lang="en-IN" dirty="0"/>
              <a:t>Dataset:</a:t>
            </a:r>
          </a:p>
        </p:txBody>
      </p:sp>
      <p:pic>
        <p:nvPicPr>
          <p:cNvPr id="5" name="Content Placeholder 4">
            <a:extLst>
              <a:ext uri="{FF2B5EF4-FFF2-40B4-BE49-F238E27FC236}">
                <a16:creationId xmlns:a16="http://schemas.microsoft.com/office/drawing/2014/main" id="{2D943428-4495-0965-40A9-CB8E8E9960DD}"/>
              </a:ext>
            </a:extLst>
          </p:cNvPr>
          <p:cNvPicPr>
            <a:picLocks noGrp="1" noChangeAspect="1"/>
          </p:cNvPicPr>
          <p:nvPr>
            <p:ph idx="1"/>
          </p:nvPr>
        </p:nvPicPr>
        <p:blipFill>
          <a:blip r:embed="rId2"/>
          <a:stretch>
            <a:fillRect/>
          </a:stretch>
        </p:blipFill>
        <p:spPr>
          <a:xfrm>
            <a:off x="3447289" y="1171034"/>
            <a:ext cx="3818870" cy="4790853"/>
          </a:xfrm>
        </p:spPr>
      </p:pic>
      <p:sp>
        <p:nvSpPr>
          <p:cNvPr id="6" name="TextBox 5">
            <a:extLst>
              <a:ext uri="{FF2B5EF4-FFF2-40B4-BE49-F238E27FC236}">
                <a16:creationId xmlns:a16="http://schemas.microsoft.com/office/drawing/2014/main" id="{8971F148-F19F-6ED8-0621-BD14AC8F173A}"/>
              </a:ext>
            </a:extLst>
          </p:cNvPr>
          <p:cNvSpPr txBox="1"/>
          <p:nvPr/>
        </p:nvSpPr>
        <p:spPr>
          <a:xfrm>
            <a:off x="4910328" y="6263640"/>
            <a:ext cx="1571264" cy="369332"/>
          </a:xfrm>
          <a:prstGeom prst="rect">
            <a:avLst/>
          </a:prstGeom>
          <a:noFill/>
        </p:spPr>
        <p:txBody>
          <a:bodyPr wrap="none" rtlCol="0">
            <a:spAutoFit/>
          </a:bodyPr>
          <a:lstStyle/>
          <a:p>
            <a:r>
              <a:rPr lang="en-IN" dirty="0"/>
              <a:t>Initial Dataset</a:t>
            </a:r>
          </a:p>
        </p:txBody>
      </p:sp>
    </p:spTree>
    <p:extLst>
      <p:ext uri="{BB962C8B-B14F-4D97-AF65-F5344CB8AC3E}">
        <p14:creationId xmlns:p14="http://schemas.microsoft.com/office/powerpoint/2010/main" val="297752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88F62-BD74-297C-E6FD-76245391D027}"/>
              </a:ext>
            </a:extLst>
          </p:cNvPr>
          <p:cNvSpPr>
            <a:spLocks noGrp="1"/>
          </p:cNvSpPr>
          <p:nvPr>
            <p:ph idx="1"/>
          </p:nvPr>
        </p:nvSpPr>
        <p:spPr>
          <a:xfrm>
            <a:off x="326136" y="947801"/>
            <a:ext cx="10515600" cy="4351338"/>
          </a:xfrm>
        </p:spPr>
        <p:txBody>
          <a:bodyPr/>
          <a:lstStyle/>
          <a:p>
            <a:r>
              <a:rPr lang="en-IN" dirty="0">
                <a:latin typeface="Times New Roman" panose="02020603050405020304" pitchFamily="18" charset="0"/>
                <a:cs typeface="Times New Roman" panose="02020603050405020304" pitchFamily="18" charset="0"/>
              </a:rPr>
              <a:t>Dataset</a:t>
            </a:r>
            <a:r>
              <a:rPr lang="en-IN" dirty="0"/>
              <a:t>:</a:t>
            </a:r>
          </a:p>
        </p:txBody>
      </p:sp>
      <p:sp>
        <p:nvSpPr>
          <p:cNvPr id="4" name="Title 3">
            <a:extLst>
              <a:ext uri="{FF2B5EF4-FFF2-40B4-BE49-F238E27FC236}">
                <a16:creationId xmlns:a16="http://schemas.microsoft.com/office/drawing/2014/main" id="{F814881B-45C4-4143-A203-6125647D7D26}"/>
              </a:ext>
            </a:extLst>
          </p:cNvPr>
          <p:cNvSpPr>
            <a:spLocks noGrp="1"/>
          </p:cNvSpPr>
          <p:nvPr>
            <p:ph type="title"/>
          </p:nvPr>
        </p:nvSpPr>
        <p:spPr>
          <a:xfrm>
            <a:off x="0" y="18255"/>
            <a:ext cx="5486400"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Resources Utilized</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EA792C5-351B-7D13-1DA5-56C3253D0BE4}"/>
              </a:ext>
            </a:extLst>
          </p:cNvPr>
          <p:cNvPicPr>
            <a:picLocks noChangeAspect="1"/>
          </p:cNvPicPr>
          <p:nvPr/>
        </p:nvPicPr>
        <p:blipFill>
          <a:blip r:embed="rId2"/>
          <a:stretch>
            <a:fillRect/>
          </a:stretch>
        </p:blipFill>
        <p:spPr>
          <a:xfrm>
            <a:off x="1568302" y="1343818"/>
            <a:ext cx="9273434" cy="5070540"/>
          </a:xfrm>
          <a:prstGeom prst="rect">
            <a:avLst/>
          </a:prstGeom>
        </p:spPr>
      </p:pic>
      <p:sp>
        <p:nvSpPr>
          <p:cNvPr id="7" name="TextBox 6">
            <a:extLst>
              <a:ext uri="{FF2B5EF4-FFF2-40B4-BE49-F238E27FC236}">
                <a16:creationId xmlns:a16="http://schemas.microsoft.com/office/drawing/2014/main" id="{47E83512-795A-BE08-30C3-CBCB8142D1B4}"/>
              </a:ext>
            </a:extLst>
          </p:cNvPr>
          <p:cNvSpPr txBox="1"/>
          <p:nvPr/>
        </p:nvSpPr>
        <p:spPr>
          <a:xfrm>
            <a:off x="5175504" y="6441043"/>
            <a:ext cx="2219197" cy="369332"/>
          </a:xfrm>
          <a:prstGeom prst="rect">
            <a:avLst/>
          </a:prstGeom>
          <a:noFill/>
        </p:spPr>
        <p:txBody>
          <a:bodyPr wrap="none" rtlCol="0">
            <a:spAutoFit/>
          </a:bodyPr>
          <a:lstStyle/>
          <a:p>
            <a:r>
              <a:rPr lang="en-IN" dirty="0"/>
              <a:t>Synthesized Dataset</a:t>
            </a:r>
          </a:p>
        </p:txBody>
      </p:sp>
    </p:spTree>
    <p:extLst>
      <p:ext uri="{BB962C8B-B14F-4D97-AF65-F5344CB8AC3E}">
        <p14:creationId xmlns:p14="http://schemas.microsoft.com/office/powerpoint/2010/main" val="61679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24EDE-EA4E-446E-0DE9-9C31CD6FB5E4}"/>
              </a:ext>
            </a:extLst>
          </p:cNvPr>
          <p:cNvSpPr>
            <a:spLocks noGrp="1"/>
          </p:cNvSpPr>
          <p:nvPr>
            <p:ph idx="1"/>
          </p:nvPr>
        </p:nvSpPr>
        <p:spPr/>
        <p:txBody>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ML workflow:</a:t>
            </a:r>
          </a:p>
          <a:p>
            <a:r>
              <a:rPr lang="en-US" dirty="0">
                <a:latin typeface="Times New Roman" panose="02020603050405020304" pitchFamily="18" charset="0"/>
                <a:cs typeface="Times New Roman" panose="02020603050405020304" pitchFamily="18" charset="0"/>
              </a:rPr>
              <a:t>Data Collection and Loading</a:t>
            </a:r>
          </a:p>
          <a:p>
            <a:r>
              <a:rPr lang="en-US" dirty="0">
                <a:latin typeface="Times New Roman" panose="02020603050405020304" pitchFamily="18" charset="0"/>
                <a:cs typeface="Times New Roman" panose="02020603050405020304" pitchFamily="18" charset="0"/>
              </a:rPr>
              <a:t>Data Preprocessing</a:t>
            </a:r>
          </a:p>
          <a:p>
            <a:r>
              <a:rPr lang="en-US" dirty="0">
                <a:latin typeface="Times New Roman" panose="02020603050405020304" pitchFamily="18" charset="0"/>
                <a:cs typeface="Times New Roman" panose="02020603050405020304" pitchFamily="18" charset="0"/>
              </a:rPr>
              <a:t>Data Splitting</a:t>
            </a:r>
          </a:p>
          <a:p>
            <a:r>
              <a:rPr lang="en-US" dirty="0">
                <a:latin typeface="Times New Roman" panose="02020603050405020304" pitchFamily="18" charset="0"/>
                <a:cs typeface="Times New Roman" panose="02020603050405020304" pitchFamily="18" charset="0"/>
              </a:rPr>
              <a:t>Model Training</a:t>
            </a: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Future Predictions (7 Days)</a:t>
            </a:r>
          </a:p>
          <a:p>
            <a:r>
              <a:rPr lang="en-US" dirty="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30A41DA-25CB-974F-E315-E115D5823551}"/>
              </a:ext>
            </a:extLst>
          </p:cNvPr>
          <p:cNvSpPr>
            <a:spLocks noGrp="1"/>
          </p:cNvSpPr>
          <p:nvPr>
            <p:ph type="title"/>
          </p:nvPr>
        </p:nvSpPr>
        <p:spPr>
          <a:xfrm>
            <a:off x="0" y="173101"/>
            <a:ext cx="5449824"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System Design</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6238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44893A-E350-D1E9-735D-1C05CBA6035E}"/>
              </a:ext>
            </a:extLst>
          </p:cNvPr>
          <p:cNvSpPr txBox="1"/>
          <p:nvPr/>
        </p:nvSpPr>
        <p:spPr>
          <a:xfrm>
            <a:off x="1145014" y="1242413"/>
            <a:ext cx="6490225" cy="4533421"/>
          </a:xfrm>
          <a:prstGeom prst="rect">
            <a:avLst/>
          </a:prstGeom>
          <a:noFill/>
        </p:spPr>
        <p:txBody>
          <a:bodyPr wrap="square">
            <a:spAutoFit/>
          </a:bodyPr>
          <a:lstStyle/>
          <a:p>
            <a:pPr marR="0" lvl="0">
              <a:lnSpc>
                <a:spcPct val="115000"/>
              </a:lnSpc>
              <a:spcAft>
                <a:spcPts val="800"/>
              </a:spcAft>
              <a:buSzPts val="1000"/>
              <a:tabLst>
                <a:tab pos="457200" algn="l"/>
              </a:tabLst>
            </a:pPr>
            <a:r>
              <a:rPr lang="en-US" sz="2000" b="1" kern="100" dirty="0">
                <a:effectLst/>
                <a:latin typeface="Source Sans Pro" panose="020B0503030403020204" pitchFamily="34" charset="0"/>
                <a:ea typeface="Source Sans Pro" panose="020B0503030403020204" pitchFamily="34" charset="0"/>
                <a:cs typeface="Times New Roman" panose="02020603050405020304" pitchFamily="18" charset="0"/>
              </a:rPr>
              <a:t>Steps in project development: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dirty="0"/>
              <a:t> Problem Understanding &amp; Requirement Gathering</a:t>
            </a:r>
          </a:p>
          <a:p>
            <a:pPr marL="342900" indent="-342900">
              <a:lnSpc>
                <a:spcPct val="115000"/>
              </a:lnSpc>
              <a:spcAft>
                <a:spcPts val="800"/>
              </a:spcAft>
              <a:buSzPts val="1000"/>
              <a:buFont typeface="Symbol" panose="05050102010706020507" pitchFamily="18" charset="2"/>
              <a:buChar char=""/>
              <a:tabLst>
                <a:tab pos="457200" algn="l"/>
              </a:tabLst>
            </a:pPr>
            <a:r>
              <a:rPr lang="en-IN" sz="2000" b="1" dirty="0"/>
              <a:t> </a:t>
            </a:r>
            <a:r>
              <a:rPr lang="en-IN" sz="2000" dirty="0"/>
              <a:t>Hardware &amp; Sensor Setup</a:t>
            </a:r>
          </a:p>
          <a:p>
            <a:pPr marL="342900" marR="0" lvl="0" indent="-342900">
              <a:lnSpc>
                <a:spcPct val="115000"/>
              </a:lnSpc>
              <a:spcAft>
                <a:spcPts val="800"/>
              </a:spcAft>
              <a:buSzPts val="1000"/>
              <a:buFont typeface="Symbol" panose="05050102010706020507" pitchFamily="18" charset="2"/>
              <a:buChar char=""/>
              <a:tabLst>
                <a:tab pos="457200" algn="l"/>
              </a:tabLst>
            </a:pPr>
            <a:r>
              <a:rPr lang="en-IN" sz="2000" dirty="0"/>
              <a:t>Embedded Programming &amp; Data Collection</a:t>
            </a:r>
          </a:p>
          <a:p>
            <a:pPr marL="342900" marR="0" lvl="0" indent="-342900">
              <a:lnSpc>
                <a:spcPct val="115000"/>
              </a:lnSpc>
              <a:spcAft>
                <a:spcPts val="800"/>
              </a:spcAft>
              <a:buSzPts val="1000"/>
              <a:buFont typeface="Symbol" panose="05050102010706020507" pitchFamily="18" charset="2"/>
              <a:buChar char=""/>
              <a:tabLst>
                <a:tab pos="457200" algn="l"/>
              </a:tabLst>
            </a:pPr>
            <a:r>
              <a:rPr lang="en-IN" sz="2000" dirty="0"/>
              <a:t>Cloud Integration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IN" sz="2000" dirty="0"/>
              <a:t>Machine Learning Model Development</a:t>
            </a:r>
          </a:p>
          <a:p>
            <a:pPr marL="342900" marR="0" lvl="0" indent="-342900">
              <a:lnSpc>
                <a:spcPct val="115000"/>
              </a:lnSpc>
              <a:spcAft>
                <a:spcPts val="800"/>
              </a:spcAft>
              <a:buSzPts val="1000"/>
              <a:buFont typeface="Symbol" panose="05050102010706020507" pitchFamily="18" charset="2"/>
              <a:buChar char=""/>
              <a:tabLst>
                <a:tab pos="457200" algn="l"/>
              </a:tabLst>
            </a:pPr>
            <a:r>
              <a:rPr lang="en-IN" sz="2000" dirty="0"/>
              <a:t>Real-Time Data Processing &amp; Alerts</a:t>
            </a:r>
          </a:p>
          <a:p>
            <a:pPr marL="342900" marR="0" lvl="0" indent="-342900">
              <a:lnSpc>
                <a:spcPct val="115000"/>
              </a:lnSpc>
              <a:spcAft>
                <a:spcPts val="800"/>
              </a:spcAft>
              <a:buSzPts val="1000"/>
              <a:buFont typeface="Symbol" panose="05050102010706020507" pitchFamily="18" charset="2"/>
              <a:buChar char=""/>
              <a:tabLst>
                <a:tab pos="457200" algn="l"/>
              </a:tabLst>
            </a:pPr>
            <a:r>
              <a:rPr lang="en-IN" sz="2000" dirty="0"/>
              <a:t>Dashboard Development</a:t>
            </a:r>
          </a:p>
          <a:p>
            <a:pPr marL="342900" marR="0" lvl="0" indent="-342900">
              <a:lnSpc>
                <a:spcPct val="115000"/>
              </a:lnSpc>
              <a:spcAft>
                <a:spcPts val="800"/>
              </a:spcAft>
              <a:buSzPts val="1000"/>
              <a:buFont typeface="Symbol" panose="05050102010706020507" pitchFamily="18" charset="2"/>
              <a:buChar char=""/>
              <a:tabLst>
                <a:tab pos="457200" algn="l"/>
              </a:tabLst>
            </a:pPr>
            <a:r>
              <a:rPr lang="en-IN" sz="2000" dirty="0"/>
              <a:t>Deployment &amp; Monitoring</a:t>
            </a: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Screenshots/code snippets if relevant</a:t>
            </a:r>
          </a:p>
        </p:txBody>
      </p:sp>
      <p:sp>
        <p:nvSpPr>
          <p:cNvPr id="8" name="Arrow: Right 7">
            <a:extLst>
              <a:ext uri="{FF2B5EF4-FFF2-40B4-BE49-F238E27FC236}">
                <a16:creationId xmlns:a16="http://schemas.microsoft.com/office/drawing/2014/main" id="{55506E12-4211-6E61-D107-A676413872B5}"/>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Implementation Details</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FAE109A1-EC4F-5C59-EC0B-566FBE5C3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23970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B3EAA-D051-F73B-090A-15330BE9DEB6}"/>
              </a:ext>
            </a:extLst>
          </p:cNvPr>
          <p:cNvSpPr txBox="1"/>
          <p:nvPr/>
        </p:nvSpPr>
        <p:spPr>
          <a:xfrm>
            <a:off x="713290" y="939373"/>
            <a:ext cx="6098582" cy="1794209"/>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Accuracy of the model</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2000" kern="100" dirty="0">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97D0D5CE-4730-8982-5CE7-0ED1085C3E9B}"/>
              </a:ext>
            </a:extLst>
          </p:cNvPr>
          <p:cNvSpPr/>
          <p:nvPr/>
        </p:nvSpPr>
        <p:spPr>
          <a:xfrm>
            <a:off x="0" y="0"/>
            <a:ext cx="5408908"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Results &amp; Observations</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852A08F9-7AB3-8696-D315-E697153DE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pic>
        <p:nvPicPr>
          <p:cNvPr id="3" name="Picture 2">
            <a:extLst>
              <a:ext uri="{FF2B5EF4-FFF2-40B4-BE49-F238E27FC236}">
                <a16:creationId xmlns:a16="http://schemas.microsoft.com/office/drawing/2014/main" id="{73B2B141-1128-E69A-51F5-E3B48AB1C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296" y="1527048"/>
            <a:ext cx="9398091" cy="5056631"/>
          </a:xfrm>
          <a:prstGeom prst="rect">
            <a:avLst/>
          </a:prstGeom>
        </p:spPr>
      </p:pic>
    </p:spTree>
    <p:extLst>
      <p:ext uri="{BB962C8B-B14F-4D97-AF65-F5344CB8AC3E}">
        <p14:creationId xmlns:p14="http://schemas.microsoft.com/office/powerpoint/2010/main" val="190620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94C2-AC4A-622A-BA3F-F5FD38093335}"/>
              </a:ext>
            </a:extLst>
          </p:cNvPr>
          <p:cNvSpPr>
            <a:spLocks noGrp="1"/>
          </p:cNvSpPr>
          <p:nvPr>
            <p:ph type="title"/>
          </p:nvPr>
        </p:nvSpPr>
        <p:spPr>
          <a:xfrm>
            <a:off x="353568" y="90805"/>
            <a:ext cx="10515600" cy="1325563"/>
          </a:xfrm>
        </p:spPr>
        <p:txBody>
          <a:bodyPr/>
          <a:lstStyle/>
          <a:p>
            <a:r>
              <a:rPr lang="en-IN" dirty="0"/>
              <a:t>Data visualization</a:t>
            </a:r>
          </a:p>
        </p:txBody>
      </p:sp>
      <p:pic>
        <p:nvPicPr>
          <p:cNvPr id="5" name="Content Placeholder 4">
            <a:extLst>
              <a:ext uri="{FF2B5EF4-FFF2-40B4-BE49-F238E27FC236}">
                <a16:creationId xmlns:a16="http://schemas.microsoft.com/office/drawing/2014/main" id="{439E4F5F-04DE-C20B-0B69-03B04F552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280" y="2008505"/>
            <a:ext cx="7877952" cy="4351338"/>
          </a:xfrm>
        </p:spPr>
      </p:pic>
    </p:spTree>
    <p:extLst>
      <p:ext uri="{BB962C8B-B14F-4D97-AF65-F5344CB8AC3E}">
        <p14:creationId xmlns:p14="http://schemas.microsoft.com/office/powerpoint/2010/main" val="346584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1211CA-4853-3E01-0BE1-DD0FC1FD2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21" y="518031"/>
            <a:ext cx="5871179" cy="4739767"/>
          </a:xfrm>
        </p:spPr>
      </p:pic>
      <p:pic>
        <p:nvPicPr>
          <p:cNvPr id="7" name="Picture 6">
            <a:extLst>
              <a:ext uri="{FF2B5EF4-FFF2-40B4-BE49-F238E27FC236}">
                <a16:creationId xmlns:a16="http://schemas.microsoft.com/office/drawing/2014/main" id="{1DAE86BC-A109-CAAB-8A1C-A83C43D2B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808" y="518030"/>
            <a:ext cx="5660136" cy="4666617"/>
          </a:xfrm>
          <a:prstGeom prst="rect">
            <a:avLst/>
          </a:prstGeom>
        </p:spPr>
      </p:pic>
    </p:spTree>
    <p:extLst>
      <p:ext uri="{BB962C8B-B14F-4D97-AF65-F5344CB8AC3E}">
        <p14:creationId xmlns:p14="http://schemas.microsoft.com/office/powerpoint/2010/main" val="180584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29584-1A03-1EB3-B508-17FF3843C4B3}"/>
              </a:ext>
            </a:extLst>
          </p:cNvPr>
          <p:cNvSpPr>
            <a:spLocks noGrp="1"/>
          </p:cNvSpPr>
          <p:nvPr>
            <p:ph idx="1"/>
          </p:nvPr>
        </p:nvSpPr>
        <p:spPr>
          <a:xfrm>
            <a:off x="636166" y="1399696"/>
            <a:ext cx="10515600" cy="4351338"/>
          </a:xfrm>
        </p:spPr>
        <p:txBody>
          <a:bodyPr>
            <a:normAutofit lnSpcReduction="10000"/>
          </a:bodyPr>
          <a:lstStyle/>
          <a:p>
            <a:pPr marL="0" indent="0">
              <a:buNone/>
            </a:pPr>
            <a:r>
              <a:rPr lang="en-US" sz="2000" b="1" dirty="0"/>
              <a:t>Introduction:</a:t>
            </a:r>
          </a:p>
          <a:p>
            <a:r>
              <a:rPr lang="en-US" sz="2000" dirty="0"/>
              <a:t>In modern automotive assembly plants, ensuring the correct installation of parts is crucial for maintaining high product quality and minimizing production defects.</a:t>
            </a:r>
          </a:p>
          <a:p>
            <a:r>
              <a:rPr lang="en-US" sz="2000" dirty="0"/>
              <a:t> This project leverages sensor-based detection systems, including Passive Infrared (PIR), Infrared (IR), and Color Sort sensors, to monitor part presence, type, and color in real time during the assembly process. </a:t>
            </a:r>
          </a:p>
          <a:p>
            <a:r>
              <a:rPr lang="en-US" sz="2000" dirty="0"/>
              <a:t>Sensor data is transmitted to cloud platforms via MQTT for further analysis.</a:t>
            </a:r>
          </a:p>
          <a:p>
            <a:r>
              <a:rPr lang="en-US" sz="2000" dirty="0"/>
              <a:t>By integrating Machine Learning (ML) models, the system can automatically detect part mismatches, missing components, and incorrect installations, and predict the future, such as how many alert signals will be generated and the trend analysis. </a:t>
            </a:r>
          </a:p>
          <a:p>
            <a:r>
              <a:rPr lang="en-US" sz="2000" dirty="0"/>
              <a:t>Dashboards provide visual insights into defect trends, while real-time alerts are generated to prompt immediate corrective action by human operators or robotic arms. This intelligent system enhances production efficiency, reduces rework, and minimizes the risk of delivering defective products.</a:t>
            </a:r>
          </a:p>
          <a:p>
            <a:endParaRPr lang="en-US" sz="2000" dirty="0">
              <a:latin typeface="Source Sans Pro" panose="020B0503030403020204" pitchFamily="34" charset="0"/>
              <a:ea typeface="Source Sans Pro" panose="020B0503030403020204" pitchFamily="34" charset="0"/>
            </a:endParaRPr>
          </a:p>
        </p:txBody>
      </p:sp>
      <p:sp>
        <p:nvSpPr>
          <p:cNvPr id="5" name="Arrow: Right 4">
            <a:extLst>
              <a:ext uri="{FF2B5EF4-FFF2-40B4-BE49-F238E27FC236}">
                <a16:creationId xmlns:a16="http://schemas.microsoft.com/office/drawing/2014/main" id="{92D30A26-1508-F968-4A87-D868BC5F87AE}"/>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Source Sans Pro" panose="020B0503030403020204" pitchFamily="34" charset="0"/>
                <a:ea typeface="Source Sans Pro" panose="020B0503030403020204" pitchFamily="34" charset="0"/>
              </a:rPr>
              <a:t>Project Overview</a:t>
            </a:r>
          </a:p>
        </p:txBody>
      </p:sp>
      <p:pic>
        <p:nvPicPr>
          <p:cNvPr id="6" name="Picture 5" descr="A green square with a square on it&#10;&#10;AI-generated content may be incorrect.">
            <a:extLst>
              <a:ext uri="{FF2B5EF4-FFF2-40B4-BE49-F238E27FC236}">
                <a16:creationId xmlns:a16="http://schemas.microsoft.com/office/drawing/2014/main" id="{02A3EA6C-80AA-1E36-BD1E-0BD52CE3C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13491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261A84-A6BF-93BB-6F0F-EE281A4108C6}"/>
              </a:ext>
            </a:extLst>
          </p:cNvPr>
          <p:cNvSpPr txBox="1"/>
          <p:nvPr/>
        </p:nvSpPr>
        <p:spPr>
          <a:xfrm>
            <a:off x="604124" y="1109815"/>
            <a:ext cx="10322956" cy="5964582"/>
          </a:xfrm>
          <a:prstGeom prst="rect">
            <a:avLst/>
          </a:prstGeom>
          <a:noFill/>
        </p:spPr>
        <p:txBody>
          <a:bodyPr wrap="square">
            <a:spAutoFit/>
          </a:bodyPr>
          <a:lstStyle/>
          <a:p>
            <a:r>
              <a:rPr lang="en-US" sz="2000" b="1" dirty="0"/>
              <a:t>Improved Quality Control</a:t>
            </a:r>
            <a:br>
              <a:rPr lang="en-US" sz="2000" dirty="0"/>
            </a:br>
            <a:r>
              <a:rPr lang="en-US" sz="2000" dirty="0"/>
              <a:t>Real-time part verification ensures </a:t>
            </a:r>
            <a:r>
              <a:rPr lang="en-US" sz="2000" b="1" dirty="0"/>
              <a:t>fewer defects, missing parts, and mismatches</a:t>
            </a:r>
            <a:r>
              <a:rPr lang="en-US" sz="2000" dirty="0"/>
              <a:t>.</a:t>
            </a:r>
          </a:p>
          <a:p>
            <a:r>
              <a:rPr lang="en-US" sz="2000" b="1" dirty="0"/>
              <a:t>⚡Real-Time Monitoring and Alerts</a:t>
            </a:r>
            <a:br>
              <a:rPr lang="en-US" sz="2000" dirty="0"/>
            </a:br>
            <a:r>
              <a:rPr lang="en-US" sz="2000" dirty="0"/>
              <a:t>Instant detection and </a:t>
            </a:r>
            <a:r>
              <a:rPr lang="en-US" sz="2000" b="1" dirty="0"/>
              <a:t>automatic alerts enable faster human or robotic intervention</a:t>
            </a:r>
            <a:r>
              <a:rPr lang="en-US" sz="2000" dirty="0"/>
              <a:t>.</a:t>
            </a:r>
          </a:p>
          <a:p>
            <a:r>
              <a:rPr lang="en-US" sz="2000" b="1" dirty="0"/>
              <a:t>📊 Data-Driven Insights</a:t>
            </a:r>
            <a:br>
              <a:rPr lang="en-US" sz="2000" dirty="0"/>
            </a:br>
            <a:r>
              <a:rPr lang="en-US" sz="2000" dirty="0"/>
              <a:t>Sensor data and machine learning models provide </a:t>
            </a:r>
            <a:r>
              <a:rPr lang="en-US" sz="2000" b="1" dirty="0"/>
              <a:t>actionable trends and root cause analysis</a:t>
            </a:r>
            <a:r>
              <a:rPr lang="en-US" sz="2000" dirty="0"/>
              <a:t>.</a:t>
            </a:r>
          </a:p>
          <a:p>
            <a:r>
              <a:rPr lang="en-US" sz="2000" b="1" dirty="0"/>
              <a:t>🌐 Cloud-Based Accessibility</a:t>
            </a:r>
            <a:br>
              <a:rPr lang="en-US" sz="2000" dirty="0"/>
            </a:br>
            <a:r>
              <a:rPr lang="en-US" sz="2000" dirty="0"/>
              <a:t>Sensor data can be </a:t>
            </a:r>
            <a:r>
              <a:rPr lang="en-US" sz="2000" b="1" dirty="0"/>
              <a:t>accessed remotely via </a:t>
            </a:r>
            <a:r>
              <a:rPr lang="en-US" sz="2000" b="1" dirty="0" err="1"/>
              <a:t>ThingSpeak</a:t>
            </a:r>
            <a:r>
              <a:rPr lang="en-US" sz="2000" b="1" dirty="0"/>
              <a:t> and dashboards</a:t>
            </a:r>
            <a:r>
              <a:rPr lang="en-US" sz="2000" dirty="0"/>
              <a:t>, improving plant-wide visibility.</a:t>
            </a:r>
          </a:p>
          <a:p>
            <a:r>
              <a:rPr lang="en-US" sz="2000" b="1" dirty="0"/>
              <a:t>💰 Reduced Rework and Costs</a:t>
            </a:r>
            <a:br>
              <a:rPr lang="en-US" sz="2000" dirty="0"/>
            </a:br>
            <a:r>
              <a:rPr lang="en-US" sz="2000" dirty="0"/>
              <a:t>Early defect detection leads to </a:t>
            </a:r>
            <a:r>
              <a:rPr lang="en-US" sz="2000" b="1" dirty="0"/>
              <a:t>lower rework time, reduced scrap, and cost savings.</a:t>
            </a:r>
            <a:endParaRPr lang="en-US" sz="2000" dirty="0"/>
          </a:p>
          <a:p>
            <a:r>
              <a:rPr lang="en-US" sz="2000" b="1" dirty="0"/>
              <a:t>🛠️ Scalable and Flexible</a:t>
            </a:r>
            <a:br>
              <a:rPr lang="en-US" sz="2000" dirty="0"/>
            </a:br>
            <a:r>
              <a:rPr lang="en-US" sz="2000" dirty="0"/>
              <a:t>The system can </a:t>
            </a:r>
            <a:r>
              <a:rPr lang="en-US" sz="2000" b="1" dirty="0"/>
              <a:t>easily integrate additional sensors or assembly lines</a:t>
            </a:r>
            <a:r>
              <a:rPr lang="en-US" sz="2000" dirty="0"/>
              <a:t> as the plant expands.</a:t>
            </a:r>
          </a:p>
          <a:p>
            <a:r>
              <a:rPr lang="en-US" sz="2000" b="1" dirty="0"/>
              <a:t>⚙️ Easy Simulation and Testing</a:t>
            </a:r>
            <a:br>
              <a:rPr lang="en-US" sz="2000" dirty="0"/>
            </a:br>
            <a:r>
              <a:rPr lang="en-US" sz="2000" dirty="0"/>
              <a:t>Hardware logic and sensor communication can be </a:t>
            </a:r>
            <a:r>
              <a:rPr lang="en-US" sz="2000" b="1" dirty="0"/>
              <a:t>simulated virtually using </a:t>
            </a:r>
            <a:r>
              <a:rPr lang="en-US" sz="2000" b="1" dirty="0" err="1"/>
              <a:t>Wokwi</a:t>
            </a:r>
            <a:r>
              <a:rPr lang="en-US" sz="2000" dirty="0"/>
              <a:t>, saving time and resources.</a:t>
            </a:r>
          </a:p>
          <a:p>
            <a:pPr marR="0" lvl="0">
              <a:lnSpc>
                <a:spcPct val="115000"/>
              </a:lnSpc>
              <a:spcAft>
                <a:spcPts val="800"/>
              </a:spcAft>
              <a:buSzPts val="1000"/>
              <a:tabLst>
                <a:tab pos="457200" algn="l"/>
              </a:tabLst>
            </a:pP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295D4862-05C8-E560-B7B9-7A8A0025040A}"/>
              </a:ext>
            </a:extLst>
          </p:cNvPr>
          <p:cNvSpPr/>
          <p:nvPr/>
        </p:nvSpPr>
        <p:spPr>
          <a:xfrm>
            <a:off x="0" y="0"/>
            <a:ext cx="5672380"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Advantages &amp; Limitations</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8558CDA0-4275-1D08-E1B7-BE879025A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179390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914849-0A33-00DB-611A-D7E0D3522693}"/>
              </a:ext>
            </a:extLst>
          </p:cNvPr>
          <p:cNvSpPr txBox="1"/>
          <p:nvPr/>
        </p:nvSpPr>
        <p:spPr>
          <a:xfrm>
            <a:off x="283464" y="1399696"/>
            <a:ext cx="6570661" cy="1794209"/>
          </a:xfrm>
          <a:prstGeom prst="rect">
            <a:avLst/>
          </a:prstGeom>
          <a:noFill/>
        </p:spPr>
        <p:txBody>
          <a:bodyPr wrap="square">
            <a:spAutoFit/>
          </a:bodyPr>
          <a:lstStyle/>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Real-Time Data Integration</a:t>
            </a:r>
          </a:p>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Expanded Dataset</a:t>
            </a:r>
          </a:p>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Cloud and IoT Integration</a:t>
            </a:r>
          </a:p>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Dashboard &amp; Reporting</a:t>
            </a: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8CCCE703-8809-8FC0-75AA-D9FBE89D8B77}"/>
              </a:ext>
            </a:extLst>
          </p:cNvPr>
          <p:cNvSpPr/>
          <p:nvPr/>
        </p:nvSpPr>
        <p:spPr>
          <a:xfrm>
            <a:off x="1" y="0"/>
            <a:ext cx="4076054"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Future Scope</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9F68E4AD-7DA7-FBE2-DF3F-67F181A4B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42073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F1299A-B2F4-4E69-A657-1955B114F7CA}"/>
              </a:ext>
            </a:extLst>
          </p:cNvPr>
          <p:cNvSpPr txBox="1"/>
          <p:nvPr/>
        </p:nvSpPr>
        <p:spPr>
          <a:xfrm>
            <a:off x="183235" y="1207008"/>
            <a:ext cx="9902597" cy="3769109"/>
          </a:xfrm>
          <a:prstGeom prst="rect">
            <a:avLst/>
          </a:prstGeom>
          <a:noFill/>
        </p:spPr>
        <p:txBody>
          <a:bodyPr wrap="square">
            <a:spAutoFit/>
          </a:bodyPr>
          <a:lstStyle/>
          <a:p>
            <a:pPr marR="0" lvl="0">
              <a:lnSpc>
                <a:spcPct val="115000"/>
              </a:lnSpc>
              <a:spcAft>
                <a:spcPts val="800"/>
              </a:spcAft>
              <a:buSzPts val="1000"/>
              <a:tabLst>
                <a:tab pos="457200" algn="l"/>
              </a:tabLst>
            </a:pPr>
            <a:r>
              <a:rPr lang="en-US" sz="2000" b="1" kern="100" dirty="0">
                <a:latin typeface="Source Sans Pro" panose="020B0503030403020204" pitchFamily="34" charset="0"/>
                <a:ea typeface="Source Sans Pro" panose="020B0503030403020204" pitchFamily="34" charset="0"/>
                <a:cs typeface="Times New Roman" panose="02020603050405020304" pitchFamily="18" charset="0"/>
              </a:rPr>
              <a:t>Conclusion:</a:t>
            </a:r>
          </a:p>
          <a:p>
            <a:pPr marR="0" lvl="0">
              <a:lnSpc>
                <a:spcPct val="115000"/>
              </a:lnSpc>
              <a:spcAft>
                <a:spcPts val="800"/>
              </a:spcAft>
              <a:buSzPts val="1000"/>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The Smart Part Verification System successfully leverages sensor data (PIR, IR, color), part metadata, and time features to detect anomalies in an automotive assembly line. Using a Random Forest classifier, the system achieves reliable classification performance by predicting whether a part is defective or normal.</a:t>
            </a:r>
          </a:p>
          <a:p>
            <a:pPr marR="0" lvl="0">
              <a:lnSpc>
                <a:spcPct val="115000"/>
              </a:lnSpc>
              <a:spcAft>
                <a:spcPts val="800"/>
              </a:spcAft>
              <a:buSzPts val="1000"/>
              <a:tabLst>
                <a:tab pos="457200" algn="l"/>
              </a:tabLst>
            </a:pPr>
            <a:r>
              <a:rPr lang="en-US" sz="2000" b="1" kern="100" dirty="0">
                <a:latin typeface="Source Sans Pro" panose="020B0503030403020204" pitchFamily="34" charset="0"/>
                <a:ea typeface="Source Sans Pro" panose="020B0503030403020204" pitchFamily="34" charset="0"/>
                <a:cs typeface="Times New Roman" panose="02020603050405020304" pitchFamily="18" charset="0"/>
              </a:rPr>
              <a:t>Key outcomes:</a:t>
            </a:r>
          </a:p>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High accuracy in identifying defects using historical data.</a:t>
            </a:r>
          </a:p>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Integration of time-of-day and day-of-week helped model operational patterns.</a:t>
            </a:r>
          </a:p>
          <a:p>
            <a:pPr marL="342900" marR="0" lvl="0" indent="-342900">
              <a:lnSpc>
                <a:spcPct val="115000"/>
              </a:lnSpc>
              <a:spcAft>
                <a:spcPts val="800"/>
              </a:spcAft>
              <a:buSzPts val="1000"/>
              <a:buFont typeface="Wingdings" panose="05000000000000000000" pitchFamily="2" charset="2"/>
              <a:buChar char="q"/>
              <a:tabLst>
                <a:tab pos="457200" algn="l"/>
              </a:tabLst>
            </a:pP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Daily alert forecasts provide insights for proactive maintenance and resource planning.</a:t>
            </a: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186D34F3-7063-A1A9-AF94-C2185DD2A348}"/>
              </a:ext>
            </a:extLst>
          </p:cNvPr>
          <p:cNvSpPr/>
          <p:nvPr/>
        </p:nvSpPr>
        <p:spPr>
          <a:xfrm>
            <a:off x="0" y="0"/>
            <a:ext cx="3936569"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Conclusion</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8D00587A-8EF4-45D1-8353-1F397D813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222586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B2EA78-46D4-AF2C-DFA0-A021542F9712}"/>
              </a:ext>
            </a:extLst>
          </p:cNvPr>
          <p:cNvSpPr txBox="1"/>
          <p:nvPr/>
        </p:nvSpPr>
        <p:spPr>
          <a:xfrm>
            <a:off x="4413143" y="3017316"/>
            <a:ext cx="6098582" cy="823367"/>
          </a:xfrm>
          <a:prstGeom prst="rect">
            <a:avLst/>
          </a:prstGeom>
          <a:noFill/>
        </p:spPr>
        <p:txBody>
          <a:bodyPr wrap="square">
            <a:spAutoFit/>
          </a:bodyPr>
          <a:lstStyle/>
          <a:p>
            <a:pPr marL="0" marR="0">
              <a:lnSpc>
                <a:spcPct val="115000"/>
              </a:lnSpc>
              <a:spcAft>
                <a:spcPts val="800"/>
              </a:spcAft>
            </a:pPr>
            <a:r>
              <a:rPr lang="en-US" sz="4400" b="1" kern="100" dirty="0">
                <a:effectLst/>
                <a:latin typeface="Source Sans Pro" panose="020B0503030403020204" pitchFamily="34" charset="0"/>
                <a:ea typeface="Source Sans Pro" panose="020B0503030403020204" pitchFamily="34" charset="0"/>
                <a:cs typeface="Times New Roman" panose="02020603050405020304" pitchFamily="18" charset="0"/>
              </a:rPr>
              <a:t>Thank you</a:t>
            </a:r>
          </a:p>
        </p:txBody>
      </p:sp>
    </p:spTree>
    <p:extLst>
      <p:ext uri="{BB962C8B-B14F-4D97-AF65-F5344CB8AC3E}">
        <p14:creationId xmlns:p14="http://schemas.microsoft.com/office/powerpoint/2010/main" val="51527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30FEE-50B4-BF5E-93CE-4274728F2D6E}"/>
              </a:ext>
            </a:extLst>
          </p:cNvPr>
          <p:cNvSpPr>
            <a:spLocks noGrp="1"/>
          </p:cNvSpPr>
          <p:nvPr>
            <p:ph idx="1"/>
          </p:nvPr>
        </p:nvSpPr>
        <p:spPr>
          <a:xfrm>
            <a:off x="838200" y="1441577"/>
            <a:ext cx="10515600" cy="402653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Domain Relevance:</a:t>
            </a:r>
          </a:p>
          <a:p>
            <a:r>
              <a:rPr lang="en-US" sz="1800" b="1" dirty="0">
                <a:latin typeface="Times New Roman" panose="02020603050405020304" pitchFamily="18" charset="0"/>
                <a:cs typeface="Times New Roman" panose="02020603050405020304" pitchFamily="18" charset="0"/>
              </a:rPr>
              <a:t>Domain:</a:t>
            </a:r>
            <a:r>
              <a:rPr lang="en-US" sz="1800" dirty="0">
                <a:latin typeface="Times New Roman" panose="02020603050405020304" pitchFamily="18" charset="0"/>
                <a:cs typeface="Times New Roman" panose="02020603050405020304" pitchFamily="18" charset="0"/>
              </a:rPr>
              <a:t> Industrial Automation, Internet of Things (IoT), Embedded Systems , Machine Learning</a:t>
            </a:r>
          </a:p>
          <a:p>
            <a:r>
              <a:rPr lang="en-US" sz="1800" b="1" dirty="0">
                <a:latin typeface="Times New Roman" panose="02020603050405020304" pitchFamily="18" charset="0"/>
                <a:cs typeface="Times New Roman" panose="02020603050405020304" pitchFamily="18" charset="0"/>
              </a:rPr>
              <a:t>Industry Applications:</a:t>
            </a:r>
            <a:r>
              <a:rPr lang="en-US" sz="1800" dirty="0">
                <a:latin typeface="Times New Roman" panose="02020603050405020304" pitchFamily="18" charset="0"/>
                <a:cs typeface="Times New Roman" panose="02020603050405020304" pitchFamily="18" charset="0"/>
              </a:rPr>
              <a:t> Automotive Assembly, Electronics Manufacturing, Quality Control Systems, Industrial IoT (</a:t>
            </a:r>
            <a:r>
              <a:rPr lang="en-US" sz="1800" dirty="0" err="1">
                <a:latin typeface="Times New Roman" panose="02020603050405020304" pitchFamily="18" charset="0"/>
                <a:cs typeface="Times New Roman" panose="02020603050405020304" pitchFamily="18" charset="0"/>
              </a:rPr>
              <a:t>IIoT</a:t>
            </a:r>
            <a:r>
              <a:rPr lang="en-US" sz="1800" dirty="0">
                <a:latin typeface="Times New Roman" panose="02020603050405020304" pitchFamily="18" charset="0"/>
                <a:cs typeface="Times New Roman" panose="02020603050405020304" pitchFamily="18" charset="0"/>
              </a:rPr>
              <a:t>)</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Purpose of combining Embedded system with Machine Learning:</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1" dirty="0"/>
              <a:t>Intelligent Decision-Making:</a:t>
            </a:r>
            <a:r>
              <a:rPr lang="en-US" sz="1800" dirty="0"/>
              <a:t> Machine Learning models analyze sensor data to detect defects, part mismatches, or missing installations with high accuracy and also predict the future for trend analysis.</a:t>
            </a:r>
            <a:br>
              <a:rPr lang="en-US" sz="1800" dirty="0"/>
            </a:br>
            <a:endParaRPr lang="en-US" sz="1800" dirty="0"/>
          </a:p>
          <a:p>
            <a:r>
              <a:rPr lang="en-US" sz="1800" b="1" dirty="0"/>
              <a:t>Data-Driven Insights:</a:t>
            </a:r>
            <a:r>
              <a:rPr lang="en-US" sz="1800" dirty="0"/>
              <a:t> ML-powered dashboards(Power BI) help supervisors monitor defect trends and identify root causes quickly.</a:t>
            </a: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itle 3">
            <a:extLst>
              <a:ext uri="{FF2B5EF4-FFF2-40B4-BE49-F238E27FC236}">
                <a16:creationId xmlns:a16="http://schemas.microsoft.com/office/drawing/2014/main" id="{1CBA0829-A5EE-F153-CE77-90910BCD8EC1}"/>
              </a:ext>
            </a:extLst>
          </p:cNvPr>
          <p:cNvSpPr>
            <a:spLocks noGrp="1"/>
          </p:cNvSpPr>
          <p:nvPr>
            <p:ph type="title"/>
          </p:nvPr>
        </p:nvSpPr>
        <p:spPr>
          <a:xfrm>
            <a:off x="-18288" y="18255"/>
            <a:ext cx="4517136"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Source Sans Pro" panose="020B0503030403020204" pitchFamily="34" charset="0"/>
                <a:ea typeface="Source Sans Pro" panose="020B0503030403020204" pitchFamily="34" charset="0"/>
              </a:rPr>
              <a:t>Project Overview</a:t>
            </a:r>
          </a:p>
        </p:txBody>
      </p:sp>
    </p:spTree>
    <p:extLst>
      <p:ext uri="{BB962C8B-B14F-4D97-AF65-F5344CB8AC3E}">
        <p14:creationId xmlns:p14="http://schemas.microsoft.com/office/powerpoint/2010/main" val="854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A71A16-1B49-DE29-886B-2FD31F28B114}"/>
              </a:ext>
            </a:extLst>
          </p:cNvPr>
          <p:cNvSpPr txBox="1"/>
          <p:nvPr/>
        </p:nvSpPr>
        <p:spPr>
          <a:xfrm>
            <a:off x="736170" y="1730609"/>
            <a:ext cx="11141886" cy="4119974"/>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latin typeface="Times New Roman" panose="02020603050405020304" pitchFamily="18" charset="0"/>
                <a:ea typeface="Source Sans Pro" panose="020B0503030403020204" pitchFamily="34" charset="0"/>
                <a:cs typeface="Times New Roman" panose="02020603050405020304" pitchFamily="18" charset="0"/>
              </a:rPr>
              <a:t>In automotive assembly plants, verifying correct part installation is vital to maintain quality and reduce rework. PIR, IR, and Color Sort sensors detect part presence, type, and color along the assembly line. This sensor data is transmitted to the cloud via MQTT. Machine learning models and data analytics pipelines process the data to detect mismatches, missing parts, or improper installations. Dashboards visualize defect trends and enable root cause analysis. The system generates real-time alerts for human or robotic intervention, enhancing efficiency and minimizing production defects.</a:t>
            </a:r>
          </a:p>
          <a:p>
            <a:pPr marR="0" lvl="0">
              <a:lnSpc>
                <a:spcPct val="115000"/>
              </a:lnSpc>
              <a:spcAft>
                <a:spcPts val="800"/>
              </a:spcAft>
              <a:buSzPts val="1000"/>
              <a:tabLst>
                <a:tab pos="457200" algn="l"/>
              </a:tabLst>
            </a:pPr>
            <a:endParaRPr lang="en-US" sz="1600" kern="100" dirty="0">
              <a:effectLst/>
              <a:latin typeface="Times New Roman" panose="02020603050405020304" pitchFamily="18"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r>
              <a:rPr lang="en-US" sz="1600" b="1" kern="100" dirty="0">
                <a:latin typeface="Times New Roman" panose="02020603050405020304" pitchFamily="18" charset="0"/>
                <a:ea typeface="Source Sans Pro" panose="020B0503030403020204" pitchFamily="34" charset="0"/>
                <a:cs typeface="Times New Roman" panose="02020603050405020304" pitchFamily="18" charset="0"/>
              </a:rPr>
              <a:t>Real-World Problem:</a:t>
            </a:r>
          </a:p>
          <a:p>
            <a:pPr marL="285750" indent="-285750">
              <a:buFont typeface="Arial" panose="020B0604020202020204" pitchFamily="34" charset="0"/>
              <a:buChar char="•"/>
            </a:pPr>
            <a:r>
              <a:rPr lang="en-US" sz="1600" dirty="0"/>
              <a:t>In </a:t>
            </a:r>
            <a:r>
              <a:rPr lang="en-US" sz="1600" b="1" dirty="0"/>
              <a:t>Automotive assembly plants</a:t>
            </a:r>
            <a:r>
              <a:rPr lang="en-US" sz="1600" dirty="0"/>
              <a:t>, ensuring that the correct parts are installed in the correct sequence is critical to maintaining product quality, safety, and production efficiency. However, in fast-paced manufacturing environments:</a:t>
            </a:r>
          </a:p>
          <a:p>
            <a:r>
              <a:rPr lang="en-US" sz="1600" dirty="0"/>
              <a:t>                         Parts may be missing.</a:t>
            </a:r>
          </a:p>
          <a:p>
            <a:r>
              <a:rPr lang="en-US" sz="1600" dirty="0"/>
              <a:t>                        Incorrect parts may be installed.</a:t>
            </a:r>
          </a:p>
          <a:p>
            <a:r>
              <a:rPr lang="en-US" sz="1600" dirty="0"/>
              <a:t>                       Wrong colors or materials may be used.</a:t>
            </a:r>
          </a:p>
          <a:p>
            <a:r>
              <a:rPr lang="en-US" sz="1600" dirty="0"/>
              <a:t>                       Human errors may go unnoticed until late in the process.</a:t>
            </a:r>
          </a:p>
          <a:p>
            <a:pPr marR="0" lvl="0">
              <a:lnSpc>
                <a:spcPct val="115000"/>
              </a:lnSpc>
              <a:spcAft>
                <a:spcPts val="800"/>
              </a:spcAft>
              <a:buSzPts val="1000"/>
              <a:tabLst>
                <a:tab pos="457200" algn="l"/>
              </a:tabLst>
            </a:pPr>
            <a:endParaRPr lang="en-US" sz="1600" kern="100" dirty="0">
              <a:effectLst/>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10" name="Arrow: Right 9">
            <a:extLst>
              <a:ext uri="{FF2B5EF4-FFF2-40B4-BE49-F238E27FC236}">
                <a16:creationId xmlns:a16="http://schemas.microsoft.com/office/drawing/2014/main" id="{0D7BF177-A981-7CE9-7AA2-7455235C57FF}"/>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Problem Statement</a:t>
            </a:r>
            <a:endParaRPr lang="en-US" sz="2400" b="1" dirty="0">
              <a:solidFill>
                <a:schemeClr val="bg1"/>
              </a:solidFill>
              <a:latin typeface="Source Sans Pro" panose="020B0503030403020204" pitchFamily="34" charset="0"/>
              <a:ea typeface="Source Sans Pro" panose="020B0503030403020204" pitchFamily="34" charset="0"/>
            </a:endParaRPr>
          </a:p>
        </p:txBody>
      </p:sp>
      <p:pic>
        <p:nvPicPr>
          <p:cNvPr id="11" name="Picture 10" descr="A green square with a square on it&#10;&#10;AI-generated content may be incorrect.">
            <a:extLst>
              <a:ext uri="{FF2B5EF4-FFF2-40B4-BE49-F238E27FC236}">
                <a16:creationId xmlns:a16="http://schemas.microsoft.com/office/drawing/2014/main" id="{27CBD0B7-5193-F311-7D3E-A9C6CC0C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111339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92EC2-D70C-BA40-6B05-A422B9CC38D7}"/>
              </a:ext>
            </a:extLst>
          </p:cNvPr>
          <p:cNvSpPr>
            <a:spLocks noGrp="1"/>
          </p:cNvSpPr>
          <p:nvPr>
            <p:ph idx="1"/>
          </p:nvPr>
        </p:nvSpPr>
        <p:spPr/>
        <p:txBody>
          <a:bodyPr/>
          <a:lstStyle/>
          <a:p>
            <a:pPr marL="0" indent="0">
              <a:buNone/>
            </a:pPr>
            <a:r>
              <a:rPr lang="en-US" sz="1800" b="1" dirty="0"/>
              <a:t>Why Is It Important?</a:t>
            </a:r>
          </a:p>
          <a:p>
            <a:pPr marL="0" indent="0">
              <a:buNone/>
            </a:pPr>
            <a:r>
              <a:rPr lang="en-US" sz="1800" dirty="0"/>
              <a:t>     For the Automotive Industry:</a:t>
            </a:r>
          </a:p>
          <a:p>
            <a:r>
              <a:rPr lang="en-US" sz="1800" dirty="0"/>
              <a:t>Reduces defective product rates.</a:t>
            </a:r>
          </a:p>
          <a:p>
            <a:r>
              <a:rPr lang="en-US" sz="1800" dirty="0"/>
              <a:t>Increases production line efficiency.</a:t>
            </a:r>
          </a:p>
          <a:p>
            <a:r>
              <a:rPr lang="en-US" sz="1800" dirty="0"/>
              <a:t>Ensures customer safety by preventing faulty assemblies.</a:t>
            </a:r>
          </a:p>
          <a:p>
            <a:r>
              <a:rPr lang="en-US" sz="1800" dirty="0"/>
              <a:t>Saves costs by reducing rework and material waste.</a:t>
            </a:r>
          </a:p>
          <a:p>
            <a:endParaRPr lang="en-IN" dirty="0"/>
          </a:p>
        </p:txBody>
      </p:sp>
      <p:sp>
        <p:nvSpPr>
          <p:cNvPr id="4" name="Title 3">
            <a:extLst>
              <a:ext uri="{FF2B5EF4-FFF2-40B4-BE49-F238E27FC236}">
                <a16:creationId xmlns:a16="http://schemas.microsoft.com/office/drawing/2014/main" id="{DAF3C090-4A46-F63B-60F5-94B70F21CE45}"/>
              </a:ext>
            </a:extLst>
          </p:cNvPr>
          <p:cNvSpPr>
            <a:spLocks noGrp="1"/>
          </p:cNvSpPr>
          <p:nvPr>
            <p:ph type="title"/>
          </p:nvPr>
        </p:nvSpPr>
        <p:spPr>
          <a:xfrm>
            <a:off x="0" y="145669"/>
            <a:ext cx="4913376"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Problem Statement</a:t>
            </a:r>
            <a:endParaRPr lang="en-US" sz="2400" b="1"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4925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9E20D5-711C-333B-0739-B0A4A75D8B12}"/>
              </a:ext>
            </a:extLst>
          </p:cNvPr>
          <p:cNvSpPr txBox="1"/>
          <p:nvPr/>
        </p:nvSpPr>
        <p:spPr>
          <a:xfrm>
            <a:off x="448262" y="1109815"/>
            <a:ext cx="11228626" cy="6657079"/>
          </a:xfrm>
          <a:prstGeom prst="rect">
            <a:avLst/>
          </a:prstGeom>
          <a:noFill/>
        </p:spPr>
        <p:txBody>
          <a:bodyPr wrap="square">
            <a:spAutoFit/>
          </a:bodyPr>
          <a:lstStyle/>
          <a:p>
            <a:pPr marL="342900" marR="0" lvl="0" indent="-342900">
              <a:lnSpc>
                <a:spcPct val="115000"/>
              </a:lnSpc>
              <a:spcAft>
                <a:spcPts val="800"/>
              </a:spcAft>
              <a:buSzPts val="1000"/>
              <a:buFont typeface="Arial" panose="020B0604020202020204" pitchFamily="34" charset="0"/>
              <a:buChar char="•"/>
              <a:tabLst>
                <a:tab pos="457200" algn="l"/>
              </a:tabLst>
            </a:pPr>
            <a:r>
              <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rPr>
              <a:t>Main project goal</a:t>
            </a:r>
            <a:r>
              <a:rPr lang="en-US" sz="2000" kern="100" dirty="0">
                <a:latin typeface="Source Sans Pro" panose="020B0503030403020204" pitchFamily="34" charset="0"/>
                <a:ea typeface="Source Sans Pro" panose="020B0503030403020204" pitchFamily="34" charset="0"/>
                <a:cs typeface="Times New Roman" panose="02020603050405020304" pitchFamily="18" charset="0"/>
              </a:rPr>
              <a:t>: </a:t>
            </a:r>
          </a:p>
          <a:p>
            <a:pPr>
              <a:lnSpc>
                <a:spcPct val="115000"/>
              </a:lnSpc>
              <a:spcAft>
                <a:spcPts val="800"/>
              </a:spcAft>
              <a:buSzPts val="1000"/>
              <a:tabLst>
                <a:tab pos="457200" algn="l"/>
              </a:tabLst>
            </a:pPr>
            <a:r>
              <a:rPr lang="en-US" sz="2000" dirty="0"/>
              <a:t>              To develop a smart, real-time part verification system for automotive assembly lines using embedded sensors and machine learning to minimize production defects, reduce rework costs, and improve overall manufacturing quality and efficiency.</a:t>
            </a:r>
          </a:p>
          <a:p>
            <a:pPr marL="342900" marR="0" lvl="0" indent="-342900">
              <a:lnSpc>
                <a:spcPct val="115000"/>
              </a:lnSpc>
              <a:spcAft>
                <a:spcPts val="800"/>
              </a:spcAft>
              <a:buSzPts val="1000"/>
              <a:buFont typeface="Arial" panose="020B0604020202020204" pitchFamily="34" charset="0"/>
              <a:buChar char="•"/>
              <a:tabLst>
                <a:tab pos="457200" algn="l"/>
              </a:tabLst>
            </a:pP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15000"/>
              </a:lnSpc>
              <a:spcAft>
                <a:spcPts val="800"/>
              </a:spcAft>
              <a:buSzPts val="1000"/>
              <a:buFont typeface="Arial" panose="020B0604020202020204" pitchFamily="34" charset="0"/>
              <a:buChar char="•"/>
              <a:tabLst>
                <a:tab pos="457200" algn="l"/>
              </a:tabLst>
            </a:pPr>
            <a:r>
              <a:rPr lang="en-US" sz="2000" dirty="0">
                <a:latin typeface="Source Sans Pro" panose="020B0503030403020204" pitchFamily="34" charset="0"/>
                <a:ea typeface="Source Sans Pro" panose="020B0503030403020204" pitchFamily="34" charset="0"/>
                <a:cs typeface="Times New Roman" panose="02020603050405020304" pitchFamily="18" charset="0"/>
              </a:rPr>
              <a:t>M</a:t>
            </a:r>
            <a:r>
              <a:rPr lang="en-US" sz="2000" dirty="0">
                <a:effectLst/>
                <a:latin typeface="Source Sans Pro" panose="020B0503030403020204" pitchFamily="34" charset="0"/>
                <a:ea typeface="Source Sans Pro" panose="020B0503030403020204" pitchFamily="34" charset="0"/>
                <a:cs typeface="Times New Roman" panose="02020603050405020304" pitchFamily="18" charset="0"/>
              </a:rPr>
              <a:t>easurable objectives :</a:t>
            </a:r>
          </a:p>
          <a:p>
            <a:pPr marR="0" lvl="0">
              <a:lnSpc>
                <a:spcPct val="115000"/>
              </a:lnSpc>
              <a:spcAft>
                <a:spcPts val="800"/>
              </a:spcAft>
              <a:buSzPts val="1000"/>
              <a:tabLst>
                <a:tab pos="457200" algn="l"/>
              </a:tabLst>
            </a:pPr>
            <a:r>
              <a:rPr lang="en-US" sz="2000" dirty="0">
                <a:latin typeface="Source Sans Pro" panose="020B0503030403020204" pitchFamily="34" charset="0"/>
                <a:ea typeface="Source Sans Pro" panose="020B0503030403020204" pitchFamily="34" charset="0"/>
                <a:cs typeface="Times New Roman" panose="02020603050405020304" pitchFamily="18" charset="0"/>
              </a:rPr>
              <a:t> 			1. High </a:t>
            </a:r>
            <a:r>
              <a:rPr lang="en-US" sz="2000" dirty="0">
                <a:latin typeface="Times New Roman" panose="02020603050405020304" pitchFamily="18" charset="0"/>
                <a:ea typeface="Source Sans Pro" panose="020B0503030403020204" pitchFamily="34" charset="0"/>
                <a:cs typeface="Times New Roman" panose="02020603050405020304" pitchFamily="18" charset="0"/>
              </a:rPr>
              <a:t>Accuracy :</a:t>
            </a:r>
          </a:p>
          <a:p>
            <a:pPr marR="0" lvl="0">
              <a:lnSpc>
                <a:spcPct val="115000"/>
              </a:lnSpc>
              <a:spcAft>
                <a:spcPts val="800"/>
              </a:spcAft>
              <a:buSzPts val="1000"/>
              <a:tabLst>
                <a:tab pos="457200" algn="l"/>
              </a:tabLst>
            </a:pPr>
            <a:r>
              <a:rPr lang="en-US" sz="2000" dirty="0">
                <a:latin typeface="Source Sans Pro" panose="020B0503030403020204" pitchFamily="34" charset="0"/>
                <a:ea typeface="Source Sans Pro" panose="020B0503030403020204" pitchFamily="34" charset="0"/>
                <a:cs typeface="Times New Roman" panose="02020603050405020304" pitchFamily="18" charset="0"/>
              </a:rPr>
              <a:t>				Our Machine learning model accuracy is around 92% for predicting future          alerts</a:t>
            </a:r>
          </a:p>
          <a:p>
            <a:pPr marR="0" lvl="0">
              <a:lnSpc>
                <a:spcPct val="115000"/>
              </a:lnSpc>
              <a:spcAft>
                <a:spcPts val="800"/>
              </a:spcAft>
              <a:buSzPts val="1000"/>
              <a:tabLst>
                <a:tab pos="457200" algn="l"/>
              </a:tabLst>
            </a:pPr>
            <a:r>
              <a:rPr lang="en-US" sz="2000" dirty="0">
                <a:latin typeface="Source Sans Pro" panose="020B0503030403020204" pitchFamily="34" charset="0"/>
                <a:ea typeface="Source Sans Pro" panose="020B0503030403020204" pitchFamily="34" charset="0"/>
                <a:cs typeface="Times New Roman" panose="02020603050405020304" pitchFamily="18" charset="0"/>
              </a:rPr>
              <a:t>			2. Fast </a:t>
            </a:r>
            <a:r>
              <a:rPr lang="en-US" sz="2000" dirty="0">
                <a:latin typeface="Times New Roman" panose="02020603050405020304" pitchFamily="18" charset="0"/>
                <a:cs typeface="Times New Roman" panose="02020603050405020304" pitchFamily="18" charset="0"/>
              </a:rPr>
              <a:t>Data Transmission Efficiency:</a:t>
            </a:r>
            <a:br>
              <a:rPr lang="en-US" sz="2000" dirty="0"/>
            </a:br>
            <a:r>
              <a:rPr lang="en-US" sz="2000" dirty="0"/>
              <a:t>                                                            Ensure sensor data transmission to the cloud via MQTT and HTTP with a </a:t>
            </a:r>
            <a:r>
              <a:rPr lang="en-US" sz="2000" b="1" dirty="0"/>
              <a:t>latency of less than 1 second</a:t>
            </a:r>
            <a:r>
              <a:rPr lang="en-US" sz="2000" dirty="0"/>
              <a:t> per transaction to support real-time decision-making.</a:t>
            </a:r>
          </a:p>
          <a:p>
            <a:pPr marR="0" lvl="0">
              <a:lnSpc>
                <a:spcPct val="115000"/>
              </a:lnSpc>
              <a:spcAft>
                <a:spcPts val="800"/>
              </a:spcAft>
              <a:buSzPts val="1000"/>
              <a:tabLst>
                <a:tab pos="457200" algn="l"/>
              </a:tabLst>
            </a:pPr>
            <a:r>
              <a:rPr lang="en-US" sz="2000" dirty="0">
                <a:latin typeface="Source Sans Pro" panose="020B0503030403020204" pitchFamily="34" charset="0"/>
                <a:ea typeface="Source Sans Pro" panose="020B0503030403020204" pitchFamily="34" charset="0"/>
                <a:cs typeface="Times New Roman" panose="02020603050405020304" pitchFamily="18" charset="0"/>
              </a:rPr>
              <a:t>			3. </a:t>
            </a:r>
            <a:r>
              <a:rPr lang="en-US" sz="2000" dirty="0">
                <a:latin typeface="Times New Roman" panose="02020603050405020304" pitchFamily="18" charset="0"/>
                <a:cs typeface="Times New Roman" panose="02020603050405020304" pitchFamily="18" charset="0"/>
              </a:rPr>
              <a:t>Reduction in Manual Rework</a:t>
            </a:r>
            <a:r>
              <a:rPr lang="en-US" sz="2000" b="1" dirty="0"/>
              <a:t>:</a:t>
            </a:r>
            <a:br>
              <a:rPr lang="en-US" sz="2000" dirty="0"/>
            </a:br>
            <a:r>
              <a:rPr lang="en-US" sz="2000" dirty="0"/>
              <a:t>        Aim for</a:t>
            </a:r>
            <a:r>
              <a:rPr lang="en-US" sz="2000" b="1" dirty="0"/>
              <a:t> reduction in manual rework</a:t>
            </a:r>
            <a:r>
              <a:rPr lang="en-US" sz="2000" dirty="0"/>
              <a:t> within the first 2 months of system deployment.</a:t>
            </a:r>
            <a:endParaRPr lang="en-US" sz="2000" dirty="0">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endParaRPr lang="en-US" sz="20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15000"/>
              </a:lnSpc>
              <a:spcAft>
                <a:spcPts val="800"/>
              </a:spcAft>
              <a:buSzPts val="1000"/>
              <a:buFont typeface="Arial" panose="020B0604020202020204" pitchFamily="34" charset="0"/>
              <a:buChar char="•"/>
              <a:tabLst>
                <a:tab pos="457200" algn="l"/>
              </a:tabLst>
            </a:pPr>
            <a:endParaRPr lang="en-US" sz="2000" dirty="0">
              <a:latin typeface="Source Sans Pro" panose="020B0503030403020204" pitchFamily="34" charset="0"/>
              <a:ea typeface="Source Sans Pro" panose="020B0503030403020204" pitchFamily="34" charset="0"/>
            </a:endParaRPr>
          </a:p>
        </p:txBody>
      </p:sp>
      <p:sp>
        <p:nvSpPr>
          <p:cNvPr id="8" name="Arrow: Right 7">
            <a:extLst>
              <a:ext uri="{FF2B5EF4-FFF2-40B4-BE49-F238E27FC236}">
                <a16:creationId xmlns:a16="http://schemas.microsoft.com/office/drawing/2014/main" id="{C9BB20E8-C526-21BE-C06C-D8F248FB04EE}"/>
              </a:ext>
            </a:extLst>
          </p:cNvPr>
          <p:cNvSpPr/>
          <p:nvPr/>
        </p:nvSpPr>
        <p:spPr>
          <a:xfrm>
            <a:off x="0" y="0"/>
            <a:ext cx="5718875"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Project Goal &amp; Objectives</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D138498F-9445-DB57-FF63-7516E905D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20752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3774B1-9327-CE28-F1F6-15A53719D997}"/>
              </a:ext>
            </a:extLst>
          </p:cNvPr>
          <p:cNvSpPr txBox="1"/>
          <p:nvPr/>
        </p:nvSpPr>
        <p:spPr>
          <a:xfrm>
            <a:off x="1059619" y="1230786"/>
            <a:ext cx="6098582" cy="424603"/>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Source Sans Pro" panose="020B0503030403020204" pitchFamily="34" charset="0"/>
                <a:cs typeface="Times New Roman" panose="02020603050405020304" pitchFamily="18" charset="0"/>
              </a:rPr>
              <a:t>System Architecture diagram</a:t>
            </a:r>
          </a:p>
        </p:txBody>
      </p:sp>
      <p:sp>
        <p:nvSpPr>
          <p:cNvPr id="8" name="Arrow: Right 7">
            <a:extLst>
              <a:ext uri="{FF2B5EF4-FFF2-40B4-BE49-F238E27FC236}">
                <a16:creationId xmlns:a16="http://schemas.microsoft.com/office/drawing/2014/main" id="{29CA1F92-8950-5787-0449-7A409005BF77}"/>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Proposed Solution</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F800E4AA-61EE-1810-524F-17E72508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pic>
        <p:nvPicPr>
          <p:cNvPr id="5" name="Picture 4">
            <a:extLst>
              <a:ext uri="{FF2B5EF4-FFF2-40B4-BE49-F238E27FC236}">
                <a16:creationId xmlns:a16="http://schemas.microsoft.com/office/drawing/2014/main" id="{000C949E-754A-1D67-4403-1763E8227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 y="1929384"/>
            <a:ext cx="11567160" cy="4109310"/>
          </a:xfrm>
          <a:prstGeom prst="rect">
            <a:avLst/>
          </a:prstGeom>
        </p:spPr>
      </p:pic>
    </p:spTree>
    <p:extLst>
      <p:ext uri="{BB962C8B-B14F-4D97-AF65-F5344CB8AC3E}">
        <p14:creationId xmlns:p14="http://schemas.microsoft.com/office/powerpoint/2010/main" val="384244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6B5C306-A4AC-056C-2FE2-5984E3EE9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488" y="1417004"/>
            <a:ext cx="8193023" cy="5093524"/>
          </a:xfrm>
        </p:spPr>
      </p:pic>
      <p:sp>
        <p:nvSpPr>
          <p:cNvPr id="4" name="Title 3">
            <a:extLst>
              <a:ext uri="{FF2B5EF4-FFF2-40B4-BE49-F238E27FC236}">
                <a16:creationId xmlns:a16="http://schemas.microsoft.com/office/drawing/2014/main" id="{B0B13EA1-7898-E4A0-5F5A-CFC2621B0AAC}"/>
              </a:ext>
            </a:extLst>
          </p:cNvPr>
          <p:cNvSpPr>
            <a:spLocks noGrp="1"/>
          </p:cNvSpPr>
          <p:nvPr>
            <p:ph type="title"/>
          </p:nvPr>
        </p:nvSpPr>
        <p:spPr>
          <a:xfrm>
            <a:off x="0" y="0"/>
            <a:ext cx="5477256" cy="1325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Source Sans Pro" panose="020B0503030403020204" pitchFamily="34" charset="0"/>
                <a:ea typeface="Source Sans Pro" panose="020B0503030403020204" pitchFamily="34" charset="0"/>
                <a:cs typeface="Times New Roman" panose="02020603050405020304" pitchFamily="18" charset="0"/>
              </a:rPr>
              <a:t>Circuit Diagram</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672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120F2B-FD44-67F8-7AC0-087E79E5B855}"/>
              </a:ext>
            </a:extLst>
          </p:cNvPr>
          <p:cNvSpPr txBox="1"/>
          <p:nvPr/>
        </p:nvSpPr>
        <p:spPr>
          <a:xfrm>
            <a:off x="448262" y="959126"/>
            <a:ext cx="6098582" cy="881139"/>
          </a:xfrm>
          <a:prstGeom prst="rect">
            <a:avLst/>
          </a:prstGeom>
          <a:noFill/>
        </p:spPr>
        <p:txBody>
          <a:bodyPr wrap="square">
            <a:spAutoFit/>
          </a:bodyPr>
          <a:lstStyle/>
          <a:p>
            <a:pPr marR="0" lvl="0">
              <a:lnSpc>
                <a:spcPct val="115000"/>
              </a:lnSpc>
              <a:spcAft>
                <a:spcPts val="800"/>
              </a:spcAft>
              <a:buSzPts val="1000"/>
              <a:tabLst>
                <a:tab pos="457200" algn="l"/>
              </a:tabLst>
            </a:pPr>
            <a:r>
              <a:rPr lang="en-US" sz="2000" b="1" kern="100" dirty="0">
                <a:latin typeface="Times New Roman" panose="02020603050405020304" pitchFamily="18" charset="0"/>
                <a:ea typeface="Source Sans Pro" panose="020B0503030403020204" pitchFamily="34" charset="0"/>
                <a:cs typeface="Times New Roman" panose="02020603050405020304" pitchFamily="18" charset="0"/>
              </a:rPr>
              <a:t>Flow chart:</a:t>
            </a:r>
          </a:p>
          <a:p>
            <a:pPr marR="0" lvl="0">
              <a:lnSpc>
                <a:spcPct val="115000"/>
              </a:lnSpc>
              <a:spcAft>
                <a:spcPts val="800"/>
              </a:spcAft>
              <a:buSzPts val="1000"/>
              <a:tabLst>
                <a:tab pos="457200" algn="l"/>
              </a:tabLst>
            </a:pPr>
            <a:endParaRPr lang="en-US" sz="2000" kern="1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2D31B7D9-8FF0-2F12-0347-0F29D9D4381B}"/>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System Design</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184007C1-3F21-8B2F-499E-60F75F7FC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pic>
        <p:nvPicPr>
          <p:cNvPr id="3" name="Picture 2">
            <a:extLst>
              <a:ext uri="{FF2B5EF4-FFF2-40B4-BE49-F238E27FC236}">
                <a16:creationId xmlns:a16="http://schemas.microsoft.com/office/drawing/2014/main" id="{F9A8782C-0F92-457E-D895-FEE99F685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475" y="1470464"/>
            <a:ext cx="3915495" cy="5215228"/>
          </a:xfrm>
          <a:prstGeom prst="rect">
            <a:avLst/>
          </a:prstGeom>
        </p:spPr>
      </p:pic>
    </p:spTree>
    <p:extLst>
      <p:ext uri="{BB962C8B-B14F-4D97-AF65-F5344CB8AC3E}">
        <p14:creationId xmlns:p14="http://schemas.microsoft.com/office/powerpoint/2010/main" val="2212882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1414</TotalTime>
  <Words>1315</Words>
  <Application>Microsoft Office PowerPoint</Application>
  <PresentationFormat>Widescreen</PresentationFormat>
  <Paragraphs>130</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Arial</vt:lpstr>
      <vt:lpstr>Calibri</vt:lpstr>
      <vt:lpstr>Source Sans Pro</vt:lpstr>
      <vt:lpstr>Symbol</vt:lpstr>
      <vt:lpstr>Times New Roman</vt:lpstr>
      <vt:lpstr>Wingdings</vt:lpstr>
      <vt:lpstr>Office Theme</vt:lpstr>
      <vt:lpstr>Smart Part Verification in Automotive Manufacturing Plants </vt:lpstr>
      <vt:lpstr>PowerPoint Presentation</vt:lpstr>
      <vt:lpstr>Project Overview</vt:lpstr>
      <vt:lpstr>PowerPoint Presentation</vt:lpstr>
      <vt:lpstr>Problem Statement</vt:lpstr>
      <vt:lpstr>PowerPoint Presentation</vt:lpstr>
      <vt:lpstr>PowerPoint Presentation</vt:lpstr>
      <vt:lpstr>Circuit Diagram</vt:lpstr>
      <vt:lpstr>PowerPoint Presentation</vt:lpstr>
      <vt:lpstr>Proposed Solution</vt:lpstr>
      <vt:lpstr>PowerPoint Presentation</vt:lpstr>
      <vt:lpstr>PowerPoint Presentation</vt:lpstr>
      <vt:lpstr>Dataset:</vt:lpstr>
      <vt:lpstr>Resources Utilized</vt:lpstr>
      <vt:lpstr>System Design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vector>
  </TitlesOfParts>
  <Company>Larsen and Toubro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CNC Machine Health Monitoring and Predictive Maintenance Using IoT and Machine Learning</dc:title>
  <dc:creator>RUPALI NILESH SURASKAR</dc:creator>
  <cp:lastModifiedBy>Abhiram Reddy Kadire</cp:lastModifiedBy>
  <cp:revision>7</cp:revision>
  <dcterms:created xsi:type="dcterms:W3CDTF">2025-05-27T06:19:23Z</dcterms:created>
  <dcterms:modified xsi:type="dcterms:W3CDTF">2025-06-12T08:20:15Z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2025-05-27T09:02:25Z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57e73b39-fc56-400f-a0df-7a76ab66b43e</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Sensitivity: LNT Construction Internal Use</vt:lpwstr>
  </property>
</Properties>
</file>