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314" r:id="rId5"/>
    <p:sldId id="300" r:id="rId6"/>
    <p:sldId id="316" r:id="rId7"/>
    <p:sldId id="293" r:id="rId8"/>
    <p:sldId id="317" r:id="rId9"/>
    <p:sldId id="285" r:id="rId10"/>
    <p:sldId id="323" r:id="rId11"/>
    <p:sldId id="319" r:id="rId12"/>
    <p:sldId id="320" r:id="rId13"/>
    <p:sldId id="321" r:id="rId14"/>
    <p:sldId id="322" r:id="rId15"/>
    <p:sldId id="313" r:id="rId16"/>
    <p:sldId id="275" r:id="rId17"/>
    <p:sldId id="324" r:id="rId18"/>
    <p:sldId id="288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09D"/>
    <a:srgbClr val="EED9B2"/>
    <a:srgbClr val="FFF4EF"/>
    <a:srgbClr val="E6F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28" autoAdjust="0"/>
    <p:restoredTop sz="93725" autoAdjust="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>
        <p:guide orient="horz" pos="175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440F78-2C9E-4C7F-818C-B40BB19D3A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D3FB98-80B9-4155-809A-82659D34A0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18EB1-FF96-47AA-9A30-F1BFF2FFD1F7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EF847-3492-4888-9C23-1504238536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48C54-2332-4748-9C65-6A27E550C1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75FB2-D12E-4669-8522-D3E2C7E6D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91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4A361-7934-4769-9B16-8A939698742C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8E0B9-48E4-499D-93B2-B07D00395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4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D3492AC-2023-4442-AF40-53B11C2EF8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5966" y="1008063"/>
            <a:ext cx="5120640" cy="2054388"/>
          </a:xfrm>
        </p:spPr>
        <p:txBody>
          <a:bodyPr anchor="b">
            <a:normAutofit/>
          </a:bodyPr>
          <a:lstStyle>
            <a:lvl1pPr algn="r">
              <a:defRPr sz="5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8970" y="3105163"/>
            <a:ext cx="3167636" cy="64767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06C6CB5-A7CF-4AA0-8E61-3C46EFA04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524" y="4572000"/>
            <a:ext cx="12188952" cy="2286000"/>
          </a:xfrm>
          <a:solidFill>
            <a:schemeClr val="accent6"/>
          </a:solidFill>
        </p:spPr>
        <p:txBody>
          <a:bodyPr anchor="b"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8305" y="1696389"/>
            <a:ext cx="3210331" cy="3647605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lIns="91440" tIns="45720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95593" y="2750695"/>
            <a:ext cx="2743200" cy="2465883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5F3F79F-C68B-4A8C-B9F0-4BF82DCC6D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16628" y="1696389"/>
            <a:ext cx="3209544" cy="3648456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tIns="45720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7E2099CC-3C3F-4C3B-825F-C69EBE0F0D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765548" y="2750695"/>
            <a:ext cx="2743200" cy="2465883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D904408A-D9CD-40EC-A60A-5AFD4501F7B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48764" y="1696389"/>
            <a:ext cx="3209544" cy="3648456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tIns="45720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6FD60C1-21C4-4DFB-A5A9-717DE2A98BA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77130" y="2750695"/>
            <a:ext cx="2743200" cy="2465883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585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466593" y="2207455"/>
            <a:ext cx="1351811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8516B14-EF29-444F-82DA-19F5011C7DD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466592" y="3559605"/>
            <a:ext cx="1353313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2</a:t>
            </a:r>
            <a:endParaRPr lang="en-ZA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BFDD67D8-D69E-405B-825C-A9AF88C1A80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466592" y="4905756"/>
            <a:ext cx="1353314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3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3354A33-C884-44F0-A320-DF2EBA500D10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1371600" y="2202883"/>
            <a:ext cx="1106424" cy="1106424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7AF29B8F-D39A-4F3A-909A-9D298FB7224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1371600" y="3555033"/>
            <a:ext cx="1106424" cy="1106424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83A1C8AA-5F7D-4C12-9724-97F4B72D8A78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371600" y="4901184"/>
            <a:ext cx="1106424" cy="1106424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19BE8230-B656-44E2-9319-E1464125040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813048" y="2207455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4ADD189D-5EFF-456A-9AEB-E8DB3452742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813048" y="3559605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53862BA6-E42C-4C58-871B-8705122D668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813048" y="4905756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1F9D630-F36F-43B5-B6A8-62245E084CA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470648" y="2207455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  <a:endParaRPr lang="en-ZA" dirty="0"/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C670C5D6-AD2E-415C-BAFE-A8239C15159E}"/>
              </a:ext>
            </a:extLst>
          </p:cNvPr>
          <p:cNvSpPr>
            <a:spLocks noGrp="1"/>
          </p:cNvSpPr>
          <p:nvPr>
            <p:ph sz="half" idx="38" hasCustomPrompt="1"/>
          </p:nvPr>
        </p:nvSpPr>
        <p:spPr>
          <a:xfrm>
            <a:off x="7470648" y="3559605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  <a:endParaRPr lang="en-ZA" dirty="0"/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26DDBF97-B5FA-415C-9E0D-A4A556C40805}"/>
              </a:ext>
            </a:extLst>
          </p:cNvPr>
          <p:cNvSpPr>
            <a:spLocks noGrp="1"/>
          </p:cNvSpPr>
          <p:nvPr>
            <p:ph sz="half" idx="41" hasCustomPrompt="1"/>
          </p:nvPr>
        </p:nvSpPr>
        <p:spPr>
          <a:xfrm>
            <a:off x="7470648" y="4905756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  <a:endParaRPr lang="en-ZA" dirty="0"/>
          </a:p>
        </p:txBody>
      </p:sp>
      <p:sp>
        <p:nvSpPr>
          <p:cNvPr id="17" name="Date Placeholder 1">
            <a:extLst>
              <a:ext uri="{FF2B5EF4-FFF2-40B4-BE49-F238E27FC236}">
                <a16:creationId xmlns:a16="http://schemas.microsoft.com/office/drawing/2014/main" id="{8408DD66-4FD2-41B2-AD2E-24ADA0398198}"/>
              </a:ext>
            </a:extLst>
          </p:cNvPr>
          <p:cNvSpPr>
            <a:spLocks noGrp="1"/>
          </p:cNvSpPr>
          <p:nvPr>
            <p:ph type="dt" sz="half" idx="43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1540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92992" y="2232908"/>
            <a:ext cx="2194560" cy="27432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8728" y="3494402"/>
            <a:ext cx="2194560" cy="27432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310732" y="3494402"/>
            <a:ext cx="2194560" cy="27432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92992" y="5287722"/>
            <a:ext cx="2194560" cy="27432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F7357E-EB66-4B24-BD83-CDF02BFE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67923" y="2586939"/>
            <a:ext cx="10677317" cy="2637195"/>
            <a:chOff x="767923" y="2586939"/>
            <a:chExt cx="10677317" cy="2637195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5CC96AF-1ECA-45C5-A903-6341850289F9}"/>
                </a:ext>
              </a:extLst>
            </p:cNvPr>
            <p:cNvSpPr/>
            <p:nvPr userDrawn="1"/>
          </p:nvSpPr>
          <p:spPr>
            <a:xfrm>
              <a:off x="6098501" y="2586991"/>
              <a:ext cx="46095" cy="1231565"/>
            </a:xfrm>
            <a:custGeom>
              <a:avLst/>
              <a:gdLst>
                <a:gd name="connsiteX0" fmla="*/ 375 w 46095"/>
                <a:gd name="connsiteY0" fmla="*/ 0 h 1231565"/>
                <a:gd name="connsiteX1" fmla="*/ 46095 w 46095"/>
                <a:gd name="connsiteY1" fmla="*/ 114776 h 1231565"/>
                <a:gd name="connsiteX2" fmla="*/ 46095 w 46095"/>
                <a:gd name="connsiteY2" fmla="*/ 1231565 h 1231565"/>
                <a:gd name="connsiteX3" fmla="*/ 0 w 46095"/>
                <a:gd name="connsiteY3" fmla="*/ 1231565 h 1231565"/>
                <a:gd name="connsiteX4" fmla="*/ 0 w 46095"/>
                <a:gd name="connsiteY4" fmla="*/ 942 h 1231565"/>
                <a:gd name="connsiteX5" fmla="*/ 375 w 46095"/>
                <a:gd name="connsiteY5" fmla="*/ 0 h 1231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095" h="1231565">
                  <a:moveTo>
                    <a:pt x="375" y="0"/>
                  </a:moveTo>
                  <a:lnTo>
                    <a:pt x="46095" y="114776"/>
                  </a:lnTo>
                  <a:lnTo>
                    <a:pt x="46095" y="1231565"/>
                  </a:lnTo>
                  <a:lnTo>
                    <a:pt x="0" y="1231565"/>
                  </a:lnTo>
                  <a:lnTo>
                    <a:pt x="0" y="942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7574821-21A4-483A-9824-B9CB9EC4B770}"/>
                </a:ext>
              </a:extLst>
            </p:cNvPr>
            <p:cNvSpPr/>
            <p:nvPr userDrawn="1"/>
          </p:nvSpPr>
          <p:spPr>
            <a:xfrm>
              <a:off x="6053156" y="3818555"/>
              <a:ext cx="45345" cy="97190"/>
            </a:xfrm>
            <a:custGeom>
              <a:avLst/>
              <a:gdLst>
                <a:gd name="connsiteX0" fmla="*/ 0 w 45345"/>
                <a:gd name="connsiteY0" fmla="*/ 0 h 97190"/>
                <a:gd name="connsiteX1" fmla="*/ 45345 w 45345"/>
                <a:gd name="connsiteY1" fmla="*/ 0 h 97190"/>
                <a:gd name="connsiteX2" fmla="*/ 45345 w 45345"/>
                <a:gd name="connsiteY2" fmla="*/ 97190 h 97190"/>
                <a:gd name="connsiteX3" fmla="*/ 0 w 45345"/>
                <a:gd name="connsiteY3" fmla="*/ 97190 h 97190"/>
                <a:gd name="connsiteX4" fmla="*/ 0 w 45345"/>
                <a:gd name="connsiteY4" fmla="*/ 0 h 97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45" h="97190">
                  <a:moveTo>
                    <a:pt x="0" y="0"/>
                  </a:moveTo>
                  <a:lnTo>
                    <a:pt x="45345" y="0"/>
                  </a:lnTo>
                  <a:lnTo>
                    <a:pt x="45345" y="97190"/>
                  </a:lnTo>
                  <a:lnTo>
                    <a:pt x="0" y="97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8C191E1-94CD-4DEF-9125-7E667370926A}"/>
                </a:ext>
              </a:extLst>
            </p:cNvPr>
            <p:cNvSpPr/>
            <p:nvPr userDrawn="1"/>
          </p:nvSpPr>
          <p:spPr>
            <a:xfrm>
              <a:off x="6098500" y="2586939"/>
              <a:ext cx="111238" cy="1231616"/>
            </a:xfrm>
            <a:custGeom>
              <a:avLst/>
              <a:gdLst>
                <a:gd name="connsiteX0" fmla="*/ 0 w 111238"/>
                <a:gd name="connsiteY0" fmla="*/ 0 h 1231616"/>
                <a:gd name="connsiteX1" fmla="*/ 111238 w 111238"/>
                <a:gd name="connsiteY1" fmla="*/ 0 h 1231616"/>
                <a:gd name="connsiteX2" fmla="*/ 111238 w 111238"/>
                <a:gd name="connsiteY2" fmla="*/ 1231616 h 1231616"/>
                <a:gd name="connsiteX3" fmla="*/ 46095 w 111238"/>
                <a:gd name="connsiteY3" fmla="*/ 1231616 h 1231616"/>
                <a:gd name="connsiteX4" fmla="*/ 46095 w 111238"/>
                <a:gd name="connsiteY4" fmla="*/ 114827 h 1231616"/>
                <a:gd name="connsiteX5" fmla="*/ 375 w 111238"/>
                <a:gd name="connsiteY5" fmla="*/ 51 h 1231616"/>
                <a:gd name="connsiteX6" fmla="*/ 0 w 111238"/>
                <a:gd name="connsiteY6" fmla="*/ 993 h 1231616"/>
                <a:gd name="connsiteX7" fmla="*/ 0 w 111238"/>
                <a:gd name="connsiteY7" fmla="*/ 0 h 1231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8" h="1231616">
                  <a:moveTo>
                    <a:pt x="0" y="0"/>
                  </a:moveTo>
                  <a:lnTo>
                    <a:pt x="111238" y="0"/>
                  </a:lnTo>
                  <a:lnTo>
                    <a:pt x="111238" y="1231616"/>
                  </a:lnTo>
                  <a:lnTo>
                    <a:pt x="46095" y="1231616"/>
                  </a:lnTo>
                  <a:lnTo>
                    <a:pt x="46095" y="114827"/>
                  </a:lnTo>
                  <a:lnTo>
                    <a:pt x="375" y="51"/>
                  </a:lnTo>
                  <a:lnTo>
                    <a:pt x="0" y="9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E6DEF02-ADC5-487F-AA38-28AE410EBEB1}"/>
                </a:ext>
              </a:extLst>
            </p:cNvPr>
            <p:cNvSpPr/>
            <p:nvPr userDrawn="1"/>
          </p:nvSpPr>
          <p:spPr>
            <a:xfrm>
              <a:off x="6053156" y="2587933"/>
              <a:ext cx="36576" cy="126204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F5BD053-8127-4207-8BB6-88934D1FE4A5}"/>
                </a:ext>
              </a:extLst>
            </p:cNvPr>
            <p:cNvSpPr/>
            <p:nvPr userDrawn="1"/>
          </p:nvSpPr>
          <p:spPr>
            <a:xfrm>
              <a:off x="767923" y="3818556"/>
              <a:ext cx="5349240" cy="365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6CFD50B-0B31-48EB-8D44-673C8CEC29B7}"/>
                </a:ext>
              </a:extLst>
            </p:cNvPr>
            <p:cNvSpPr/>
            <p:nvPr userDrawn="1"/>
          </p:nvSpPr>
          <p:spPr>
            <a:xfrm>
              <a:off x="6117163" y="3818554"/>
              <a:ext cx="5328077" cy="365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C715010-62CF-4E58-992F-47427FCB0C02}"/>
                </a:ext>
              </a:extLst>
            </p:cNvPr>
            <p:cNvSpPr/>
            <p:nvPr userDrawn="1"/>
          </p:nvSpPr>
          <p:spPr>
            <a:xfrm>
              <a:off x="6053155" y="3852534"/>
              <a:ext cx="36576" cy="1371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7" name="Date Placeholder 1">
            <a:extLst>
              <a:ext uri="{FF2B5EF4-FFF2-40B4-BE49-F238E27FC236}">
                <a16:creationId xmlns:a16="http://schemas.microsoft.com/office/drawing/2014/main" id="{17311117-A0EF-438B-BF68-75DF09D85045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7803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wth 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9924"/>
          </a:xfrm>
        </p:spPr>
        <p:txBody>
          <a:bodyPr bIns="91440" anchor="b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FDD847D-284F-43B9-91A9-0A2AE4977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426525"/>
            <a:ext cx="10515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97280" y="2458260"/>
            <a:ext cx="3200400" cy="731520"/>
          </a:xfrm>
          <a:solidFill>
            <a:schemeClr val="accent2"/>
          </a:solidFill>
        </p:spPr>
        <p:txBody>
          <a:bodyPr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95593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91440" rIns="18288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5F3F79F-C68B-4A8C-B9F0-4BF82DCC6D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25274" y="2458260"/>
            <a:ext cx="3200400" cy="731520"/>
          </a:xfrm>
          <a:solidFill>
            <a:schemeClr val="accent2"/>
          </a:solidFill>
        </p:spPr>
        <p:txBody>
          <a:bodyPr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7E2099CC-3C3F-4C3B-825F-C69EBE0F0D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26864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182880" rIns="18288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D904408A-D9CD-40EC-A60A-5AFD4501F7B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53269" y="2458260"/>
            <a:ext cx="3200400" cy="731520"/>
          </a:xfrm>
          <a:solidFill>
            <a:schemeClr val="accent2"/>
          </a:solidFill>
        </p:spPr>
        <p:txBody>
          <a:bodyPr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6FD60C1-21C4-4DFB-A5A9-717DE2A98BA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56448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182880" rIns="18288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863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DD8E1C1-2F29-4EF8-B7B9-75E2DC5049C7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31850" y="1426525"/>
            <a:ext cx="10515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6438" y="2071688"/>
            <a:ext cx="5029200" cy="4572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438" y="2641555"/>
            <a:ext cx="502920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7475" y="2071688"/>
            <a:ext cx="5029200" cy="4572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7475" y="2641555"/>
            <a:ext cx="502920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630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4" name="Text Placeholder 3">
            <a:extLst>
              <a:ext uri="{FF2B5EF4-FFF2-40B4-BE49-F238E27FC236}">
                <a16:creationId xmlns:a16="http://schemas.microsoft.com/office/drawing/2014/main" id="{A8B6EDEE-DE90-436D-BFA9-9709BE86FD0A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accent3"/>
          </a:solidFill>
          <a:ln>
            <a:noFill/>
          </a:ln>
        </p:spPr>
        <p:txBody>
          <a:bodyPr tIns="36000" anchor="ctr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5FBFE975-0A80-48E8-AA52-A4674F3B96A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8BD9D56F-24FE-4F7D-8E40-A0D0AC71979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D46B7BD9-7D98-4035-8A5E-463BD7C3BF1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AA70B58-94EB-4879-8CBB-F170B13437D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7309DED8-0AF6-493B-A2EC-E3C6524C403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634511C9-82EE-4918-850A-C11AB497D8C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9DFB519F-3772-4743-A8B2-EE749BE7907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FF1ED3A9-45CD-4A8C-94E6-BFD948CC06A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DF614219-217C-4657-8BF6-1BDE7D2907C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9" name="Text Placeholder 10">
            <a:extLst>
              <a:ext uri="{FF2B5EF4-FFF2-40B4-BE49-F238E27FC236}">
                <a16:creationId xmlns:a16="http://schemas.microsoft.com/office/drawing/2014/main" id="{CF5EB19D-BC9E-40FA-BC6F-DA9B98DA7DCA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1E8B9B06-EF32-482E-A7E7-C1BAFE1A45D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243085E-635F-44B9-A90B-BCE5763AD3E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5E2D6E88-5F8C-4406-9211-D4A50B968BA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CC994534-ACB6-4B33-A7F8-59ED88636D9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BFBFB5AF-B984-48A4-A2D5-B0F9A7168B9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5920D2EA-A217-4744-834D-D00BD41BD38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FD2FC71C-590D-4C50-9D20-D98F73D8442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5" name="Text Placeholder 10">
            <a:extLst>
              <a:ext uri="{FF2B5EF4-FFF2-40B4-BE49-F238E27FC236}">
                <a16:creationId xmlns:a16="http://schemas.microsoft.com/office/drawing/2014/main" id="{AD895D25-09BE-492D-944C-8B0E710ADF1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F6192086-61CF-42A5-905D-851D1EEBC25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7" name="Text Placeholder 10">
            <a:extLst>
              <a:ext uri="{FF2B5EF4-FFF2-40B4-BE49-F238E27FC236}">
                <a16:creationId xmlns:a16="http://schemas.microsoft.com/office/drawing/2014/main" id="{FD1AF556-814F-4B48-B1F0-29450A00904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EEEE7A48-BA7F-4AD6-948F-8AF34748D37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1ECC3963-8620-45EA-8E9B-B5ED79CD7A4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1" name="Text Placeholder 10">
            <a:extLst>
              <a:ext uri="{FF2B5EF4-FFF2-40B4-BE49-F238E27FC236}">
                <a16:creationId xmlns:a16="http://schemas.microsoft.com/office/drawing/2014/main" id="{8A5FB4BB-2FEF-496A-8E3A-C4D43AE0498C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A7187E67-FC95-4CA0-9570-815E315916E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2" name="Text Placeholder 10">
            <a:extLst>
              <a:ext uri="{FF2B5EF4-FFF2-40B4-BE49-F238E27FC236}">
                <a16:creationId xmlns:a16="http://schemas.microsoft.com/office/drawing/2014/main" id="{D03EF82F-F37F-48CB-A978-E3BAD66F5C7D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3" name="Text Placeholder 10">
            <a:extLst>
              <a:ext uri="{FF2B5EF4-FFF2-40B4-BE49-F238E27FC236}">
                <a16:creationId xmlns:a16="http://schemas.microsoft.com/office/drawing/2014/main" id="{5F250D41-02CE-4633-9E26-F722FCA110BB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11E3559-68CA-437E-BD12-A9953AE1E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0445" y="4069080"/>
            <a:ext cx="10332720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ate Placeholder 1">
            <a:extLst>
              <a:ext uri="{FF2B5EF4-FFF2-40B4-BE49-F238E27FC236}">
                <a16:creationId xmlns:a16="http://schemas.microsoft.com/office/drawing/2014/main" id="{62C0F98D-B2D7-4EDC-ADD0-9B61A901FCEA}"/>
              </a:ext>
            </a:extLst>
          </p:cNvPr>
          <p:cNvSpPr>
            <a:spLocks noGrp="1"/>
          </p:cNvSpPr>
          <p:nvPr>
            <p:ph type="dt" sz="half" idx="6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42866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925"/>
            <a:ext cx="10515600" cy="40970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7BA1CDE-376A-4ABA-B8B8-75D6A67809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5515" y="1718402"/>
            <a:ext cx="2286000" cy="356616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B8F9B77-308B-48E1-BCAC-0C74FB9A1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5515" y="5359799"/>
            <a:ext cx="2286000" cy="36512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0BA97C8-6774-46D2-9678-1BA2BE8C9D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5515" y="5743005"/>
            <a:ext cx="2286000" cy="365125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D48977F0-CAE5-4054-B1AC-16B25EB28C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54036" y="1718798"/>
            <a:ext cx="2286000" cy="356616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35550F1-A852-48F3-9C1C-C64F3B8D4D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54036" y="5360195"/>
            <a:ext cx="2286000" cy="36512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D757D7CE-02BE-4D9B-A676-F2967D660E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4036" y="5743401"/>
            <a:ext cx="2286000" cy="365125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64C29CA7-3B83-4C84-8407-F05C8CA708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72557" y="1718402"/>
            <a:ext cx="2286000" cy="356616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62304448-704D-4C85-87B3-13204A597E0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2557" y="5360195"/>
            <a:ext cx="2286000" cy="36512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BB608A2D-D2B2-4E41-89DB-745BBE2D8B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72557" y="5743401"/>
            <a:ext cx="2286000" cy="365125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B1A1DC22-0E05-43FC-8E91-0BE7AA25EEF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578378" y="1718798"/>
            <a:ext cx="2286000" cy="356616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25676C67-0CCC-403A-9B15-B42740FCF0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78378" y="5360195"/>
            <a:ext cx="2286000" cy="36512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5CC45AB-977D-4580-9F1A-2E786542EE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78378" y="5743401"/>
            <a:ext cx="2286000" cy="365125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99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p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7BA1CDE-376A-4ABA-B8B8-75D6A67809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5515" y="1717141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B8F9B77-308B-48E1-BCAC-0C74FB9A1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5515" y="3323013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0BA97C8-6774-46D2-9678-1BA2BE8C9D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5515" y="3610807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D48977F0-CAE5-4054-B1AC-16B25EB28C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54036" y="1717537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35550F1-A852-48F3-9C1C-C64F3B8D4D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54036" y="3323409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D757D7CE-02BE-4D9B-A676-F2967D660E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4036" y="3611203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64C29CA7-3B83-4C84-8407-F05C8CA708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72557" y="1717141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62304448-704D-4C85-87B3-13204A597E0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2557" y="3323013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BB608A2D-D2B2-4E41-89DB-745BBE2D8B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72557" y="3610807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B1A1DC22-0E05-43FC-8E91-0BE7AA25EEF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578378" y="1717141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25676C67-0CCC-403A-9B15-B42740FCF0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78378" y="3323013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5CC45AB-977D-4580-9F1A-2E786542EE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78378" y="3610807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4" name="Picture Placeholder 6">
            <a:extLst>
              <a:ext uri="{FF2B5EF4-FFF2-40B4-BE49-F238E27FC236}">
                <a16:creationId xmlns:a16="http://schemas.microsoft.com/office/drawing/2014/main" id="{27688D91-F8AA-4C0A-BF29-90F8FE202DA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325219" y="4131915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D9AECBF7-0508-4905-9DF6-C0FF9D9ADA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25219" y="5737787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A7F920A3-CA67-4CD0-A639-1CE803DE26F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25219" y="6025581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7" name="Picture Placeholder 6">
            <a:extLst>
              <a:ext uri="{FF2B5EF4-FFF2-40B4-BE49-F238E27FC236}">
                <a16:creationId xmlns:a16="http://schemas.microsoft.com/office/drawing/2014/main" id="{463E2C69-9A20-4A90-8F45-4EE6CFD469B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743740" y="4132311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id="{D33409A7-C60B-4AD7-AFDF-23C2F042CEC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743740" y="5738183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4870155B-647D-44E9-AE54-24D2BB2404B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43740" y="6025977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0" name="Picture Placeholder 6">
            <a:extLst>
              <a:ext uri="{FF2B5EF4-FFF2-40B4-BE49-F238E27FC236}">
                <a16:creationId xmlns:a16="http://schemas.microsoft.com/office/drawing/2014/main" id="{3876D40F-6DE8-45F1-B56E-986312109BA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162261" y="4131915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A39ABE-EF7B-477F-A346-C5CDA9F5D63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162261" y="5737787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7787A6CA-4AF6-46F5-BA39-50F328D9A8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62261" y="6025581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3" name="Picture Placeholder 6">
            <a:extLst>
              <a:ext uri="{FF2B5EF4-FFF2-40B4-BE49-F238E27FC236}">
                <a16:creationId xmlns:a16="http://schemas.microsoft.com/office/drawing/2014/main" id="{EC171A7C-639D-47C1-A626-7E4772629B2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8580782" y="4131915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8">
            <a:extLst>
              <a:ext uri="{FF2B5EF4-FFF2-40B4-BE49-F238E27FC236}">
                <a16:creationId xmlns:a16="http://schemas.microsoft.com/office/drawing/2014/main" id="{674313BD-D2AD-4F0E-96FE-469C176818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580782" y="5737787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7141AE4E-36D0-4176-9FCB-E5803788939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580782" y="6025581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4016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1F6AC7C-4EFC-4C76-8784-963130151FD5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1137509" y="1859777"/>
            <a:ext cx="1819656" cy="15179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Add content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2AED95B-59A7-4359-BD74-24F920F7153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8637" y="3444752"/>
            <a:ext cx="2057400" cy="64008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86DAE13-A93D-453A-8164-3F1E97F8F24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34480" y="4110604"/>
            <a:ext cx="2057400" cy="365760"/>
          </a:xfrm>
        </p:spPr>
        <p:txBody>
          <a:bodyPr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FD2C3F4-5FD0-4B09-A5D5-7365D61084F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4480" y="4483110"/>
            <a:ext cx="2057400" cy="914400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28" name="Content Placeholder 13">
            <a:extLst>
              <a:ext uri="{FF2B5EF4-FFF2-40B4-BE49-F238E27FC236}">
                <a16:creationId xmlns:a16="http://schemas.microsoft.com/office/drawing/2014/main" id="{7BF6ABBB-7B41-4F0C-8416-9C72862D93CB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3859487" y="1859777"/>
            <a:ext cx="1819656" cy="15179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Add content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E1B58033-4461-43F1-8E7C-C6E5988BDE8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40615" y="3444752"/>
            <a:ext cx="2057400" cy="64008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80CE999C-FC94-4BF1-BBCE-0A3A934097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6458" y="4110604"/>
            <a:ext cx="2057400" cy="365760"/>
          </a:xfrm>
        </p:spPr>
        <p:txBody>
          <a:bodyPr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6AFDE949-FC25-431E-8298-75F5A7B83A1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56458" y="4483110"/>
            <a:ext cx="2057400" cy="914400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29" name="Content Placeholder 13">
            <a:extLst>
              <a:ext uri="{FF2B5EF4-FFF2-40B4-BE49-F238E27FC236}">
                <a16:creationId xmlns:a16="http://schemas.microsoft.com/office/drawing/2014/main" id="{426B07AE-648A-4C6E-8FE4-B8C6D4A1B42E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6549780" y="1859777"/>
            <a:ext cx="1819656" cy="15179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Add content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BAB49F71-4118-47B2-B571-8DC9A3E9402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0908" y="3444752"/>
            <a:ext cx="2057400" cy="64008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E6D674D8-A1E4-4A7E-929B-32FBA30823A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30908" y="4110604"/>
            <a:ext cx="2057400" cy="365760"/>
          </a:xfrm>
        </p:spPr>
        <p:txBody>
          <a:bodyPr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18E1E8CE-0AA4-4E2F-8DD0-006946935AD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0908" y="4483110"/>
            <a:ext cx="2057400" cy="914400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42" name="Content Placeholder 13">
            <a:extLst>
              <a:ext uri="{FF2B5EF4-FFF2-40B4-BE49-F238E27FC236}">
                <a16:creationId xmlns:a16="http://schemas.microsoft.com/office/drawing/2014/main" id="{0C1E203C-1E7A-4194-97B0-B477E6F37235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9264601" y="1859777"/>
            <a:ext cx="1819656" cy="15179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Add content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C03A45F5-F36F-429B-9C83-90B1DB716F2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45729" y="3444752"/>
            <a:ext cx="2057400" cy="64008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A7CD68A-F84C-4F36-A46D-DB7BA329AB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5729" y="4110604"/>
            <a:ext cx="2057400" cy="365760"/>
          </a:xfrm>
        </p:spPr>
        <p:txBody>
          <a:bodyPr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E67019EA-0584-46F5-BDB3-D2B3C717B01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45729" y="4483110"/>
            <a:ext cx="2057400" cy="914400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EA36FF-A158-49B3-9C17-39C94920B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58617" y="179270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F42D5D-9DBF-475A-BC06-666D080D3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80595" y="1800726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AEDC3F-C3D2-4184-860D-65645BBD6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70888" y="180072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227352-6F71-4914-9AB1-AB4448667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5709" y="182077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89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C593254-CE4F-4114-A997-06CBC039F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365125"/>
            <a:ext cx="7287768" cy="1325563"/>
          </a:xfrm>
        </p:spPr>
        <p:txBody>
          <a:bodyPr/>
          <a:lstStyle>
            <a:lvl1pPr algn="l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E7DBF41-B4A1-4B29-B32C-DDF5058C123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000" y="1941230"/>
            <a:ext cx="9144000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442D9A9-D2E2-42FD-945D-1EF6DC4351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84448" y="4407408"/>
            <a:ext cx="7287768" cy="1371600"/>
          </a:xfr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0676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B487E6-6563-4EEC-A349-2257BBAFD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34" y="1062164"/>
            <a:ext cx="5005466" cy="1325563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ED971A8-4C6D-471D-A690-8CD6662922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1935" y="1143000"/>
            <a:ext cx="4953000" cy="4572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ECB8E5B-4859-4892-A062-C831DA527F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76988" y="2555875"/>
            <a:ext cx="4953000" cy="3159125"/>
          </a:xfrm>
        </p:spPr>
        <p:txBody>
          <a:bodyPr>
            <a:norm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4572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9144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3716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18288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847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2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25" y="4689888"/>
            <a:ext cx="5029200" cy="1371600"/>
          </a:xfrm>
        </p:spPr>
        <p:txBody>
          <a:bodyPr anchor="ctr" anchorCtr="0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390524"/>
            <a:ext cx="5637276" cy="41148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6B717642-3C5E-4830-BCBC-E7FAE8B7794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390524"/>
            <a:ext cx="5637276" cy="41148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A83FC01-0C03-4607-B5EA-8C230EA7CA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60759" y="4687863"/>
            <a:ext cx="5029200" cy="146304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2000"/>
              </a:lnSpc>
              <a:buNone/>
              <a:defRPr sz="1600"/>
            </a:lvl1pPr>
            <a:lvl2pPr marL="457200" indent="0">
              <a:lnSpc>
                <a:spcPts val="2000"/>
              </a:lnSpc>
              <a:buNone/>
              <a:defRPr sz="1600"/>
            </a:lvl2pPr>
            <a:lvl3pPr marL="914400" indent="0">
              <a:lnSpc>
                <a:spcPts val="2000"/>
              </a:lnSpc>
              <a:spcBef>
                <a:spcPts val="0"/>
              </a:spcBef>
              <a:buNone/>
              <a:defRPr sz="1600"/>
            </a:lvl3pPr>
            <a:lvl4pPr marL="1371600" indent="0">
              <a:lnSpc>
                <a:spcPts val="2000"/>
              </a:lnSpc>
              <a:buNone/>
              <a:defRPr sz="1600"/>
            </a:lvl4pPr>
            <a:lvl5pPr marL="1828800" indent="0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2219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390524"/>
            <a:ext cx="11274552" cy="4171951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9C910F3-1CC6-467F-A64A-2DDFE4632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25" y="4689888"/>
            <a:ext cx="5029200" cy="1371600"/>
          </a:xfrm>
        </p:spPr>
        <p:txBody>
          <a:bodyPr anchor="ctr" anchorCtr="0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550E3EA-37A2-40C0-A78F-3C0AB0F781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60759" y="4687863"/>
            <a:ext cx="5029200" cy="146304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1800"/>
              </a:lnSpc>
              <a:buNone/>
              <a:defRPr sz="1600"/>
            </a:lvl1pPr>
            <a:lvl2pPr marL="457200" indent="0">
              <a:lnSpc>
                <a:spcPts val="1800"/>
              </a:lnSpc>
              <a:buNone/>
              <a:defRPr sz="1600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600"/>
            </a:lvl3pPr>
            <a:lvl4pPr marL="1371600" indent="0">
              <a:lnSpc>
                <a:spcPts val="1800"/>
              </a:lnSpc>
              <a:buNone/>
              <a:defRPr sz="1600"/>
            </a:lvl4pPr>
            <a:lvl5pPr marL="1828800" indent="0">
              <a:lnSpc>
                <a:spcPts val="18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2446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9299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79566-C1F8-443D-A135-C6688984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CF363-F733-460B-9E71-BF70442A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0FA47-58F4-4B95-AD52-4EFE7977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4937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1719628"/>
            <a:ext cx="3300183" cy="55403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2332649"/>
            <a:ext cx="3299434" cy="3529013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62182" y="1719628"/>
            <a:ext cx="3300183" cy="55403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62557" y="2332649"/>
            <a:ext cx="3299434" cy="3529013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86164" y="1719628"/>
            <a:ext cx="3300183" cy="55403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86913" y="2332649"/>
            <a:ext cx="3299434" cy="3529013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0860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13B5FF-9D53-4FD4-B752-22F188FA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083EC5-999D-4EF5-A22C-FD19C31D5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215B34-3A95-488E-8DAD-34652A5B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4976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4411E-20EA-4627-8A68-17038DCE1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4E5B2-1EB9-4222-8FAB-65BDC9A95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97C18-82B5-4EB5-9010-63FFB7F53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2AD86-1F8B-4DE6-9736-793E1781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0A3B3-8B02-4D8B-A982-7C7CA03A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C9CBB-7187-447C-9F33-04CFDCD0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5D6D-4906-4DAB-B1BA-9436026FE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75A10-62C2-4D29-B192-A142562FE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58235-2C90-48E1-8A68-7413F7839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CAF9B-D406-4E4F-B804-AF188F651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5FF7C-B4CA-48C1-B1A5-2AA329D3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ABB43-2086-4CDB-B2A4-E51E7D83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686" y="365125"/>
            <a:ext cx="9986601" cy="132556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8692" y="1912336"/>
            <a:ext cx="41148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73892" y="1874838"/>
            <a:ext cx="41148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725FCE9-B62D-4B16-807B-9D0D63E93B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08692" y="2388253"/>
            <a:ext cx="4114800" cy="91440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73892" y="2337741"/>
            <a:ext cx="4114800" cy="91440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F039F13-B78B-4A7E-AB1D-94C070BAE974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518687" y="3608720"/>
            <a:ext cx="41148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583887" y="3571222"/>
            <a:ext cx="41148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1F0A1756-3486-46A9-9DD3-7BFA5FF7573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518687" y="4084637"/>
            <a:ext cx="4114800" cy="91440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83887" y="4034125"/>
            <a:ext cx="4114800" cy="91440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A12F2D63-1E00-4379-A32F-B52857A502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5943600"/>
            <a:ext cx="12188952" cy="9144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71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365125"/>
            <a:ext cx="4602318" cy="1325563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39532F-F90D-47C0-89E1-06A3DED593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0" y="1691640"/>
            <a:ext cx="3931920" cy="338328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58000" y="2093976"/>
            <a:ext cx="4572000" cy="530352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58000" y="2962656"/>
            <a:ext cx="3931920" cy="338328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58000" y="3310128"/>
            <a:ext cx="4572000" cy="530352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8462AFAF-169F-4E2A-AC00-6E866659547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870354" y="3931920"/>
            <a:ext cx="3931920" cy="338328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9FDE6BB6-DE86-4B19-B83F-5B83A89477B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870354" y="4270248"/>
            <a:ext cx="4572000" cy="530352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2B544474-29CA-4D8E-AC15-C05ABDF606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870354" y="4855464"/>
            <a:ext cx="3931920" cy="338328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7C778245-11E1-4B65-ADC1-E9D3DE34E5D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870354" y="5193792"/>
            <a:ext cx="4572000" cy="530352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356350"/>
            <a:ext cx="344805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575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1C922A-9F54-409C-8C2C-90A55B890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00706" y="0"/>
            <a:ext cx="6095999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22" y="365125"/>
            <a:ext cx="5386078" cy="1325563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39532F-F90D-47C0-89E1-06A3DED593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4384" y="1566525"/>
            <a:ext cx="3401568" cy="371246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9922" y="1893053"/>
            <a:ext cx="22860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57506" y="1893053"/>
            <a:ext cx="22860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725FCE9-B62D-4B16-807B-9D0D63E93B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9922" y="2368970"/>
            <a:ext cx="2286000" cy="13716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57506" y="2355956"/>
            <a:ext cx="2286000" cy="13716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F039F13-B78B-4A7E-AB1D-94C070BAE974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719917" y="3843877"/>
            <a:ext cx="22860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67501" y="3843877"/>
            <a:ext cx="22860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1F0A1756-3486-46A9-9DD3-7BFA5FF7573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917" y="4319794"/>
            <a:ext cx="2286000" cy="13716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67501" y="4306780"/>
            <a:ext cx="2286000" cy="13716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84785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8" name="Footer Placeholder 7">
            <a:extLst>
              <a:ext uri="{FF2B5EF4-FFF2-40B4-BE49-F238E27FC236}">
                <a16:creationId xmlns:a16="http://schemas.microsoft.com/office/drawing/2014/main" id="{37667359-6B2F-4D7C-932B-CE6A0E91C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356350"/>
            <a:ext cx="344805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3" name="Slide Number Placeholder 8">
            <a:extLst>
              <a:ext uri="{FF2B5EF4-FFF2-40B4-BE49-F238E27FC236}">
                <a16:creationId xmlns:a16="http://schemas.microsoft.com/office/drawing/2014/main" id="{C69C9BA9-6130-4098-A0A6-E1A00A3B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692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roblem &amp;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B487E6-6563-4EEC-A349-2257BBAFD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34" y="1062164"/>
            <a:ext cx="5005466" cy="1325563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ED971A8-4C6D-471D-A690-8CD6662922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1935" y="1143000"/>
            <a:ext cx="4953000" cy="4572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ECB8E5B-4859-4892-A062-C831DA527F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76988" y="2555875"/>
            <a:ext cx="4953000" cy="315912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2pPr>
            <a:lvl3pPr marL="9144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3pPr>
            <a:lvl4pPr marL="13716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4pPr>
            <a:lvl5pPr marL="18288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806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2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1112" y="3513220"/>
            <a:ext cx="8682164" cy="1828799"/>
          </a:xfrm>
          <a:solidFill>
            <a:schemeClr val="accent3">
              <a:alpha val="90000"/>
            </a:schemeClr>
          </a:solidFill>
        </p:spPr>
        <p:txBody>
          <a:bodyPr lIns="1371600" tIns="0" bIns="0" anchor="ctr">
            <a:noAutofit/>
          </a:bodyPr>
          <a:lstStyle>
            <a:lvl1pPr algn="ctr">
              <a:defRPr sz="5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9958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mod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910104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11096" y="4311688"/>
            <a:ext cx="2286000" cy="36000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11096" y="4773703"/>
            <a:ext cx="2286000" cy="1005840"/>
          </a:xfrm>
        </p:spPr>
        <p:txBody>
          <a:bodyPr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51917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956048" y="4311688"/>
            <a:ext cx="2286000" cy="36000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956048" y="4773703"/>
            <a:ext cx="2286000" cy="1005840"/>
          </a:xfrm>
        </p:spPr>
        <p:txBody>
          <a:bodyPr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993730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991856" y="4311688"/>
            <a:ext cx="2286000" cy="36000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4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991856" y="4773703"/>
            <a:ext cx="2286000" cy="1005840"/>
          </a:xfrm>
        </p:spPr>
        <p:txBody>
          <a:bodyPr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6FCC4B1F-E859-43CC-8B33-EE155744227A}"/>
              </a:ext>
            </a:extLst>
          </p:cNvPr>
          <p:cNvSpPr>
            <a:spLocks noGrp="1"/>
          </p:cNvSpPr>
          <p:nvPr>
            <p:ph type="dt" sz="half" idx="4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0068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72" y="365125"/>
            <a:ext cx="10193315" cy="132556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2073" y="1853548"/>
            <a:ext cx="4572000" cy="64008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2073" y="2505075"/>
            <a:ext cx="4572000" cy="3200400"/>
          </a:xfrm>
        </p:spPr>
        <p:txBody>
          <a:bodyPr>
            <a:normAutofit/>
          </a:bodyPr>
          <a:lstStyle>
            <a:lvl1pPr>
              <a:lnSpc>
                <a:spcPts val="2600"/>
              </a:lnSpc>
              <a:defRPr sz="1600"/>
            </a:lvl1pPr>
            <a:lvl2pPr>
              <a:lnSpc>
                <a:spcPts val="2600"/>
              </a:lnSpc>
              <a:defRPr sz="1600"/>
            </a:lvl2pPr>
            <a:lvl3pPr>
              <a:lnSpc>
                <a:spcPts val="2600"/>
              </a:lnSpc>
              <a:defRPr sz="1600"/>
            </a:lvl3pPr>
            <a:lvl4pPr>
              <a:lnSpc>
                <a:spcPts val="2600"/>
              </a:lnSpc>
              <a:defRPr sz="1600"/>
            </a:lvl4pPr>
            <a:lvl5pPr>
              <a:lnSpc>
                <a:spcPts val="26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4485" y="1853548"/>
            <a:ext cx="4572000" cy="640080"/>
          </a:xfrm>
          <a:noFill/>
        </p:spPr>
        <p:txBody>
          <a:bodyPr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4485" y="2505075"/>
            <a:ext cx="4572000" cy="3200400"/>
          </a:xfrm>
        </p:spPr>
        <p:txBody>
          <a:bodyPr>
            <a:normAutofit/>
          </a:bodyPr>
          <a:lstStyle>
            <a:lvl1pPr>
              <a:lnSpc>
                <a:spcPts val="2600"/>
              </a:lnSpc>
              <a:defRPr sz="1600"/>
            </a:lvl1pPr>
            <a:lvl2pPr>
              <a:lnSpc>
                <a:spcPts val="2600"/>
              </a:lnSpc>
              <a:defRPr sz="1600"/>
            </a:lvl2pPr>
            <a:lvl3pPr>
              <a:lnSpc>
                <a:spcPts val="2600"/>
              </a:lnSpc>
              <a:defRPr sz="1600"/>
            </a:lvl3pPr>
            <a:lvl4pPr>
              <a:lnSpc>
                <a:spcPts val="2600"/>
              </a:lnSpc>
              <a:defRPr sz="1600"/>
            </a:lvl4pPr>
            <a:lvl5pPr>
              <a:lnSpc>
                <a:spcPts val="26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82C2B31-DB43-4AEF-AA1E-62866E69E5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5943600"/>
            <a:ext cx="12188952" cy="9144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09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84" r:id="rId3"/>
    <p:sldLayoutId id="2147483671" r:id="rId4"/>
    <p:sldLayoutId id="2147483683" r:id="rId5"/>
    <p:sldLayoutId id="2147483667" r:id="rId6"/>
    <p:sldLayoutId id="2147483688" r:id="rId7"/>
    <p:sldLayoutId id="2147483673" r:id="rId8"/>
    <p:sldLayoutId id="2147483672" r:id="rId9"/>
    <p:sldLayoutId id="2147483669" r:id="rId10"/>
    <p:sldLayoutId id="2147483682" r:id="rId11"/>
    <p:sldLayoutId id="2147483663" r:id="rId12"/>
    <p:sldLayoutId id="2147483677" r:id="rId13"/>
    <p:sldLayoutId id="2147483653" r:id="rId14"/>
    <p:sldLayoutId id="2147483678" r:id="rId15"/>
    <p:sldLayoutId id="2147483650" r:id="rId16"/>
    <p:sldLayoutId id="2147483654" r:id="rId17"/>
    <p:sldLayoutId id="2147483681" r:id="rId18"/>
    <p:sldLayoutId id="2147483686" r:id="rId19"/>
    <p:sldLayoutId id="2147483690" r:id="rId20"/>
    <p:sldLayoutId id="2147483676" r:id="rId21"/>
    <p:sldLayoutId id="2147483680" r:id="rId22"/>
    <p:sldLayoutId id="2147483675" r:id="rId23"/>
    <p:sldLayoutId id="2147483652" r:id="rId24"/>
    <p:sldLayoutId id="2147483665" r:id="rId25"/>
    <p:sldLayoutId id="2147483655" r:id="rId26"/>
    <p:sldLayoutId id="2147483656" r:id="rId27"/>
    <p:sldLayoutId id="2147483657" r:id="rId2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1920" userDrawn="1">
          <p15:clr>
            <a:srgbClr val="F26B43"/>
          </p15:clr>
        </p15:guide>
        <p15:guide id="4" pos="5760" userDrawn="1">
          <p15:clr>
            <a:srgbClr val="F26B43"/>
          </p15:clr>
        </p15:guide>
        <p15:guide id="5" pos="7248" userDrawn="1">
          <p15:clr>
            <a:srgbClr val="F26B43"/>
          </p15:clr>
        </p15:guide>
        <p15:guide id="6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ebp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ivvy-tripdata.s3.amazonaws.com/index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ride.divvybikes.com/data-license-agreement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D7E2C8B-A9BA-4BAC-B979-DEF1B66BAD06}"/>
              </a:ext>
            </a:extLst>
          </p:cNvPr>
          <p:cNvSpPr/>
          <p:nvPr/>
        </p:nvSpPr>
        <p:spPr>
          <a:xfrm>
            <a:off x="623389" y="385894"/>
            <a:ext cx="10869527" cy="6073629"/>
          </a:xfrm>
          <a:prstGeom prst="rect">
            <a:avLst/>
          </a:prstGeom>
          <a:solidFill>
            <a:srgbClr val="FF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F9CB5A5-086A-4BC4-A3F9-0BFA2C0AEED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623390" y="1679037"/>
            <a:ext cx="7993776" cy="4496499"/>
          </a:xfrm>
          <a:solidFill>
            <a:srgbClr val="FFF4EF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36066" y="578841"/>
            <a:ext cx="6132544" cy="1795244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Cyclistic</a:t>
            </a:r>
            <a:r>
              <a:rPr lang="en-US" dirty="0"/>
              <a:t> Bike-Share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8520" y="2283041"/>
            <a:ext cx="3167636" cy="647673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/>
              <a:t>Harjinder Singh</a:t>
            </a:r>
          </a:p>
          <a:p>
            <a:pPr algn="ctr"/>
            <a:r>
              <a:rPr lang="en-US" dirty="0"/>
              <a:t>02/25/2023</a:t>
            </a:r>
          </a:p>
        </p:txBody>
      </p:sp>
    </p:spTree>
    <p:extLst>
      <p:ext uri="{BB962C8B-B14F-4D97-AF65-F5344CB8AC3E}">
        <p14:creationId xmlns:p14="http://schemas.microsoft.com/office/powerpoint/2010/main" val="3250340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9AB68-AAD3-4F45-941A-BD76631A9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81480"/>
          </a:xfrm>
        </p:spPr>
        <p:txBody>
          <a:bodyPr/>
          <a:lstStyle/>
          <a:p>
            <a:r>
              <a:rPr lang="en-US" dirty="0"/>
              <a:t>Total Rides Per Day</a:t>
            </a:r>
          </a:p>
        </p:txBody>
      </p:sp>
      <p:sp>
        <p:nvSpPr>
          <p:cNvPr id="122" name="Date Placeholder 121">
            <a:extLst>
              <a:ext uri="{FF2B5EF4-FFF2-40B4-BE49-F238E27FC236}">
                <a16:creationId xmlns:a16="http://schemas.microsoft.com/office/drawing/2014/main" id="{145491AF-B0E3-45E3-B13B-B845A699B65D}"/>
              </a:ext>
            </a:extLst>
          </p:cNvPr>
          <p:cNvSpPr>
            <a:spLocks noGrp="1"/>
          </p:cNvSpPr>
          <p:nvPr>
            <p:ph type="dt" sz="half" idx="4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85" name="Footer Placeholder 84">
            <a:extLst>
              <a:ext uri="{FF2B5EF4-FFF2-40B4-BE49-F238E27FC236}">
                <a16:creationId xmlns:a16="http://schemas.microsoft.com/office/drawing/2014/main" id="{6DE2BCA7-4090-47C3-9FBB-639DF1D9AA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70249" y="6391966"/>
            <a:ext cx="4114800" cy="365125"/>
          </a:xfrm>
        </p:spPr>
        <p:txBody>
          <a:bodyPr/>
          <a:lstStyle/>
          <a:p>
            <a:r>
              <a:rPr lang="en-ZA" dirty="0" err="1"/>
              <a:t>Cyclistic</a:t>
            </a:r>
            <a:r>
              <a:rPr lang="en-ZA" dirty="0"/>
              <a:t> Bike-Share Case Study</a:t>
            </a:r>
          </a:p>
        </p:txBody>
      </p:sp>
      <p:sp>
        <p:nvSpPr>
          <p:cNvPr id="86" name="Slide Number Placeholder 85">
            <a:extLst>
              <a:ext uri="{FF2B5EF4-FFF2-40B4-BE49-F238E27FC236}">
                <a16:creationId xmlns:a16="http://schemas.microsoft.com/office/drawing/2014/main" id="{38FA7F94-C624-41F7-9020-8AA1485E2A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10</a:t>
            </a:fld>
            <a:endParaRPr lang="en-ZA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480CBD8-7AFE-460B-800D-00C3A891A5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683" y="822121"/>
            <a:ext cx="12195683" cy="55698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21CCC4-C6D6-474C-BB7A-C11A49B92B51}"/>
              </a:ext>
            </a:extLst>
          </p:cNvPr>
          <p:cNvSpPr txBox="1"/>
          <p:nvPr/>
        </p:nvSpPr>
        <p:spPr>
          <a:xfrm>
            <a:off x="735750" y="6168051"/>
            <a:ext cx="73289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/>
              <a:t>Sunday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D3025A-0A4B-45D2-9159-5C4F8E905CAE}"/>
              </a:ext>
            </a:extLst>
          </p:cNvPr>
          <p:cNvSpPr txBox="1"/>
          <p:nvPr/>
        </p:nvSpPr>
        <p:spPr>
          <a:xfrm>
            <a:off x="2314498" y="6168050"/>
            <a:ext cx="76815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/>
              <a:t>Monday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1F1DB1-3899-4724-9467-6F0975ED9722}"/>
              </a:ext>
            </a:extLst>
          </p:cNvPr>
          <p:cNvSpPr txBox="1"/>
          <p:nvPr/>
        </p:nvSpPr>
        <p:spPr>
          <a:xfrm>
            <a:off x="3886457" y="6168049"/>
            <a:ext cx="79701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/>
              <a:t>Tuesday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C035C1-1D30-499A-BE88-13F4ACBD5100}"/>
              </a:ext>
            </a:extLst>
          </p:cNvPr>
          <p:cNvSpPr txBox="1"/>
          <p:nvPr/>
        </p:nvSpPr>
        <p:spPr>
          <a:xfrm>
            <a:off x="5311276" y="6168048"/>
            <a:ext cx="102624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/>
              <a:t>Wednesday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4AD5FE-5901-4D57-A355-47F66025FE3D}"/>
              </a:ext>
            </a:extLst>
          </p:cNvPr>
          <p:cNvSpPr txBox="1"/>
          <p:nvPr/>
        </p:nvSpPr>
        <p:spPr>
          <a:xfrm>
            <a:off x="7044096" y="6164367"/>
            <a:ext cx="86273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/>
              <a:t>Thursday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86AF7B-854E-49AD-A4B2-1A471DA818E1}"/>
              </a:ext>
            </a:extLst>
          </p:cNvPr>
          <p:cNvSpPr txBox="1"/>
          <p:nvPr/>
        </p:nvSpPr>
        <p:spPr>
          <a:xfrm>
            <a:off x="8713165" y="6164367"/>
            <a:ext cx="63511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/>
              <a:t>Friday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A82603-FC6D-4074-B78C-71944A3DDE4C}"/>
              </a:ext>
            </a:extLst>
          </p:cNvPr>
          <p:cNvSpPr txBox="1"/>
          <p:nvPr/>
        </p:nvSpPr>
        <p:spPr>
          <a:xfrm>
            <a:off x="10199378" y="6164366"/>
            <a:ext cx="83869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/>
              <a:t>Saturday</a:t>
            </a:r>
          </a:p>
        </p:txBody>
      </p:sp>
    </p:spTree>
    <p:extLst>
      <p:ext uri="{BB962C8B-B14F-4D97-AF65-F5344CB8AC3E}">
        <p14:creationId xmlns:p14="http://schemas.microsoft.com/office/powerpoint/2010/main" val="1639712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9AB68-AAD3-4F45-941A-BD76631A9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38230"/>
          </a:xfrm>
        </p:spPr>
        <p:txBody>
          <a:bodyPr/>
          <a:lstStyle/>
          <a:p>
            <a:r>
              <a:rPr lang="en-US" dirty="0"/>
              <a:t>Geographical Data</a:t>
            </a:r>
          </a:p>
        </p:txBody>
      </p:sp>
      <p:sp>
        <p:nvSpPr>
          <p:cNvPr id="122" name="Date Placeholder 121">
            <a:extLst>
              <a:ext uri="{FF2B5EF4-FFF2-40B4-BE49-F238E27FC236}">
                <a16:creationId xmlns:a16="http://schemas.microsoft.com/office/drawing/2014/main" id="{145491AF-B0E3-45E3-B13B-B845A699B65D}"/>
              </a:ext>
            </a:extLst>
          </p:cNvPr>
          <p:cNvSpPr>
            <a:spLocks noGrp="1"/>
          </p:cNvSpPr>
          <p:nvPr>
            <p:ph type="dt" sz="half" idx="4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85" name="Footer Placeholder 84">
            <a:extLst>
              <a:ext uri="{FF2B5EF4-FFF2-40B4-BE49-F238E27FC236}">
                <a16:creationId xmlns:a16="http://schemas.microsoft.com/office/drawing/2014/main" id="{6DE2BCA7-4090-47C3-9FBB-639DF1D9AA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ZA" dirty="0" err="1"/>
              <a:t>Cyclistic</a:t>
            </a:r>
            <a:r>
              <a:rPr lang="en-ZA" dirty="0"/>
              <a:t> Bike-Share Case Study</a:t>
            </a:r>
          </a:p>
        </p:txBody>
      </p:sp>
      <p:sp>
        <p:nvSpPr>
          <p:cNvPr id="86" name="Slide Number Placeholder 85">
            <a:extLst>
              <a:ext uri="{FF2B5EF4-FFF2-40B4-BE49-F238E27FC236}">
                <a16:creationId xmlns:a16="http://schemas.microsoft.com/office/drawing/2014/main" id="{38FA7F94-C624-41F7-9020-8AA1485E2A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11</a:t>
            </a:fld>
            <a:endParaRPr lang="en-ZA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480CBD8-7AFE-460B-800D-00C3A891A5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0"/>
          <a:stretch/>
        </p:blipFill>
        <p:spPr>
          <a:xfrm>
            <a:off x="852662" y="665895"/>
            <a:ext cx="10486676" cy="576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081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9924"/>
          </a:xfrm>
        </p:spPr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DDDEF-20C4-4F65-BAC9-0A763DF7E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66216" y="2030421"/>
            <a:ext cx="3200400" cy="731520"/>
          </a:xfr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txBody>
          <a:bodyPr vert="horz" lIns="91440" tIns="45720" rIns="91440" bIns="45720" rtlCol="0" anchor="ctr" anchorCtr="1">
            <a:normAutofit fontScale="92500"/>
          </a:bodyPr>
          <a:lstStyle/>
          <a:p>
            <a:r>
              <a:rPr lang="en-US" sz="2800" dirty="0"/>
              <a:t>Average Ride Length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DF55437-A2E9-41B0-8902-7FB8BCD8636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4529" y="2763417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182880" rIns="182880" anchor="t" anchorCtr="0">
            <a:norm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Casual members </a:t>
            </a:r>
            <a:r>
              <a:rPr lang="en-US" sz="2400" dirty="0"/>
              <a:t>ride longer than </a:t>
            </a:r>
            <a:r>
              <a:rPr lang="en-US" sz="2400" b="1" dirty="0">
                <a:solidFill>
                  <a:srgbClr val="FF0000"/>
                </a:solidFill>
              </a:rPr>
              <a:t>Annual members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do on a daily and monthly basis. 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9F96FB0A-2A02-4DFB-8C70-412D8DF11C0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94210" y="2030421"/>
            <a:ext cx="3200400" cy="731520"/>
          </a:xfr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r>
              <a:rPr lang="en-US" sz="2600" dirty="0"/>
              <a:t>Type of Bike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B78CA3E-425A-49FC-8D99-4000609FEDB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495800" y="2763417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anchor="t" anchorCtr="1">
            <a:norm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Electrical and Classic Bikes </a:t>
            </a:r>
            <a:r>
              <a:rPr lang="en-US" sz="2400" dirty="0"/>
              <a:t>are significantly more in demand than </a:t>
            </a:r>
            <a:r>
              <a:rPr lang="en-US" sz="2400" b="1" dirty="0">
                <a:solidFill>
                  <a:srgbClr val="FF0000"/>
                </a:solidFill>
              </a:rPr>
              <a:t>Docked Bikes</a:t>
            </a:r>
            <a:r>
              <a:rPr lang="en-US" sz="2400" dirty="0"/>
              <a:t>.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75D2ED3F-4593-4DAA-83A4-953C35F622C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022205" y="2030421"/>
            <a:ext cx="3200400" cy="731520"/>
          </a:xfr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txBody>
          <a:bodyPr>
            <a:noAutofit/>
          </a:bodyPr>
          <a:lstStyle/>
          <a:p>
            <a:r>
              <a:rPr lang="en-US" sz="2400" dirty="0"/>
              <a:t>Monthly Rides by Member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0A0B0A1D-F3E2-4CA5-BB2D-285AB09BB4B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025384" y="2763417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anchor="t" anchorCtr="1">
            <a:norm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Annual members </a:t>
            </a:r>
            <a:r>
              <a:rPr lang="en-US" sz="2400" dirty="0"/>
              <a:t>ride more than </a:t>
            </a:r>
            <a:r>
              <a:rPr lang="en-US" sz="2400" b="1" dirty="0">
                <a:solidFill>
                  <a:srgbClr val="FF0000"/>
                </a:solidFill>
              </a:rPr>
              <a:t>Casual members </a:t>
            </a:r>
            <a:r>
              <a:rPr lang="en-US" sz="2400" dirty="0"/>
              <a:t>do on a daily and monthly basis. </a:t>
            </a:r>
          </a:p>
        </p:txBody>
      </p:sp>
      <p:sp>
        <p:nvSpPr>
          <p:cNvPr id="98" name="Date Placeholder 97">
            <a:extLst>
              <a:ext uri="{FF2B5EF4-FFF2-40B4-BE49-F238E27FC236}">
                <a16:creationId xmlns:a16="http://schemas.microsoft.com/office/drawing/2014/main" id="{13DFDE46-4275-492C-825A-C6E412B28241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99" name="Footer Placeholder 98">
            <a:extLst>
              <a:ext uri="{FF2B5EF4-FFF2-40B4-BE49-F238E27FC236}">
                <a16:creationId xmlns:a16="http://schemas.microsoft.com/office/drawing/2014/main" id="{40F2CC71-2F3A-4594-B8D9-6343A4E974D6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ZA" dirty="0" err="1"/>
              <a:t>Cyclistic</a:t>
            </a:r>
            <a:r>
              <a:rPr lang="en-ZA" dirty="0"/>
              <a:t> Bike-Share Case Study</a:t>
            </a:r>
          </a:p>
        </p:txBody>
      </p:sp>
      <p:sp>
        <p:nvSpPr>
          <p:cNvPr id="100" name="Slide Number Placeholder 99">
            <a:extLst>
              <a:ext uri="{FF2B5EF4-FFF2-40B4-BE49-F238E27FC236}">
                <a16:creationId xmlns:a16="http://schemas.microsoft.com/office/drawing/2014/main" id="{D7EF088D-A6D8-4DA5-AD4D-5221E33569A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07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12" grpId="0" uiExpand="1" build="p" animBg="1"/>
      <p:bldP spid="21" grpId="0" uiExpand="1" build="p" animBg="1"/>
      <p:bldP spid="22" grpId="0" uiExpand="1" build="p" animBg="1"/>
      <p:bldP spid="23" grpId="0" uiExpand="1" build="p" animBg="1"/>
      <p:bldP spid="24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599" y="657415"/>
            <a:ext cx="5005466" cy="132556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6" name="Picture Placeholder 5" descr="photo of empty room with some brick walls and a window&#10; ">
            <a:extLst>
              <a:ext uri="{FF2B5EF4-FFF2-40B4-BE49-F238E27FC236}">
                <a16:creationId xmlns:a16="http://schemas.microsoft.com/office/drawing/2014/main" id="{AF5FE10B-AA36-4681-87ED-8007B7A12DD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1935" y="1143000"/>
            <a:ext cx="4953000" cy="45720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24599" y="1715898"/>
            <a:ext cx="5538865" cy="44846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Data is inconclusive as to why casual members do not sign up for yearly membership.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Casual membership usership is lowest during the WEEKDAYS.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More research is needed to give recommendations to business plan.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Conduct </a:t>
            </a:r>
            <a:r>
              <a:rPr lang="en-ZA" sz="2000" dirty="0">
                <a:cs typeface="Calibri Light"/>
              </a:rPr>
              <a:t>survey to 385 Casual Members to get information about why they are hesitant to sign up for annual membership.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7E2C42-2042-418E-9662-C5F50D84B5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ABA2FA-E564-482C-835A-F210D37ED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ZA" dirty="0" err="1"/>
              <a:t>Cyclistic</a:t>
            </a:r>
            <a:r>
              <a:rPr lang="en-ZA" dirty="0"/>
              <a:t> Bike-Share Case Study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1EA141-3C56-48C9-B1FB-183C363CC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FC8B9E-F100-4A97-B547-E932F9286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77" y="2977116"/>
            <a:ext cx="4867349" cy="273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4107" y="480875"/>
            <a:ext cx="5005466" cy="1325563"/>
          </a:xfrm>
        </p:spPr>
        <p:txBody>
          <a:bodyPr/>
          <a:lstStyle/>
          <a:p>
            <a:r>
              <a:rPr lang="en-US" dirty="0"/>
              <a:t>Survey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F5FE10B-AA36-4681-87ED-8007B7A12DD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142213" y="1715898"/>
            <a:ext cx="5953787" cy="3473042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04107" y="1720442"/>
            <a:ext cx="4228751" cy="44846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Pricing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Uses for e-bike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Location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Days of Usage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Student/Professional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Weekend Usage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Demographics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14-day Trial Period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7E2C42-2042-418E-9662-C5F50D84B5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ABA2FA-E564-482C-835A-F210D37ED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ZA" dirty="0" err="1"/>
              <a:t>Cyclistic</a:t>
            </a:r>
            <a:r>
              <a:rPr lang="en-ZA" dirty="0"/>
              <a:t> Bike-Share Case Study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1EA141-3C56-48C9-B1FB-183C363CC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52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84294-49A0-4C63-A7D7-E3BF9E59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924" y="-121436"/>
            <a:ext cx="10515600" cy="1325563"/>
          </a:xfrm>
        </p:spPr>
        <p:txBody>
          <a:bodyPr/>
          <a:lstStyle/>
          <a:p>
            <a:r>
              <a:rPr lang="en-ZA" dirty="0"/>
              <a:t>Action plan</a:t>
            </a:r>
          </a:p>
        </p:txBody>
      </p:sp>
      <p:sp>
        <p:nvSpPr>
          <p:cNvPr id="11" name="Year">
            <a:extLst>
              <a:ext uri="{FF2B5EF4-FFF2-40B4-BE49-F238E27FC236}">
                <a16:creationId xmlns:a16="http://schemas.microsoft.com/office/drawing/2014/main" id="{44D29552-2F85-4F4F-9B7F-B79798681FB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08815" y="3856549"/>
            <a:ext cx="795829" cy="457200"/>
          </a:xfrm>
        </p:spPr>
        <p:txBody>
          <a:bodyPr>
            <a:noAutofit/>
          </a:bodyPr>
          <a:lstStyle/>
          <a:p>
            <a:r>
              <a:rPr lang="en-ZA" sz="2400" dirty="0"/>
              <a:t>2023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0830F660-D88D-4A5F-8F7C-44B1D5C8E661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2501458" y="1867941"/>
            <a:ext cx="1793875" cy="1276735"/>
          </a:xfrm>
        </p:spPr>
        <p:txBody>
          <a:bodyPr tIns="0">
            <a:noAutofit/>
          </a:bodyPr>
          <a:lstStyle/>
          <a:p>
            <a:r>
              <a:rPr lang="en-ZA" sz="1800" dirty="0"/>
              <a:t>Analyse Survey from February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C65619-A68A-4D21-9D17-40F8692EF19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2028639" y="3939135"/>
            <a:ext cx="640080" cy="201776"/>
          </a:xfrm>
        </p:spPr>
        <p:txBody>
          <a:bodyPr>
            <a:noAutofit/>
          </a:bodyPr>
          <a:lstStyle/>
          <a:p>
            <a:r>
              <a:rPr lang="en-ZA" sz="1400" b="1" dirty="0"/>
              <a:t>JAN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9C4CCA5-A2BE-4897-994D-9B1669D69FD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816326" y="3939135"/>
            <a:ext cx="640080" cy="201776"/>
          </a:xfrm>
        </p:spPr>
        <p:txBody>
          <a:bodyPr>
            <a:noAutofit/>
          </a:bodyPr>
          <a:lstStyle/>
          <a:p>
            <a:r>
              <a:rPr lang="en-ZA" sz="1400" b="1" dirty="0"/>
              <a:t>FEB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C5FD452-DC3E-4D62-B19B-0A79E604A8A8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604013" y="3939135"/>
            <a:ext cx="640080" cy="201776"/>
          </a:xfrm>
        </p:spPr>
        <p:txBody>
          <a:bodyPr>
            <a:noAutofit/>
          </a:bodyPr>
          <a:lstStyle/>
          <a:p>
            <a:r>
              <a:rPr lang="en-ZA" sz="1400" b="1" dirty="0"/>
              <a:t>MAR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6D290B2-F312-4D9A-96C7-D40523406AC5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391700" y="3939135"/>
            <a:ext cx="640080" cy="201776"/>
          </a:xfrm>
        </p:spPr>
        <p:txBody>
          <a:bodyPr>
            <a:noAutofit/>
          </a:bodyPr>
          <a:lstStyle/>
          <a:p>
            <a:r>
              <a:rPr lang="en-ZA" sz="1400" b="1" dirty="0"/>
              <a:t>APR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0E52477-0BA9-471B-B2C2-F1A03FCF188F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5179387" y="3939135"/>
            <a:ext cx="640080" cy="201776"/>
          </a:xfrm>
        </p:spPr>
        <p:txBody>
          <a:bodyPr>
            <a:noAutofit/>
          </a:bodyPr>
          <a:lstStyle/>
          <a:p>
            <a:r>
              <a:rPr lang="en-ZA" sz="1400" b="1" dirty="0"/>
              <a:t>MAY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0D1D022-03FA-47E6-8430-252C6D5B4C4E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5967074" y="3939135"/>
            <a:ext cx="640080" cy="201776"/>
          </a:xfrm>
        </p:spPr>
        <p:txBody>
          <a:bodyPr>
            <a:noAutofit/>
          </a:bodyPr>
          <a:lstStyle/>
          <a:p>
            <a:r>
              <a:rPr lang="en-ZA" sz="1400" b="1" dirty="0"/>
              <a:t>JUN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A7483FC-7290-41B1-B371-ECA1174519DE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6754761" y="3939135"/>
            <a:ext cx="640080" cy="201776"/>
          </a:xfrm>
        </p:spPr>
        <p:txBody>
          <a:bodyPr>
            <a:noAutofit/>
          </a:bodyPr>
          <a:lstStyle/>
          <a:p>
            <a:r>
              <a:rPr lang="en-ZA" sz="1400" b="1" dirty="0"/>
              <a:t>JUL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49E385-DCE9-4DC9-8F0A-F8BAF02D9797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542448" y="3939135"/>
            <a:ext cx="640080" cy="201776"/>
          </a:xfrm>
        </p:spPr>
        <p:txBody>
          <a:bodyPr>
            <a:noAutofit/>
          </a:bodyPr>
          <a:lstStyle/>
          <a:p>
            <a:r>
              <a:rPr lang="en-ZA" sz="1400" b="1" dirty="0"/>
              <a:t>AUG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B7A506EE-32D5-4685-97A6-8FDFEF238C43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8330135" y="3939135"/>
            <a:ext cx="640080" cy="201776"/>
          </a:xfrm>
        </p:spPr>
        <p:txBody>
          <a:bodyPr>
            <a:noAutofit/>
          </a:bodyPr>
          <a:lstStyle/>
          <a:p>
            <a:r>
              <a:rPr lang="en-ZA" sz="1400" b="1" dirty="0"/>
              <a:t>SEP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1787EDAC-5EAB-4A0D-9BD2-D6E9FD0B26A1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9117822" y="3939135"/>
            <a:ext cx="640080" cy="201776"/>
          </a:xfrm>
        </p:spPr>
        <p:txBody>
          <a:bodyPr>
            <a:noAutofit/>
          </a:bodyPr>
          <a:lstStyle/>
          <a:p>
            <a:r>
              <a:rPr lang="en-ZA" sz="1400" b="1" dirty="0"/>
              <a:t>OCT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E80CB353-63CA-4305-9748-807B6905DBFF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9905509" y="3939135"/>
            <a:ext cx="640080" cy="201776"/>
          </a:xfrm>
        </p:spPr>
        <p:txBody>
          <a:bodyPr>
            <a:noAutofit/>
          </a:bodyPr>
          <a:lstStyle/>
          <a:p>
            <a:r>
              <a:rPr lang="en-ZA" sz="1400" b="1" dirty="0"/>
              <a:t>NOV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1B52C010-5159-4F61-821F-E73647E7C066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10693196" y="3939135"/>
            <a:ext cx="640080" cy="201776"/>
          </a:xfrm>
        </p:spPr>
        <p:txBody>
          <a:bodyPr>
            <a:noAutofit/>
          </a:bodyPr>
          <a:lstStyle/>
          <a:p>
            <a:r>
              <a:rPr lang="en-ZA" sz="1400" b="1" dirty="0"/>
              <a:t>DEC</a:t>
            </a:r>
          </a:p>
        </p:txBody>
      </p:sp>
      <p:sp>
        <p:nvSpPr>
          <p:cNvPr id="70" name="Date Placeholder 69">
            <a:extLst>
              <a:ext uri="{FF2B5EF4-FFF2-40B4-BE49-F238E27FC236}">
                <a16:creationId xmlns:a16="http://schemas.microsoft.com/office/drawing/2014/main" id="{B3C3CC42-64DA-452A-821D-840B4ED37C81}"/>
              </a:ext>
            </a:extLst>
          </p:cNvPr>
          <p:cNvSpPr>
            <a:spLocks noGrp="1"/>
          </p:cNvSpPr>
          <p:nvPr>
            <p:ph type="dt" sz="half" idx="60"/>
          </p:nvPr>
        </p:nvSpPr>
        <p:spPr>
          <a:xfrm>
            <a:off x="896924" y="5950073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5BD6B-402B-4987-9FCE-9A6924EE2F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97324" y="5950073"/>
            <a:ext cx="4114800" cy="365125"/>
          </a:xfrm>
        </p:spPr>
        <p:txBody>
          <a:bodyPr/>
          <a:lstStyle/>
          <a:p>
            <a:r>
              <a:rPr lang="en-ZA" dirty="0" err="1"/>
              <a:t>Cyclistic</a:t>
            </a:r>
            <a:r>
              <a:rPr lang="en-ZA" dirty="0"/>
              <a:t> Bike-Share Case Study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9ECD5-0EAD-48D0-B30B-16305BC106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69324" y="5950073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15</a:t>
            </a:fld>
            <a:endParaRPr lang="en-ZA" dirty="0"/>
          </a:p>
        </p:txBody>
      </p:sp>
      <p:sp>
        <p:nvSpPr>
          <p:cNvPr id="38" name="Text Placeholder 31">
            <a:extLst>
              <a:ext uri="{FF2B5EF4-FFF2-40B4-BE49-F238E27FC236}">
                <a16:creationId xmlns:a16="http://schemas.microsoft.com/office/drawing/2014/main" id="{607DCFEC-829E-4B9D-9E7F-72EDD3917269}"/>
              </a:ext>
            </a:extLst>
          </p:cNvPr>
          <p:cNvSpPr txBox="1">
            <a:spLocks/>
          </p:cNvSpPr>
          <p:nvPr/>
        </p:nvSpPr>
        <p:spPr>
          <a:xfrm>
            <a:off x="4610687" y="1880571"/>
            <a:ext cx="1793875" cy="1271736"/>
          </a:xfrm>
          <a:prstGeom prst="rect">
            <a:avLst/>
          </a:prstGeom>
          <a:solidFill>
            <a:srgbClr val="FFB09D"/>
          </a:solidFill>
          <a:ln>
            <a:noFill/>
          </a:ln>
        </p:spPr>
        <p:txBody>
          <a:bodyPr vert="horz" lIns="0" tIns="0" rIns="0" bIns="0" rtlCol="0" anchor="ctr" anchorCtr="1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Analyse Data from the last month to see if there are any change to membership</a:t>
            </a:r>
          </a:p>
        </p:txBody>
      </p:sp>
      <p:sp>
        <p:nvSpPr>
          <p:cNvPr id="34" name="Text Placeholder 31">
            <a:extLst>
              <a:ext uri="{FF2B5EF4-FFF2-40B4-BE49-F238E27FC236}">
                <a16:creationId xmlns:a16="http://schemas.microsoft.com/office/drawing/2014/main" id="{7FB66D8F-42FB-4D6F-B5C7-E8A2704C4D5D}"/>
              </a:ext>
            </a:extLst>
          </p:cNvPr>
          <p:cNvSpPr txBox="1">
            <a:spLocks/>
          </p:cNvSpPr>
          <p:nvPr/>
        </p:nvSpPr>
        <p:spPr>
          <a:xfrm>
            <a:off x="6711720" y="1867941"/>
            <a:ext cx="1793875" cy="12717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lIns="0" tIns="0" rIns="0" bIns="0" rtlCol="0" anchor="ctr" anchorCtr="1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1800" dirty="0"/>
              <a:t>Gather feedback</a:t>
            </a:r>
          </a:p>
        </p:txBody>
      </p:sp>
      <p:sp>
        <p:nvSpPr>
          <p:cNvPr id="40" name="Text Placeholder 31">
            <a:extLst>
              <a:ext uri="{FF2B5EF4-FFF2-40B4-BE49-F238E27FC236}">
                <a16:creationId xmlns:a16="http://schemas.microsoft.com/office/drawing/2014/main" id="{0322F7C2-6007-4413-B0AC-012350267DE3}"/>
              </a:ext>
            </a:extLst>
          </p:cNvPr>
          <p:cNvSpPr txBox="1">
            <a:spLocks/>
          </p:cNvSpPr>
          <p:nvPr/>
        </p:nvSpPr>
        <p:spPr>
          <a:xfrm>
            <a:off x="1879618" y="5034130"/>
            <a:ext cx="1793875" cy="9678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lIns="0" tIns="0" rIns="0" bIns="0" rtlCol="0" anchor="ctr" anchorCtr="1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1800" dirty="0">
                <a:cs typeface="Calibri Light"/>
              </a:rPr>
              <a:t>Survey 385 Casual Members</a:t>
            </a:r>
          </a:p>
        </p:txBody>
      </p:sp>
      <p:sp>
        <p:nvSpPr>
          <p:cNvPr id="42" name="Text Placeholder 31">
            <a:extLst>
              <a:ext uri="{FF2B5EF4-FFF2-40B4-BE49-F238E27FC236}">
                <a16:creationId xmlns:a16="http://schemas.microsoft.com/office/drawing/2014/main" id="{98DDA43F-34CF-4E57-97F0-535BCBD8A38F}"/>
              </a:ext>
            </a:extLst>
          </p:cNvPr>
          <p:cNvSpPr txBox="1">
            <a:spLocks/>
          </p:cNvSpPr>
          <p:nvPr/>
        </p:nvSpPr>
        <p:spPr>
          <a:xfrm>
            <a:off x="3828926" y="5034129"/>
            <a:ext cx="1793875" cy="9678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0" tIns="0" rIns="0" bIns="0" rtlCol="0" anchor="ctr" anchorCtr="1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1800" dirty="0">
                <a:solidFill>
                  <a:schemeClr val="tx1"/>
                </a:solidFill>
              </a:rPr>
              <a:t>Launch New Annual Memberships</a:t>
            </a:r>
          </a:p>
        </p:txBody>
      </p:sp>
      <p:sp>
        <p:nvSpPr>
          <p:cNvPr id="36" name="Text Placeholder 31">
            <a:extLst>
              <a:ext uri="{FF2B5EF4-FFF2-40B4-BE49-F238E27FC236}">
                <a16:creationId xmlns:a16="http://schemas.microsoft.com/office/drawing/2014/main" id="{FD461938-72FB-4E5D-80CD-DE5F3EE1D5AE}"/>
              </a:ext>
            </a:extLst>
          </p:cNvPr>
          <p:cNvSpPr txBox="1">
            <a:spLocks/>
          </p:cNvSpPr>
          <p:nvPr/>
        </p:nvSpPr>
        <p:spPr>
          <a:xfrm>
            <a:off x="5748573" y="5034129"/>
            <a:ext cx="1793875" cy="9678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lIns="0" tIns="0" rIns="0" bIns="0" rtlCol="0" anchor="ctr" anchorCtr="1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Adjust pricing or marketing techniques to increase membership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A60E3F7-029A-49BA-81A4-C0D9B4670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934241" y="3144676"/>
            <a:ext cx="0" cy="783687"/>
          </a:xfrm>
          <a:prstGeom prst="line">
            <a:avLst/>
          </a:prstGeom>
          <a:ln>
            <a:solidFill>
              <a:schemeClr val="accent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C63CB3E-25F3-4384-8C96-BB924FA53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0800000">
            <a:off x="6294184" y="4176879"/>
            <a:ext cx="0" cy="857250"/>
          </a:xfrm>
          <a:prstGeom prst="line">
            <a:avLst/>
          </a:prstGeom>
          <a:ln>
            <a:solidFill>
              <a:schemeClr val="accent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2E3DEF9-3B41-4091-B0CB-B5BCCCC48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499427" y="3071113"/>
            <a:ext cx="0" cy="857250"/>
          </a:xfrm>
          <a:prstGeom prst="line">
            <a:avLst/>
          </a:prstGeom>
          <a:ln>
            <a:solidFill>
              <a:schemeClr val="accent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F9EC6C0-1013-478D-9D38-F5E0A03C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0800000">
            <a:off x="3149378" y="4192875"/>
            <a:ext cx="0" cy="857250"/>
          </a:xfrm>
          <a:prstGeom prst="line">
            <a:avLst/>
          </a:prstGeom>
          <a:ln>
            <a:solidFill>
              <a:schemeClr val="accent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5E1C21F-EF32-4CA2-BCB8-D7FA7A59B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083074" y="3071113"/>
            <a:ext cx="0" cy="857250"/>
          </a:xfrm>
          <a:prstGeom prst="line">
            <a:avLst/>
          </a:prstGeom>
          <a:ln>
            <a:solidFill>
              <a:schemeClr val="accent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00161CD-EB22-4A39-B831-F62D3980F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0800000">
            <a:off x="4725863" y="4176879"/>
            <a:ext cx="0" cy="857250"/>
          </a:xfrm>
          <a:prstGeom prst="line">
            <a:avLst/>
          </a:prstGeom>
          <a:ln>
            <a:solidFill>
              <a:schemeClr val="accent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 Placeholder 67">
            <a:extLst>
              <a:ext uri="{FF2B5EF4-FFF2-40B4-BE49-F238E27FC236}">
                <a16:creationId xmlns:a16="http://schemas.microsoft.com/office/drawing/2014/main" id="{8444E8F0-D505-4E9E-BE70-315681D4E02A}"/>
              </a:ext>
            </a:extLst>
          </p:cNvPr>
          <p:cNvSpPr txBox="1">
            <a:spLocks/>
          </p:cNvSpPr>
          <p:nvPr/>
        </p:nvSpPr>
        <p:spPr>
          <a:xfrm>
            <a:off x="5909996" y="3502152"/>
            <a:ext cx="640080" cy="2017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8" name="Text Placeholder 70">
            <a:extLst>
              <a:ext uri="{FF2B5EF4-FFF2-40B4-BE49-F238E27FC236}">
                <a16:creationId xmlns:a16="http://schemas.microsoft.com/office/drawing/2014/main" id="{A104E033-E39A-4DF8-90C1-4D882C112F07}"/>
              </a:ext>
            </a:extLst>
          </p:cNvPr>
          <p:cNvSpPr txBox="1">
            <a:spLocks/>
          </p:cNvSpPr>
          <p:nvPr/>
        </p:nvSpPr>
        <p:spPr>
          <a:xfrm>
            <a:off x="5122076" y="3502152"/>
            <a:ext cx="640080" cy="2017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9" name="Text Placeholder 74">
            <a:extLst>
              <a:ext uri="{FF2B5EF4-FFF2-40B4-BE49-F238E27FC236}">
                <a16:creationId xmlns:a16="http://schemas.microsoft.com/office/drawing/2014/main" id="{1AF5D913-727A-401D-9F79-42E8D60C9B66}"/>
              </a:ext>
            </a:extLst>
          </p:cNvPr>
          <p:cNvSpPr txBox="1">
            <a:spLocks/>
          </p:cNvSpPr>
          <p:nvPr/>
        </p:nvSpPr>
        <p:spPr>
          <a:xfrm>
            <a:off x="4334156" y="3502152"/>
            <a:ext cx="640080" cy="2017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0" name="Text Placeholder 76">
            <a:extLst>
              <a:ext uri="{FF2B5EF4-FFF2-40B4-BE49-F238E27FC236}">
                <a16:creationId xmlns:a16="http://schemas.microsoft.com/office/drawing/2014/main" id="{429940CB-D113-4218-AB11-5A8FEC663167}"/>
              </a:ext>
            </a:extLst>
          </p:cNvPr>
          <p:cNvSpPr txBox="1">
            <a:spLocks/>
          </p:cNvSpPr>
          <p:nvPr/>
        </p:nvSpPr>
        <p:spPr>
          <a:xfrm>
            <a:off x="3546236" y="3502152"/>
            <a:ext cx="640080" cy="2017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1" name="Text Placeholder 78">
            <a:extLst>
              <a:ext uri="{FF2B5EF4-FFF2-40B4-BE49-F238E27FC236}">
                <a16:creationId xmlns:a16="http://schemas.microsoft.com/office/drawing/2014/main" id="{A58917F1-42E6-4BD6-8F08-E03121C78C8A}"/>
              </a:ext>
            </a:extLst>
          </p:cNvPr>
          <p:cNvSpPr txBox="1">
            <a:spLocks/>
          </p:cNvSpPr>
          <p:nvPr/>
        </p:nvSpPr>
        <p:spPr>
          <a:xfrm>
            <a:off x="2758316" y="3502152"/>
            <a:ext cx="640080" cy="2017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2" name="Text Placeholder 81">
            <a:extLst>
              <a:ext uri="{FF2B5EF4-FFF2-40B4-BE49-F238E27FC236}">
                <a16:creationId xmlns:a16="http://schemas.microsoft.com/office/drawing/2014/main" id="{F0E809C6-B433-488E-A70D-664722B6C4BE}"/>
              </a:ext>
            </a:extLst>
          </p:cNvPr>
          <p:cNvSpPr txBox="1">
            <a:spLocks/>
          </p:cNvSpPr>
          <p:nvPr/>
        </p:nvSpPr>
        <p:spPr>
          <a:xfrm>
            <a:off x="1970396" y="3502152"/>
            <a:ext cx="640080" cy="2017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3" name="Text Placeholder 85">
            <a:extLst>
              <a:ext uri="{FF2B5EF4-FFF2-40B4-BE49-F238E27FC236}">
                <a16:creationId xmlns:a16="http://schemas.microsoft.com/office/drawing/2014/main" id="{C9805296-8F04-48D9-B758-014E33B6C809}"/>
              </a:ext>
            </a:extLst>
          </p:cNvPr>
          <p:cNvSpPr txBox="1">
            <a:spLocks/>
          </p:cNvSpPr>
          <p:nvPr/>
        </p:nvSpPr>
        <p:spPr>
          <a:xfrm>
            <a:off x="918835" y="3354712"/>
            <a:ext cx="73152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4" name="Text Placeholder 72">
            <a:extLst>
              <a:ext uri="{FF2B5EF4-FFF2-40B4-BE49-F238E27FC236}">
                <a16:creationId xmlns:a16="http://schemas.microsoft.com/office/drawing/2014/main" id="{10449626-9E2C-47FA-8B13-B9790E69260C}"/>
              </a:ext>
            </a:extLst>
          </p:cNvPr>
          <p:cNvSpPr txBox="1">
            <a:spLocks/>
          </p:cNvSpPr>
          <p:nvPr/>
        </p:nvSpPr>
        <p:spPr>
          <a:xfrm>
            <a:off x="6711720" y="3502152"/>
            <a:ext cx="640080" cy="2017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5" name="Text Placeholder 67">
            <a:extLst>
              <a:ext uri="{FF2B5EF4-FFF2-40B4-BE49-F238E27FC236}">
                <a16:creationId xmlns:a16="http://schemas.microsoft.com/office/drawing/2014/main" id="{716A5B5A-8532-47D4-B765-F6E141C2CB88}"/>
              </a:ext>
            </a:extLst>
          </p:cNvPr>
          <p:cNvSpPr txBox="1">
            <a:spLocks/>
          </p:cNvSpPr>
          <p:nvPr/>
        </p:nvSpPr>
        <p:spPr>
          <a:xfrm>
            <a:off x="5928236" y="3502152"/>
            <a:ext cx="640080" cy="2017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6" name="Text Placeholder 70">
            <a:extLst>
              <a:ext uri="{FF2B5EF4-FFF2-40B4-BE49-F238E27FC236}">
                <a16:creationId xmlns:a16="http://schemas.microsoft.com/office/drawing/2014/main" id="{B3C9F3CD-3777-44B9-83AF-0751C67E9050}"/>
              </a:ext>
            </a:extLst>
          </p:cNvPr>
          <p:cNvSpPr txBox="1">
            <a:spLocks/>
          </p:cNvSpPr>
          <p:nvPr/>
        </p:nvSpPr>
        <p:spPr>
          <a:xfrm>
            <a:off x="5140316" y="3502152"/>
            <a:ext cx="640080" cy="2017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7" name="Text Placeholder 74">
            <a:extLst>
              <a:ext uri="{FF2B5EF4-FFF2-40B4-BE49-F238E27FC236}">
                <a16:creationId xmlns:a16="http://schemas.microsoft.com/office/drawing/2014/main" id="{398FE2B0-53DC-4424-AAC5-4472848E2223}"/>
              </a:ext>
            </a:extLst>
          </p:cNvPr>
          <p:cNvSpPr txBox="1">
            <a:spLocks/>
          </p:cNvSpPr>
          <p:nvPr/>
        </p:nvSpPr>
        <p:spPr>
          <a:xfrm>
            <a:off x="4352396" y="3502152"/>
            <a:ext cx="640080" cy="2017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8" name="Text Placeholder 76">
            <a:extLst>
              <a:ext uri="{FF2B5EF4-FFF2-40B4-BE49-F238E27FC236}">
                <a16:creationId xmlns:a16="http://schemas.microsoft.com/office/drawing/2014/main" id="{8EA515B0-F210-48AB-9CBE-2C9C61382822}"/>
              </a:ext>
            </a:extLst>
          </p:cNvPr>
          <p:cNvSpPr txBox="1">
            <a:spLocks/>
          </p:cNvSpPr>
          <p:nvPr/>
        </p:nvSpPr>
        <p:spPr>
          <a:xfrm>
            <a:off x="3564476" y="3502152"/>
            <a:ext cx="640080" cy="2017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9" name="Text Placeholder 78">
            <a:extLst>
              <a:ext uri="{FF2B5EF4-FFF2-40B4-BE49-F238E27FC236}">
                <a16:creationId xmlns:a16="http://schemas.microsoft.com/office/drawing/2014/main" id="{87B5230A-6B3F-4AF0-BCB6-F2E8514193ED}"/>
              </a:ext>
            </a:extLst>
          </p:cNvPr>
          <p:cNvSpPr txBox="1">
            <a:spLocks/>
          </p:cNvSpPr>
          <p:nvPr/>
        </p:nvSpPr>
        <p:spPr>
          <a:xfrm>
            <a:off x="2776556" y="3502152"/>
            <a:ext cx="640080" cy="2017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0" name="Text Placeholder 81">
            <a:extLst>
              <a:ext uri="{FF2B5EF4-FFF2-40B4-BE49-F238E27FC236}">
                <a16:creationId xmlns:a16="http://schemas.microsoft.com/office/drawing/2014/main" id="{2C296531-D0BA-4786-A2B6-BF88BD2FA45D}"/>
              </a:ext>
            </a:extLst>
          </p:cNvPr>
          <p:cNvSpPr txBox="1">
            <a:spLocks/>
          </p:cNvSpPr>
          <p:nvPr/>
        </p:nvSpPr>
        <p:spPr>
          <a:xfrm>
            <a:off x="1988636" y="3502152"/>
            <a:ext cx="640080" cy="2017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1" name="Text Placeholder 85">
            <a:extLst>
              <a:ext uri="{FF2B5EF4-FFF2-40B4-BE49-F238E27FC236}">
                <a16:creationId xmlns:a16="http://schemas.microsoft.com/office/drawing/2014/main" id="{C5C70920-BE6E-406F-B086-4A7DEBCA0318}"/>
              </a:ext>
            </a:extLst>
          </p:cNvPr>
          <p:cNvSpPr txBox="1">
            <a:spLocks/>
          </p:cNvSpPr>
          <p:nvPr/>
        </p:nvSpPr>
        <p:spPr>
          <a:xfrm>
            <a:off x="937075" y="3354712"/>
            <a:ext cx="73152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20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25" y="4689888"/>
            <a:ext cx="5029200" cy="1371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0A59A12A-37A4-421F-9DA9-D4E61AB738B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1469" r="11469"/>
          <a:stretch/>
        </p:blipFill>
        <p:spPr>
          <a:xfrm>
            <a:off x="458724" y="390524"/>
            <a:ext cx="5637276" cy="4114800"/>
          </a:xfr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60759" y="4687863"/>
            <a:ext cx="5029200" cy="1463040"/>
          </a:xfrm>
        </p:spPr>
        <p:txBody>
          <a:bodyPr/>
          <a:lstStyle/>
          <a:p>
            <a:r>
              <a:rPr lang="en-US" dirty="0"/>
              <a:t>Harjinder Singh</a:t>
            </a:r>
          </a:p>
          <a:p>
            <a:r>
              <a:rPr lang="en-US" dirty="0"/>
              <a:t>singhharjinder11@yahoo.com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FDC804E2-80CF-4E0D-9B64-83E149C450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458DEBB-751A-4BD3-9B01-ED88C97E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ZA" dirty="0" err="1"/>
              <a:t>Cyclistic</a:t>
            </a:r>
            <a:r>
              <a:rPr lang="en-ZA" dirty="0"/>
              <a:t> Bike-Share Case Study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03F562-A29C-45D7-86BC-706CBD6A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648B118-37AD-4945-BD1D-4965608A4B50}"/>
              </a:ext>
            </a:extLst>
          </p:cNvPr>
          <p:cNvSpPr txBox="1">
            <a:spLocks/>
          </p:cNvSpPr>
          <p:nvPr/>
        </p:nvSpPr>
        <p:spPr>
          <a:xfrm>
            <a:off x="6460759" y="726570"/>
            <a:ext cx="5029200" cy="389947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If you have any questions, feel free to reach out to me on my email listed below.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30067"/>
            <a:ext cx="7287768" cy="1325563"/>
          </a:xfrm>
        </p:spPr>
        <p:txBody>
          <a:bodyPr/>
          <a:lstStyle/>
          <a:p>
            <a:r>
              <a:rPr lang="en-ZA" dirty="0"/>
              <a:t>About us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950F1AD8-D083-461E-A758-E3AA785CE79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 rot="20329056">
            <a:off x="-712216" y="1611178"/>
            <a:ext cx="4064000" cy="2286000"/>
          </a:xfr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502" y="1119838"/>
            <a:ext cx="8385533" cy="1835072"/>
          </a:xfrm>
        </p:spPr>
        <p:txBody>
          <a:bodyPr>
            <a:normAutofit/>
          </a:bodyPr>
          <a:lstStyle/>
          <a:p>
            <a:r>
              <a:rPr lang="en-US" sz="2800" b="1" dirty="0" err="1"/>
              <a:t>Cyclistic</a:t>
            </a:r>
            <a:r>
              <a:rPr lang="en-US" sz="2800" dirty="0"/>
              <a:t>: A bike-share program in Chicago that features more than 5,800 bicycles and 600 docking stations. 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D240522-762B-4A1C-BAE4-2E57FC01F7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02/25/2023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ZA" dirty="0" err="1"/>
              <a:t>Cyclistic</a:t>
            </a:r>
            <a:r>
              <a:rPr lang="en-ZA" dirty="0"/>
              <a:t> Bike-Share Case Study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76E9191-0D66-4081-B33F-CAB11AA73999}"/>
              </a:ext>
            </a:extLst>
          </p:cNvPr>
          <p:cNvSpPr txBox="1">
            <a:spLocks/>
          </p:cNvSpPr>
          <p:nvPr/>
        </p:nvSpPr>
        <p:spPr>
          <a:xfrm>
            <a:off x="3627502" y="2754178"/>
            <a:ext cx="8385533" cy="28855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ts val="22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ts val="22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ts val="22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ts val="22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Cyclistic</a:t>
            </a:r>
            <a:r>
              <a:rPr lang="en-US" sz="2800" dirty="0"/>
              <a:t> sets itself apart by also offering: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reclining bikes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hand tricycles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cargo bikes</a:t>
            </a:r>
          </a:p>
        </p:txBody>
      </p:sp>
    </p:spTree>
    <p:extLst>
      <p:ext uri="{BB962C8B-B14F-4D97-AF65-F5344CB8AC3E}">
        <p14:creationId xmlns:p14="http://schemas.microsoft.com/office/powerpoint/2010/main" val="146339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30067"/>
            <a:ext cx="7287768" cy="1325563"/>
          </a:xfrm>
        </p:spPr>
        <p:txBody>
          <a:bodyPr/>
          <a:lstStyle/>
          <a:p>
            <a:r>
              <a:rPr lang="en-ZA" dirty="0"/>
              <a:t>Key Stakeholders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950F1AD8-D083-461E-A758-E3AA785CE79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 rot="20329056">
            <a:off x="-712216" y="1611178"/>
            <a:ext cx="4064000" cy="2286000"/>
          </a:xfr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502" y="1119838"/>
            <a:ext cx="8385533" cy="5110046"/>
          </a:xfrm>
        </p:spPr>
        <p:txBody>
          <a:bodyPr>
            <a:normAutofit fontScale="92500"/>
          </a:bodyPr>
          <a:lstStyle/>
          <a:p>
            <a:r>
              <a:rPr lang="en-US" sz="2800" b="1" dirty="0"/>
              <a:t>Lily Moreno</a:t>
            </a:r>
            <a:r>
              <a:rPr lang="en-US" sz="2800" dirty="0"/>
              <a:t>: The director of marketing. </a:t>
            </a:r>
          </a:p>
          <a:p>
            <a:endParaRPr lang="en-US" sz="2800" dirty="0"/>
          </a:p>
          <a:p>
            <a:r>
              <a:rPr lang="en-US" sz="2800" b="1" dirty="0" err="1"/>
              <a:t>Cyclistic</a:t>
            </a:r>
            <a:r>
              <a:rPr lang="en-US" sz="2800" b="1" dirty="0"/>
              <a:t> marketing analytics team</a:t>
            </a:r>
            <a:r>
              <a:rPr lang="en-US" sz="2800" dirty="0"/>
              <a:t>: A team of data analysts who are responsible for collecting, analyzing, and reporting data. </a:t>
            </a:r>
          </a:p>
          <a:p>
            <a:endParaRPr lang="en-US" sz="2800" dirty="0"/>
          </a:p>
          <a:p>
            <a:r>
              <a:rPr lang="en-US" sz="2800" b="1" dirty="0" err="1"/>
              <a:t>Cyclistic</a:t>
            </a:r>
            <a:r>
              <a:rPr lang="en-US" sz="2800" b="1" dirty="0"/>
              <a:t> executive team</a:t>
            </a:r>
            <a:r>
              <a:rPr lang="en-US" sz="2800" dirty="0"/>
              <a:t>: Executive team will decide whether to approve the recommended marketing program.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D240522-762B-4A1C-BAE4-2E57FC01F7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02/25/2023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ZA" dirty="0" err="1"/>
              <a:t>Cyclistic</a:t>
            </a:r>
            <a:r>
              <a:rPr lang="en-ZA" dirty="0"/>
              <a:t> Bike-Share Case Study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9924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686" y="365125"/>
            <a:ext cx="9986601" cy="1325563"/>
          </a:xfrm>
        </p:spPr>
        <p:txBody>
          <a:bodyPr/>
          <a:lstStyle/>
          <a:p>
            <a:r>
              <a:rPr lang="en-US" dirty="0"/>
              <a:t>Business Task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912336"/>
            <a:ext cx="4114800" cy="457200"/>
          </a:xfr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Market gap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6091E26-6697-4FFA-91DC-FF5001DDE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114800" y="1912336"/>
            <a:ext cx="4114800" cy="457200"/>
          </a:xfrm>
          <a:ln>
            <a:solidFill>
              <a:schemeClr val="tx1"/>
            </a:solidFill>
          </a:ln>
        </p:spPr>
        <p:txBody>
          <a:bodyPr anchor="b"/>
          <a:lstStyle/>
          <a:p>
            <a:pPr algn="ctr"/>
            <a:r>
              <a:rPr lang="en-US" dirty="0"/>
              <a:t>Financials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60FC76B-FDDE-4574-85B7-495FBA6F90F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-3048" y="2366322"/>
            <a:ext cx="4114800" cy="1199550"/>
          </a:xfrm>
          <a:ln>
            <a:solidFill>
              <a:srgbClr val="FF0000"/>
            </a:solidFill>
          </a:ln>
        </p:spPr>
        <p:txBody>
          <a:bodyPr/>
          <a:lstStyle/>
          <a:p>
            <a:pPr algn="ctr"/>
            <a:r>
              <a:rPr lang="en-US" sz="2400" dirty="0"/>
              <a:t>How do annual members and casual riders use </a:t>
            </a:r>
            <a:r>
              <a:rPr lang="en-US" sz="2400" dirty="0" err="1"/>
              <a:t>Cyclistic</a:t>
            </a:r>
            <a:r>
              <a:rPr lang="en-US" sz="2400" dirty="0"/>
              <a:t> bikes differently?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BF88255-7F56-4B30-96C2-60927A377B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14038" y="2369536"/>
            <a:ext cx="4114800" cy="1193122"/>
          </a:xfrm>
          <a:ln>
            <a:solidFill>
              <a:srgbClr val="FF0000"/>
            </a:solidFill>
          </a:ln>
        </p:spPr>
        <p:txBody>
          <a:bodyPr/>
          <a:lstStyle/>
          <a:p>
            <a:pPr algn="ctr"/>
            <a:r>
              <a:rPr lang="en-US" sz="2400" dirty="0"/>
              <a:t>Why would casual riders buy </a:t>
            </a:r>
            <a:r>
              <a:rPr lang="en-US" sz="2400" dirty="0" err="1"/>
              <a:t>Cyclistic</a:t>
            </a:r>
            <a:r>
              <a:rPr lang="en-US" sz="2400" dirty="0"/>
              <a:t> annual memberships?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32255BC-C6D7-45F4-AA99-1EBC2D1ABC4D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229600" y="1912336"/>
            <a:ext cx="3960876" cy="457200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/>
              <a:t>Customers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A05B1DF-9A99-47CA-BA3D-7881266BCC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31124" y="2369536"/>
            <a:ext cx="3960876" cy="1180108"/>
          </a:xfrm>
          <a:ln>
            <a:solidFill>
              <a:srgbClr val="FF0000"/>
            </a:solidFill>
          </a:ln>
        </p:spPr>
        <p:txBody>
          <a:bodyPr/>
          <a:lstStyle/>
          <a:p>
            <a:pPr algn="ctr"/>
            <a:r>
              <a:rPr lang="en-US" sz="2400" dirty="0"/>
              <a:t>How can </a:t>
            </a:r>
            <a:r>
              <a:rPr lang="en-US" sz="2400" dirty="0" err="1"/>
              <a:t>Cyclistic</a:t>
            </a:r>
            <a:r>
              <a:rPr lang="en-US" sz="2400" dirty="0"/>
              <a:t> use digital media to influence casual riders to become members?</a:t>
            </a:r>
          </a:p>
        </p:txBody>
      </p:sp>
      <p:pic>
        <p:nvPicPr>
          <p:cNvPr id="40" name="Picture Placeholder 39" descr="ceramic flower pots&#10;">
            <a:extLst>
              <a:ext uri="{FF2B5EF4-FFF2-40B4-BE49-F238E27FC236}">
                <a16:creationId xmlns:a16="http://schemas.microsoft.com/office/drawing/2014/main" id="{FE402C4A-2D7B-4F41-8218-B8594E10571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5943600"/>
            <a:ext cx="12188952" cy="914400"/>
          </a:xfrm>
        </p:spPr>
      </p:pic>
      <p:sp>
        <p:nvSpPr>
          <p:cNvPr id="44" name="Date Placeholder 43">
            <a:extLst>
              <a:ext uri="{FF2B5EF4-FFF2-40B4-BE49-F238E27FC236}">
                <a16:creationId xmlns:a16="http://schemas.microsoft.com/office/drawing/2014/main" id="{61DE0949-C611-4117-B02A-4967EA7F75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02/25/2023</a:t>
            </a:r>
          </a:p>
        </p:txBody>
      </p:sp>
      <p:sp>
        <p:nvSpPr>
          <p:cNvPr id="45" name="Footer Placeholder 44">
            <a:extLst>
              <a:ext uri="{FF2B5EF4-FFF2-40B4-BE49-F238E27FC236}">
                <a16:creationId xmlns:a16="http://schemas.microsoft.com/office/drawing/2014/main" id="{6F1B995D-1532-48CE-A2C5-425EE1771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ZA" dirty="0" err="1"/>
              <a:t>Cyclistic</a:t>
            </a:r>
            <a:r>
              <a:rPr lang="en-ZA" dirty="0"/>
              <a:t> Bike-Share Case Study</a:t>
            </a:r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B057FC65-DE77-429F-8B3E-E77AD3578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41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10" grpId="0" uiExpand="1" build="p" animBg="1"/>
      <p:bldP spid="12" grpId="0" uiExpand="1" build="p" animBg="1"/>
      <p:bldP spid="13" grpId="0" uiExpand="1" build="p" animBg="1"/>
      <p:bldP spid="14" grpId="0" uiExpand="1" build="p" animBg="1"/>
      <p:bldP spid="16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541" y="209724"/>
            <a:ext cx="4602318" cy="1325563"/>
          </a:xfrm>
        </p:spPr>
        <p:txBody>
          <a:bodyPr/>
          <a:lstStyle/>
          <a:p>
            <a:r>
              <a:rPr lang="en-US" dirty="0"/>
              <a:t>Data Sources</a:t>
            </a:r>
          </a:p>
        </p:txBody>
      </p:sp>
      <p:pic>
        <p:nvPicPr>
          <p:cNvPr id="149" name="Picture Placeholder 148">
            <a:extLst>
              <a:ext uri="{FF2B5EF4-FFF2-40B4-BE49-F238E27FC236}">
                <a16:creationId xmlns:a16="http://schemas.microsoft.com/office/drawing/2014/main" id="{52410740-BA13-42EC-B6E7-A19713EDE71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7778" r="27778"/>
          <a:stretch/>
        </p:blipFill>
        <p:spPr>
          <a:xfrm>
            <a:off x="536896" y="1275126"/>
            <a:ext cx="3829108" cy="4307747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62756" y="1435116"/>
            <a:ext cx="3931920" cy="55413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/>
              <a:t>Data Range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1D29FD-175B-4836-A202-052373FB43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62756" y="1989249"/>
            <a:ext cx="6592348" cy="868681"/>
          </a:xfrm>
        </p:spPr>
        <p:txBody>
          <a:bodyPr/>
          <a:lstStyle/>
          <a:p>
            <a:pPr>
              <a:lnSpc>
                <a:spcPts val="2500"/>
              </a:lnSpc>
            </a:pPr>
            <a:r>
              <a:rPr lang="en-US" sz="2400" dirty="0"/>
              <a:t>Previous 12 months of </a:t>
            </a:r>
            <a:r>
              <a:rPr lang="en-US" sz="2400" dirty="0" err="1"/>
              <a:t>Cyclistic</a:t>
            </a:r>
            <a:r>
              <a:rPr lang="en-US" sz="2400" dirty="0"/>
              <a:t> trip data.  </a:t>
            </a:r>
          </a:p>
          <a:p>
            <a:pPr>
              <a:lnSpc>
                <a:spcPts val="2500"/>
              </a:lnSpc>
            </a:pPr>
            <a:r>
              <a:rPr lang="en-US" sz="2400" dirty="0"/>
              <a:t>February 2022 to January 2023.</a:t>
            </a:r>
          </a:p>
        </p:txBody>
      </p:sp>
      <p:sp>
        <p:nvSpPr>
          <p:cNvPr id="34" name="Date Placeholder 33">
            <a:extLst>
              <a:ext uri="{FF2B5EF4-FFF2-40B4-BE49-F238E27FC236}">
                <a16:creationId xmlns:a16="http://schemas.microsoft.com/office/drawing/2014/main" id="{819C09A1-D392-4696-8592-3B25D659C0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2E431F58-579E-4114-AE23-07948460C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356350"/>
            <a:ext cx="3448050" cy="365125"/>
          </a:xfrm>
        </p:spPr>
        <p:txBody>
          <a:bodyPr/>
          <a:lstStyle/>
          <a:p>
            <a:r>
              <a:rPr lang="en-ZA" dirty="0" err="1"/>
              <a:t>Cyclistic</a:t>
            </a:r>
            <a:r>
              <a:rPr lang="en-ZA" dirty="0"/>
              <a:t> Bike-Share Case Study</a:t>
            </a: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AC12BBEE-57EB-45AB-B1F9-947F7072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29467"/>
            <a:ext cx="9144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2D788A-8136-4FC8-BEC4-E3D5C6B9DCAC}"/>
              </a:ext>
            </a:extLst>
          </p:cNvPr>
          <p:cNvSpPr/>
          <p:nvPr/>
        </p:nvSpPr>
        <p:spPr>
          <a:xfrm>
            <a:off x="536896" y="209724"/>
            <a:ext cx="3829108" cy="1065401"/>
          </a:xfrm>
          <a:prstGeom prst="rect">
            <a:avLst/>
          </a:prstGeom>
          <a:solidFill>
            <a:srgbClr val="EED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4A0208-D49E-4470-9FFA-C46E4F2F210A}"/>
              </a:ext>
            </a:extLst>
          </p:cNvPr>
          <p:cNvSpPr/>
          <p:nvPr/>
        </p:nvSpPr>
        <p:spPr>
          <a:xfrm>
            <a:off x="536896" y="5582873"/>
            <a:ext cx="3829108" cy="592430"/>
          </a:xfrm>
          <a:prstGeom prst="rect">
            <a:avLst/>
          </a:prstGeom>
          <a:solidFill>
            <a:srgbClr val="EED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CFFA1D6-AFBB-4D9F-A5B0-D7D6E8F24B8B}"/>
              </a:ext>
            </a:extLst>
          </p:cNvPr>
          <p:cNvSpPr txBox="1">
            <a:spLocks/>
          </p:cNvSpPr>
          <p:nvPr/>
        </p:nvSpPr>
        <p:spPr>
          <a:xfrm>
            <a:off x="5057860" y="2907258"/>
            <a:ext cx="3931920" cy="5541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Data Location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441C4ED1-7A9B-4B35-ACC9-E4D1FC7A6F54}"/>
              </a:ext>
            </a:extLst>
          </p:cNvPr>
          <p:cNvSpPr txBox="1">
            <a:spLocks/>
          </p:cNvSpPr>
          <p:nvPr/>
        </p:nvSpPr>
        <p:spPr>
          <a:xfrm>
            <a:off x="5057860" y="3461391"/>
            <a:ext cx="6930008" cy="8686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500"/>
              </a:lnSpc>
            </a:pPr>
            <a:r>
              <a:rPr lang="en-US" sz="2300" dirty="0">
                <a:hlinkClick r:id="rId3"/>
              </a:rPr>
              <a:t>&lt;https://divvy-tripdata.s3.amazonaws.com/index.html&gt;</a:t>
            </a:r>
            <a:endParaRPr lang="en-US" sz="2300" dirty="0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89527CBE-7766-4A1B-A060-5021FE9C13E2}"/>
              </a:ext>
            </a:extLst>
          </p:cNvPr>
          <p:cNvSpPr txBox="1">
            <a:spLocks/>
          </p:cNvSpPr>
          <p:nvPr/>
        </p:nvSpPr>
        <p:spPr>
          <a:xfrm>
            <a:off x="5057859" y="4064854"/>
            <a:ext cx="5755549" cy="5541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Data License Agreement</a:t>
            </a:r>
          </a:p>
        </p:txBody>
      </p:sp>
      <p:sp>
        <p:nvSpPr>
          <p:cNvPr id="37" name="Text Placeholder 6">
            <a:extLst>
              <a:ext uri="{FF2B5EF4-FFF2-40B4-BE49-F238E27FC236}">
                <a16:creationId xmlns:a16="http://schemas.microsoft.com/office/drawing/2014/main" id="{B3A06943-102C-4624-BD57-5748F1D759F4}"/>
              </a:ext>
            </a:extLst>
          </p:cNvPr>
          <p:cNvSpPr txBox="1">
            <a:spLocks/>
          </p:cNvSpPr>
          <p:nvPr/>
        </p:nvSpPr>
        <p:spPr>
          <a:xfrm>
            <a:off x="5057859" y="4618987"/>
            <a:ext cx="6930007" cy="8686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500"/>
              </a:lnSpc>
            </a:pPr>
            <a:r>
              <a:rPr lang="en-US" sz="2300" dirty="0">
                <a:hlinkClick r:id="rId4"/>
              </a:rPr>
              <a:t>&lt;https://ride.divvybikes.com/data-license-agreement&gt;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68580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9AB68-AAD3-4F45-941A-BD76631A9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81480"/>
          </a:xfrm>
        </p:spPr>
        <p:txBody>
          <a:bodyPr/>
          <a:lstStyle/>
          <a:p>
            <a:r>
              <a:rPr lang="en-US" dirty="0"/>
              <a:t>Average Ride Length Per Month</a:t>
            </a:r>
          </a:p>
        </p:txBody>
      </p:sp>
      <p:sp>
        <p:nvSpPr>
          <p:cNvPr id="122" name="Date Placeholder 121">
            <a:extLst>
              <a:ext uri="{FF2B5EF4-FFF2-40B4-BE49-F238E27FC236}">
                <a16:creationId xmlns:a16="http://schemas.microsoft.com/office/drawing/2014/main" id="{145491AF-B0E3-45E3-B13B-B845A699B65D}"/>
              </a:ext>
            </a:extLst>
          </p:cNvPr>
          <p:cNvSpPr>
            <a:spLocks noGrp="1"/>
          </p:cNvSpPr>
          <p:nvPr>
            <p:ph type="dt" sz="half" idx="4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85" name="Footer Placeholder 84">
            <a:extLst>
              <a:ext uri="{FF2B5EF4-FFF2-40B4-BE49-F238E27FC236}">
                <a16:creationId xmlns:a16="http://schemas.microsoft.com/office/drawing/2014/main" id="{6DE2BCA7-4090-47C3-9FBB-639DF1D9AA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ZA" dirty="0" err="1"/>
              <a:t>Cyclistic</a:t>
            </a:r>
            <a:r>
              <a:rPr lang="en-ZA" dirty="0"/>
              <a:t> Bike-Share Case Study</a:t>
            </a:r>
          </a:p>
        </p:txBody>
      </p:sp>
      <p:sp>
        <p:nvSpPr>
          <p:cNvPr id="86" name="Slide Number Placeholder 85">
            <a:extLst>
              <a:ext uri="{FF2B5EF4-FFF2-40B4-BE49-F238E27FC236}">
                <a16:creationId xmlns:a16="http://schemas.microsoft.com/office/drawing/2014/main" id="{38FA7F94-C624-41F7-9020-8AA1485E2A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6</a:t>
            </a:fld>
            <a:endParaRPr lang="en-ZA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480CBD8-7AFE-460B-800D-00C3A891A5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56345" y="812199"/>
            <a:ext cx="10279310" cy="55892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422325-E4FE-4786-96EE-892F45C4C29B}"/>
              </a:ext>
            </a:extLst>
          </p:cNvPr>
          <p:cNvSpPr txBox="1"/>
          <p:nvPr/>
        </p:nvSpPr>
        <p:spPr>
          <a:xfrm rot="19374227">
            <a:off x="1462086" y="5931694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2022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8AE081-0DF1-4A7F-898C-B35F0D4A9D96}"/>
              </a:ext>
            </a:extLst>
          </p:cNvPr>
          <p:cNvSpPr txBox="1"/>
          <p:nvPr/>
        </p:nvSpPr>
        <p:spPr>
          <a:xfrm rot="19374227">
            <a:off x="8818469" y="6010895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2022</a:t>
            </a:r>
            <a:endParaRPr lang="en-US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266CC3-E991-4949-BD46-32B3331A80EC}"/>
              </a:ext>
            </a:extLst>
          </p:cNvPr>
          <p:cNvSpPr txBox="1"/>
          <p:nvPr/>
        </p:nvSpPr>
        <p:spPr>
          <a:xfrm rot="19374227">
            <a:off x="9723346" y="5958213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2216454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9AB68-AAD3-4F45-941A-BD76631A9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2788"/>
          </a:xfrm>
        </p:spPr>
        <p:txBody>
          <a:bodyPr/>
          <a:lstStyle/>
          <a:p>
            <a:r>
              <a:rPr lang="en-US" dirty="0"/>
              <a:t>Total Rides Per Month by Member Type</a:t>
            </a:r>
          </a:p>
        </p:txBody>
      </p:sp>
      <p:sp>
        <p:nvSpPr>
          <p:cNvPr id="122" name="Date Placeholder 121">
            <a:extLst>
              <a:ext uri="{FF2B5EF4-FFF2-40B4-BE49-F238E27FC236}">
                <a16:creationId xmlns:a16="http://schemas.microsoft.com/office/drawing/2014/main" id="{145491AF-B0E3-45E3-B13B-B845A699B65D}"/>
              </a:ext>
            </a:extLst>
          </p:cNvPr>
          <p:cNvSpPr>
            <a:spLocks noGrp="1"/>
          </p:cNvSpPr>
          <p:nvPr>
            <p:ph type="dt" sz="half" idx="4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85" name="Footer Placeholder 84">
            <a:extLst>
              <a:ext uri="{FF2B5EF4-FFF2-40B4-BE49-F238E27FC236}">
                <a16:creationId xmlns:a16="http://schemas.microsoft.com/office/drawing/2014/main" id="{6DE2BCA7-4090-47C3-9FBB-639DF1D9AA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ZA" dirty="0" err="1"/>
              <a:t>Cyclistic</a:t>
            </a:r>
            <a:r>
              <a:rPr lang="en-ZA" dirty="0"/>
              <a:t> Bike-Share Case Study</a:t>
            </a:r>
          </a:p>
        </p:txBody>
      </p:sp>
      <p:sp>
        <p:nvSpPr>
          <p:cNvPr id="86" name="Slide Number Placeholder 85">
            <a:extLst>
              <a:ext uri="{FF2B5EF4-FFF2-40B4-BE49-F238E27FC236}">
                <a16:creationId xmlns:a16="http://schemas.microsoft.com/office/drawing/2014/main" id="{38FA7F94-C624-41F7-9020-8AA1485E2A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7</a:t>
            </a:fld>
            <a:endParaRPr lang="en-ZA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480CBD8-7AFE-460B-800D-00C3A891A5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74907" y="824468"/>
            <a:ext cx="10242187" cy="55808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BC6954-205A-4430-BFC5-15BC725E1C0C}"/>
              </a:ext>
            </a:extLst>
          </p:cNvPr>
          <p:cNvSpPr txBox="1"/>
          <p:nvPr/>
        </p:nvSpPr>
        <p:spPr>
          <a:xfrm rot="19374227">
            <a:off x="1562754" y="5962738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2022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55EF91-DE9C-4908-9DDE-E42A4C2D7B10}"/>
              </a:ext>
            </a:extLst>
          </p:cNvPr>
          <p:cNvSpPr txBox="1"/>
          <p:nvPr/>
        </p:nvSpPr>
        <p:spPr>
          <a:xfrm rot="19374227">
            <a:off x="8852024" y="5985152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2022</a:t>
            </a:r>
            <a:endParaRPr lang="en-US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2FF87E-E456-4428-931E-0E8C22DCA419}"/>
              </a:ext>
            </a:extLst>
          </p:cNvPr>
          <p:cNvSpPr txBox="1"/>
          <p:nvPr/>
        </p:nvSpPr>
        <p:spPr>
          <a:xfrm rot="19374227">
            <a:off x="9756901" y="5932470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1709272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9AB68-AAD3-4F45-941A-BD76631A9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81480"/>
          </a:xfrm>
        </p:spPr>
        <p:txBody>
          <a:bodyPr/>
          <a:lstStyle/>
          <a:p>
            <a:r>
              <a:rPr lang="en-US" dirty="0"/>
              <a:t>Total Rides Per Month by Type of Bike</a:t>
            </a:r>
          </a:p>
        </p:txBody>
      </p:sp>
      <p:sp>
        <p:nvSpPr>
          <p:cNvPr id="122" name="Date Placeholder 121">
            <a:extLst>
              <a:ext uri="{FF2B5EF4-FFF2-40B4-BE49-F238E27FC236}">
                <a16:creationId xmlns:a16="http://schemas.microsoft.com/office/drawing/2014/main" id="{145491AF-B0E3-45E3-B13B-B845A699B65D}"/>
              </a:ext>
            </a:extLst>
          </p:cNvPr>
          <p:cNvSpPr>
            <a:spLocks noGrp="1"/>
          </p:cNvSpPr>
          <p:nvPr>
            <p:ph type="dt" sz="half" idx="4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85" name="Footer Placeholder 84">
            <a:extLst>
              <a:ext uri="{FF2B5EF4-FFF2-40B4-BE49-F238E27FC236}">
                <a16:creationId xmlns:a16="http://schemas.microsoft.com/office/drawing/2014/main" id="{6DE2BCA7-4090-47C3-9FBB-639DF1D9AA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ZA" dirty="0" err="1"/>
              <a:t>Cyclistic</a:t>
            </a:r>
            <a:r>
              <a:rPr lang="en-ZA" dirty="0"/>
              <a:t> Bike-Share Case Study</a:t>
            </a:r>
          </a:p>
        </p:txBody>
      </p:sp>
      <p:sp>
        <p:nvSpPr>
          <p:cNvPr id="86" name="Slide Number Placeholder 85">
            <a:extLst>
              <a:ext uri="{FF2B5EF4-FFF2-40B4-BE49-F238E27FC236}">
                <a16:creationId xmlns:a16="http://schemas.microsoft.com/office/drawing/2014/main" id="{38FA7F94-C624-41F7-9020-8AA1485E2A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8</a:t>
            </a:fld>
            <a:endParaRPr lang="en-ZA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480CBD8-7AFE-460B-800D-00C3A891A5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53392" y="829405"/>
            <a:ext cx="10219499" cy="55269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E33DD7-EEC8-46B9-A43F-D305614B875B}"/>
              </a:ext>
            </a:extLst>
          </p:cNvPr>
          <p:cNvSpPr txBox="1"/>
          <p:nvPr/>
        </p:nvSpPr>
        <p:spPr>
          <a:xfrm rot="19374227">
            <a:off x="1462086" y="5931694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2022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D1DC4-F02B-4E19-A8F8-4F5E3D555870}"/>
              </a:ext>
            </a:extLst>
          </p:cNvPr>
          <p:cNvSpPr txBox="1"/>
          <p:nvPr/>
        </p:nvSpPr>
        <p:spPr>
          <a:xfrm rot="19374227">
            <a:off x="8550020" y="5984374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2022</a:t>
            </a:r>
            <a:endParaRPr lang="en-US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CFDB54-6716-4BF7-827D-C5B64BFC0C28}"/>
              </a:ext>
            </a:extLst>
          </p:cNvPr>
          <p:cNvSpPr txBox="1"/>
          <p:nvPr/>
        </p:nvSpPr>
        <p:spPr>
          <a:xfrm rot="19374227">
            <a:off x="9415063" y="5903447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3144605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9AB68-AAD3-4F45-941A-BD76631A9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81480"/>
          </a:xfrm>
        </p:spPr>
        <p:txBody>
          <a:bodyPr/>
          <a:lstStyle/>
          <a:p>
            <a:r>
              <a:rPr lang="en-US" dirty="0"/>
              <a:t>Average Ride Length Per Day</a:t>
            </a:r>
          </a:p>
        </p:txBody>
      </p:sp>
      <p:sp>
        <p:nvSpPr>
          <p:cNvPr id="122" name="Date Placeholder 121">
            <a:extLst>
              <a:ext uri="{FF2B5EF4-FFF2-40B4-BE49-F238E27FC236}">
                <a16:creationId xmlns:a16="http://schemas.microsoft.com/office/drawing/2014/main" id="{145491AF-B0E3-45E3-B13B-B845A699B65D}"/>
              </a:ext>
            </a:extLst>
          </p:cNvPr>
          <p:cNvSpPr>
            <a:spLocks noGrp="1"/>
          </p:cNvSpPr>
          <p:nvPr>
            <p:ph type="dt" sz="half" idx="4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85" name="Footer Placeholder 84">
            <a:extLst>
              <a:ext uri="{FF2B5EF4-FFF2-40B4-BE49-F238E27FC236}">
                <a16:creationId xmlns:a16="http://schemas.microsoft.com/office/drawing/2014/main" id="{6DE2BCA7-4090-47C3-9FBB-639DF1D9AA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ZA" dirty="0" err="1"/>
              <a:t>Cyclistic</a:t>
            </a:r>
            <a:r>
              <a:rPr lang="en-ZA" dirty="0"/>
              <a:t> Bike-Share Case Study</a:t>
            </a:r>
          </a:p>
        </p:txBody>
      </p:sp>
      <p:sp>
        <p:nvSpPr>
          <p:cNvPr id="86" name="Slide Number Placeholder 85">
            <a:extLst>
              <a:ext uri="{FF2B5EF4-FFF2-40B4-BE49-F238E27FC236}">
                <a16:creationId xmlns:a16="http://schemas.microsoft.com/office/drawing/2014/main" id="{38FA7F94-C624-41F7-9020-8AA1485E2A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9</a:t>
            </a:fld>
            <a:endParaRPr lang="en-ZA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480CBD8-7AFE-460B-800D-00C3A891A5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9511" y="829405"/>
            <a:ext cx="11767259" cy="55269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412F97-2225-4518-B755-7A43556E139E}"/>
              </a:ext>
            </a:extLst>
          </p:cNvPr>
          <p:cNvSpPr txBox="1"/>
          <p:nvPr/>
        </p:nvSpPr>
        <p:spPr>
          <a:xfrm>
            <a:off x="631052" y="6113738"/>
            <a:ext cx="73289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/>
              <a:t>Sunday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A4FA36-A77E-46FF-A1FB-11BFF6116715}"/>
              </a:ext>
            </a:extLst>
          </p:cNvPr>
          <p:cNvSpPr txBox="1"/>
          <p:nvPr/>
        </p:nvSpPr>
        <p:spPr>
          <a:xfrm>
            <a:off x="2209800" y="6113737"/>
            <a:ext cx="76815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/>
              <a:t>Monday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003FD4-F127-4C46-BD56-E62AAC4EFD65}"/>
              </a:ext>
            </a:extLst>
          </p:cNvPr>
          <p:cNvSpPr txBox="1"/>
          <p:nvPr/>
        </p:nvSpPr>
        <p:spPr>
          <a:xfrm>
            <a:off x="3781759" y="6113736"/>
            <a:ext cx="79701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/>
              <a:t>Tuesday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7EA2F1-0760-482E-98B1-3E0A3344404E}"/>
              </a:ext>
            </a:extLst>
          </p:cNvPr>
          <p:cNvSpPr txBox="1"/>
          <p:nvPr/>
        </p:nvSpPr>
        <p:spPr>
          <a:xfrm>
            <a:off x="5206578" y="6113735"/>
            <a:ext cx="102624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/>
              <a:t>Wednesday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911C24-3B3D-4AE9-AF31-D4EC0AB0EA67}"/>
              </a:ext>
            </a:extLst>
          </p:cNvPr>
          <p:cNvSpPr txBox="1"/>
          <p:nvPr/>
        </p:nvSpPr>
        <p:spPr>
          <a:xfrm>
            <a:off x="6939398" y="6110054"/>
            <a:ext cx="86273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/>
              <a:t>Thursday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AB57E9-2F2C-485B-B883-D283A09415B1}"/>
              </a:ext>
            </a:extLst>
          </p:cNvPr>
          <p:cNvSpPr txBox="1"/>
          <p:nvPr/>
        </p:nvSpPr>
        <p:spPr>
          <a:xfrm>
            <a:off x="8608467" y="6110054"/>
            <a:ext cx="63511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/>
              <a:t>Friday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C01C59-1377-476C-B3A1-EF5A630FE52F}"/>
              </a:ext>
            </a:extLst>
          </p:cNvPr>
          <p:cNvSpPr txBox="1"/>
          <p:nvPr/>
        </p:nvSpPr>
        <p:spPr>
          <a:xfrm>
            <a:off x="10094680" y="6110053"/>
            <a:ext cx="83869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/>
              <a:t>Saturday</a:t>
            </a:r>
          </a:p>
        </p:txBody>
      </p:sp>
    </p:spTree>
    <p:extLst>
      <p:ext uri="{BB962C8B-B14F-4D97-AF65-F5344CB8AC3E}">
        <p14:creationId xmlns:p14="http://schemas.microsoft.com/office/powerpoint/2010/main" val="233186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09D"/>
      </a:accent1>
      <a:accent2>
        <a:srgbClr val="FFD7C7"/>
      </a:accent2>
      <a:accent3>
        <a:srgbClr val="FFE9E0"/>
      </a:accent3>
      <a:accent4>
        <a:srgbClr val="55736D"/>
      </a:accent4>
      <a:accent5>
        <a:srgbClr val="88A88E"/>
      </a:accent5>
      <a:accent6>
        <a:srgbClr val="E6FFFB"/>
      </a:accent6>
      <a:hlink>
        <a:srgbClr val="0563C1"/>
      </a:hlink>
      <a:folHlink>
        <a:srgbClr val="954F72"/>
      </a:folHlink>
    </a:clrScheme>
    <a:fontScheme name="Custom 116">
      <a:majorFont>
        <a:latin typeface="Bodoni MT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ght Pitch Deck_tm66722518_Win32_JB_SL_v3" id="{F88C4BC3-D7CC-4809-9A20-83B96B306E67}" vid="{C89703AC-DCB6-4757-83A4-6B2EB7B7FA6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C88140-B977-44ED-8877-83D5BCE763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BE6AE0A-D4B0-4A5B-9359-3C20E0AE6F61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34F12D6A-2BE8-4847-A724-6F141C79A2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Light sales pitch presentation</Template>
  <TotalTime>235</TotalTime>
  <Words>536</Words>
  <Application>Microsoft Office PowerPoint</Application>
  <PresentationFormat>Widescreen</PresentationFormat>
  <Paragraphs>152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Bodoni MT</vt:lpstr>
      <vt:lpstr>Calibri</vt:lpstr>
      <vt:lpstr>Source Sans Pro Light</vt:lpstr>
      <vt:lpstr>Times New Roman</vt:lpstr>
      <vt:lpstr>Office Theme</vt:lpstr>
      <vt:lpstr>Cyclistic Bike-Share Case Study</vt:lpstr>
      <vt:lpstr>About us</vt:lpstr>
      <vt:lpstr>Key Stakeholders</vt:lpstr>
      <vt:lpstr>Business Task Objective</vt:lpstr>
      <vt:lpstr>Data Sources</vt:lpstr>
      <vt:lpstr>Average Ride Length Per Month</vt:lpstr>
      <vt:lpstr>Total Rides Per Month by Member Type</vt:lpstr>
      <vt:lpstr>Total Rides Per Month by Type of Bike</vt:lpstr>
      <vt:lpstr>Average Ride Length Per Day</vt:lpstr>
      <vt:lpstr>Total Rides Per Day</vt:lpstr>
      <vt:lpstr>Geographical Data</vt:lpstr>
      <vt:lpstr>Key Findings</vt:lpstr>
      <vt:lpstr>Summary</vt:lpstr>
      <vt:lpstr>Survey</vt:lpstr>
      <vt:lpstr>Action plan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Cyclistic Bike-Share Case Study</dc:title>
  <dc:creator>Harjinder Singh</dc:creator>
  <cp:lastModifiedBy>Harjinder Singh</cp:lastModifiedBy>
  <cp:revision>34</cp:revision>
  <dcterms:created xsi:type="dcterms:W3CDTF">2023-02-25T20:28:14Z</dcterms:created>
  <dcterms:modified xsi:type="dcterms:W3CDTF">2023-02-26T21:17:28Z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