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404" r:id="rId2"/>
    <p:sldId id="399" r:id="rId3"/>
    <p:sldId id="400" r:id="rId4"/>
    <p:sldId id="401" r:id="rId5"/>
    <p:sldId id="392" r:id="rId6"/>
    <p:sldId id="402" r:id="rId7"/>
    <p:sldId id="396" r:id="rId8"/>
    <p:sldId id="395" r:id="rId9"/>
    <p:sldId id="40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96"/>
    <a:srgbClr val="EF553B"/>
    <a:srgbClr val="636EFA"/>
    <a:srgbClr val="964B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66" autoAdjust="0"/>
    <p:restoredTop sz="94660"/>
  </p:normalViewPr>
  <p:slideViewPr>
    <p:cSldViewPr snapToGrid="0">
      <p:cViewPr varScale="1">
        <p:scale>
          <a:sx n="114" d="100"/>
          <a:sy n="114" d="100"/>
        </p:scale>
        <p:origin x="78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020E0-D818-452F-BB63-1BA8B2CD4243}" type="datetimeFigureOut">
              <a:rPr lang="en-US" smtClean="0"/>
              <a:t>6/13/2023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B3EFE5-4422-4367-AAA2-167E1038834B}" type="slidenum">
              <a:rPr lang="en-US" smtClean="0"/>
              <a:t>‹#›</a:t>
            </a:fld>
            <a:endParaRPr lang="en-US"/>
          </a:p>
        </p:txBody>
      </p:sp>
    </p:spTree>
    <p:extLst>
      <p:ext uri="{BB962C8B-B14F-4D97-AF65-F5344CB8AC3E}">
        <p14:creationId xmlns:p14="http://schemas.microsoft.com/office/powerpoint/2010/main" val="1515141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2A352E8-A3D8-466D-9C64-BEFAB9E6BDD7}" type="slidenum">
              <a:rPr lang="en-AU" smtClean="0"/>
              <a:t>3</a:t>
            </a:fld>
            <a:endParaRPr lang="en-AU" dirty="0"/>
          </a:p>
        </p:txBody>
      </p:sp>
    </p:spTree>
    <p:extLst>
      <p:ext uri="{BB962C8B-B14F-4D97-AF65-F5344CB8AC3E}">
        <p14:creationId xmlns:p14="http://schemas.microsoft.com/office/powerpoint/2010/main" val="2851677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2A352E8-A3D8-466D-9C64-BEFAB9E6BDD7}" type="slidenum">
              <a:rPr lang="en-AU" smtClean="0"/>
              <a:t>4</a:t>
            </a:fld>
            <a:endParaRPr lang="en-AU" dirty="0"/>
          </a:p>
        </p:txBody>
      </p:sp>
    </p:spTree>
    <p:extLst>
      <p:ext uri="{BB962C8B-B14F-4D97-AF65-F5344CB8AC3E}">
        <p14:creationId xmlns:p14="http://schemas.microsoft.com/office/powerpoint/2010/main" val="3926821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7</a:t>
            </a:fld>
            <a:endParaRPr lang="en-AU"/>
          </a:p>
        </p:txBody>
      </p:sp>
    </p:spTree>
    <p:extLst>
      <p:ext uri="{BB962C8B-B14F-4D97-AF65-F5344CB8AC3E}">
        <p14:creationId xmlns:p14="http://schemas.microsoft.com/office/powerpoint/2010/main" val="3264768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8343-AC22-436E-842D-CFA72F57FD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2845C4-F43B-42B1-92B0-F3345F0794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7A873D-8F99-4255-8ED1-61D8B8272550}"/>
              </a:ext>
            </a:extLst>
          </p:cNvPr>
          <p:cNvSpPr>
            <a:spLocks noGrp="1"/>
          </p:cNvSpPr>
          <p:nvPr>
            <p:ph type="dt" sz="half" idx="10"/>
          </p:nvPr>
        </p:nvSpPr>
        <p:spPr/>
        <p:txBody>
          <a:bodyPr/>
          <a:lstStyle/>
          <a:p>
            <a:fld id="{5B335D67-EBDB-4B3E-AE4D-0B7B59BE77E2}" type="datetimeFigureOut">
              <a:rPr lang="en-US" smtClean="0"/>
              <a:t>6/13/2023</a:t>
            </a:fld>
            <a:endParaRPr lang="en-US"/>
          </a:p>
        </p:txBody>
      </p:sp>
      <p:sp>
        <p:nvSpPr>
          <p:cNvPr id="5" name="Footer Placeholder 4">
            <a:extLst>
              <a:ext uri="{FF2B5EF4-FFF2-40B4-BE49-F238E27FC236}">
                <a16:creationId xmlns:a16="http://schemas.microsoft.com/office/drawing/2014/main" id="{B8BE4928-E618-4CD7-9BB4-D1974CBCF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8D8AA-CF01-407A-84BE-50AC56B29ABC}"/>
              </a:ext>
            </a:extLst>
          </p:cNvPr>
          <p:cNvSpPr>
            <a:spLocks noGrp="1"/>
          </p:cNvSpPr>
          <p:nvPr>
            <p:ph type="sldNum" sz="quarter" idx="12"/>
          </p:nvPr>
        </p:nvSpPr>
        <p:spPr/>
        <p:txBody>
          <a:bodyPr/>
          <a:lstStyle/>
          <a:p>
            <a:fld id="{80543AEC-0172-417C-8477-196D67AAA8E1}" type="slidenum">
              <a:rPr lang="en-US" smtClean="0"/>
              <a:t>‹#›</a:t>
            </a:fld>
            <a:endParaRPr lang="en-US"/>
          </a:p>
        </p:txBody>
      </p:sp>
    </p:spTree>
    <p:extLst>
      <p:ext uri="{BB962C8B-B14F-4D97-AF65-F5344CB8AC3E}">
        <p14:creationId xmlns:p14="http://schemas.microsoft.com/office/powerpoint/2010/main" val="1930156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62DD1-82FA-4FAF-8F5F-2E39106E37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AE1749-4C36-4A5B-88B7-CEFA37DC24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6ABAF0-459B-421B-9ADE-5840E64DFCA0}"/>
              </a:ext>
            </a:extLst>
          </p:cNvPr>
          <p:cNvSpPr>
            <a:spLocks noGrp="1"/>
          </p:cNvSpPr>
          <p:nvPr>
            <p:ph type="dt" sz="half" idx="10"/>
          </p:nvPr>
        </p:nvSpPr>
        <p:spPr/>
        <p:txBody>
          <a:bodyPr/>
          <a:lstStyle/>
          <a:p>
            <a:fld id="{5B335D67-EBDB-4B3E-AE4D-0B7B59BE77E2}" type="datetimeFigureOut">
              <a:rPr lang="en-US" smtClean="0"/>
              <a:t>6/13/2023</a:t>
            </a:fld>
            <a:endParaRPr lang="en-US"/>
          </a:p>
        </p:txBody>
      </p:sp>
      <p:sp>
        <p:nvSpPr>
          <p:cNvPr id="5" name="Footer Placeholder 4">
            <a:extLst>
              <a:ext uri="{FF2B5EF4-FFF2-40B4-BE49-F238E27FC236}">
                <a16:creationId xmlns:a16="http://schemas.microsoft.com/office/drawing/2014/main" id="{52D7B954-DBBF-4614-A72D-7EB4339C9D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E8CCCD-E2FC-4DD6-9709-1E929404C59B}"/>
              </a:ext>
            </a:extLst>
          </p:cNvPr>
          <p:cNvSpPr>
            <a:spLocks noGrp="1"/>
          </p:cNvSpPr>
          <p:nvPr>
            <p:ph type="sldNum" sz="quarter" idx="12"/>
          </p:nvPr>
        </p:nvSpPr>
        <p:spPr/>
        <p:txBody>
          <a:bodyPr/>
          <a:lstStyle/>
          <a:p>
            <a:fld id="{80543AEC-0172-417C-8477-196D67AAA8E1}" type="slidenum">
              <a:rPr lang="en-US" smtClean="0"/>
              <a:t>‹#›</a:t>
            </a:fld>
            <a:endParaRPr lang="en-US"/>
          </a:p>
        </p:txBody>
      </p:sp>
    </p:spTree>
    <p:extLst>
      <p:ext uri="{BB962C8B-B14F-4D97-AF65-F5344CB8AC3E}">
        <p14:creationId xmlns:p14="http://schemas.microsoft.com/office/powerpoint/2010/main" val="687271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14E413-BD3F-4144-B1DC-D24986CD31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B711F0-0C1B-429E-8A52-1D84F98990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76E9D5-5C38-4FA9-8354-DA555D3ED37A}"/>
              </a:ext>
            </a:extLst>
          </p:cNvPr>
          <p:cNvSpPr>
            <a:spLocks noGrp="1"/>
          </p:cNvSpPr>
          <p:nvPr>
            <p:ph type="dt" sz="half" idx="10"/>
          </p:nvPr>
        </p:nvSpPr>
        <p:spPr/>
        <p:txBody>
          <a:bodyPr/>
          <a:lstStyle/>
          <a:p>
            <a:fld id="{5B335D67-EBDB-4B3E-AE4D-0B7B59BE77E2}" type="datetimeFigureOut">
              <a:rPr lang="en-US" smtClean="0"/>
              <a:t>6/13/2023</a:t>
            </a:fld>
            <a:endParaRPr lang="en-US"/>
          </a:p>
        </p:txBody>
      </p:sp>
      <p:sp>
        <p:nvSpPr>
          <p:cNvPr id="5" name="Footer Placeholder 4">
            <a:extLst>
              <a:ext uri="{FF2B5EF4-FFF2-40B4-BE49-F238E27FC236}">
                <a16:creationId xmlns:a16="http://schemas.microsoft.com/office/drawing/2014/main" id="{7AFC198E-9CF0-4E0E-98AD-4DE0C06B0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F8B57B-07B0-44E0-BE33-723679A89D4F}"/>
              </a:ext>
            </a:extLst>
          </p:cNvPr>
          <p:cNvSpPr>
            <a:spLocks noGrp="1"/>
          </p:cNvSpPr>
          <p:nvPr>
            <p:ph type="sldNum" sz="quarter" idx="12"/>
          </p:nvPr>
        </p:nvSpPr>
        <p:spPr/>
        <p:txBody>
          <a:bodyPr/>
          <a:lstStyle/>
          <a:p>
            <a:fld id="{80543AEC-0172-417C-8477-196D67AAA8E1}" type="slidenum">
              <a:rPr lang="en-US" smtClean="0"/>
              <a:t>‹#›</a:t>
            </a:fld>
            <a:endParaRPr lang="en-US"/>
          </a:p>
        </p:txBody>
      </p:sp>
    </p:spTree>
    <p:extLst>
      <p:ext uri="{BB962C8B-B14F-4D97-AF65-F5344CB8AC3E}">
        <p14:creationId xmlns:p14="http://schemas.microsoft.com/office/powerpoint/2010/main" val="57965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7A5E-9514-4A20-8F91-8CA6F3E003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BCC49-2FEA-4E83-9C55-AF93B98C77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B8D14-2828-442A-A22D-67C846E0D46D}"/>
              </a:ext>
            </a:extLst>
          </p:cNvPr>
          <p:cNvSpPr>
            <a:spLocks noGrp="1"/>
          </p:cNvSpPr>
          <p:nvPr>
            <p:ph type="dt" sz="half" idx="10"/>
          </p:nvPr>
        </p:nvSpPr>
        <p:spPr/>
        <p:txBody>
          <a:bodyPr/>
          <a:lstStyle/>
          <a:p>
            <a:fld id="{5B335D67-EBDB-4B3E-AE4D-0B7B59BE77E2}" type="datetimeFigureOut">
              <a:rPr lang="en-US" smtClean="0"/>
              <a:t>6/13/2023</a:t>
            </a:fld>
            <a:endParaRPr lang="en-US"/>
          </a:p>
        </p:txBody>
      </p:sp>
      <p:sp>
        <p:nvSpPr>
          <p:cNvPr id="5" name="Footer Placeholder 4">
            <a:extLst>
              <a:ext uri="{FF2B5EF4-FFF2-40B4-BE49-F238E27FC236}">
                <a16:creationId xmlns:a16="http://schemas.microsoft.com/office/drawing/2014/main" id="{70397758-9F2A-4547-B892-9DF7604FFF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FCBD53-243F-472F-A1C9-EB5BCBF1AA69}"/>
              </a:ext>
            </a:extLst>
          </p:cNvPr>
          <p:cNvSpPr>
            <a:spLocks noGrp="1"/>
          </p:cNvSpPr>
          <p:nvPr>
            <p:ph type="sldNum" sz="quarter" idx="12"/>
          </p:nvPr>
        </p:nvSpPr>
        <p:spPr/>
        <p:txBody>
          <a:bodyPr/>
          <a:lstStyle/>
          <a:p>
            <a:fld id="{80543AEC-0172-417C-8477-196D67AAA8E1}" type="slidenum">
              <a:rPr lang="en-US" smtClean="0"/>
              <a:t>‹#›</a:t>
            </a:fld>
            <a:endParaRPr lang="en-US"/>
          </a:p>
        </p:txBody>
      </p:sp>
    </p:spTree>
    <p:extLst>
      <p:ext uri="{BB962C8B-B14F-4D97-AF65-F5344CB8AC3E}">
        <p14:creationId xmlns:p14="http://schemas.microsoft.com/office/powerpoint/2010/main" val="1020961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85ED-D537-4FBE-A654-537EB5CA7E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C05124-9096-45A7-A0F6-9F380AB362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9A05A1-0834-4529-B46B-7702BA0BF9BC}"/>
              </a:ext>
            </a:extLst>
          </p:cNvPr>
          <p:cNvSpPr>
            <a:spLocks noGrp="1"/>
          </p:cNvSpPr>
          <p:nvPr>
            <p:ph type="dt" sz="half" idx="10"/>
          </p:nvPr>
        </p:nvSpPr>
        <p:spPr/>
        <p:txBody>
          <a:bodyPr/>
          <a:lstStyle/>
          <a:p>
            <a:fld id="{5B335D67-EBDB-4B3E-AE4D-0B7B59BE77E2}" type="datetimeFigureOut">
              <a:rPr lang="en-US" smtClean="0"/>
              <a:t>6/13/2023</a:t>
            </a:fld>
            <a:endParaRPr lang="en-US"/>
          </a:p>
        </p:txBody>
      </p:sp>
      <p:sp>
        <p:nvSpPr>
          <p:cNvPr id="5" name="Footer Placeholder 4">
            <a:extLst>
              <a:ext uri="{FF2B5EF4-FFF2-40B4-BE49-F238E27FC236}">
                <a16:creationId xmlns:a16="http://schemas.microsoft.com/office/drawing/2014/main" id="{9B0768C4-5A26-43C9-ABDF-5361D036C4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799099-2B4E-4336-A642-601D84536E9A}"/>
              </a:ext>
            </a:extLst>
          </p:cNvPr>
          <p:cNvSpPr>
            <a:spLocks noGrp="1"/>
          </p:cNvSpPr>
          <p:nvPr>
            <p:ph type="sldNum" sz="quarter" idx="12"/>
          </p:nvPr>
        </p:nvSpPr>
        <p:spPr/>
        <p:txBody>
          <a:bodyPr/>
          <a:lstStyle/>
          <a:p>
            <a:fld id="{80543AEC-0172-417C-8477-196D67AAA8E1}" type="slidenum">
              <a:rPr lang="en-US" smtClean="0"/>
              <a:t>‹#›</a:t>
            </a:fld>
            <a:endParaRPr lang="en-US"/>
          </a:p>
        </p:txBody>
      </p:sp>
    </p:spTree>
    <p:extLst>
      <p:ext uri="{BB962C8B-B14F-4D97-AF65-F5344CB8AC3E}">
        <p14:creationId xmlns:p14="http://schemas.microsoft.com/office/powerpoint/2010/main" val="80658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D599F-15C0-4485-BC5A-496FE949C0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93E170-B7A6-4FAA-9163-07448BE8FF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34D544-721E-4BF2-B06A-982879077F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A88CDB-3F49-4624-A2D7-B67551FBC42B}"/>
              </a:ext>
            </a:extLst>
          </p:cNvPr>
          <p:cNvSpPr>
            <a:spLocks noGrp="1"/>
          </p:cNvSpPr>
          <p:nvPr>
            <p:ph type="dt" sz="half" idx="10"/>
          </p:nvPr>
        </p:nvSpPr>
        <p:spPr/>
        <p:txBody>
          <a:bodyPr/>
          <a:lstStyle/>
          <a:p>
            <a:fld id="{5B335D67-EBDB-4B3E-AE4D-0B7B59BE77E2}" type="datetimeFigureOut">
              <a:rPr lang="en-US" smtClean="0"/>
              <a:t>6/13/2023</a:t>
            </a:fld>
            <a:endParaRPr lang="en-US"/>
          </a:p>
        </p:txBody>
      </p:sp>
      <p:sp>
        <p:nvSpPr>
          <p:cNvPr id="6" name="Footer Placeholder 5">
            <a:extLst>
              <a:ext uri="{FF2B5EF4-FFF2-40B4-BE49-F238E27FC236}">
                <a16:creationId xmlns:a16="http://schemas.microsoft.com/office/drawing/2014/main" id="{041A6B7A-7F0A-48B0-82D4-F8B1C58424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C186DC-548F-4ECF-9FA5-C369C9C37E47}"/>
              </a:ext>
            </a:extLst>
          </p:cNvPr>
          <p:cNvSpPr>
            <a:spLocks noGrp="1"/>
          </p:cNvSpPr>
          <p:nvPr>
            <p:ph type="sldNum" sz="quarter" idx="12"/>
          </p:nvPr>
        </p:nvSpPr>
        <p:spPr/>
        <p:txBody>
          <a:bodyPr/>
          <a:lstStyle/>
          <a:p>
            <a:fld id="{80543AEC-0172-417C-8477-196D67AAA8E1}" type="slidenum">
              <a:rPr lang="en-US" smtClean="0"/>
              <a:t>‹#›</a:t>
            </a:fld>
            <a:endParaRPr lang="en-US"/>
          </a:p>
        </p:txBody>
      </p:sp>
    </p:spTree>
    <p:extLst>
      <p:ext uri="{BB962C8B-B14F-4D97-AF65-F5344CB8AC3E}">
        <p14:creationId xmlns:p14="http://schemas.microsoft.com/office/powerpoint/2010/main" val="3379193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09D2-B502-4381-8C05-E9B2641498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6DE79A-D19B-4A5C-9627-BFD51245FE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807639-EA58-4C48-9831-2BDE99F813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D50A5F-89C0-4624-AFF1-1855691BA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9C35D8-B4FA-4D7F-BFC0-7A6A56C002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FB40B6-568C-4E8C-9E5D-78D7140DDE03}"/>
              </a:ext>
            </a:extLst>
          </p:cNvPr>
          <p:cNvSpPr>
            <a:spLocks noGrp="1"/>
          </p:cNvSpPr>
          <p:nvPr>
            <p:ph type="dt" sz="half" idx="10"/>
          </p:nvPr>
        </p:nvSpPr>
        <p:spPr/>
        <p:txBody>
          <a:bodyPr/>
          <a:lstStyle/>
          <a:p>
            <a:fld id="{5B335D67-EBDB-4B3E-AE4D-0B7B59BE77E2}" type="datetimeFigureOut">
              <a:rPr lang="en-US" smtClean="0"/>
              <a:t>6/13/2023</a:t>
            </a:fld>
            <a:endParaRPr lang="en-US"/>
          </a:p>
        </p:txBody>
      </p:sp>
      <p:sp>
        <p:nvSpPr>
          <p:cNvPr id="8" name="Footer Placeholder 7">
            <a:extLst>
              <a:ext uri="{FF2B5EF4-FFF2-40B4-BE49-F238E27FC236}">
                <a16:creationId xmlns:a16="http://schemas.microsoft.com/office/drawing/2014/main" id="{6BFF295A-A3A0-48C2-A557-AFB36CDF18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57A110-64E2-4B8E-9B56-8F73828980CD}"/>
              </a:ext>
            </a:extLst>
          </p:cNvPr>
          <p:cNvSpPr>
            <a:spLocks noGrp="1"/>
          </p:cNvSpPr>
          <p:nvPr>
            <p:ph type="sldNum" sz="quarter" idx="12"/>
          </p:nvPr>
        </p:nvSpPr>
        <p:spPr/>
        <p:txBody>
          <a:bodyPr/>
          <a:lstStyle/>
          <a:p>
            <a:fld id="{80543AEC-0172-417C-8477-196D67AAA8E1}" type="slidenum">
              <a:rPr lang="en-US" smtClean="0"/>
              <a:t>‹#›</a:t>
            </a:fld>
            <a:endParaRPr lang="en-US"/>
          </a:p>
        </p:txBody>
      </p:sp>
    </p:spTree>
    <p:extLst>
      <p:ext uri="{BB962C8B-B14F-4D97-AF65-F5344CB8AC3E}">
        <p14:creationId xmlns:p14="http://schemas.microsoft.com/office/powerpoint/2010/main" val="1103697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E1A0B-C3B7-46D0-8E3E-EC939D2F4C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DB4231-2924-4FD7-B152-6495D93FF238}"/>
              </a:ext>
            </a:extLst>
          </p:cNvPr>
          <p:cNvSpPr>
            <a:spLocks noGrp="1"/>
          </p:cNvSpPr>
          <p:nvPr>
            <p:ph type="dt" sz="half" idx="10"/>
          </p:nvPr>
        </p:nvSpPr>
        <p:spPr/>
        <p:txBody>
          <a:bodyPr/>
          <a:lstStyle/>
          <a:p>
            <a:fld id="{5B335D67-EBDB-4B3E-AE4D-0B7B59BE77E2}" type="datetimeFigureOut">
              <a:rPr lang="en-US" smtClean="0"/>
              <a:t>6/13/2023</a:t>
            </a:fld>
            <a:endParaRPr lang="en-US"/>
          </a:p>
        </p:txBody>
      </p:sp>
      <p:sp>
        <p:nvSpPr>
          <p:cNvPr id="4" name="Footer Placeholder 3">
            <a:extLst>
              <a:ext uri="{FF2B5EF4-FFF2-40B4-BE49-F238E27FC236}">
                <a16:creationId xmlns:a16="http://schemas.microsoft.com/office/drawing/2014/main" id="{C4E8518B-DCAD-4AC2-A06C-A5DB1288CF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E19C1F-3D74-4CAB-B46A-0FC4A0644302}"/>
              </a:ext>
            </a:extLst>
          </p:cNvPr>
          <p:cNvSpPr>
            <a:spLocks noGrp="1"/>
          </p:cNvSpPr>
          <p:nvPr>
            <p:ph type="sldNum" sz="quarter" idx="12"/>
          </p:nvPr>
        </p:nvSpPr>
        <p:spPr/>
        <p:txBody>
          <a:bodyPr/>
          <a:lstStyle/>
          <a:p>
            <a:fld id="{80543AEC-0172-417C-8477-196D67AAA8E1}" type="slidenum">
              <a:rPr lang="en-US" smtClean="0"/>
              <a:t>‹#›</a:t>
            </a:fld>
            <a:endParaRPr lang="en-US"/>
          </a:p>
        </p:txBody>
      </p:sp>
    </p:spTree>
    <p:extLst>
      <p:ext uri="{BB962C8B-B14F-4D97-AF65-F5344CB8AC3E}">
        <p14:creationId xmlns:p14="http://schemas.microsoft.com/office/powerpoint/2010/main" val="1248398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2B4AC-2C6A-4A4F-998B-49B3F16D7825}"/>
              </a:ext>
            </a:extLst>
          </p:cNvPr>
          <p:cNvSpPr>
            <a:spLocks noGrp="1"/>
          </p:cNvSpPr>
          <p:nvPr>
            <p:ph type="dt" sz="half" idx="10"/>
          </p:nvPr>
        </p:nvSpPr>
        <p:spPr/>
        <p:txBody>
          <a:bodyPr/>
          <a:lstStyle/>
          <a:p>
            <a:fld id="{5B335D67-EBDB-4B3E-AE4D-0B7B59BE77E2}" type="datetimeFigureOut">
              <a:rPr lang="en-US" smtClean="0"/>
              <a:t>6/13/2023</a:t>
            </a:fld>
            <a:endParaRPr lang="en-US"/>
          </a:p>
        </p:txBody>
      </p:sp>
      <p:sp>
        <p:nvSpPr>
          <p:cNvPr id="3" name="Footer Placeholder 2">
            <a:extLst>
              <a:ext uri="{FF2B5EF4-FFF2-40B4-BE49-F238E27FC236}">
                <a16:creationId xmlns:a16="http://schemas.microsoft.com/office/drawing/2014/main" id="{E08773BD-1A41-4955-85D5-9146BB4800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31628F-0FA4-4CFA-82EB-0A685992728D}"/>
              </a:ext>
            </a:extLst>
          </p:cNvPr>
          <p:cNvSpPr>
            <a:spLocks noGrp="1"/>
          </p:cNvSpPr>
          <p:nvPr>
            <p:ph type="sldNum" sz="quarter" idx="12"/>
          </p:nvPr>
        </p:nvSpPr>
        <p:spPr/>
        <p:txBody>
          <a:bodyPr/>
          <a:lstStyle/>
          <a:p>
            <a:fld id="{80543AEC-0172-417C-8477-196D67AAA8E1}" type="slidenum">
              <a:rPr lang="en-US" smtClean="0"/>
              <a:t>‹#›</a:t>
            </a:fld>
            <a:endParaRPr lang="en-US"/>
          </a:p>
        </p:txBody>
      </p:sp>
    </p:spTree>
    <p:extLst>
      <p:ext uri="{BB962C8B-B14F-4D97-AF65-F5344CB8AC3E}">
        <p14:creationId xmlns:p14="http://schemas.microsoft.com/office/powerpoint/2010/main" val="3258825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465CA-DCBE-453C-81DC-D776C14B59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72039C-189C-4597-AD33-4655C03EAB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CB7039-71F1-4ED1-97BB-BC5875727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8673E2-284B-4E3E-BE6C-775C8A65CFAE}"/>
              </a:ext>
            </a:extLst>
          </p:cNvPr>
          <p:cNvSpPr>
            <a:spLocks noGrp="1"/>
          </p:cNvSpPr>
          <p:nvPr>
            <p:ph type="dt" sz="half" idx="10"/>
          </p:nvPr>
        </p:nvSpPr>
        <p:spPr/>
        <p:txBody>
          <a:bodyPr/>
          <a:lstStyle/>
          <a:p>
            <a:fld id="{5B335D67-EBDB-4B3E-AE4D-0B7B59BE77E2}" type="datetimeFigureOut">
              <a:rPr lang="en-US" smtClean="0"/>
              <a:t>6/13/2023</a:t>
            </a:fld>
            <a:endParaRPr lang="en-US"/>
          </a:p>
        </p:txBody>
      </p:sp>
      <p:sp>
        <p:nvSpPr>
          <p:cNvPr id="6" name="Footer Placeholder 5">
            <a:extLst>
              <a:ext uri="{FF2B5EF4-FFF2-40B4-BE49-F238E27FC236}">
                <a16:creationId xmlns:a16="http://schemas.microsoft.com/office/drawing/2014/main" id="{CA8066D6-4FC1-4515-A5B9-B5902D8F56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1F04E7-C571-4E0B-AB9D-0CFD42577BF3}"/>
              </a:ext>
            </a:extLst>
          </p:cNvPr>
          <p:cNvSpPr>
            <a:spLocks noGrp="1"/>
          </p:cNvSpPr>
          <p:nvPr>
            <p:ph type="sldNum" sz="quarter" idx="12"/>
          </p:nvPr>
        </p:nvSpPr>
        <p:spPr/>
        <p:txBody>
          <a:bodyPr/>
          <a:lstStyle/>
          <a:p>
            <a:fld id="{80543AEC-0172-417C-8477-196D67AAA8E1}" type="slidenum">
              <a:rPr lang="en-US" smtClean="0"/>
              <a:t>‹#›</a:t>
            </a:fld>
            <a:endParaRPr lang="en-US"/>
          </a:p>
        </p:txBody>
      </p:sp>
    </p:spTree>
    <p:extLst>
      <p:ext uri="{BB962C8B-B14F-4D97-AF65-F5344CB8AC3E}">
        <p14:creationId xmlns:p14="http://schemas.microsoft.com/office/powerpoint/2010/main" val="4276317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54899-467B-44FD-B5B4-3A5F415121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9CD3EC-C3E9-4D56-9926-FC0D2D7C56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F1ED97-C86D-4256-871A-03D735F6D8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358516-4F6E-4B3C-A3A5-4A5F8E2EB9E9}"/>
              </a:ext>
            </a:extLst>
          </p:cNvPr>
          <p:cNvSpPr>
            <a:spLocks noGrp="1"/>
          </p:cNvSpPr>
          <p:nvPr>
            <p:ph type="dt" sz="half" idx="10"/>
          </p:nvPr>
        </p:nvSpPr>
        <p:spPr/>
        <p:txBody>
          <a:bodyPr/>
          <a:lstStyle/>
          <a:p>
            <a:fld id="{5B335D67-EBDB-4B3E-AE4D-0B7B59BE77E2}" type="datetimeFigureOut">
              <a:rPr lang="en-US" smtClean="0"/>
              <a:t>6/13/2023</a:t>
            </a:fld>
            <a:endParaRPr lang="en-US"/>
          </a:p>
        </p:txBody>
      </p:sp>
      <p:sp>
        <p:nvSpPr>
          <p:cNvPr id="6" name="Footer Placeholder 5">
            <a:extLst>
              <a:ext uri="{FF2B5EF4-FFF2-40B4-BE49-F238E27FC236}">
                <a16:creationId xmlns:a16="http://schemas.microsoft.com/office/drawing/2014/main" id="{26BE2D42-36C0-4779-8CC5-06BE13BE73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47C33D-17EC-42FB-8092-818E55407A96}"/>
              </a:ext>
            </a:extLst>
          </p:cNvPr>
          <p:cNvSpPr>
            <a:spLocks noGrp="1"/>
          </p:cNvSpPr>
          <p:nvPr>
            <p:ph type="sldNum" sz="quarter" idx="12"/>
          </p:nvPr>
        </p:nvSpPr>
        <p:spPr/>
        <p:txBody>
          <a:bodyPr/>
          <a:lstStyle/>
          <a:p>
            <a:fld id="{80543AEC-0172-417C-8477-196D67AAA8E1}" type="slidenum">
              <a:rPr lang="en-US" smtClean="0"/>
              <a:t>‹#›</a:t>
            </a:fld>
            <a:endParaRPr lang="en-US"/>
          </a:p>
        </p:txBody>
      </p:sp>
    </p:spTree>
    <p:extLst>
      <p:ext uri="{BB962C8B-B14F-4D97-AF65-F5344CB8AC3E}">
        <p14:creationId xmlns:p14="http://schemas.microsoft.com/office/powerpoint/2010/main" val="866476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730A55-836C-4546-8D28-0A325C27AF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17D856-B6D3-43CE-8532-B319943EE8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E4747F-7181-4B2F-9931-819057AB4C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35D67-EBDB-4B3E-AE4D-0B7B59BE77E2}" type="datetimeFigureOut">
              <a:rPr lang="en-US" smtClean="0"/>
              <a:t>6/13/2023</a:t>
            </a:fld>
            <a:endParaRPr lang="en-US"/>
          </a:p>
        </p:txBody>
      </p:sp>
      <p:sp>
        <p:nvSpPr>
          <p:cNvPr id="5" name="Footer Placeholder 4">
            <a:extLst>
              <a:ext uri="{FF2B5EF4-FFF2-40B4-BE49-F238E27FC236}">
                <a16:creationId xmlns:a16="http://schemas.microsoft.com/office/drawing/2014/main" id="{AE7D254A-1FDE-490C-ABC1-B52EFDA254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644BDB-96B2-4021-9778-721B8DCDB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543AEC-0172-417C-8477-196D67AAA8E1}" type="slidenum">
              <a:rPr lang="en-US" smtClean="0"/>
              <a:t>‹#›</a:t>
            </a:fld>
            <a:endParaRPr lang="en-US"/>
          </a:p>
        </p:txBody>
      </p:sp>
    </p:spTree>
    <p:extLst>
      <p:ext uri="{BB962C8B-B14F-4D97-AF65-F5344CB8AC3E}">
        <p14:creationId xmlns:p14="http://schemas.microsoft.com/office/powerpoint/2010/main" val="2471793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0" y="1054957"/>
            <a:ext cx="12192000" cy="1300434"/>
          </a:xfrm>
        </p:spPr>
        <p:txBody>
          <a:bodyPr>
            <a:noAutofit/>
          </a:bodyPr>
          <a:lstStyle/>
          <a:p>
            <a:r>
              <a:rPr lang="en-AU" sz="2400" b="1" dirty="0">
                <a:latin typeface="+mn-lt"/>
              </a:rPr>
              <a:t>Of the 15 variables - </a:t>
            </a:r>
            <a:r>
              <a:rPr lang="en-US" sz="2400" b="1" dirty="0">
                <a:solidFill>
                  <a:srgbClr val="FF0000"/>
                </a:solidFill>
                <a:latin typeface="+mn-lt"/>
              </a:rPr>
              <a:t>Likes</a:t>
            </a:r>
            <a:r>
              <a:rPr lang="en-US" sz="2400" b="1" dirty="0">
                <a:latin typeface="+mn-lt"/>
              </a:rPr>
              <a:t>,</a:t>
            </a:r>
            <a:r>
              <a:rPr lang="en-US" sz="2400" b="1" dirty="0">
                <a:solidFill>
                  <a:srgbClr val="0C77C3"/>
                </a:solidFill>
                <a:latin typeface="+mn-lt"/>
              </a:rPr>
              <a:t> </a:t>
            </a:r>
            <a:r>
              <a:rPr lang="en-US" sz="2400" b="1" dirty="0">
                <a:solidFill>
                  <a:srgbClr val="00B050"/>
                </a:solidFill>
                <a:latin typeface="+mn-lt"/>
              </a:rPr>
              <a:t>Views</a:t>
            </a:r>
            <a:r>
              <a:rPr lang="en-US" sz="2400" b="1" dirty="0">
                <a:solidFill>
                  <a:srgbClr val="0C77C3"/>
                </a:solidFill>
                <a:latin typeface="+mn-lt"/>
              </a:rPr>
              <a:t> </a:t>
            </a:r>
            <a:r>
              <a:rPr lang="en-US" sz="2400" b="1" dirty="0">
                <a:latin typeface="+mn-lt"/>
              </a:rPr>
              <a:t>and</a:t>
            </a:r>
            <a:r>
              <a:rPr lang="en-US" sz="2400" b="1" dirty="0">
                <a:solidFill>
                  <a:srgbClr val="0C77C3"/>
                </a:solidFill>
                <a:latin typeface="+mn-lt"/>
              </a:rPr>
              <a:t> Comments </a:t>
            </a:r>
            <a:r>
              <a:rPr lang="en-US" sz="2400" b="1" dirty="0">
                <a:latin typeface="+mn-lt"/>
              </a:rPr>
              <a:t>had the highest correlation when it came to Streams. </a:t>
            </a:r>
            <a:r>
              <a:rPr lang="en-US" sz="2400" b="1" dirty="0">
                <a:solidFill>
                  <a:srgbClr val="FF0000"/>
                </a:solidFill>
                <a:latin typeface="+mn-lt"/>
              </a:rPr>
              <a:t>Likes </a:t>
            </a:r>
            <a:r>
              <a:rPr lang="en-US" sz="2400" b="1" dirty="0">
                <a:latin typeface="+mn-lt"/>
              </a:rPr>
              <a:t>had a correlation of </a:t>
            </a:r>
            <a:r>
              <a:rPr lang="en-US" sz="2400" b="1" dirty="0">
                <a:solidFill>
                  <a:srgbClr val="FF0000"/>
                </a:solidFill>
                <a:latin typeface="+mn-lt"/>
              </a:rPr>
              <a:t>0.65, </a:t>
            </a:r>
            <a:r>
              <a:rPr lang="en-US" sz="2400" b="1" dirty="0">
                <a:solidFill>
                  <a:srgbClr val="00B050"/>
                </a:solidFill>
                <a:latin typeface="+mn-lt"/>
              </a:rPr>
              <a:t>Views</a:t>
            </a:r>
            <a:r>
              <a:rPr lang="en-US" sz="2400" b="1" dirty="0">
                <a:solidFill>
                  <a:srgbClr val="FF0000"/>
                </a:solidFill>
                <a:latin typeface="+mn-lt"/>
              </a:rPr>
              <a:t> </a:t>
            </a:r>
            <a:r>
              <a:rPr lang="en-US" sz="2400" b="1" dirty="0">
                <a:latin typeface="+mn-lt"/>
              </a:rPr>
              <a:t>had a correlation of </a:t>
            </a:r>
            <a:r>
              <a:rPr lang="en-US" sz="2400" b="1" dirty="0">
                <a:solidFill>
                  <a:srgbClr val="00B050"/>
                </a:solidFill>
                <a:latin typeface="+mn-lt"/>
              </a:rPr>
              <a:t>0.60 </a:t>
            </a:r>
            <a:r>
              <a:rPr lang="en-US" sz="2400" b="1" dirty="0">
                <a:latin typeface="+mn-lt"/>
              </a:rPr>
              <a:t>and </a:t>
            </a:r>
            <a:r>
              <a:rPr lang="en-US" sz="2400" b="1" dirty="0">
                <a:solidFill>
                  <a:srgbClr val="0C77C3"/>
                </a:solidFill>
                <a:latin typeface="+mn-lt"/>
              </a:rPr>
              <a:t>Comments</a:t>
            </a:r>
            <a:r>
              <a:rPr lang="en-US" sz="2400" b="1" dirty="0">
                <a:solidFill>
                  <a:srgbClr val="FF0000"/>
                </a:solidFill>
                <a:latin typeface="+mn-lt"/>
              </a:rPr>
              <a:t> </a:t>
            </a:r>
            <a:r>
              <a:rPr lang="en-US" sz="2400" b="1" dirty="0">
                <a:latin typeface="+mn-lt"/>
              </a:rPr>
              <a:t>had a correlation of </a:t>
            </a:r>
            <a:r>
              <a:rPr lang="en-US" sz="2400" b="1" dirty="0">
                <a:solidFill>
                  <a:srgbClr val="0070C0"/>
                </a:solidFill>
                <a:latin typeface="+mn-lt"/>
              </a:rPr>
              <a:t>0.27</a:t>
            </a:r>
            <a:r>
              <a:rPr lang="en-US" sz="2400" b="1" dirty="0">
                <a:latin typeface="+mn-lt"/>
              </a:rPr>
              <a:t>.</a:t>
            </a:r>
            <a:endParaRPr lang="en-AU" sz="2400" b="1" dirty="0">
              <a:latin typeface="+mn-lt"/>
            </a:endParaRPr>
          </a:p>
        </p:txBody>
      </p:sp>
      <p:cxnSp>
        <p:nvCxnSpPr>
          <p:cNvPr id="32" name="Straight Connector 31">
            <a:extLst>
              <a:ext uri="{FF2B5EF4-FFF2-40B4-BE49-F238E27FC236}">
                <a16:creationId xmlns:a16="http://schemas.microsoft.com/office/drawing/2014/main" id="{D28A3BF8-BBF4-43D8-9B9B-1BA918AB5CD5}"/>
              </a:ext>
            </a:extLst>
          </p:cNvPr>
          <p:cNvCxnSpPr>
            <a:cxnSpLocks/>
          </p:cNvCxnSpPr>
          <p:nvPr/>
        </p:nvCxnSpPr>
        <p:spPr>
          <a:xfrm>
            <a:off x="1790718" y="2355391"/>
            <a:ext cx="86105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8053D08-753E-41F5-9094-7227C767488F}"/>
              </a:ext>
            </a:extLst>
          </p:cNvPr>
          <p:cNvSpPr txBox="1"/>
          <p:nvPr/>
        </p:nvSpPr>
        <p:spPr>
          <a:xfrm>
            <a:off x="0" y="0"/>
            <a:ext cx="12192000" cy="553998"/>
          </a:xfrm>
          <a:prstGeom prst="rect">
            <a:avLst/>
          </a:prstGeom>
          <a:solidFill>
            <a:schemeClr val="accent2">
              <a:lumMod val="40000"/>
              <a:lumOff val="60000"/>
            </a:schemeClr>
          </a:solidFill>
        </p:spPr>
        <p:txBody>
          <a:bodyPr wrap="square">
            <a:spAutoFit/>
          </a:bodyPr>
          <a:lstStyle/>
          <a:p>
            <a:pPr algn="ctr"/>
            <a:r>
              <a:rPr lang="en-US" sz="3000" b="1" dirty="0">
                <a:solidFill>
                  <a:srgbClr val="00B050"/>
                </a:solidFill>
              </a:rPr>
              <a:t>Spotify</a:t>
            </a:r>
            <a:r>
              <a:rPr lang="en-US" sz="3000" b="1" dirty="0"/>
              <a:t> vs </a:t>
            </a:r>
            <a:r>
              <a:rPr lang="en-US" sz="3000" b="1" dirty="0">
                <a:solidFill>
                  <a:srgbClr val="FF0000"/>
                </a:solidFill>
              </a:rPr>
              <a:t>YouTube </a:t>
            </a:r>
            <a:r>
              <a:rPr lang="en-US" sz="3000" b="1" dirty="0"/>
              <a:t>– Executive Presentation</a:t>
            </a:r>
          </a:p>
        </p:txBody>
      </p:sp>
      <p:sp>
        <p:nvSpPr>
          <p:cNvPr id="8" name="Google Shape;42;p1">
            <a:extLst>
              <a:ext uri="{FF2B5EF4-FFF2-40B4-BE49-F238E27FC236}">
                <a16:creationId xmlns:a16="http://schemas.microsoft.com/office/drawing/2014/main" id="{16354534-7ECD-4116-928C-C7174F8DD7B8}"/>
              </a:ext>
            </a:extLst>
          </p:cNvPr>
          <p:cNvSpPr txBox="1"/>
          <p:nvPr/>
        </p:nvSpPr>
        <p:spPr>
          <a:xfrm>
            <a:off x="0" y="495275"/>
            <a:ext cx="12192000" cy="553998"/>
          </a:xfrm>
          <a:prstGeom prst="rect">
            <a:avLst/>
          </a:prstGeom>
          <a:solidFill>
            <a:schemeClr val="accent2">
              <a:lumMod val="40000"/>
              <a:lumOff val="60000"/>
            </a:schemeClr>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Clr>
                <a:srgbClr val="000000"/>
              </a:buClr>
              <a:buSzPts val="1400"/>
              <a:buFont typeface="Arial"/>
              <a:buNone/>
            </a:pPr>
            <a:r>
              <a:rPr lang="en-US" sz="1800" b="0" i="0" u="none" strike="noStrike" cap="none" dirty="0">
                <a:solidFill>
                  <a:schemeClr val="dk1"/>
                </a:solidFill>
                <a:latin typeface="Arial"/>
                <a:ea typeface="Arial"/>
                <a:cs typeface="Arial"/>
                <a:sym typeface="Arial"/>
              </a:rPr>
              <a:t>Date: July 18</a:t>
            </a:r>
            <a:r>
              <a:rPr lang="en-US" sz="1800" b="0" i="0" u="none" strike="noStrike" cap="none" baseline="30000" dirty="0">
                <a:solidFill>
                  <a:schemeClr val="dk1"/>
                </a:solidFill>
                <a:latin typeface="Arial"/>
                <a:ea typeface="Arial"/>
                <a:cs typeface="Arial"/>
                <a:sym typeface="Arial"/>
              </a:rPr>
              <a:t>th</a:t>
            </a:r>
            <a:r>
              <a:rPr lang="en-US" sz="1800" b="0" i="0" u="none" strike="noStrike" cap="none" dirty="0">
                <a:solidFill>
                  <a:schemeClr val="dk1"/>
                </a:solidFill>
                <a:latin typeface="Arial"/>
                <a:ea typeface="Arial"/>
                <a:cs typeface="Arial"/>
                <a:sym typeface="Arial"/>
              </a:rPr>
              <a:t>, 2023</a:t>
            </a:r>
          </a:p>
          <a:p>
            <a:pPr algn="ctr">
              <a:buSzPts val="1400"/>
            </a:pPr>
            <a:r>
              <a:rPr lang="en-US" sz="1800" b="0" i="0" u="none" strike="noStrike" cap="none" dirty="0">
                <a:solidFill>
                  <a:schemeClr val="dk1"/>
                </a:solidFill>
                <a:latin typeface="Arial"/>
                <a:ea typeface="Arial"/>
                <a:cs typeface="Arial"/>
                <a:sym typeface="Arial"/>
              </a:rPr>
              <a:t>Presenter: Harjinder Singh</a:t>
            </a:r>
          </a:p>
        </p:txBody>
      </p:sp>
      <p:pic>
        <p:nvPicPr>
          <p:cNvPr id="9" name="Picture 8">
            <a:extLst>
              <a:ext uri="{FF2B5EF4-FFF2-40B4-BE49-F238E27FC236}">
                <a16:creationId xmlns:a16="http://schemas.microsoft.com/office/drawing/2014/main" id="{E99A9431-775F-45C1-8CC6-B9CFEEEC4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43160"/>
            <a:ext cx="12192000" cy="4018593"/>
          </a:xfrm>
          <a:prstGeom prst="rect">
            <a:avLst/>
          </a:prstGeom>
        </p:spPr>
      </p:pic>
    </p:spTree>
    <p:extLst>
      <p:ext uri="{BB962C8B-B14F-4D97-AF65-F5344CB8AC3E}">
        <p14:creationId xmlns:p14="http://schemas.microsoft.com/office/powerpoint/2010/main" val="1073384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6858000" y="0"/>
            <a:ext cx="5334000" cy="1260629"/>
          </a:xfrm>
        </p:spPr>
        <p:txBody>
          <a:bodyPr>
            <a:noAutofit/>
          </a:bodyPr>
          <a:lstStyle/>
          <a:p>
            <a:r>
              <a:rPr lang="en-GB" sz="2400" b="1" dirty="0">
                <a:latin typeface="+mn-lt"/>
              </a:rPr>
              <a:t>Based upon the cluster map, you can see there are several areas of correlation here:</a:t>
            </a:r>
            <a:endParaRPr lang="en-AU" sz="2400" b="1" dirty="0">
              <a:latin typeface="+mn-lt"/>
            </a:endParaRPr>
          </a:p>
        </p:txBody>
      </p:sp>
      <p:pic>
        <p:nvPicPr>
          <p:cNvPr id="4" name="Picture 3">
            <a:extLst>
              <a:ext uri="{FF2B5EF4-FFF2-40B4-BE49-F238E27FC236}">
                <a16:creationId xmlns:a16="http://schemas.microsoft.com/office/drawing/2014/main" id="{4ACC7993-0159-4924-A2D2-ACBF87700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pic>
        <p:nvPicPr>
          <p:cNvPr id="12" name="Picture 11">
            <a:extLst>
              <a:ext uri="{FF2B5EF4-FFF2-40B4-BE49-F238E27FC236}">
                <a16:creationId xmlns:a16="http://schemas.microsoft.com/office/drawing/2014/main" id="{CBB34A0F-6A26-4E3D-994B-7938FFF289FB}"/>
              </a:ext>
            </a:extLst>
          </p:cNvPr>
          <p:cNvPicPr>
            <a:picLocks noChangeAspect="1"/>
          </p:cNvPicPr>
          <p:nvPr/>
        </p:nvPicPr>
        <p:blipFill rotWithShape="1">
          <a:blip r:embed="rId2">
            <a:extLst>
              <a:ext uri="{28A0092B-C50C-407E-A947-70E740481C1C}">
                <a14:useLocalDpi xmlns:a14="http://schemas.microsoft.com/office/drawing/2010/main" val="0"/>
              </a:ext>
            </a:extLst>
          </a:blip>
          <a:srcRect l="18241" t="31024" r="6590" b="64337"/>
          <a:stretch/>
        </p:blipFill>
        <p:spPr>
          <a:xfrm>
            <a:off x="0" y="7549"/>
            <a:ext cx="12192000" cy="752365"/>
          </a:xfrm>
          <a:prstGeom prst="rect">
            <a:avLst/>
          </a:prstGeom>
        </p:spPr>
      </p:pic>
      <p:sp>
        <p:nvSpPr>
          <p:cNvPr id="15" name="Title 1">
            <a:extLst>
              <a:ext uri="{FF2B5EF4-FFF2-40B4-BE49-F238E27FC236}">
                <a16:creationId xmlns:a16="http://schemas.microsoft.com/office/drawing/2014/main" id="{2C275958-9A38-4BCC-B9B6-BDA0F818B13B}"/>
              </a:ext>
            </a:extLst>
          </p:cNvPr>
          <p:cNvSpPr txBox="1">
            <a:spLocks/>
          </p:cNvSpPr>
          <p:nvPr/>
        </p:nvSpPr>
        <p:spPr>
          <a:xfrm>
            <a:off x="6840243" y="2700606"/>
            <a:ext cx="5334000" cy="14567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b="1" dirty="0">
                <a:latin typeface="+mn-lt"/>
              </a:rPr>
              <a:t>Once again the top 3 variables that are correlated with Stream are </a:t>
            </a:r>
            <a:r>
              <a:rPr lang="en-US" sz="2400" b="1" dirty="0">
                <a:solidFill>
                  <a:srgbClr val="FF0000"/>
                </a:solidFill>
                <a:latin typeface="+mn-lt"/>
              </a:rPr>
              <a:t>Likes</a:t>
            </a:r>
            <a:r>
              <a:rPr lang="en-US" sz="2400" b="1" dirty="0">
                <a:latin typeface="+mn-lt"/>
              </a:rPr>
              <a:t>,</a:t>
            </a:r>
            <a:r>
              <a:rPr lang="en-US" sz="2400" b="1" dirty="0">
                <a:solidFill>
                  <a:srgbClr val="0C77C3"/>
                </a:solidFill>
                <a:latin typeface="+mn-lt"/>
              </a:rPr>
              <a:t> </a:t>
            </a:r>
            <a:r>
              <a:rPr lang="en-US" sz="2400" b="1" dirty="0">
                <a:solidFill>
                  <a:srgbClr val="00B050"/>
                </a:solidFill>
                <a:latin typeface="+mn-lt"/>
              </a:rPr>
              <a:t>Views</a:t>
            </a:r>
            <a:r>
              <a:rPr lang="en-US" sz="2400" b="1" dirty="0">
                <a:solidFill>
                  <a:srgbClr val="0C77C3"/>
                </a:solidFill>
                <a:latin typeface="+mn-lt"/>
              </a:rPr>
              <a:t> </a:t>
            </a:r>
            <a:r>
              <a:rPr lang="en-US" sz="2400" b="1" dirty="0">
                <a:latin typeface="+mn-lt"/>
              </a:rPr>
              <a:t>and</a:t>
            </a:r>
            <a:r>
              <a:rPr lang="en-US" sz="2400" b="1" dirty="0">
                <a:solidFill>
                  <a:srgbClr val="0C77C3"/>
                </a:solidFill>
                <a:latin typeface="+mn-lt"/>
              </a:rPr>
              <a:t> Comments.</a:t>
            </a:r>
            <a:endParaRPr lang="en-AU" sz="2400" b="1" dirty="0">
              <a:latin typeface="+mn-lt"/>
            </a:endParaRPr>
          </a:p>
        </p:txBody>
      </p:sp>
      <p:pic>
        <p:nvPicPr>
          <p:cNvPr id="18" name="Picture 17">
            <a:extLst>
              <a:ext uri="{FF2B5EF4-FFF2-40B4-BE49-F238E27FC236}">
                <a16:creationId xmlns:a16="http://schemas.microsoft.com/office/drawing/2014/main" id="{53BCE9C4-94D7-401C-A90C-2F135EB4A168}"/>
              </a:ext>
            </a:extLst>
          </p:cNvPr>
          <p:cNvPicPr>
            <a:picLocks noChangeAspect="1"/>
          </p:cNvPicPr>
          <p:nvPr/>
        </p:nvPicPr>
        <p:blipFill rotWithShape="1">
          <a:blip r:embed="rId2">
            <a:extLst>
              <a:ext uri="{28A0092B-C50C-407E-A947-70E740481C1C}">
                <a14:useLocalDpi xmlns:a14="http://schemas.microsoft.com/office/drawing/2010/main" val="0"/>
              </a:ext>
            </a:extLst>
          </a:blip>
          <a:srcRect l="18609" t="88122" r="12590" b="-134"/>
          <a:stretch/>
        </p:blipFill>
        <p:spPr>
          <a:xfrm>
            <a:off x="88776" y="752364"/>
            <a:ext cx="11159231" cy="1948242"/>
          </a:xfrm>
          <a:prstGeom prst="rect">
            <a:avLst/>
          </a:prstGeom>
        </p:spPr>
      </p:pic>
      <p:sp>
        <p:nvSpPr>
          <p:cNvPr id="9" name="Rectangle 8">
            <a:extLst>
              <a:ext uri="{FF2B5EF4-FFF2-40B4-BE49-F238E27FC236}">
                <a16:creationId xmlns:a16="http://schemas.microsoft.com/office/drawing/2014/main" id="{6E093BB4-0760-4D5A-855B-E2ED8A2989C6}"/>
              </a:ext>
            </a:extLst>
          </p:cNvPr>
          <p:cNvSpPr/>
          <p:nvPr/>
        </p:nvSpPr>
        <p:spPr>
          <a:xfrm>
            <a:off x="1434517" y="34372"/>
            <a:ext cx="696287" cy="1948242"/>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B03FBAE-7B15-4882-B8A4-1B1DE2AB39A1}"/>
              </a:ext>
            </a:extLst>
          </p:cNvPr>
          <p:cNvSpPr/>
          <p:nvPr/>
        </p:nvSpPr>
        <p:spPr>
          <a:xfrm>
            <a:off x="2830592" y="34372"/>
            <a:ext cx="657845" cy="147035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91431E9-927C-464E-946F-5F8AD7E07565}"/>
              </a:ext>
            </a:extLst>
          </p:cNvPr>
          <p:cNvSpPr/>
          <p:nvPr/>
        </p:nvSpPr>
        <p:spPr>
          <a:xfrm>
            <a:off x="3565321" y="34372"/>
            <a:ext cx="657845" cy="147035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FADD72F8-D0E0-47B5-B5B9-95682D7640A1}"/>
              </a:ext>
            </a:extLst>
          </p:cNvPr>
          <p:cNvPicPr>
            <a:picLocks noChangeAspect="1"/>
          </p:cNvPicPr>
          <p:nvPr/>
        </p:nvPicPr>
        <p:blipFill rotWithShape="1">
          <a:blip r:embed="rId2">
            <a:extLst>
              <a:ext uri="{28A0092B-C50C-407E-A947-70E740481C1C}">
                <a14:useLocalDpi xmlns:a14="http://schemas.microsoft.com/office/drawing/2010/main" val="0"/>
              </a:ext>
            </a:extLst>
          </a:blip>
          <a:srcRect l="26779" t="26687" r="55497" b="55654"/>
          <a:stretch/>
        </p:blipFill>
        <p:spPr>
          <a:xfrm>
            <a:off x="298739" y="238858"/>
            <a:ext cx="4101483" cy="4086033"/>
          </a:xfrm>
          <a:prstGeom prst="rect">
            <a:avLst/>
          </a:prstGeom>
        </p:spPr>
      </p:pic>
      <p:pic>
        <p:nvPicPr>
          <p:cNvPr id="27" name="Picture 26">
            <a:extLst>
              <a:ext uri="{FF2B5EF4-FFF2-40B4-BE49-F238E27FC236}">
                <a16:creationId xmlns:a16="http://schemas.microsoft.com/office/drawing/2014/main" id="{89160CAA-01E2-466C-9EBB-2F875122F2DD}"/>
              </a:ext>
            </a:extLst>
          </p:cNvPr>
          <p:cNvPicPr>
            <a:picLocks noChangeAspect="1"/>
          </p:cNvPicPr>
          <p:nvPr/>
        </p:nvPicPr>
        <p:blipFill rotWithShape="1">
          <a:blip r:embed="rId2">
            <a:extLst>
              <a:ext uri="{28A0092B-C50C-407E-A947-70E740481C1C}">
                <a14:useLocalDpi xmlns:a14="http://schemas.microsoft.com/office/drawing/2010/main" val="0"/>
              </a:ext>
            </a:extLst>
          </a:blip>
          <a:srcRect l="26779" t="87398" r="56177" b="3452"/>
          <a:stretch/>
        </p:blipFill>
        <p:spPr>
          <a:xfrm>
            <a:off x="370466" y="4286240"/>
            <a:ext cx="3943942" cy="2117348"/>
          </a:xfrm>
          <a:prstGeom prst="rect">
            <a:avLst/>
          </a:prstGeom>
        </p:spPr>
      </p:pic>
      <p:pic>
        <p:nvPicPr>
          <p:cNvPr id="31" name="Picture 30">
            <a:extLst>
              <a:ext uri="{FF2B5EF4-FFF2-40B4-BE49-F238E27FC236}">
                <a16:creationId xmlns:a16="http://schemas.microsoft.com/office/drawing/2014/main" id="{3F8D6302-C334-4FA2-96AE-1F8A33B424A7}"/>
              </a:ext>
            </a:extLst>
          </p:cNvPr>
          <p:cNvPicPr>
            <a:picLocks noChangeAspect="1"/>
          </p:cNvPicPr>
          <p:nvPr/>
        </p:nvPicPr>
        <p:blipFill rotWithShape="1">
          <a:blip r:embed="rId2">
            <a:extLst>
              <a:ext uri="{28A0092B-C50C-407E-A947-70E740481C1C}">
                <a14:useLocalDpi xmlns:a14="http://schemas.microsoft.com/office/drawing/2010/main" val="0"/>
              </a:ext>
            </a:extLst>
          </a:blip>
          <a:srcRect l="87593" t="26687" r="3169" b="56030"/>
          <a:stretch/>
        </p:blipFill>
        <p:spPr>
          <a:xfrm>
            <a:off x="4386135" y="255135"/>
            <a:ext cx="2137613" cy="3999076"/>
          </a:xfrm>
          <a:prstGeom prst="rect">
            <a:avLst/>
          </a:prstGeom>
        </p:spPr>
      </p:pic>
      <p:sp>
        <p:nvSpPr>
          <p:cNvPr id="32" name="Title 1">
            <a:extLst>
              <a:ext uri="{FF2B5EF4-FFF2-40B4-BE49-F238E27FC236}">
                <a16:creationId xmlns:a16="http://schemas.microsoft.com/office/drawing/2014/main" id="{FE97F8CC-709C-4DEE-89B8-B20F5F4EF2B7}"/>
              </a:ext>
            </a:extLst>
          </p:cNvPr>
          <p:cNvSpPr txBox="1">
            <a:spLocks/>
          </p:cNvSpPr>
          <p:nvPr/>
        </p:nvSpPr>
        <p:spPr>
          <a:xfrm>
            <a:off x="6840243" y="4123384"/>
            <a:ext cx="5334000" cy="14567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mn-lt"/>
              </a:rPr>
              <a:t>Another cluster of correlations that appeared were within the </a:t>
            </a:r>
            <a:r>
              <a:rPr lang="en-US" sz="2400" b="1" dirty="0">
                <a:solidFill>
                  <a:srgbClr val="FF0000"/>
                </a:solidFill>
                <a:latin typeface="+mn-lt"/>
              </a:rPr>
              <a:t>Likes</a:t>
            </a:r>
            <a:r>
              <a:rPr lang="en-US" sz="2400" b="1" dirty="0">
                <a:latin typeface="+mn-lt"/>
              </a:rPr>
              <a:t>,</a:t>
            </a:r>
            <a:r>
              <a:rPr lang="en-US" sz="2400" b="1" dirty="0">
                <a:solidFill>
                  <a:srgbClr val="0C77C3"/>
                </a:solidFill>
                <a:latin typeface="+mn-lt"/>
              </a:rPr>
              <a:t> </a:t>
            </a:r>
            <a:r>
              <a:rPr lang="en-US" sz="2400" b="1" dirty="0">
                <a:solidFill>
                  <a:srgbClr val="00B050"/>
                </a:solidFill>
                <a:latin typeface="+mn-lt"/>
              </a:rPr>
              <a:t>Views</a:t>
            </a:r>
            <a:r>
              <a:rPr lang="en-US" sz="2400" b="1" dirty="0">
                <a:solidFill>
                  <a:srgbClr val="0C77C3"/>
                </a:solidFill>
                <a:latin typeface="+mn-lt"/>
              </a:rPr>
              <a:t> </a:t>
            </a:r>
            <a:r>
              <a:rPr lang="en-US" sz="2400" b="1" dirty="0">
                <a:latin typeface="+mn-lt"/>
              </a:rPr>
              <a:t>and</a:t>
            </a:r>
            <a:r>
              <a:rPr lang="en-US" sz="2400" b="1" dirty="0">
                <a:solidFill>
                  <a:srgbClr val="0C77C3"/>
                </a:solidFill>
                <a:latin typeface="+mn-lt"/>
              </a:rPr>
              <a:t> Comments</a:t>
            </a:r>
            <a:endParaRPr lang="en-AU" sz="2400" b="1" dirty="0">
              <a:latin typeface="+mn-lt"/>
            </a:endParaRPr>
          </a:p>
        </p:txBody>
      </p:sp>
    </p:spTree>
    <p:extLst>
      <p:ext uri="{BB962C8B-B14F-4D97-AF65-F5344CB8AC3E}">
        <p14:creationId xmlns:p14="http://schemas.microsoft.com/office/powerpoint/2010/main" val="66765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
                                        </p:tgtEl>
                                      </p:cBhvr>
                                    </p:animEffect>
                                    <p:set>
                                      <p:cBhvr>
                                        <p:cTn id="10" dur="1" fill="hold">
                                          <p:stCondLst>
                                            <p:cond delay="499"/>
                                          </p:stCondLst>
                                        </p:cTn>
                                        <p:tgtEl>
                                          <p:spTgt spid="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2"/>
                                        </p:tgtEl>
                                      </p:cBhvr>
                                    </p:animEffect>
                                    <p:set>
                                      <p:cBhvr>
                                        <p:cTn id="29" dur="1" fill="hold">
                                          <p:stCondLst>
                                            <p:cond delay="499"/>
                                          </p:stCondLst>
                                        </p:cTn>
                                        <p:tgtEl>
                                          <p:spTgt spid="12"/>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22"/>
                                        </p:tgtEl>
                                      </p:cBhvr>
                                    </p:animEffect>
                                    <p:set>
                                      <p:cBhvr>
                                        <p:cTn id="35" dur="1" fill="hold">
                                          <p:stCondLst>
                                            <p:cond delay="499"/>
                                          </p:stCondLst>
                                        </p:cTn>
                                        <p:tgtEl>
                                          <p:spTgt spid="22"/>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23"/>
                                        </p:tgtEl>
                                      </p:cBhvr>
                                    </p:animEffect>
                                    <p:set>
                                      <p:cBhvr>
                                        <p:cTn id="38" dur="1" fill="hold">
                                          <p:stCondLst>
                                            <p:cond delay="499"/>
                                          </p:stCondLst>
                                        </p:cTn>
                                        <p:tgtEl>
                                          <p:spTgt spid="23"/>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8"/>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10" presetClass="entr" presetSubtype="0" fill="hold"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par>
                                <p:cTn id="47" presetID="10"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par>
                                <p:cTn id="50" presetID="10" presetClass="exit" presetSubtype="0" fill="hold" grpId="1" nodeType="withEffect">
                                  <p:stCondLst>
                                    <p:cond delay="0"/>
                                  </p:stCondLst>
                                  <p:childTnLst>
                                    <p:animEffect transition="out" filter="fade">
                                      <p:cBhvr>
                                        <p:cTn id="51" dur="500"/>
                                        <p:tgtEl>
                                          <p:spTgt spid="15"/>
                                        </p:tgtEl>
                                      </p:cBhvr>
                                    </p:animEffect>
                                    <p:set>
                                      <p:cBhvr>
                                        <p:cTn id="52" dur="1" fill="hold">
                                          <p:stCondLst>
                                            <p:cond delay="499"/>
                                          </p:stCondLst>
                                        </p:cTn>
                                        <p:tgtEl>
                                          <p:spTgt spid="15"/>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5" grpId="1"/>
      <p:bldP spid="9" grpId="0" animBg="1"/>
      <p:bldP spid="9" grpId="1" animBg="1"/>
      <p:bldP spid="22" grpId="0" animBg="1"/>
      <p:bldP spid="22" grpId="1" animBg="1"/>
      <p:bldP spid="23" grpId="0" animBg="1"/>
      <p:bldP spid="23" grpId="1" animBg="1"/>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00668" y="84230"/>
            <a:ext cx="11996257" cy="976479"/>
          </a:xfrm>
          <a:ln>
            <a:noFill/>
          </a:ln>
        </p:spPr>
        <p:txBody>
          <a:bodyPr>
            <a:noAutofit/>
          </a:bodyPr>
          <a:lstStyle/>
          <a:p>
            <a:r>
              <a:rPr lang="en-AU" sz="2400" b="1" dirty="0">
                <a:latin typeface="+mn-lt"/>
              </a:rPr>
              <a:t>Of the 15 variables - </a:t>
            </a:r>
            <a:r>
              <a:rPr lang="en-US" sz="2400" b="1" dirty="0">
                <a:solidFill>
                  <a:srgbClr val="636EFA"/>
                </a:solidFill>
                <a:latin typeface="+mn-lt"/>
              </a:rPr>
              <a:t>Likes</a:t>
            </a:r>
            <a:r>
              <a:rPr lang="en-US" sz="2400" b="1" dirty="0">
                <a:latin typeface="+mn-lt"/>
              </a:rPr>
              <a:t>,</a:t>
            </a:r>
            <a:r>
              <a:rPr lang="en-US" sz="2400" b="1" dirty="0">
                <a:solidFill>
                  <a:srgbClr val="0C77C3"/>
                </a:solidFill>
                <a:latin typeface="+mn-lt"/>
              </a:rPr>
              <a:t> </a:t>
            </a:r>
            <a:r>
              <a:rPr lang="en-US" sz="2400" b="1" dirty="0">
                <a:solidFill>
                  <a:srgbClr val="EF553B"/>
                </a:solidFill>
                <a:latin typeface="+mn-lt"/>
              </a:rPr>
              <a:t>Views</a:t>
            </a:r>
            <a:r>
              <a:rPr lang="en-US" sz="2400" b="1" dirty="0">
                <a:solidFill>
                  <a:srgbClr val="0C77C3"/>
                </a:solidFill>
                <a:latin typeface="+mn-lt"/>
              </a:rPr>
              <a:t> </a:t>
            </a:r>
            <a:r>
              <a:rPr lang="en-US" sz="2400" b="1" dirty="0">
                <a:latin typeface="+mn-lt"/>
              </a:rPr>
              <a:t>and</a:t>
            </a:r>
            <a:r>
              <a:rPr lang="en-US" sz="2400" b="1" dirty="0">
                <a:solidFill>
                  <a:srgbClr val="0C77C3"/>
                </a:solidFill>
                <a:latin typeface="+mn-lt"/>
              </a:rPr>
              <a:t> </a:t>
            </a:r>
            <a:r>
              <a:rPr lang="en-US" sz="2400" b="1" dirty="0">
                <a:solidFill>
                  <a:srgbClr val="00CC96"/>
                </a:solidFill>
                <a:latin typeface="+mn-lt"/>
              </a:rPr>
              <a:t>Comments</a:t>
            </a:r>
            <a:r>
              <a:rPr lang="en-US" sz="2400" b="1" dirty="0">
                <a:solidFill>
                  <a:srgbClr val="0C77C3"/>
                </a:solidFill>
                <a:latin typeface="+mn-lt"/>
              </a:rPr>
              <a:t> </a:t>
            </a:r>
            <a:r>
              <a:rPr lang="en-US" sz="2400" b="1" dirty="0">
                <a:latin typeface="+mn-lt"/>
              </a:rPr>
              <a:t>had the highest correlation when it came to Streams. </a:t>
            </a:r>
            <a:r>
              <a:rPr lang="en-US" sz="2400" b="1" dirty="0">
                <a:solidFill>
                  <a:srgbClr val="636EFA"/>
                </a:solidFill>
                <a:latin typeface="+mn-lt"/>
              </a:rPr>
              <a:t>Likes</a:t>
            </a:r>
            <a:r>
              <a:rPr lang="en-US" sz="2400" b="1" dirty="0">
                <a:solidFill>
                  <a:srgbClr val="FF0000"/>
                </a:solidFill>
                <a:latin typeface="+mn-lt"/>
              </a:rPr>
              <a:t> </a:t>
            </a:r>
            <a:r>
              <a:rPr lang="en-US" sz="2400" b="1" dirty="0">
                <a:latin typeface="+mn-lt"/>
              </a:rPr>
              <a:t>had a correlation of </a:t>
            </a:r>
            <a:r>
              <a:rPr lang="en-US" sz="2400" b="1" dirty="0">
                <a:solidFill>
                  <a:srgbClr val="636EFA"/>
                </a:solidFill>
                <a:latin typeface="+mn-lt"/>
              </a:rPr>
              <a:t>0.65</a:t>
            </a:r>
            <a:r>
              <a:rPr lang="en-US" sz="2400" b="1" dirty="0">
                <a:latin typeface="+mn-lt"/>
              </a:rPr>
              <a:t>,</a:t>
            </a:r>
            <a:r>
              <a:rPr lang="en-US" sz="2400" b="1" dirty="0">
                <a:solidFill>
                  <a:srgbClr val="FF0000"/>
                </a:solidFill>
                <a:latin typeface="+mn-lt"/>
              </a:rPr>
              <a:t> </a:t>
            </a:r>
            <a:r>
              <a:rPr lang="en-US" sz="2400" b="1" dirty="0">
                <a:solidFill>
                  <a:srgbClr val="EF553B"/>
                </a:solidFill>
                <a:latin typeface="+mn-lt"/>
              </a:rPr>
              <a:t>Views</a:t>
            </a:r>
            <a:r>
              <a:rPr lang="en-US" sz="2400" b="1" dirty="0">
                <a:solidFill>
                  <a:srgbClr val="FF0000"/>
                </a:solidFill>
                <a:latin typeface="+mn-lt"/>
              </a:rPr>
              <a:t> </a:t>
            </a:r>
            <a:r>
              <a:rPr lang="en-US" sz="2400" b="1" dirty="0">
                <a:latin typeface="+mn-lt"/>
              </a:rPr>
              <a:t>had a correlation of </a:t>
            </a:r>
            <a:r>
              <a:rPr lang="en-US" sz="2400" b="1" dirty="0">
                <a:solidFill>
                  <a:srgbClr val="EF553B"/>
                </a:solidFill>
                <a:latin typeface="+mn-lt"/>
              </a:rPr>
              <a:t>0.60</a:t>
            </a:r>
            <a:r>
              <a:rPr lang="en-US" sz="2400" b="1" dirty="0">
                <a:solidFill>
                  <a:srgbClr val="00B050"/>
                </a:solidFill>
                <a:latin typeface="+mn-lt"/>
              </a:rPr>
              <a:t> </a:t>
            </a:r>
            <a:r>
              <a:rPr lang="en-US" sz="2400" b="1" dirty="0">
                <a:latin typeface="+mn-lt"/>
              </a:rPr>
              <a:t>and </a:t>
            </a:r>
            <a:r>
              <a:rPr lang="en-US" sz="2400" b="1" dirty="0">
                <a:solidFill>
                  <a:srgbClr val="00CC96"/>
                </a:solidFill>
                <a:latin typeface="+mn-lt"/>
              </a:rPr>
              <a:t>Comments</a:t>
            </a:r>
            <a:r>
              <a:rPr lang="en-US" sz="2400" b="1" dirty="0">
                <a:solidFill>
                  <a:srgbClr val="FF0000"/>
                </a:solidFill>
                <a:latin typeface="+mn-lt"/>
              </a:rPr>
              <a:t> </a:t>
            </a:r>
            <a:r>
              <a:rPr lang="en-US" sz="2400" b="1" dirty="0">
                <a:latin typeface="+mn-lt"/>
              </a:rPr>
              <a:t>had a correlation of </a:t>
            </a:r>
            <a:r>
              <a:rPr lang="en-US" sz="2400" b="1" dirty="0">
                <a:solidFill>
                  <a:srgbClr val="00CC96"/>
                </a:solidFill>
                <a:latin typeface="+mn-lt"/>
              </a:rPr>
              <a:t>0.27</a:t>
            </a:r>
            <a:r>
              <a:rPr lang="en-US" sz="2400" b="1" dirty="0">
                <a:latin typeface="+mn-lt"/>
              </a:rPr>
              <a:t>.</a:t>
            </a:r>
            <a:endParaRPr lang="en-AU" sz="2400" b="1" dirty="0">
              <a:latin typeface="+mn-lt"/>
            </a:endParaRPr>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640481" y="1205675"/>
            <a:ext cx="86105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DB51225-6323-4F2B-A9BF-5A934FAF69A1}"/>
              </a:ext>
            </a:extLst>
          </p:cNvPr>
          <p:cNvPicPr>
            <a:picLocks noChangeAspect="1"/>
          </p:cNvPicPr>
          <p:nvPr/>
        </p:nvPicPr>
        <p:blipFill rotWithShape="1">
          <a:blip r:embed="rId3">
            <a:extLst>
              <a:ext uri="{28A0092B-C50C-407E-A947-70E740481C1C}">
                <a14:useLocalDpi xmlns:a14="http://schemas.microsoft.com/office/drawing/2010/main" val="0"/>
              </a:ext>
            </a:extLst>
          </a:blip>
          <a:srcRect t="4395" r="4883" b="5164"/>
          <a:stretch/>
        </p:blipFill>
        <p:spPr>
          <a:xfrm>
            <a:off x="513127" y="1193579"/>
            <a:ext cx="11165746" cy="5664421"/>
          </a:xfrm>
          <a:prstGeom prst="rect">
            <a:avLst/>
          </a:prstGeom>
        </p:spPr>
      </p:pic>
      <p:sp>
        <p:nvSpPr>
          <p:cNvPr id="6" name="Rectangle 5">
            <a:extLst>
              <a:ext uri="{FF2B5EF4-FFF2-40B4-BE49-F238E27FC236}">
                <a16:creationId xmlns:a16="http://schemas.microsoft.com/office/drawing/2014/main" id="{F0C9E0F5-449D-4336-BDD2-B8F3C006C45E}"/>
              </a:ext>
            </a:extLst>
          </p:cNvPr>
          <p:cNvSpPr/>
          <p:nvPr/>
        </p:nvSpPr>
        <p:spPr>
          <a:xfrm>
            <a:off x="9998044" y="4825528"/>
            <a:ext cx="1312751" cy="197362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52928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67780" y="84230"/>
            <a:ext cx="11887200" cy="976481"/>
          </a:xfrm>
        </p:spPr>
        <p:txBody>
          <a:bodyPr>
            <a:noAutofit/>
          </a:bodyPr>
          <a:lstStyle/>
          <a:p>
            <a:r>
              <a:rPr lang="en-AU" sz="2400" b="1" dirty="0">
                <a:latin typeface="+mn-lt"/>
              </a:rPr>
              <a:t>Of the 15 variables - </a:t>
            </a:r>
            <a:r>
              <a:rPr lang="en-US" sz="2400" b="1" dirty="0" err="1">
                <a:solidFill>
                  <a:srgbClr val="FF0000"/>
                </a:solidFill>
                <a:latin typeface="+mn-lt"/>
              </a:rPr>
              <a:t>Acousticness</a:t>
            </a:r>
            <a:r>
              <a:rPr lang="en-US" sz="2400" b="1" dirty="0">
                <a:solidFill>
                  <a:srgbClr val="0C77C3"/>
                </a:solidFill>
                <a:latin typeface="+mn-lt"/>
              </a:rPr>
              <a:t> </a:t>
            </a:r>
            <a:r>
              <a:rPr lang="en-US" sz="2400" b="1" dirty="0">
                <a:latin typeface="+mn-lt"/>
              </a:rPr>
              <a:t>and</a:t>
            </a:r>
            <a:r>
              <a:rPr lang="en-US" sz="2400" b="1" dirty="0">
                <a:solidFill>
                  <a:srgbClr val="0C77C3"/>
                </a:solidFill>
                <a:latin typeface="+mn-lt"/>
              </a:rPr>
              <a:t> </a:t>
            </a:r>
            <a:r>
              <a:rPr lang="en-US" sz="2400" b="1" dirty="0" err="1">
                <a:solidFill>
                  <a:srgbClr val="00B050"/>
                </a:solidFill>
                <a:latin typeface="+mn-lt"/>
              </a:rPr>
              <a:t>Instrumentalness</a:t>
            </a:r>
            <a:r>
              <a:rPr lang="en-US" sz="2400" b="1" dirty="0">
                <a:solidFill>
                  <a:srgbClr val="FF0000"/>
                </a:solidFill>
                <a:latin typeface="+mn-lt"/>
              </a:rPr>
              <a:t> </a:t>
            </a:r>
            <a:r>
              <a:rPr lang="en-US" sz="2400" b="1" dirty="0">
                <a:latin typeface="+mn-lt"/>
              </a:rPr>
              <a:t>had the lowest correlation when it came to Streams. </a:t>
            </a:r>
            <a:r>
              <a:rPr lang="en-US" sz="2400" b="1" dirty="0" err="1">
                <a:solidFill>
                  <a:srgbClr val="FF0000"/>
                </a:solidFill>
                <a:latin typeface="+mn-lt"/>
              </a:rPr>
              <a:t>Acousticness</a:t>
            </a:r>
            <a:r>
              <a:rPr lang="en-US" sz="2400" b="1" dirty="0">
                <a:solidFill>
                  <a:srgbClr val="FF0000"/>
                </a:solidFill>
                <a:latin typeface="+mn-lt"/>
              </a:rPr>
              <a:t> </a:t>
            </a:r>
            <a:r>
              <a:rPr lang="en-US" sz="2400" b="1" dirty="0">
                <a:latin typeface="+mn-lt"/>
              </a:rPr>
              <a:t>had a weak correlation of </a:t>
            </a:r>
            <a:r>
              <a:rPr lang="en-US" sz="2400" b="1" dirty="0">
                <a:solidFill>
                  <a:srgbClr val="FF0000"/>
                </a:solidFill>
                <a:latin typeface="+mn-lt"/>
              </a:rPr>
              <a:t>-0.09 </a:t>
            </a:r>
            <a:r>
              <a:rPr lang="en-US" sz="2400" b="1" dirty="0">
                <a:latin typeface="+mn-lt"/>
              </a:rPr>
              <a:t>and</a:t>
            </a:r>
            <a:r>
              <a:rPr lang="en-US" sz="2400" b="1" dirty="0">
                <a:solidFill>
                  <a:srgbClr val="FF0000"/>
                </a:solidFill>
                <a:latin typeface="+mn-lt"/>
              </a:rPr>
              <a:t> </a:t>
            </a:r>
            <a:r>
              <a:rPr lang="en-US" sz="2400" b="1" dirty="0" err="1">
                <a:solidFill>
                  <a:srgbClr val="00B050"/>
                </a:solidFill>
                <a:latin typeface="+mn-lt"/>
              </a:rPr>
              <a:t>Instrumentalness</a:t>
            </a:r>
            <a:r>
              <a:rPr lang="en-US" sz="2400" b="1" dirty="0">
                <a:solidFill>
                  <a:srgbClr val="00B050"/>
                </a:solidFill>
                <a:latin typeface="+mn-lt"/>
              </a:rPr>
              <a:t> </a:t>
            </a:r>
            <a:r>
              <a:rPr lang="en-US" sz="2400" b="1" dirty="0">
                <a:latin typeface="+mn-lt"/>
              </a:rPr>
              <a:t>had a weak correlation of </a:t>
            </a:r>
            <a:r>
              <a:rPr lang="en-US" sz="2400" b="1" dirty="0">
                <a:solidFill>
                  <a:srgbClr val="00B050"/>
                </a:solidFill>
                <a:latin typeface="+mn-lt"/>
              </a:rPr>
              <a:t>-0.10.</a:t>
            </a:r>
            <a:endParaRPr lang="en-AU" sz="2400" b="1" dirty="0">
              <a:latin typeface="+mn-lt"/>
            </a:endParaRPr>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682426" y="1203333"/>
            <a:ext cx="86105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EFACF6C-3745-45EE-9311-1A83D27B6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36074"/>
            <a:ext cx="12192000" cy="4018593"/>
          </a:xfrm>
          <a:prstGeom prst="rect">
            <a:avLst/>
          </a:prstGeom>
        </p:spPr>
      </p:pic>
    </p:spTree>
    <p:extLst>
      <p:ext uri="{BB962C8B-B14F-4D97-AF65-F5344CB8AC3E}">
        <p14:creationId xmlns:p14="http://schemas.microsoft.com/office/powerpoint/2010/main" val="2889242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4907560" y="0"/>
            <a:ext cx="7270368" cy="2667079"/>
          </a:xfrm>
        </p:spPr>
        <p:txBody>
          <a:bodyPr>
            <a:noAutofit/>
          </a:bodyPr>
          <a:lstStyle/>
          <a:p>
            <a:r>
              <a:rPr lang="en-US" sz="2400" b="1" dirty="0">
                <a:latin typeface="+mn-lt"/>
              </a:rPr>
              <a:t>Another area that had strong correlation with each other was when the </a:t>
            </a:r>
            <a:r>
              <a:rPr lang="en-US" sz="2400" b="1" dirty="0">
                <a:solidFill>
                  <a:srgbClr val="FF0000"/>
                </a:solidFill>
                <a:latin typeface="+mn-lt"/>
              </a:rPr>
              <a:t>Likes</a:t>
            </a:r>
            <a:r>
              <a:rPr lang="en-US" sz="2400" b="1" dirty="0">
                <a:latin typeface="+mn-lt"/>
              </a:rPr>
              <a:t> went up, </a:t>
            </a:r>
            <a:r>
              <a:rPr lang="en-US" sz="2400" b="1" dirty="0">
                <a:solidFill>
                  <a:srgbClr val="FF0000"/>
                </a:solidFill>
                <a:latin typeface="+mn-lt"/>
              </a:rPr>
              <a:t>Views</a:t>
            </a:r>
            <a:r>
              <a:rPr lang="en-US" sz="2400" b="1" dirty="0">
                <a:latin typeface="+mn-lt"/>
              </a:rPr>
              <a:t> also went up correlation of </a:t>
            </a:r>
            <a:r>
              <a:rPr lang="en-US" sz="2400" b="1" dirty="0">
                <a:solidFill>
                  <a:srgbClr val="FF0000"/>
                </a:solidFill>
                <a:latin typeface="+mn-lt"/>
              </a:rPr>
              <a:t>0.89</a:t>
            </a:r>
            <a:r>
              <a:rPr lang="en-US" sz="2400" b="1" dirty="0">
                <a:latin typeface="+mn-lt"/>
              </a:rPr>
              <a:t>. Then when the </a:t>
            </a:r>
            <a:r>
              <a:rPr lang="en-US" sz="2400" b="1" dirty="0">
                <a:solidFill>
                  <a:srgbClr val="00B050"/>
                </a:solidFill>
                <a:latin typeface="+mn-lt"/>
              </a:rPr>
              <a:t>Stream</a:t>
            </a:r>
            <a:r>
              <a:rPr lang="en-US" sz="2400" b="1" dirty="0">
                <a:latin typeface="+mn-lt"/>
              </a:rPr>
              <a:t> went up, the </a:t>
            </a:r>
            <a:r>
              <a:rPr lang="en-US" sz="2400" b="1" dirty="0">
                <a:solidFill>
                  <a:srgbClr val="00B050"/>
                </a:solidFill>
                <a:latin typeface="+mn-lt"/>
              </a:rPr>
              <a:t>Views</a:t>
            </a:r>
            <a:r>
              <a:rPr lang="en-US" sz="2400" b="1" dirty="0">
                <a:latin typeface="+mn-lt"/>
              </a:rPr>
              <a:t> also went up correlation of </a:t>
            </a:r>
            <a:r>
              <a:rPr lang="en-US" sz="2400" b="1" dirty="0">
                <a:solidFill>
                  <a:srgbClr val="00B050"/>
                </a:solidFill>
                <a:latin typeface="+mn-lt"/>
              </a:rPr>
              <a:t>0.60</a:t>
            </a:r>
            <a:r>
              <a:rPr lang="en-US" sz="2400" b="1" dirty="0">
                <a:latin typeface="+mn-lt"/>
              </a:rPr>
              <a:t>. </a:t>
            </a:r>
            <a:endParaRPr lang="en-AU" sz="2400" b="1" dirty="0">
              <a:latin typeface="+mn-lt"/>
            </a:endParaRPr>
          </a:p>
        </p:txBody>
      </p:sp>
      <p:pic>
        <p:nvPicPr>
          <p:cNvPr id="4" name="Picture 3">
            <a:extLst>
              <a:ext uri="{FF2B5EF4-FFF2-40B4-BE49-F238E27FC236}">
                <a16:creationId xmlns:a16="http://schemas.microsoft.com/office/drawing/2014/main" id="{9B52F166-8F04-47BB-8AD5-7C0CBF922525}"/>
              </a:ext>
            </a:extLst>
          </p:cNvPr>
          <p:cNvPicPr>
            <a:picLocks noChangeAspect="1"/>
          </p:cNvPicPr>
          <p:nvPr/>
        </p:nvPicPr>
        <p:blipFill rotWithShape="1">
          <a:blip r:embed="rId2">
            <a:extLst>
              <a:ext uri="{28A0092B-C50C-407E-A947-70E740481C1C}">
                <a14:useLocalDpi xmlns:a14="http://schemas.microsoft.com/office/drawing/2010/main" val="0"/>
              </a:ext>
            </a:extLst>
          </a:blip>
          <a:srcRect l="26957" t="35432" r="55621" b="60019"/>
          <a:stretch/>
        </p:blipFill>
        <p:spPr>
          <a:xfrm>
            <a:off x="201312" y="310340"/>
            <a:ext cx="2997299" cy="782531"/>
          </a:xfrm>
          <a:prstGeom prst="rect">
            <a:avLst/>
          </a:prstGeom>
        </p:spPr>
      </p:pic>
      <p:pic>
        <p:nvPicPr>
          <p:cNvPr id="5" name="Picture 4">
            <a:extLst>
              <a:ext uri="{FF2B5EF4-FFF2-40B4-BE49-F238E27FC236}">
                <a16:creationId xmlns:a16="http://schemas.microsoft.com/office/drawing/2014/main" id="{D08F5D36-5090-472F-88C5-13660B585CF9}"/>
              </a:ext>
            </a:extLst>
          </p:cNvPr>
          <p:cNvPicPr>
            <a:picLocks noChangeAspect="1"/>
          </p:cNvPicPr>
          <p:nvPr/>
        </p:nvPicPr>
        <p:blipFill rotWithShape="1">
          <a:blip r:embed="rId2">
            <a:extLst>
              <a:ext uri="{28A0092B-C50C-407E-A947-70E740481C1C}">
                <a14:useLocalDpi xmlns:a14="http://schemas.microsoft.com/office/drawing/2010/main" val="0"/>
              </a:ext>
            </a:extLst>
          </a:blip>
          <a:srcRect l="26779" t="87398" r="56177" b="3452"/>
          <a:stretch/>
        </p:blipFill>
        <p:spPr>
          <a:xfrm>
            <a:off x="133170" y="1092871"/>
            <a:ext cx="2932246" cy="1574208"/>
          </a:xfrm>
          <a:prstGeom prst="rect">
            <a:avLst/>
          </a:prstGeom>
        </p:spPr>
      </p:pic>
      <p:pic>
        <p:nvPicPr>
          <p:cNvPr id="6" name="Picture 5">
            <a:extLst>
              <a:ext uri="{FF2B5EF4-FFF2-40B4-BE49-F238E27FC236}">
                <a16:creationId xmlns:a16="http://schemas.microsoft.com/office/drawing/2014/main" id="{A052362C-409D-4B14-AAB0-004FE052C273}"/>
              </a:ext>
            </a:extLst>
          </p:cNvPr>
          <p:cNvPicPr>
            <a:picLocks noChangeAspect="1"/>
          </p:cNvPicPr>
          <p:nvPr/>
        </p:nvPicPr>
        <p:blipFill rotWithShape="1">
          <a:blip r:embed="rId2">
            <a:extLst>
              <a:ext uri="{28A0092B-C50C-407E-A947-70E740481C1C}">
                <a14:useLocalDpi xmlns:a14="http://schemas.microsoft.com/office/drawing/2010/main" val="0"/>
              </a:ext>
            </a:extLst>
          </a:blip>
          <a:srcRect l="87593" t="35432" r="4189" b="60019"/>
          <a:stretch/>
        </p:blipFill>
        <p:spPr>
          <a:xfrm>
            <a:off x="3430664" y="310339"/>
            <a:ext cx="1413737" cy="782531"/>
          </a:xfrm>
          <a:prstGeom prst="rect">
            <a:avLst/>
          </a:prstGeom>
        </p:spPr>
      </p:pic>
      <p:pic>
        <p:nvPicPr>
          <p:cNvPr id="7" name="Picture 6">
            <a:extLst>
              <a:ext uri="{FF2B5EF4-FFF2-40B4-BE49-F238E27FC236}">
                <a16:creationId xmlns:a16="http://schemas.microsoft.com/office/drawing/2014/main" id="{549D96EE-D3BA-4AF9-B990-3CF180D695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37161"/>
            <a:ext cx="12192000" cy="4020839"/>
          </a:xfrm>
          <a:prstGeom prst="rect">
            <a:avLst/>
          </a:prstGeom>
        </p:spPr>
      </p:pic>
    </p:spTree>
    <p:extLst>
      <p:ext uri="{BB962C8B-B14F-4D97-AF65-F5344CB8AC3E}">
        <p14:creationId xmlns:p14="http://schemas.microsoft.com/office/powerpoint/2010/main" val="2844286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00668" y="85566"/>
            <a:ext cx="12004646" cy="1197950"/>
          </a:xfrm>
        </p:spPr>
        <p:txBody>
          <a:bodyPr>
            <a:noAutofit/>
          </a:bodyPr>
          <a:lstStyle/>
          <a:p>
            <a:r>
              <a:rPr lang="en-US" sz="2400" b="1" dirty="0">
                <a:solidFill>
                  <a:srgbClr val="FF0000"/>
                </a:solidFill>
                <a:latin typeface="+mn-lt"/>
              </a:rPr>
              <a:t>Energy</a:t>
            </a:r>
            <a:r>
              <a:rPr lang="en-US" sz="2400" b="1" dirty="0">
                <a:latin typeface="+mn-lt"/>
              </a:rPr>
              <a:t>,</a:t>
            </a:r>
            <a:r>
              <a:rPr lang="en-US" sz="2400" b="1" dirty="0">
                <a:solidFill>
                  <a:srgbClr val="0C77C3"/>
                </a:solidFill>
                <a:latin typeface="+mn-lt"/>
              </a:rPr>
              <a:t> </a:t>
            </a:r>
            <a:r>
              <a:rPr lang="en-US" sz="2400" b="1" dirty="0" err="1">
                <a:solidFill>
                  <a:srgbClr val="0070C0"/>
                </a:solidFill>
                <a:latin typeface="+mn-lt"/>
              </a:rPr>
              <a:t>Instrumentalness</a:t>
            </a:r>
            <a:r>
              <a:rPr lang="en-US" sz="2400" b="1" dirty="0">
                <a:solidFill>
                  <a:srgbClr val="0C77C3"/>
                </a:solidFill>
                <a:latin typeface="+mn-lt"/>
              </a:rPr>
              <a:t> </a:t>
            </a:r>
            <a:r>
              <a:rPr lang="en-US" sz="2400" b="1" dirty="0">
                <a:latin typeface="+mn-lt"/>
              </a:rPr>
              <a:t>and</a:t>
            </a:r>
            <a:r>
              <a:rPr lang="en-US" sz="2400" b="1" dirty="0">
                <a:solidFill>
                  <a:srgbClr val="0C77C3"/>
                </a:solidFill>
                <a:latin typeface="+mn-lt"/>
              </a:rPr>
              <a:t> </a:t>
            </a:r>
            <a:r>
              <a:rPr lang="en-US" sz="2400" b="1" dirty="0" err="1">
                <a:solidFill>
                  <a:srgbClr val="00B050"/>
                </a:solidFill>
                <a:latin typeface="+mn-lt"/>
              </a:rPr>
              <a:t>Acousticness</a:t>
            </a:r>
            <a:r>
              <a:rPr lang="en-US" sz="2400" b="1" dirty="0">
                <a:solidFill>
                  <a:srgbClr val="0C77C3"/>
                </a:solidFill>
                <a:latin typeface="+mn-lt"/>
              </a:rPr>
              <a:t> </a:t>
            </a:r>
            <a:r>
              <a:rPr lang="en-US" sz="2400" b="1" dirty="0">
                <a:latin typeface="+mn-lt"/>
              </a:rPr>
              <a:t>showed correlation to Loudness. As the </a:t>
            </a:r>
            <a:r>
              <a:rPr lang="en-US" sz="2400" b="1" dirty="0">
                <a:solidFill>
                  <a:srgbClr val="FF0000"/>
                </a:solidFill>
                <a:latin typeface="+mn-lt"/>
              </a:rPr>
              <a:t>Energy</a:t>
            </a:r>
            <a:r>
              <a:rPr lang="en-US" sz="2400" b="1" dirty="0">
                <a:latin typeface="+mn-lt"/>
              </a:rPr>
              <a:t> of a song went up, the Loudness of the song also went up. On the contrast, as the </a:t>
            </a:r>
            <a:r>
              <a:rPr lang="en-US" sz="2400" b="1" dirty="0" err="1">
                <a:solidFill>
                  <a:srgbClr val="0070C0"/>
                </a:solidFill>
                <a:latin typeface="+mn-lt"/>
              </a:rPr>
              <a:t>Instrumentalness</a:t>
            </a:r>
            <a:r>
              <a:rPr lang="en-US" sz="2400" b="1" dirty="0">
                <a:solidFill>
                  <a:srgbClr val="0C77C3"/>
                </a:solidFill>
                <a:latin typeface="+mn-lt"/>
              </a:rPr>
              <a:t> </a:t>
            </a:r>
            <a:r>
              <a:rPr lang="en-US" sz="2400" b="1" dirty="0">
                <a:latin typeface="+mn-lt"/>
              </a:rPr>
              <a:t>and</a:t>
            </a:r>
            <a:r>
              <a:rPr lang="en-US" sz="2400" b="1" dirty="0">
                <a:solidFill>
                  <a:srgbClr val="0C77C3"/>
                </a:solidFill>
                <a:latin typeface="+mn-lt"/>
              </a:rPr>
              <a:t> </a:t>
            </a:r>
            <a:r>
              <a:rPr lang="en-US" sz="2400" b="1" dirty="0" err="1">
                <a:solidFill>
                  <a:srgbClr val="00B050"/>
                </a:solidFill>
                <a:latin typeface="+mn-lt"/>
              </a:rPr>
              <a:t>Acousticness</a:t>
            </a:r>
            <a:r>
              <a:rPr lang="en-US" sz="2400" b="1" dirty="0">
                <a:solidFill>
                  <a:srgbClr val="0C77C3"/>
                </a:solidFill>
                <a:latin typeface="+mn-lt"/>
              </a:rPr>
              <a:t> </a:t>
            </a:r>
            <a:r>
              <a:rPr lang="en-US" sz="2400" b="1" dirty="0">
                <a:latin typeface="+mn-lt"/>
              </a:rPr>
              <a:t>went up the Loudness of the song went down. </a:t>
            </a:r>
            <a:endParaRPr lang="en-AU" sz="2400" b="1" dirty="0">
              <a:latin typeface="+mn-lt"/>
            </a:endParaRPr>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90718" y="1313887"/>
            <a:ext cx="86105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41944CA-E79A-4E20-8923-38AAF2780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77858"/>
            <a:ext cx="12192000" cy="4018593"/>
          </a:xfrm>
          <a:prstGeom prst="rect">
            <a:avLst/>
          </a:prstGeom>
        </p:spPr>
      </p:pic>
    </p:spTree>
    <p:extLst>
      <p:ext uri="{BB962C8B-B14F-4D97-AF65-F5344CB8AC3E}">
        <p14:creationId xmlns:p14="http://schemas.microsoft.com/office/powerpoint/2010/main" val="1966868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83891" y="14522"/>
            <a:ext cx="12029812" cy="1252216"/>
          </a:xfrm>
        </p:spPr>
        <p:txBody>
          <a:bodyPr>
            <a:noAutofit/>
          </a:bodyPr>
          <a:lstStyle/>
          <a:p>
            <a:r>
              <a:rPr lang="en-US" sz="2000" b="1" dirty="0">
                <a:latin typeface="+mn-lt"/>
              </a:rPr>
              <a:t>This histogram shows only the top 50% of songs based on their stream counts and only songs with a '</a:t>
            </a:r>
            <a:r>
              <a:rPr lang="en-US" sz="2000" b="1" dirty="0">
                <a:solidFill>
                  <a:srgbClr val="FF0000"/>
                </a:solidFill>
                <a:latin typeface="+mn-lt"/>
              </a:rPr>
              <a:t>Duration</a:t>
            </a:r>
            <a:r>
              <a:rPr lang="en-US" sz="2000" b="1" dirty="0">
                <a:latin typeface="+mn-lt"/>
              </a:rPr>
              <a:t>' value between </a:t>
            </a:r>
            <a:r>
              <a:rPr lang="en-US" sz="2000" b="1" dirty="0">
                <a:solidFill>
                  <a:srgbClr val="FF0000"/>
                </a:solidFill>
                <a:latin typeface="+mn-lt"/>
              </a:rPr>
              <a:t>0</a:t>
            </a:r>
            <a:r>
              <a:rPr lang="en-US" sz="2000" b="1" dirty="0">
                <a:latin typeface="+mn-lt"/>
              </a:rPr>
              <a:t> </a:t>
            </a:r>
            <a:r>
              <a:rPr lang="en-US" sz="2000" b="1">
                <a:latin typeface="+mn-lt"/>
              </a:rPr>
              <a:t>and </a:t>
            </a:r>
            <a:r>
              <a:rPr lang="en-US" sz="2000" b="1">
                <a:solidFill>
                  <a:srgbClr val="FF0000"/>
                </a:solidFill>
                <a:latin typeface="+mn-lt"/>
              </a:rPr>
              <a:t>400 (seconds)</a:t>
            </a:r>
            <a:r>
              <a:rPr lang="en-US" sz="2000" b="1">
                <a:latin typeface="+mn-lt"/>
              </a:rPr>
              <a:t>. </a:t>
            </a:r>
            <a:r>
              <a:rPr lang="en-US" sz="2000" b="1" dirty="0">
                <a:latin typeface="+mn-lt"/>
              </a:rPr>
              <a:t>The distribution of song durations exhibits a standard bell curve pattern, indicating that a majority of songs fall within the average duration range with fewer songs at the extreme ends of the duration spectrum.</a:t>
            </a:r>
            <a:endParaRPr lang="en-AU" sz="2000" b="1" dirty="0">
              <a:latin typeface="+mn-lt"/>
            </a:endParaRPr>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674037" y="1266738"/>
            <a:ext cx="86105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49881E6-95D1-4A8D-B7FA-ADA082E09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64326"/>
            <a:ext cx="12192000" cy="4670253"/>
          </a:xfrm>
          <a:prstGeom prst="rect">
            <a:avLst/>
          </a:prstGeom>
        </p:spPr>
      </p:pic>
    </p:spTree>
    <p:extLst>
      <p:ext uri="{BB962C8B-B14F-4D97-AF65-F5344CB8AC3E}">
        <p14:creationId xmlns:p14="http://schemas.microsoft.com/office/powerpoint/2010/main" val="2776998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25835" y="63408"/>
            <a:ext cx="11971089" cy="847876"/>
          </a:xfrm>
        </p:spPr>
        <p:txBody>
          <a:bodyPr>
            <a:noAutofit/>
          </a:bodyPr>
          <a:lstStyle/>
          <a:p>
            <a:r>
              <a:rPr lang="en-US" sz="2400" b="1" dirty="0">
                <a:latin typeface="+mn-lt"/>
              </a:rPr>
              <a:t>The data has a </a:t>
            </a:r>
            <a:r>
              <a:rPr lang="en-US" sz="2400" b="1" dirty="0">
                <a:solidFill>
                  <a:srgbClr val="FF0000"/>
                </a:solidFill>
                <a:latin typeface="+mn-lt"/>
              </a:rPr>
              <a:t>high number of outliers</a:t>
            </a:r>
            <a:r>
              <a:rPr lang="en-US" sz="2400" b="1" dirty="0">
                <a:latin typeface="+mn-lt"/>
              </a:rPr>
              <a:t>, resulting in a smaller dataset with only </a:t>
            </a:r>
            <a:r>
              <a:rPr lang="en-US" sz="2400" b="1" dirty="0">
                <a:solidFill>
                  <a:srgbClr val="FF0000"/>
                </a:solidFill>
                <a:latin typeface="+mn-lt"/>
              </a:rPr>
              <a:t>43.3%</a:t>
            </a:r>
            <a:r>
              <a:rPr lang="en-US" sz="2400" b="1" dirty="0">
                <a:latin typeface="+mn-lt"/>
              </a:rPr>
              <a:t> of the original data remaining for analysis without outliers.</a:t>
            </a:r>
            <a:endParaRPr lang="en-AU" sz="2400" b="1" dirty="0">
              <a:latin typeface="+mn-lt"/>
            </a:endParaRPr>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678999" y="1096290"/>
            <a:ext cx="86105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51752C0-B373-4367-998A-B408E1AED687}"/>
              </a:ext>
            </a:extLst>
          </p:cNvPr>
          <p:cNvPicPr>
            <a:picLocks noChangeAspect="1"/>
          </p:cNvPicPr>
          <p:nvPr/>
        </p:nvPicPr>
        <p:blipFill rotWithShape="1">
          <a:blip r:embed="rId2"/>
          <a:srcRect l="57110" t="34404" r="30230" b="43312"/>
          <a:stretch/>
        </p:blipFill>
        <p:spPr>
          <a:xfrm>
            <a:off x="135424" y="1233183"/>
            <a:ext cx="4694030" cy="2323750"/>
          </a:xfrm>
          <a:prstGeom prst="rect">
            <a:avLst/>
          </a:prstGeom>
        </p:spPr>
      </p:pic>
      <p:pic>
        <p:nvPicPr>
          <p:cNvPr id="8" name="Picture 7">
            <a:extLst>
              <a:ext uri="{FF2B5EF4-FFF2-40B4-BE49-F238E27FC236}">
                <a16:creationId xmlns:a16="http://schemas.microsoft.com/office/drawing/2014/main" id="{E9FC76C1-8232-4529-AFB8-FF7826AF0E84}"/>
              </a:ext>
            </a:extLst>
          </p:cNvPr>
          <p:cNvPicPr>
            <a:picLocks noChangeAspect="1"/>
          </p:cNvPicPr>
          <p:nvPr/>
        </p:nvPicPr>
        <p:blipFill rotWithShape="1">
          <a:blip r:embed="rId2"/>
          <a:srcRect l="57110" t="56689" r="30230" b="24486"/>
          <a:stretch/>
        </p:blipFill>
        <p:spPr>
          <a:xfrm>
            <a:off x="7362546" y="1601851"/>
            <a:ext cx="4694030" cy="1963024"/>
          </a:xfrm>
          <a:prstGeom prst="rect">
            <a:avLst/>
          </a:prstGeom>
        </p:spPr>
      </p:pic>
      <p:pic>
        <p:nvPicPr>
          <p:cNvPr id="9" name="Picture 8">
            <a:extLst>
              <a:ext uri="{FF2B5EF4-FFF2-40B4-BE49-F238E27FC236}">
                <a16:creationId xmlns:a16="http://schemas.microsoft.com/office/drawing/2014/main" id="{97DEFCA1-A660-4395-90F4-BC94411091C5}"/>
              </a:ext>
            </a:extLst>
          </p:cNvPr>
          <p:cNvPicPr>
            <a:picLocks noChangeAspect="1"/>
          </p:cNvPicPr>
          <p:nvPr/>
        </p:nvPicPr>
        <p:blipFill rotWithShape="1">
          <a:blip r:embed="rId2"/>
          <a:srcRect l="57110" t="34404" r="30230" b="62040"/>
          <a:stretch/>
        </p:blipFill>
        <p:spPr>
          <a:xfrm>
            <a:off x="7362546" y="1230966"/>
            <a:ext cx="4694030" cy="370884"/>
          </a:xfrm>
          <a:prstGeom prst="rect">
            <a:avLst/>
          </a:prstGeom>
        </p:spPr>
      </p:pic>
      <p:pic>
        <p:nvPicPr>
          <p:cNvPr id="10" name="Picture 9">
            <a:extLst>
              <a:ext uri="{FF2B5EF4-FFF2-40B4-BE49-F238E27FC236}">
                <a16:creationId xmlns:a16="http://schemas.microsoft.com/office/drawing/2014/main" id="{3D9A2463-DFA6-4227-AC35-DB1B86AA8DCE}"/>
              </a:ext>
            </a:extLst>
          </p:cNvPr>
          <p:cNvPicPr>
            <a:picLocks noChangeAspect="1"/>
          </p:cNvPicPr>
          <p:nvPr/>
        </p:nvPicPr>
        <p:blipFill rotWithShape="1">
          <a:blip r:embed="rId2"/>
          <a:srcRect l="57110" t="77974" r="30230" b="12263"/>
          <a:stretch/>
        </p:blipFill>
        <p:spPr>
          <a:xfrm>
            <a:off x="135424" y="3963441"/>
            <a:ext cx="11921153" cy="2585416"/>
          </a:xfrm>
          <a:prstGeom prst="rect">
            <a:avLst/>
          </a:prstGeom>
        </p:spPr>
      </p:pic>
    </p:spTree>
    <p:extLst>
      <p:ext uri="{BB962C8B-B14F-4D97-AF65-F5344CB8AC3E}">
        <p14:creationId xmlns:p14="http://schemas.microsoft.com/office/powerpoint/2010/main" val="91141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43550" y="48397"/>
            <a:ext cx="12078541" cy="1130501"/>
          </a:xfrm>
        </p:spPr>
        <p:txBody>
          <a:bodyPr>
            <a:noAutofit/>
          </a:bodyPr>
          <a:lstStyle/>
          <a:p>
            <a:r>
              <a:rPr lang="en-AU" sz="2400" b="1" dirty="0">
                <a:latin typeface="+mn-lt"/>
              </a:rPr>
              <a:t>Concluding our analysis, </a:t>
            </a:r>
            <a:r>
              <a:rPr lang="en-US" sz="2400" b="1" dirty="0">
                <a:solidFill>
                  <a:srgbClr val="FF0000"/>
                </a:solidFill>
                <a:latin typeface="+mn-lt"/>
              </a:rPr>
              <a:t>Likes</a:t>
            </a:r>
            <a:r>
              <a:rPr lang="en-US" sz="2400" b="1" dirty="0">
                <a:latin typeface="+mn-lt"/>
              </a:rPr>
              <a:t>,</a:t>
            </a:r>
            <a:r>
              <a:rPr lang="en-US" sz="2400" b="1" dirty="0">
                <a:solidFill>
                  <a:srgbClr val="0C77C3"/>
                </a:solidFill>
                <a:latin typeface="+mn-lt"/>
              </a:rPr>
              <a:t> </a:t>
            </a:r>
            <a:r>
              <a:rPr lang="en-US" sz="2400" b="1" dirty="0">
                <a:solidFill>
                  <a:srgbClr val="00B050"/>
                </a:solidFill>
                <a:latin typeface="+mn-lt"/>
              </a:rPr>
              <a:t>Views</a:t>
            </a:r>
            <a:r>
              <a:rPr lang="en-US" sz="2400" b="1" dirty="0">
                <a:solidFill>
                  <a:srgbClr val="0C77C3"/>
                </a:solidFill>
                <a:latin typeface="+mn-lt"/>
              </a:rPr>
              <a:t> </a:t>
            </a:r>
            <a:r>
              <a:rPr lang="en-US" sz="2400" b="1" dirty="0">
                <a:latin typeface="+mn-lt"/>
              </a:rPr>
              <a:t>and</a:t>
            </a:r>
            <a:r>
              <a:rPr lang="en-US" sz="2400" b="1" dirty="0">
                <a:solidFill>
                  <a:srgbClr val="0C77C3"/>
                </a:solidFill>
                <a:latin typeface="+mn-lt"/>
              </a:rPr>
              <a:t> Comments </a:t>
            </a:r>
            <a:r>
              <a:rPr lang="en-US" sz="2400" b="1" dirty="0">
                <a:latin typeface="+mn-lt"/>
              </a:rPr>
              <a:t>had the highest correlation when it came to Streams. </a:t>
            </a:r>
            <a:r>
              <a:rPr lang="en-US" sz="2400" b="1" dirty="0">
                <a:solidFill>
                  <a:srgbClr val="FF0000"/>
                </a:solidFill>
                <a:latin typeface="+mn-lt"/>
              </a:rPr>
              <a:t>Likes </a:t>
            </a:r>
            <a:r>
              <a:rPr lang="en-US" sz="2400" b="1" dirty="0">
                <a:latin typeface="+mn-lt"/>
              </a:rPr>
              <a:t>had a correlation of </a:t>
            </a:r>
            <a:r>
              <a:rPr lang="en-US" sz="2400" b="1" dirty="0">
                <a:solidFill>
                  <a:srgbClr val="FF0000"/>
                </a:solidFill>
                <a:latin typeface="+mn-lt"/>
              </a:rPr>
              <a:t>0.65, </a:t>
            </a:r>
            <a:r>
              <a:rPr lang="en-US" sz="2400" b="1" dirty="0">
                <a:solidFill>
                  <a:srgbClr val="00B050"/>
                </a:solidFill>
                <a:latin typeface="+mn-lt"/>
              </a:rPr>
              <a:t>Views</a:t>
            </a:r>
            <a:r>
              <a:rPr lang="en-US" sz="2400" b="1" dirty="0">
                <a:solidFill>
                  <a:srgbClr val="FF0000"/>
                </a:solidFill>
                <a:latin typeface="+mn-lt"/>
              </a:rPr>
              <a:t> </a:t>
            </a:r>
            <a:r>
              <a:rPr lang="en-US" sz="2400" b="1" dirty="0">
                <a:latin typeface="+mn-lt"/>
              </a:rPr>
              <a:t>had a correlation of </a:t>
            </a:r>
            <a:r>
              <a:rPr lang="en-US" sz="2400" b="1" dirty="0">
                <a:solidFill>
                  <a:srgbClr val="00B050"/>
                </a:solidFill>
                <a:latin typeface="+mn-lt"/>
              </a:rPr>
              <a:t>0.60 </a:t>
            </a:r>
            <a:r>
              <a:rPr lang="en-US" sz="2400" b="1" dirty="0">
                <a:latin typeface="+mn-lt"/>
              </a:rPr>
              <a:t>and </a:t>
            </a:r>
            <a:r>
              <a:rPr lang="en-US" sz="2400" b="1" dirty="0">
                <a:solidFill>
                  <a:srgbClr val="0C77C3"/>
                </a:solidFill>
                <a:latin typeface="+mn-lt"/>
              </a:rPr>
              <a:t>Comments</a:t>
            </a:r>
            <a:r>
              <a:rPr lang="en-US" sz="2400" b="1" dirty="0">
                <a:solidFill>
                  <a:srgbClr val="FF0000"/>
                </a:solidFill>
                <a:latin typeface="+mn-lt"/>
              </a:rPr>
              <a:t> </a:t>
            </a:r>
            <a:r>
              <a:rPr lang="en-US" sz="2400" b="1" dirty="0">
                <a:latin typeface="+mn-lt"/>
              </a:rPr>
              <a:t>had a correlation of </a:t>
            </a:r>
            <a:r>
              <a:rPr lang="en-US" sz="2400" b="1" dirty="0">
                <a:solidFill>
                  <a:srgbClr val="0070C0"/>
                </a:solidFill>
                <a:latin typeface="+mn-lt"/>
              </a:rPr>
              <a:t>0.27</a:t>
            </a:r>
            <a:r>
              <a:rPr lang="en-US" sz="2400" b="1" dirty="0">
                <a:latin typeface="+mn-lt"/>
              </a:rPr>
              <a:t>.</a:t>
            </a:r>
            <a:endParaRPr lang="en-AU" sz="2400" b="1" dirty="0">
              <a:latin typeface="+mn-lt"/>
            </a:endParaRPr>
          </a:p>
        </p:txBody>
      </p:sp>
      <p:pic>
        <p:nvPicPr>
          <p:cNvPr id="4" name="Picture 3">
            <a:extLst>
              <a:ext uri="{FF2B5EF4-FFF2-40B4-BE49-F238E27FC236}">
                <a16:creationId xmlns:a16="http://schemas.microsoft.com/office/drawing/2014/main" id="{2A003794-9BAD-44F8-B94B-2DA95EE3D44C}"/>
              </a:ext>
            </a:extLst>
          </p:cNvPr>
          <p:cNvPicPr>
            <a:picLocks noChangeAspect="1"/>
          </p:cNvPicPr>
          <p:nvPr/>
        </p:nvPicPr>
        <p:blipFill rotWithShape="1">
          <a:blip r:embed="rId2">
            <a:extLst>
              <a:ext uri="{28A0092B-C50C-407E-A947-70E740481C1C}">
                <a14:useLocalDpi xmlns:a14="http://schemas.microsoft.com/office/drawing/2010/main" val="0"/>
              </a:ext>
            </a:extLst>
          </a:blip>
          <a:srcRect l="18241" t="31024" r="6590" b="64337"/>
          <a:stretch/>
        </p:blipFill>
        <p:spPr>
          <a:xfrm>
            <a:off x="0" y="1167399"/>
            <a:ext cx="12192000" cy="752365"/>
          </a:xfrm>
          <a:prstGeom prst="rect">
            <a:avLst/>
          </a:prstGeom>
        </p:spPr>
      </p:pic>
      <p:pic>
        <p:nvPicPr>
          <p:cNvPr id="5" name="Picture 4">
            <a:extLst>
              <a:ext uri="{FF2B5EF4-FFF2-40B4-BE49-F238E27FC236}">
                <a16:creationId xmlns:a16="http://schemas.microsoft.com/office/drawing/2014/main" id="{B452A231-4D66-4314-834F-057B686A49EF}"/>
              </a:ext>
            </a:extLst>
          </p:cNvPr>
          <p:cNvPicPr>
            <a:picLocks noChangeAspect="1"/>
          </p:cNvPicPr>
          <p:nvPr/>
        </p:nvPicPr>
        <p:blipFill rotWithShape="1">
          <a:blip r:embed="rId2">
            <a:extLst>
              <a:ext uri="{28A0092B-C50C-407E-A947-70E740481C1C}">
                <a14:useLocalDpi xmlns:a14="http://schemas.microsoft.com/office/drawing/2010/main" val="0"/>
              </a:ext>
            </a:extLst>
          </a:blip>
          <a:srcRect l="18609" t="88122" r="12590" b="-134"/>
          <a:stretch/>
        </p:blipFill>
        <p:spPr>
          <a:xfrm>
            <a:off x="88776" y="1919764"/>
            <a:ext cx="11159231" cy="1948242"/>
          </a:xfrm>
          <a:prstGeom prst="rect">
            <a:avLst/>
          </a:prstGeom>
        </p:spPr>
      </p:pic>
      <p:pic>
        <p:nvPicPr>
          <p:cNvPr id="6" name="Picture 5">
            <a:extLst>
              <a:ext uri="{FF2B5EF4-FFF2-40B4-BE49-F238E27FC236}">
                <a16:creationId xmlns:a16="http://schemas.microsoft.com/office/drawing/2014/main" id="{969B4E8C-E273-4BC5-91BD-D5415C5CA3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2631" y="3429000"/>
            <a:ext cx="9985695" cy="3291375"/>
          </a:xfrm>
          <a:prstGeom prst="rect">
            <a:avLst/>
          </a:prstGeom>
        </p:spPr>
      </p:pic>
    </p:spTree>
    <p:extLst>
      <p:ext uri="{BB962C8B-B14F-4D97-AF65-F5344CB8AC3E}">
        <p14:creationId xmlns:p14="http://schemas.microsoft.com/office/powerpoint/2010/main" val="2192853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407</Words>
  <Application>Microsoft Office PowerPoint</Application>
  <PresentationFormat>Widescreen</PresentationFormat>
  <Paragraphs>17</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Of the 15 variables - Likes, Views and Comments had the highest correlation when it came to Streams. Likes had a correlation of 0.65, Views had a correlation of 0.60 and Comments had a correlation of 0.27.</vt:lpstr>
      <vt:lpstr>Based upon the cluster map, you can see there are several areas of correlation here:</vt:lpstr>
      <vt:lpstr>Of the 15 variables - Likes, Views and Comments had the highest correlation when it came to Streams. Likes had a correlation of 0.65, Views had a correlation of 0.60 and Comments had a correlation of 0.27.</vt:lpstr>
      <vt:lpstr>Of the 15 variables - Acousticness and Instrumentalness had the lowest correlation when it came to Streams. Acousticness had a weak correlation of -0.09 and Instrumentalness had a weak correlation of -0.10.</vt:lpstr>
      <vt:lpstr>Another area that had strong correlation with each other was when the Likes went up, Views also went up correlation of 0.89. Then when the Stream went up, the Views also went up correlation of 0.60. </vt:lpstr>
      <vt:lpstr>Energy, Instrumentalness and Acousticness showed correlation to Loudness. As the Energy of a song went up, the Loudness of the song also went up. On the contrast, as the Instrumentalness and Acousticness went up the Loudness of the song went down. </vt:lpstr>
      <vt:lpstr>This histogram shows only the top 50% of songs based on their stream counts and only songs with a 'Duration' value between 0 and 400 (seconds). The distribution of song durations exhibits a standard bell curve pattern, indicating that a majority of songs fall within the average duration range with fewer songs at the extreme ends of the duration spectrum.</vt:lpstr>
      <vt:lpstr>The data has a high number of outliers, resulting in a smaller dataset with only 43.3% of the original data remaining for analysis without outliers.</vt:lpstr>
      <vt:lpstr>Concluding our analysis, Likes, Views and Comments had the highest correlation when it came to Streams. Likes had a correlation of 0.65, Views had a correlation of 0.60 and Comments had a correlation of 0.27.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 of the revenues by unit, reveals that of the three (3) customer segments, 001 Private Water Hedge Sales are the most popular, followed by 002 Public Sales ($147M) and lastly 003 Residential Sales ($103M). </dc:title>
  <dc:creator>Harjinder Singh</dc:creator>
  <cp:lastModifiedBy>Harjinder Singh</cp:lastModifiedBy>
  <cp:revision>91</cp:revision>
  <dcterms:created xsi:type="dcterms:W3CDTF">2023-06-05T05:16:54Z</dcterms:created>
  <dcterms:modified xsi:type="dcterms:W3CDTF">2023-06-13T21:44:06Z</dcterms:modified>
</cp:coreProperties>
</file>