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1250"/>
    <a:srgbClr val="430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F7B5-B743-4C25-B6CD-8DE3A397FBE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9967-ACFA-4199-AEA1-440711AA9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4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F7B5-B743-4C25-B6CD-8DE3A397FBE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9967-ACFA-4199-AEA1-440711AA9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24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F7B5-B743-4C25-B6CD-8DE3A397FBE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9967-ACFA-4199-AEA1-440711AA9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1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F7B5-B743-4C25-B6CD-8DE3A397FBE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9967-ACFA-4199-AEA1-440711AA9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35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F7B5-B743-4C25-B6CD-8DE3A397FBE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9967-ACFA-4199-AEA1-440711AA9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4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F7B5-B743-4C25-B6CD-8DE3A397FBE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9967-ACFA-4199-AEA1-440711AA9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4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F7B5-B743-4C25-B6CD-8DE3A397FBE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9967-ACFA-4199-AEA1-440711AA9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0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F7B5-B743-4C25-B6CD-8DE3A397FBE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9967-ACFA-4199-AEA1-440711AA9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51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F7B5-B743-4C25-B6CD-8DE3A397FBE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9967-ACFA-4199-AEA1-440711AA9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6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F7B5-B743-4C25-B6CD-8DE3A397FBE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9967-ACFA-4199-AEA1-440711AA9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0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F7B5-B743-4C25-B6CD-8DE3A397FBE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9967-ACFA-4199-AEA1-440711AA9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9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F7B5-B743-4C25-B6CD-8DE3A397FBE8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C9967-ACFA-4199-AEA1-440711AA9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0075" y="2152650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430166"/>
                </a:solidFill>
              </a:rPr>
              <a:t>一个局部适应模型</a:t>
            </a:r>
            <a:endParaRPr lang="zh-CN" altLang="en-US" sz="4400" b="1" dirty="0">
              <a:solidFill>
                <a:srgbClr val="430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14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4289" y="202168"/>
            <a:ext cx="407338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301250"/>
                </a:solidFill>
              </a:rPr>
              <a:t>对比度感知</a:t>
            </a:r>
            <a:endParaRPr lang="zh-CN" altLang="en-US" sz="3200" b="1" dirty="0">
              <a:solidFill>
                <a:srgbClr val="3012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17454" y="1057275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你能看清楚灯泡上的字吗？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05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4289" y="202168"/>
            <a:ext cx="407338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301250"/>
                </a:solidFill>
                <a:effectLst/>
                <a:uLnTx/>
                <a:uFillTx/>
              </a:rPr>
              <a:t>对比度感知</a:t>
            </a:r>
          </a:p>
        </p:txBody>
      </p:sp>
    </p:spTree>
    <p:extLst>
      <p:ext uri="{BB962C8B-B14F-4D97-AF65-F5344CB8AC3E}">
        <p14:creationId xmlns:p14="http://schemas.microsoft.com/office/powerpoint/2010/main" val="163102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300" y="400050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430166"/>
                </a:solidFill>
              </a:rPr>
              <a:t>以前的适应模型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1352550"/>
            <a:ext cx="4629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90575" y="2028825"/>
            <a:ext cx="32431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</a:rPr>
              <a:t>生理学和心理物理学</a:t>
            </a:r>
            <a:endParaRPr lang="en-US" altLang="zh-CN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af-ZA" altLang="zh-CN" sz="2400" dirty="0" smtClean="0"/>
              <a:t>Naka-Rushton</a:t>
            </a:r>
          </a:p>
          <a:p>
            <a:pPr lvl="1"/>
            <a:r>
              <a:rPr lang="zh-CN" altLang="en-US" i="1" dirty="0" smtClean="0"/>
              <a:t>要求“适应照度”</a:t>
            </a:r>
            <a:r>
              <a:rPr lang="en-US" altLang="zh-CN" i="1" dirty="0" smtClean="0"/>
              <a:t>La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324" y="2317671"/>
            <a:ext cx="2447925" cy="819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0575" y="3813095"/>
            <a:ext cx="41665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</a:rPr>
              <a:t>计算图形学领域的特定模型</a:t>
            </a:r>
            <a:endParaRPr lang="en-US" altLang="zh-CN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给定“适应照度”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54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300" y="400050"/>
            <a:ext cx="5953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430166"/>
                </a:solidFill>
              </a:rPr>
              <a:t>对比度检测的基础模型</a:t>
            </a:r>
            <a:endParaRPr lang="zh-CN" altLang="en-US" sz="4400" b="1" dirty="0">
              <a:solidFill>
                <a:srgbClr val="430166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352550"/>
            <a:ext cx="4629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748333" y="2633472"/>
            <a:ext cx="1111910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OTF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3501499" y="2633472"/>
            <a:ext cx="1111910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tvi</a:t>
            </a:r>
            <a:endParaRPr lang="zh-CN" altLang="en-US" sz="2800" b="1" dirty="0"/>
          </a:p>
        </p:txBody>
      </p:sp>
      <p:sp>
        <p:nvSpPr>
          <p:cNvPr id="9" name="椭圆 8"/>
          <p:cNvSpPr/>
          <p:nvPr/>
        </p:nvSpPr>
        <p:spPr>
          <a:xfrm>
            <a:off x="5383988" y="2681021"/>
            <a:ext cx="490118" cy="49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endCxn id="3" idx="1"/>
          </p:cNvCxnSpPr>
          <p:nvPr/>
        </p:nvCxnSpPr>
        <p:spPr>
          <a:xfrm>
            <a:off x="329184" y="2926080"/>
            <a:ext cx="14191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177747" y="2238451"/>
            <a:ext cx="0" cy="6876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177747" y="2238451"/>
            <a:ext cx="44513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9" idx="0"/>
          </p:cNvCxnSpPr>
          <p:nvPr/>
        </p:nvCxnSpPr>
        <p:spPr>
          <a:xfrm>
            <a:off x="5629047" y="2238451"/>
            <a:ext cx="0" cy="442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3" idx="3"/>
            <a:endCxn id="8" idx="1"/>
          </p:cNvCxnSpPr>
          <p:nvPr/>
        </p:nvCxnSpPr>
        <p:spPr>
          <a:xfrm>
            <a:off x="2860243" y="2926080"/>
            <a:ext cx="641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3"/>
            <a:endCxn id="9" idx="2"/>
          </p:cNvCxnSpPr>
          <p:nvPr/>
        </p:nvCxnSpPr>
        <p:spPr>
          <a:xfrm>
            <a:off x="4613409" y="2926080"/>
            <a:ext cx="7705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9" idx="6"/>
          </p:cNvCxnSpPr>
          <p:nvPr/>
        </p:nvCxnSpPr>
        <p:spPr>
          <a:xfrm>
            <a:off x="5874106" y="2926080"/>
            <a:ext cx="29187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5144" y="213344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输入图像</a:t>
            </a:r>
            <a:endParaRPr lang="en-US" altLang="zh-CN" dirty="0" smtClean="0"/>
          </a:p>
          <a:p>
            <a:pPr algn="ctr"/>
            <a:r>
              <a:rPr lang="zh-CN" altLang="en-US" dirty="0"/>
              <a:t>照度</a:t>
            </a:r>
            <a:r>
              <a:rPr lang="en-US" altLang="zh-CN" dirty="0" smtClean="0"/>
              <a:t>L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994660" y="1915285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传统</a:t>
            </a:r>
            <a:endParaRPr lang="en-US" altLang="zh-CN" dirty="0" smtClean="0">
              <a:latin typeface="+mn-ea"/>
            </a:endParaRPr>
          </a:p>
          <a:p>
            <a:pPr algn="ctr"/>
            <a:r>
              <a:rPr lang="zh-CN" altLang="en-US" dirty="0" smtClean="0">
                <a:latin typeface="+mn-ea"/>
              </a:rPr>
              <a:t>门限对比度</a:t>
            </a:r>
            <a:endParaRPr lang="en-US" altLang="zh-CN" dirty="0" smtClean="0">
              <a:latin typeface="+mn-ea"/>
            </a:endParaRPr>
          </a:p>
          <a:p>
            <a:pPr algn="ctr"/>
            <a:r>
              <a:rPr lang="zh-CN" altLang="zh-CN" i="1" dirty="0">
                <a:latin typeface="+mn-ea"/>
              </a:rPr>
              <a:t>Δ</a:t>
            </a:r>
            <a:r>
              <a:rPr lang="en-US" altLang="zh-CN" i="1" dirty="0" smtClean="0">
                <a:latin typeface="+mn-ea"/>
              </a:rPr>
              <a:t>L/L</a:t>
            </a:r>
            <a:endParaRPr lang="en-US" altLang="zh-CN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553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300" y="400050"/>
            <a:ext cx="41569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430166"/>
                </a:solidFill>
              </a:rPr>
              <a:t>本文的</a:t>
            </a:r>
            <a:r>
              <a:rPr lang="zh-CN" altLang="en-US" sz="4400" b="1" dirty="0" smtClean="0">
                <a:solidFill>
                  <a:srgbClr val="430166"/>
                </a:solidFill>
              </a:rPr>
              <a:t>适应</a:t>
            </a:r>
            <a:r>
              <a:rPr lang="zh-CN" altLang="en-US" sz="4400" b="1" dirty="0">
                <a:solidFill>
                  <a:srgbClr val="430166"/>
                </a:solidFill>
              </a:rPr>
              <a:t>模型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1352550"/>
            <a:ext cx="4629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736185" y="2008907"/>
            <a:ext cx="1111910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OTF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3489351" y="2008907"/>
            <a:ext cx="1111910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tvi</a:t>
            </a:r>
            <a:endParaRPr lang="zh-CN" altLang="en-US" sz="2800" b="1" dirty="0"/>
          </a:p>
        </p:txBody>
      </p:sp>
      <p:sp>
        <p:nvSpPr>
          <p:cNvPr id="10" name="椭圆 9"/>
          <p:cNvSpPr/>
          <p:nvPr/>
        </p:nvSpPr>
        <p:spPr>
          <a:xfrm>
            <a:off x="5371840" y="2056456"/>
            <a:ext cx="490118" cy="49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endCxn id="8" idx="1"/>
          </p:cNvCxnSpPr>
          <p:nvPr/>
        </p:nvCxnSpPr>
        <p:spPr>
          <a:xfrm>
            <a:off x="317036" y="2301515"/>
            <a:ext cx="14191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65599" y="1613886"/>
            <a:ext cx="0" cy="6876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65599" y="1613886"/>
            <a:ext cx="44513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0" idx="0"/>
          </p:cNvCxnSpPr>
          <p:nvPr/>
        </p:nvCxnSpPr>
        <p:spPr>
          <a:xfrm>
            <a:off x="5616899" y="1613886"/>
            <a:ext cx="0" cy="442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  <a:endCxn id="9" idx="1"/>
          </p:cNvCxnSpPr>
          <p:nvPr/>
        </p:nvCxnSpPr>
        <p:spPr>
          <a:xfrm>
            <a:off x="2848095" y="2301515"/>
            <a:ext cx="641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3"/>
            <a:endCxn id="10" idx="2"/>
          </p:cNvCxnSpPr>
          <p:nvPr/>
        </p:nvCxnSpPr>
        <p:spPr>
          <a:xfrm>
            <a:off x="4601261" y="2301515"/>
            <a:ext cx="7705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6"/>
          </p:cNvCxnSpPr>
          <p:nvPr/>
        </p:nvCxnSpPr>
        <p:spPr>
          <a:xfrm>
            <a:off x="5861958" y="2301515"/>
            <a:ext cx="18043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053182" y="143248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传统</a:t>
            </a:r>
            <a:endParaRPr lang="en-US" altLang="zh-CN" dirty="0" smtClean="0">
              <a:latin typeface="+mn-ea"/>
            </a:endParaRPr>
          </a:p>
          <a:p>
            <a:pPr algn="ctr"/>
            <a:r>
              <a:rPr lang="zh-CN" altLang="en-US" dirty="0" smtClean="0">
                <a:latin typeface="+mn-ea"/>
              </a:rPr>
              <a:t>门限对比度</a:t>
            </a:r>
            <a:endParaRPr lang="en-US" altLang="zh-CN" dirty="0" smtClean="0">
              <a:latin typeface="+mn-ea"/>
            </a:endParaRPr>
          </a:p>
          <a:p>
            <a:pPr algn="ctr"/>
            <a:r>
              <a:rPr lang="zh-CN" altLang="zh-CN" i="1" dirty="0">
                <a:latin typeface="+mn-ea"/>
              </a:rPr>
              <a:t>Δ</a:t>
            </a:r>
            <a:r>
              <a:rPr lang="en-US" altLang="zh-CN" i="1" dirty="0" smtClean="0">
                <a:latin typeface="+mn-ea"/>
              </a:rPr>
              <a:t>L/L</a:t>
            </a:r>
            <a:endParaRPr lang="en-US" altLang="zh-CN" i="1" dirty="0"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-64925" y="165518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输入图像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照度</a:t>
            </a:r>
            <a:r>
              <a:rPr lang="en-US" altLang="zh-CN" dirty="0" smtClean="0"/>
              <a:t>L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300396" y="3283519"/>
            <a:ext cx="3372307" cy="20702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局部适应</a:t>
            </a:r>
            <a:endParaRPr lang="zh-CN" altLang="en-US" sz="2400" dirty="0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095592" y="2301516"/>
            <a:ext cx="0" cy="2017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0" idx="1"/>
          </p:cNvCxnSpPr>
          <p:nvPr/>
        </p:nvCxnSpPr>
        <p:spPr>
          <a:xfrm>
            <a:off x="3095592" y="4318620"/>
            <a:ext cx="2048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0" idx="3"/>
          </p:cNvCxnSpPr>
          <p:nvPr/>
        </p:nvCxnSpPr>
        <p:spPr>
          <a:xfrm>
            <a:off x="6672703" y="4318620"/>
            <a:ext cx="4888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161581" y="4318620"/>
            <a:ext cx="0" cy="14384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517843" y="5750508"/>
            <a:ext cx="1287475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门限提升</a:t>
            </a:r>
            <a:endParaRPr lang="zh-CN" altLang="en-US" sz="2000" b="1" dirty="0"/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3095592" y="4318621"/>
            <a:ext cx="0" cy="1724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9" idx="1"/>
          </p:cNvCxnSpPr>
          <p:nvPr/>
        </p:nvCxnSpPr>
        <p:spPr>
          <a:xfrm>
            <a:off x="3095592" y="6043115"/>
            <a:ext cx="342225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7650526" y="2060998"/>
            <a:ext cx="490118" cy="49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49" name="直接连接符 48"/>
          <p:cNvCxnSpPr>
            <a:stCxn id="39" idx="3"/>
          </p:cNvCxnSpPr>
          <p:nvPr/>
        </p:nvCxnSpPr>
        <p:spPr>
          <a:xfrm flipV="1">
            <a:off x="7805318" y="6043115"/>
            <a:ext cx="11524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47" idx="4"/>
          </p:cNvCxnSpPr>
          <p:nvPr/>
        </p:nvCxnSpPr>
        <p:spPr>
          <a:xfrm flipH="1" flipV="1">
            <a:off x="7895585" y="2551116"/>
            <a:ext cx="24982" cy="34919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8140644" y="2304838"/>
            <a:ext cx="7705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851695" y="1432482"/>
            <a:ext cx="1365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提升</a:t>
            </a:r>
            <a:endParaRPr lang="en-US" altLang="zh-CN" dirty="0">
              <a:latin typeface="+mn-ea"/>
            </a:endParaRPr>
          </a:p>
          <a:p>
            <a:pPr algn="ctr"/>
            <a:r>
              <a:rPr lang="zh-CN" altLang="en-US" dirty="0">
                <a:latin typeface="+mn-ea"/>
              </a:rPr>
              <a:t>门限对比度</a:t>
            </a:r>
            <a:endParaRPr lang="en-US" altLang="zh-CN" dirty="0">
              <a:latin typeface="+mn-ea"/>
            </a:endParaRPr>
          </a:p>
          <a:p>
            <a:pPr algn="ctr"/>
            <a:r>
              <a:rPr lang="zh-CN" altLang="zh-CN" i="1" dirty="0">
                <a:latin typeface="+mn-ea"/>
              </a:rPr>
              <a:t>Δ</a:t>
            </a:r>
            <a:r>
              <a:rPr lang="en-US" altLang="zh-CN" i="1" dirty="0">
                <a:latin typeface="+mn-ea"/>
              </a:rPr>
              <a:t>L/L</a:t>
            </a:r>
            <a:endParaRPr lang="en-US" altLang="zh-CN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924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300" y="400050"/>
            <a:ext cx="41569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430166"/>
                </a:solidFill>
              </a:rPr>
              <a:t>本文的</a:t>
            </a:r>
            <a:r>
              <a:rPr lang="zh-CN" altLang="en-US" sz="4400" b="1" dirty="0" smtClean="0">
                <a:solidFill>
                  <a:srgbClr val="430166"/>
                </a:solidFill>
              </a:rPr>
              <a:t>适应</a:t>
            </a:r>
            <a:r>
              <a:rPr lang="zh-CN" altLang="en-US" sz="4400" b="1" dirty="0">
                <a:solidFill>
                  <a:srgbClr val="430166"/>
                </a:solidFill>
              </a:rPr>
              <a:t>模型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1352550"/>
            <a:ext cx="4629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736185" y="2008907"/>
            <a:ext cx="1111910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OTF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3489351" y="2008907"/>
            <a:ext cx="1111910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tvi</a:t>
            </a:r>
            <a:endParaRPr lang="zh-CN" altLang="en-US" sz="2800" b="1" dirty="0"/>
          </a:p>
        </p:txBody>
      </p:sp>
      <p:sp>
        <p:nvSpPr>
          <p:cNvPr id="10" name="椭圆 9"/>
          <p:cNvSpPr/>
          <p:nvPr/>
        </p:nvSpPr>
        <p:spPr>
          <a:xfrm>
            <a:off x="5371840" y="2056456"/>
            <a:ext cx="490118" cy="49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endCxn id="8" idx="1"/>
          </p:cNvCxnSpPr>
          <p:nvPr/>
        </p:nvCxnSpPr>
        <p:spPr>
          <a:xfrm>
            <a:off x="317036" y="2301515"/>
            <a:ext cx="14191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65599" y="1613886"/>
            <a:ext cx="0" cy="6876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65599" y="1613886"/>
            <a:ext cx="44513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0" idx="0"/>
          </p:cNvCxnSpPr>
          <p:nvPr/>
        </p:nvCxnSpPr>
        <p:spPr>
          <a:xfrm>
            <a:off x="5616899" y="1613886"/>
            <a:ext cx="0" cy="442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  <a:endCxn id="9" idx="1"/>
          </p:cNvCxnSpPr>
          <p:nvPr/>
        </p:nvCxnSpPr>
        <p:spPr>
          <a:xfrm>
            <a:off x="2848095" y="2301515"/>
            <a:ext cx="641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3"/>
            <a:endCxn id="10" idx="2"/>
          </p:cNvCxnSpPr>
          <p:nvPr/>
        </p:nvCxnSpPr>
        <p:spPr>
          <a:xfrm>
            <a:off x="4601261" y="2301515"/>
            <a:ext cx="7705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6"/>
          </p:cNvCxnSpPr>
          <p:nvPr/>
        </p:nvCxnSpPr>
        <p:spPr>
          <a:xfrm>
            <a:off x="5861958" y="2301515"/>
            <a:ext cx="18043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053182" y="143248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传统</a:t>
            </a:r>
            <a:endParaRPr lang="en-US" altLang="zh-CN" dirty="0" smtClean="0">
              <a:latin typeface="+mn-ea"/>
            </a:endParaRPr>
          </a:p>
          <a:p>
            <a:pPr algn="ctr"/>
            <a:r>
              <a:rPr lang="zh-CN" altLang="en-US" dirty="0" smtClean="0">
                <a:latin typeface="+mn-ea"/>
              </a:rPr>
              <a:t>门限对比度</a:t>
            </a:r>
            <a:endParaRPr lang="en-US" altLang="zh-CN" dirty="0" smtClean="0">
              <a:latin typeface="+mn-ea"/>
            </a:endParaRPr>
          </a:p>
          <a:p>
            <a:pPr algn="ctr"/>
            <a:r>
              <a:rPr lang="zh-CN" altLang="zh-CN" i="1" dirty="0">
                <a:latin typeface="+mn-ea"/>
              </a:rPr>
              <a:t>Δ</a:t>
            </a:r>
            <a:r>
              <a:rPr lang="en-US" altLang="zh-CN" i="1" dirty="0" smtClean="0">
                <a:latin typeface="+mn-ea"/>
              </a:rPr>
              <a:t>L/L</a:t>
            </a:r>
            <a:endParaRPr lang="en-US" altLang="zh-CN" i="1" dirty="0"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-64926" y="165518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输入图像</a:t>
            </a:r>
            <a:endParaRPr lang="en-US" altLang="zh-CN" dirty="0" smtClean="0"/>
          </a:p>
          <a:p>
            <a:pPr algn="ctr"/>
            <a:r>
              <a:rPr lang="zh-CN" altLang="en-US" dirty="0"/>
              <a:t>照度</a:t>
            </a:r>
            <a:r>
              <a:rPr lang="en-US" altLang="zh-CN" dirty="0" smtClean="0"/>
              <a:t>L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300396" y="3283519"/>
            <a:ext cx="3372307" cy="20702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局部适应</a:t>
            </a:r>
            <a:endParaRPr lang="zh-CN" altLang="en-US" sz="2400" dirty="0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3095592" y="2301516"/>
            <a:ext cx="0" cy="2017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0" idx="1"/>
          </p:cNvCxnSpPr>
          <p:nvPr/>
        </p:nvCxnSpPr>
        <p:spPr>
          <a:xfrm>
            <a:off x="3095592" y="4318620"/>
            <a:ext cx="2048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0" idx="3"/>
          </p:cNvCxnSpPr>
          <p:nvPr/>
        </p:nvCxnSpPr>
        <p:spPr>
          <a:xfrm>
            <a:off x="6672703" y="4318620"/>
            <a:ext cx="4888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161581" y="4318620"/>
            <a:ext cx="0" cy="14384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517843" y="5750508"/>
            <a:ext cx="1287475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门限提升</a:t>
            </a:r>
            <a:endParaRPr lang="zh-CN" altLang="en-US" sz="2000" b="1" dirty="0"/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3095592" y="4318621"/>
            <a:ext cx="0" cy="1724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9" idx="1"/>
          </p:cNvCxnSpPr>
          <p:nvPr/>
        </p:nvCxnSpPr>
        <p:spPr>
          <a:xfrm>
            <a:off x="3095592" y="6043115"/>
            <a:ext cx="342225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7650526" y="2060998"/>
            <a:ext cx="490118" cy="49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49" name="直接连接符 48"/>
          <p:cNvCxnSpPr>
            <a:stCxn id="39" idx="3"/>
          </p:cNvCxnSpPr>
          <p:nvPr/>
        </p:nvCxnSpPr>
        <p:spPr>
          <a:xfrm flipV="1">
            <a:off x="7805318" y="6043115"/>
            <a:ext cx="11524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47" idx="4"/>
          </p:cNvCxnSpPr>
          <p:nvPr/>
        </p:nvCxnSpPr>
        <p:spPr>
          <a:xfrm flipH="1" flipV="1">
            <a:off x="7895585" y="2551116"/>
            <a:ext cx="24982" cy="34919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8140644" y="2304838"/>
            <a:ext cx="7705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851695" y="1432482"/>
            <a:ext cx="1365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提升</a:t>
            </a:r>
            <a:endParaRPr lang="en-US" altLang="zh-CN" dirty="0">
              <a:latin typeface="+mn-ea"/>
            </a:endParaRPr>
          </a:p>
          <a:p>
            <a:pPr algn="ctr"/>
            <a:r>
              <a:rPr lang="zh-CN" altLang="en-US" dirty="0">
                <a:latin typeface="+mn-ea"/>
              </a:rPr>
              <a:t>门限对比度</a:t>
            </a:r>
            <a:endParaRPr lang="en-US" altLang="zh-CN" dirty="0">
              <a:latin typeface="+mn-ea"/>
            </a:endParaRPr>
          </a:p>
          <a:p>
            <a:pPr algn="ctr"/>
            <a:r>
              <a:rPr lang="zh-CN" altLang="zh-CN" i="1" dirty="0">
                <a:latin typeface="+mn-ea"/>
              </a:rPr>
              <a:t>Δ</a:t>
            </a:r>
            <a:r>
              <a:rPr lang="en-US" altLang="zh-CN" i="1" dirty="0">
                <a:latin typeface="+mn-ea"/>
              </a:rPr>
              <a:t>L/L</a:t>
            </a:r>
            <a:endParaRPr lang="en-US" altLang="zh-CN" i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652" y="3780950"/>
            <a:ext cx="3254673" cy="125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1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300" y="40005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430166"/>
                </a:solidFill>
              </a:rPr>
              <a:t>一些应用</a:t>
            </a:r>
            <a:endParaRPr lang="zh-CN" altLang="en-US" sz="4400" b="1" dirty="0">
              <a:solidFill>
                <a:srgbClr val="430166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352550"/>
            <a:ext cx="4629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85" y="1495958"/>
            <a:ext cx="6091521" cy="536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1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300" y="40005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430166"/>
                </a:solidFill>
              </a:rPr>
              <a:t>一些应用</a:t>
            </a:r>
            <a:endParaRPr lang="zh-CN" altLang="en-US" sz="4400" b="1" dirty="0">
              <a:solidFill>
                <a:srgbClr val="430166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352550"/>
            <a:ext cx="4629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-160" t="13334" r="160" b="9120"/>
          <a:stretch/>
        </p:blipFill>
        <p:spPr>
          <a:xfrm>
            <a:off x="-22486" y="1352550"/>
            <a:ext cx="9166485" cy="53312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13077" b="9674"/>
          <a:stretch/>
        </p:blipFill>
        <p:spPr>
          <a:xfrm>
            <a:off x="0" y="1352549"/>
            <a:ext cx="9144000" cy="53181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t="13061" b="9825"/>
          <a:stretch/>
        </p:blipFill>
        <p:spPr>
          <a:xfrm>
            <a:off x="0" y="1352548"/>
            <a:ext cx="9195218" cy="531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2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112</Words>
  <Application>Microsoft Office PowerPoint</Application>
  <PresentationFormat>全屏显示(4:3)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吴桐</dc:creator>
  <cp:lastModifiedBy>吴桐</cp:lastModifiedBy>
  <cp:revision>15</cp:revision>
  <dcterms:created xsi:type="dcterms:W3CDTF">2015-12-20T14:33:47Z</dcterms:created>
  <dcterms:modified xsi:type="dcterms:W3CDTF">2015-12-21T13:47:42Z</dcterms:modified>
</cp:coreProperties>
</file>