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7" r:id="rId3"/>
    <p:sldId id="259" r:id="rId5"/>
    <p:sldId id="488" r:id="rId6"/>
    <p:sldId id="580" r:id="rId7"/>
    <p:sldId id="581" r:id="rId8"/>
    <p:sldId id="589" r:id="rId9"/>
    <p:sldId id="495" r:id="rId10"/>
    <p:sldId id="595" r:id="rId11"/>
    <p:sldId id="566" r:id="rId12"/>
    <p:sldId id="596" r:id="rId13"/>
    <p:sldId id="590" r:id="rId14"/>
    <p:sldId id="502" r:id="rId15"/>
    <p:sldId id="597" r:id="rId16"/>
    <p:sldId id="572" r:id="rId17"/>
    <p:sldId id="573" r:id="rId18"/>
    <p:sldId id="593" r:id="rId19"/>
    <p:sldId id="532" r:id="rId20"/>
    <p:sldId id="577" r:id="rId21"/>
    <p:sldId id="465" r:id="rId22"/>
  </p:sldIdLst>
  <p:sldSz cx="12192000" cy="6858000"/>
  <p:notesSz cx="6858000" cy="9144000"/>
  <p:embeddedFontLst>
    <p:embeddedFont>
      <p:font typeface="微软雅黑" panose="020B0503020204020204" charset="-122"/>
      <p:regular r:id="rId26"/>
    </p:embeddedFont>
    <p:embeddedFont>
      <p:font typeface="等线" panose="02010600030101010101" charset="-122"/>
      <p:regular r:id="rId27"/>
    </p:embeddedFont>
    <p:embeddedFont>
      <p:font typeface="等线 Light" panose="02010600030101010101" charset="-122"/>
      <p:regular r:id="rId28"/>
    </p:embeddedFont>
  </p:embeddedFontLst>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页面" id="{45518684-96D9-4269-AD6F-545D8D7DC4F8}">
          <p14:sldIdLst>
            <p14:sldId id="257"/>
          </p14:sldIdLst>
        </p14:section>
        <p14:section name="目录与过渡页" id="{3329EE08-C4C3-424E-9137-681869B9768C}">
          <p14:sldIdLst>
            <p14:sldId id="259"/>
            <p14:sldId id="488"/>
          </p14:sldIdLst>
        </p14:section>
        <p14:section name="正文模块" id="{9E0D0922-D9A8-493D-BA9D-66FB4AB50A94}">
          <p14:sldIdLst>
            <p14:sldId id="580"/>
            <p14:sldId id="581"/>
            <p14:sldId id="589"/>
            <p14:sldId id="495"/>
            <p14:sldId id="595"/>
            <p14:sldId id="566"/>
            <p14:sldId id="596"/>
            <p14:sldId id="590"/>
            <p14:sldId id="502"/>
            <p14:sldId id="597"/>
            <p14:sldId id="572"/>
            <p14:sldId id="573"/>
            <p14:sldId id="593"/>
            <p14:sldId id="532"/>
            <p14:sldId id="577"/>
          </p14:sldIdLst>
        </p14:section>
        <p14:section name="结束页面" id="{E659A130-19B1-44C4-BAAA-1DA2F357DEFC}">
          <p14:sldIdLst>
            <p14:sldId id="465"/>
          </p14:sldIdLst>
        </p14:section>
      </p14:sectionLst>
    </p:ext>
    <p:ext uri="{EFAFB233-063F-42B5-8137-9DF3F51BA10A}">
      <p15:sldGuideLst xmlns:p15="http://schemas.microsoft.com/office/powerpoint/2012/main">
        <p15:guide id="1" orient="horz" pos="2021" userDrawn="1">
          <p15:clr>
            <a:srgbClr val="A4A3A4"/>
          </p15:clr>
        </p15:guide>
        <p15:guide id="2" pos="39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9C2B6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51" autoAdjust="0"/>
  </p:normalViewPr>
  <p:slideViewPr>
    <p:cSldViewPr snapToGrid="0" showGuides="1">
      <p:cViewPr varScale="1">
        <p:scale>
          <a:sx n="94" d="100"/>
          <a:sy n="94" d="100"/>
        </p:scale>
        <p:origin x="1194" y="78"/>
      </p:cViewPr>
      <p:guideLst>
        <p:guide orient="horz" pos="2021"/>
        <p:guide pos="39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18.xml"/><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3FD544-D2C8-4043-BC98-E4B6EE8CE39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89BDE-33F0-4D8F-BA32-89A32FF4455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E89BDE-33F0-4D8F-BA32-89A32FF4455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FFFFFF"/>
                </a:solidFill>
                <a:effectLst/>
                <a:latin typeface="-apple-system"/>
              </a:rPr>
              <a:t>GAT-MF </a:t>
            </a:r>
            <a:r>
              <a:rPr lang="zh-CN" altLang="en-US" b="0" i="0" dirty="0">
                <a:solidFill>
                  <a:srgbClr val="FFFFFF"/>
                </a:solidFill>
                <a:effectLst/>
                <a:latin typeface="-apple-system"/>
              </a:rPr>
              <a:t>方法的实施细节。</a:t>
            </a:r>
            <a:endParaRPr lang="en-US" altLang="zh-CN" b="0" i="0" dirty="0">
              <a:solidFill>
                <a:srgbClr val="FFFFFF"/>
              </a:solidFill>
              <a:effectLs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lphaLcParenBoth"/>
              <a:defRPr/>
            </a:pPr>
            <a:r>
              <a:rPr lang="zh-CN" altLang="en-US" b="0" i="0" dirty="0">
                <a:solidFill>
                  <a:srgbClr val="FFFFFF"/>
                </a:solidFill>
                <a:effectLst/>
                <a:latin typeface="-apple-system"/>
              </a:rPr>
              <a:t>将代理之间的相邻关系建模为一个图，每个代理都有自己的状态向量和行动向量。</a:t>
            </a:r>
            <a:endParaRPr lang="en-US" altLang="zh-CN" b="0" i="0" dirty="0">
              <a:solidFill>
                <a:srgbClr val="FFFFFF"/>
              </a:solidFill>
              <a:effectLs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lphaLcParenBoth"/>
              <a:defRPr/>
            </a:pPr>
            <a:r>
              <a:rPr lang="zh-CN" altLang="en-US" b="0" i="0" dirty="0">
                <a:solidFill>
                  <a:srgbClr val="FFFFFF"/>
                </a:solidFill>
                <a:effectLst/>
                <a:latin typeface="-apple-system"/>
              </a:rPr>
              <a:t>通过图注意计算权重 </a:t>
            </a:r>
            <a:r>
              <a:rPr lang="en-US" altLang="zh-CN" b="0" i="0" dirty="0">
                <a:solidFill>
                  <a:srgbClr val="FFFFFF"/>
                </a:solidFill>
                <a:effectLst/>
                <a:latin typeface="-apple-system"/>
              </a:rPr>
              <a:t>[w </a:t>
            </a:r>
            <a:r>
              <a:rPr lang="en-US" altLang="zh-CN" b="0" i="0" dirty="0" err="1">
                <a:solidFill>
                  <a:srgbClr val="FFFFFF"/>
                </a:solidFill>
                <a:effectLst/>
                <a:latin typeface="-apple-system"/>
              </a:rPr>
              <a:t>jk</a:t>
            </a:r>
            <a:r>
              <a:rPr lang="en-US" altLang="zh-CN" b="0" i="0" dirty="0">
                <a:solidFill>
                  <a:srgbClr val="FFFFFF"/>
                </a:solidFill>
                <a:effectLst/>
                <a:latin typeface="-apple-system"/>
              </a:rPr>
              <a:t> ]</a:t>
            </a:r>
            <a:r>
              <a:rPr lang="zh-CN" altLang="en-US" b="0" i="0" dirty="0">
                <a:solidFill>
                  <a:srgbClr val="FFFFFF"/>
                </a:solidFill>
                <a:effectLst/>
                <a:latin typeface="-apple-system"/>
              </a:rPr>
              <a:t>、</a:t>
            </a:r>
            <a:r>
              <a:rPr lang="en-US" altLang="zh-CN" b="0" i="0" dirty="0">
                <a:solidFill>
                  <a:srgbClr val="FFFFFF"/>
                </a:solidFill>
                <a:effectLst/>
                <a:latin typeface="-apple-system"/>
              </a:rPr>
              <a:t>[u </a:t>
            </a:r>
            <a:r>
              <a:rPr lang="en-US" altLang="zh-CN" b="0" i="0" dirty="0" err="1">
                <a:solidFill>
                  <a:srgbClr val="FFFFFF"/>
                </a:solidFill>
                <a:effectLst/>
                <a:latin typeface="-apple-system"/>
              </a:rPr>
              <a:t>jk</a:t>
            </a:r>
            <a:r>
              <a:rPr lang="en-US" altLang="zh-CN" b="0" i="0" dirty="0">
                <a:solidFill>
                  <a:srgbClr val="FFFFFF"/>
                </a:solidFill>
                <a:effectLst/>
                <a:latin typeface="-apple-system"/>
              </a:rPr>
              <a:t> ] </a:t>
            </a:r>
            <a:r>
              <a:rPr lang="zh-CN" altLang="en-US" b="0" i="0" dirty="0">
                <a:solidFill>
                  <a:srgbClr val="FFFFFF"/>
                </a:solidFill>
                <a:effectLst/>
                <a:latin typeface="-apple-system"/>
              </a:rPr>
              <a:t>的过程。</a:t>
            </a:r>
            <a:endParaRPr lang="en-US" altLang="zh-CN" b="0" i="0" dirty="0">
              <a:solidFill>
                <a:srgbClr val="FFFFFF"/>
              </a:solidFill>
              <a:effectLs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lphaLcParenBoth"/>
              <a:defRPr/>
            </a:pPr>
            <a:r>
              <a:rPr lang="zh-CN" altLang="en-US" b="0" i="0" dirty="0">
                <a:solidFill>
                  <a:srgbClr val="FFFFFF"/>
                </a:solidFill>
                <a:effectLst/>
                <a:latin typeface="-apple-system"/>
              </a:rPr>
              <a:t>利用获得的权重计算加权平均场向量，作为行动者和评论者的输入。</a:t>
            </a:r>
            <a:endParaRPr lang="en-US" altLang="zh-CN" b="0" i="0" dirty="0">
              <a:solidFill>
                <a:srgbClr val="FFFFF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FFFFFF"/>
                </a:solidFill>
                <a:effectLst/>
                <a:latin typeface="-apple-system"/>
              </a:rPr>
              <a:t>将代理之间的邻接关系建模为一个图 </a:t>
            </a:r>
            <a:r>
              <a:rPr lang="en-US" altLang="zh-CN" b="0" i="0" dirty="0">
                <a:solidFill>
                  <a:srgbClr val="FFFFFF"/>
                </a:solidFill>
                <a:effectLst/>
                <a:latin typeface="-apple-system"/>
              </a:rPr>
              <a:t>G</a:t>
            </a:r>
            <a:r>
              <a:rPr lang="zh-CN" altLang="en-US" b="0" i="0" dirty="0">
                <a:solidFill>
                  <a:srgbClr val="FFFFFF"/>
                </a:solidFill>
                <a:effectLst/>
                <a:latin typeface="-apple-system"/>
              </a:rPr>
              <a:t>（图 </a:t>
            </a:r>
            <a:r>
              <a:rPr lang="en-US" altLang="zh-CN" b="0" i="0" dirty="0">
                <a:solidFill>
                  <a:srgbClr val="FFFFFF"/>
                </a:solidFill>
                <a:effectLst/>
                <a:latin typeface="-apple-system"/>
              </a:rPr>
              <a:t>2a</a:t>
            </a:r>
            <a:r>
              <a:rPr lang="zh-CN" altLang="en-US" b="0" i="0" dirty="0">
                <a:solidFill>
                  <a:srgbClr val="FFFFFF"/>
                </a:solidFill>
                <a:effectLst/>
                <a:latin typeface="-apple-system"/>
              </a:rPr>
              <a:t>），其中每个节点对应一个代理。为了获得权重 </a:t>
            </a:r>
            <a:r>
              <a:rPr lang="en-US" altLang="zh-CN" b="0" i="0" dirty="0">
                <a:solidFill>
                  <a:srgbClr val="FFFFFF"/>
                </a:solidFill>
                <a:effectLst/>
                <a:latin typeface="-apple-system"/>
              </a:rPr>
              <a:t>[w </a:t>
            </a:r>
            <a:r>
              <a:rPr lang="en-US" altLang="zh-CN" b="0" i="0" dirty="0" err="1">
                <a:solidFill>
                  <a:srgbClr val="FFFFFF"/>
                </a:solidFill>
                <a:effectLst/>
                <a:latin typeface="-apple-system"/>
              </a:rPr>
              <a:t>jk</a:t>
            </a:r>
            <a:r>
              <a:rPr lang="en-US" altLang="zh-CN" b="0" i="0" dirty="0">
                <a:solidFill>
                  <a:srgbClr val="FFFFFF"/>
                </a:solidFill>
                <a:effectLst/>
                <a:latin typeface="-apple-system"/>
              </a:rPr>
              <a:t>] </a:t>
            </a:r>
            <a:r>
              <a:rPr lang="zh-CN" altLang="en-US" b="0" i="0" dirty="0">
                <a:solidFill>
                  <a:srgbClr val="FFFFFF"/>
                </a:solidFill>
                <a:effectLst/>
                <a:latin typeface="-apple-system"/>
              </a:rPr>
              <a:t>和 </a:t>
            </a:r>
            <a:r>
              <a:rPr lang="en-US" altLang="zh-CN" b="0" i="0" dirty="0">
                <a:solidFill>
                  <a:srgbClr val="FFFFFF"/>
                </a:solidFill>
                <a:effectLst/>
                <a:latin typeface="-apple-system"/>
              </a:rPr>
              <a:t>[u </a:t>
            </a:r>
            <a:r>
              <a:rPr lang="en-US" altLang="zh-CN" b="0" i="0" dirty="0" err="1">
                <a:solidFill>
                  <a:srgbClr val="FFFFFF"/>
                </a:solidFill>
                <a:effectLst/>
                <a:latin typeface="-apple-system"/>
              </a:rPr>
              <a:t>jk</a:t>
            </a:r>
            <a:r>
              <a:rPr lang="en-US" altLang="zh-CN" b="0" i="0" dirty="0">
                <a:solidFill>
                  <a:srgbClr val="FFFFFF"/>
                </a:solidFill>
                <a:effectLst/>
                <a:latin typeface="-apple-system"/>
              </a:rPr>
              <a:t>]</a:t>
            </a:r>
            <a:r>
              <a:rPr lang="zh-CN" altLang="en-US" b="0" i="0" dirty="0">
                <a:solidFill>
                  <a:srgbClr val="FFFFFF"/>
                </a:solidFill>
                <a:effectLst/>
                <a:latin typeface="-apple-system"/>
              </a:rPr>
              <a:t>，作者设计了一种图关注（</a:t>
            </a:r>
            <a:r>
              <a:rPr lang="en-US" altLang="zh-CN" b="0" i="0" dirty="0">
                <a:solidFill>
                  <a:srgbClr val="FFFFFF"/>
                </a:solidFill>
                <a:effectLst/>
                <a:latin typeface="-apple-system"/>
              </a:rPr>
              <a:t>GAT</a:t>
            </a:r>
            <a:r>
              <a:rPr lang="zh-CN" altLang="en-US" b="0" i="0" dirty="0">
                <a:solidFill>
                  <a:srgbClr val="FFFFFF"/>
                </a:solidFill>
                <a:effectLst/>
                <a:latin typeface="-apple-system"/>
              </a:rPr>
              <a:t>）机制的变体来自动学习它们，它们反映了每个代理与其邻居之间不同的交互强度。</a:t>
            </a:r>
            <a:endParaRPr lang="en-US" altLang="zh-CN" b="0" i="0" dirty="0">
              <a:solidFill>
                <a:srgbClr val="FFFFFF"/>
              </a:solidFill>
              <a:effectLst/>
              <a:latin typeface="-apple-system"/>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FFFFFF"/>
                </a:solidFill>
                <a:effectLst/>
                <a:latin typeface="-apple-system"/>
              </a:rPr>
              <a:t>作者在一个由 </a:t>
            </a:r>
            <a:r>
              <a:rPr lang="en-US" altLang="zh-CN" b="0" i="0" dirty="0">
                <a:solidFill>
                  <a:srgbClr val="FFFFFF"/>
                </a:solidFill>
                <a:effectLst/>
                <a:latin typeface="-apple-system"/>
              </a:rPr>
              <a:t>10×10 </a:t>
            </a:r>
            <a:r>
              <a:rPr lang="zh-CN" altLang="en-US" b="0" i="0" dirty="0">
                <a:solidFill>
                  <a:srgbClr val="FFFFFF"/>
                </a:solidFill>
                <a:effectLst/>
                <a:latin typeface="-apple-system"/>
              </a:rPr>
              <a:t>个网格组成的人工网格世界中开始一项寻找钻石的任务，该网格具有循环边界，即从左边出去会循环到右边，每个网格对应一个代理。在图 </a:t>
            </a:r>
            <a:r>
              <a:rPr lang="en-US" altLang="zh-CN" b="0" i="0" dirty="0">
                <a:solidFill>
                  <a:srgbClr val="FFFFFF"/>
                </a:solidFill>
                <a:effectLst/>
                <a:latin typeface="-apple-system"/>
              </a:rPr>
              <a:t>3a </a:t>
            </a:r>
            <a:r>
              <a:rPr lang="zh-CN" altLang="en-US" b="0" i="0" dirty="0">
                <a:solidFill>
                  <a:srgbClr val="FFFFFF"/>
                </a:solidFill>
                <a:effectLst/>
                <a:latin typeface="-apple-system"/>
              </a:rPr>
              <a:t>中展示了一个随机初始化的网格世界示例。最初，有两个钻石矿脉埋藏在两个随机网格中（图中的蓝色标记），整个世界的钻石密度（用等高线表示）遵循以两个网格为中心的高斯分布。网格上还均匀分布着矿工，其数量用背景颜色表示。</a:t>
            </a:r>
            <a:endParaRPr lang="en-US" altLang="zh-CN" b="0" i="0" dirty="0">
              <a:solidFill>
                <a:srgbClr val="FFFFF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FFFFFF"/>
                </a:solidFill>
                <a:effectLst/>
                <a:latin typeface="-apple-system"/>
              </a:rPr>
              <a:t>在每个时间步中，每个网格中 </a:t>
            </a:r>
            <a:r>
              <a:rPr lang="en-US" altLang="zh-CN" b="0" i="0" dirty="0">
                <a:solidFill>
                  <a:srgbClr val="FFFFFF"/>
                </a:solidFill>
                <a:effectLst/>
                <a:latin typeface="-apple-system"/>
              </a:rPr>
              <a:t>10% </a:t>
            </a:r>
            <a:r>
              <a:rPr lang="zh-CN" altLang="en-US" b="0" i="0" dirty="0">
                <a:solidFill>
                  <a:srgbClr val="FFFFFF"/>
                </a:solidFill>
                <a:effectLst/>
                <a:latin typeface="-apple-system"/>
              </a:rPr>
              <a:t>的矿工会移动到它的一个邻居那里，而代理的任务就是向四个邻居中的每一个提供准确数量的矿工，以便有效地重新分配矿工，尽可能多地获得钻石。我们以图 </a:t>
            </a:r>
            <a:r>
              <a:rPr lang="en-US" altLang="zh-CN" b="0" i="0" dirty="0">
                <a:solidFill>
                  <a:srgbClr val="FFFFFF"/>
                </a:solidFill>
                <a:effectLst/>
                <a:latin typeface="-apple-system"/>
              </a:rPr>
              <a:t>3b </a:t>
            </a:r>
            <a:r>
              <a:rPr lang="zh-CN" altLang="en-US" b="0" i="0" dirty="0">
                <a:solidFill>
                  <a:srgbClr val="FFFFFF"/>
                </a:solidFill>
                <a:effectLst/>
                <a:latin typeface="-apple-system"/>
              </a:rPr>
              <a:t>为例，展示了随机移动 </a:t>
            </a:r>
            <a:r>
              <a:rPr lang="en-US" altLang="zh-CN" b="0" i="0" dirty="0">
                <a:solidFill>
                  <a:srgbClr val="FFFFFF"/>
                </a:solidFill>
                <a:effectLst/>
                <a:latin typeface="-apple-system"/>
              </a:rPr>
              <a:t>10 </a:t>
            </a:r>
            <a:r>
              <a:rPr lang="zh-CN" altLang="en-US" b="0" i="0" dirty="0">
                <a:solidFill>
                  <a:srgbClr val="FFFFFF"/>
                </a:solidFill>
                <a:effectLst/>
                <a:latin typeface="-apple-system"/>
              </a:rPr>
              <a:t>步后的矿工分布和回报。</a:t>
            </a:r>
            <a:endParaRPr lang="en-US" altLang="zh-CN" b="0" i="0" dirty="0">
              <a:solidFill>
                <a:srgbClr val="FFFFFF"/>
              </a:solidFill>
              <a:effectLst/>
              <a:latin typeface="-apple-system"/>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000000"/>
                </a:solidFill>
                <a:effectLst/>
                <a:latin typeface="Optima-Regular"/>
              </a:rPr>
              <a:t>作者基于模拟器在亚特兰大和迈阿密两个不同的城市进行了实验，以确保他们的方法具有通用性。每个城市都有数千个街区，对应数千个代理人（图 </a:t>
            </a:r>
            <a:r>
              <a:rPr lang="en-US" altLang="zh-CN" b="0" i="0" dirty="0">
                <a:solidFill>
                  <a:srgbClr val="000000"/>
                </a:solidFill>
                <a:effectLst/>
                <a:latin typeface="Optima-Regular"/>
              </a:rPr>
              <a:t>4a </a:t>
            </a:r>
            <a:r>
              <a:rPr lang="zh-CN" altLang="en-US" b="0" i="0" dirty="0">
                <a:solidFill>
                  <a:srgbClr val="000000"/>
                </a:solidFill>
                <a:effectLst/>
                <a:latin typeface="Optima-Regular"/>
              </a:rPr>
              <a:t>和 </a:t>
            </a:r>
            <a:r>
              <a:rPr lang="en-US" altLang="zh-CN" b="0" i="0" dirty="0">
                <a:solidFill>
                  <a:srgbClr val="000000"/>
                </a:solidFill>
                <a:effectLst/>
                <a:latin typeface="Optima-Regular"/>
              </a:rPr>
              <a:t>4e</a:t>
            </a:r>
            <a:r>
              <a:rPr lang="zh-CN" altLang="en-US" b="0" i="0" dirty="0">
                <a:solidFill>
                  <a:srgbClr val="000000"/>
                </a:solidFill>
                <a:effectLst/>
                <a:latin typeface="Optima-Regular"/>
              </a:rPr>
              <a:t>）。每个街区的居民都有不同的年龄结构和访问城市中兴趣点（</a:t>
            </a:r>
            <a:r>
              <a:rPr lang="en-US" altLang="zh-CN" b="0" i="0" dirty="0">
                <a:solidFill>
                  <a:srgbClr val="000000"/>
                </a:solidFill>
                <a:effectLst/>
                <a:latin typeface="Optima-Regular"/>
              </a:rPr>
              <a:t>POI1</a:t>
            </a:r>
            <a:r>
              <a:rPr lang="zh-CN" altLang="en-US" b="0" i="0" dirty="0">
                <a:solidFill>
                  <a:srgbClr val="000000"/>
                </a:solidFill>
                <a:effectLst/>
                <a:latin typeface="Optima-Regular"/>
              </a:rPr>
              <a:t>）的时变模式。人口流动导致了人与人之间的接触以及复杂的时变感染风险。</a:t>
            </a:r>
            <a:endParaRPr lang="en-US" altLang="zh-CN" b="0" i="0" dirty="0">
              <a:solidFill>
                <a:srgbClr val="000000"/>
              </a:solidFill>
              <a:effectLst/>
              <a:latin typeface="Optima-Regular"/>
            </a:endParaRPr>
          </a:p>
          <a:p>
            <a:r>
              <a:rPr lang="zh-CN" altLang="en-US" b="0" i="0" dirty="0">
                <a:solidFill>
                  <a:srgbClr val="000000"/>
                </a:solidFill>
                <a:effectLst/>
                <a:latin typeface="Optima-Regular"/>
              </a:rPr>
              <a:t>代理的任务是找到一种有效的方法，在每个时间步长内将有限的疫苗分配给各个区块，降低某些关键区块的局部感染风险，从而最大限度地减少整体感染，这与收益是相反的。</a:t>
            </a:r>
            <a:endParaRPr lang="en-US" altLang="zh-CN" b="0" i="0" dirty="0">
              <a:solidFill>
                <a:srgbClr val="000000"/>
              </a:solidFill>
              <a:effectLst/>
              <a:latin typeface="Optima-Regul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000000"/>
                </a:solidFill>
                <a:effectLst/>
                <a:latin typeface="Optima"/>
              </a:rPr>
              <a:t>在图 </a:t>
            </a:r>
            <a:r>
              <a:rPr lang="en-US" altLang="zh-CN" b="0" i="0" dirty="0">
                <a:solidFill>
                  <a:srgbClr val="000000"/>
                </a:solidFill>
                <a:effectLst/>
                <a:latin typeface="Optima"/>
              </a:rPr>
              <a:t>a </a:t>
            </a:r>
            <a:r>
              <a:rPr lang="zh-CN" altLang="en-US" b="0" i="0" dirty="0">
                <a:solidFill>
                  <a:srgbClr val="000000"/>
                </a:solidFill>
                <a:effectLst/>
                <a:latin typeface="Optima"/>
              </a:rPr>
              <a:t>和 </a:t>
            </a:r>
            <a:r>
              <a:rPr lang="en-US" altLang="zh-CN" b="0" i="0" dirty="0">
                <a:solidFill>
                  <a:srgbClr val="000000"/>
                </a:solidFill>
                <a:effectLst/>
                <a:latin typeface="Optima"/>
              </a:rPr>
              <a:t>b </a:t>
            </a:r>
            <a:r>
              <a:rPr lang="zh-CN" altLang="en-US" b="0" i="0" dirty="0">
                <a:solidFill>
                  <a:srgbClr val="000000"/>
                </a:solidFill>
                <a:effectLst/>
                <a:latin typeface="Optima"/>
              </a:rPr>
              <a:t>中，展示了应用训练有素的 </a:t>
            </a:r>
            <a:r>
              <a:rPr lang="en-US" altLang="zh-CN" b="0" i="0" dirty="0">
                <a:solidFill>
                  <a:srgbClr val="000000"/>
                </a:solidFill>
                <a:effectLst/>
                <a:latin typeface="Optima"/>
              </a:rPr>
              <a:t>GAT-MF </a:t>
            </a:r>
            <a:r>
              <a:rPr lang="zh-CN" altLang="en-US" b="0" i="0" dirty="0">
                <a:solidFill>
                  <a:srgbClr val="000000"/>
                </a:solidFill>
                <a:effectLst/>
                <a:latin typeface="Optima"/>
              </a:rPr>
              <a:t>模型的策略 </a:t>
            </a:r>
            <a:r>
              <a:rPr lang="en-US" altLang="zh-CN" b="0" i="0" dirty="0">
                <a:solidFill>
                  <a:srgbClr val="000000"/>
                </a:solidFill>
                <a:effectLst/>
                <a:latin typeface="Optima"/>
              </a:rPr>
              <a:t>5 </a:t>
            </a:r>
            <a:r>
              <a:rPr lang="zh-CN" altLang="en-US" b="0" i="0" dirty="0">
                <a:solidFill>
                  <a:srgbClr val="000000"/>
                </a:solidFill>
                <a:effectLst/>
                <a:latin typeface="Optima"/>
              </a:rPr>
              <a:t>步和 </a:t>
            </a:r>
            <a:r>
              <a:rPr lang="en-US" altLang="zh-CN" b="0" i="0" dirty="0">
                <a:solidFill>
                  <a:srgbClr val="000000"/>
                </a:solidFill>
                <a:effectLst/>
                <a:latin typeface="Optima"/>
              </a:rPr>
              <a:t>10 </a:t>
            </a:r>
            <a:r>
              <a:rPr lang="zh-CN" altLang="en-US" b="0" i="0" dirty="0">
                <a:solidFill>
                  <a:srgbClr val="000000"/>
                </a:solidFill>
                <a:effectLst/>
                <a:latin typeface="Optima"/>
              </a:rPr>
              <a:t>步后矿工的分布情况。从中我们可以发现，代理学习到了合理的策略，能迅速让矿工聚集到钻石最多的网格，例如图中的左上角和左下角。另一方面，在图 </a:t>
            </a:r>
            <a:r>
              <a:rPr lang="en-US" altLang="zh-CN" b="0" i="0" dirty="0">
                <a:solidFill>
                  <a:srgbClr val="000000"/>
                </a:solidFill>
                <a:effectLst/>
                <a:latin typeface="Optima"/>
              </a:rPr>
              <a:t>5c-5f </a:t>
            </a:r>
            <a:r>
              <a:rPr lang="zh-CN" altLang="en-US" b="0" i="0" dirty="0">
                <a:solidFill>
                  <a:srgbClr val="000000"/>
                </a:solidFill>
                <a:effectLst/>
                <a:latin typeface="Optima"/>
              </a:rPr>
              <a:t>中展示了应用训练有素的 </a:t>
            </a:r>
            <a:r>
              <a:rPr lang="en-US" altLang="zh-CN" b="0" i="0" dirty="0">
                <a:solidFill>
                  <a:srgbClr val="000000"/>
                </a:solidFill>
                <a:effectLst/>
                <a:latin typeface="Optima"/>
              </a:rPr>
              <a:t>DDPG </a:t>
            </a:r>
            <a:r>
              <a:rPr lang="zh-CN" altLang="en-US" b="0" i="0" dirty="0">
                <a:solidFill>
                  <a:srgbClr val="000000"/>
                </a:solidFill>
                <a:effectLst/>
                <a:latin typeface="Optima"/>
              </a:rPr>
              <a:t>模型和训练有素的 </a:t>
            </a:r>
            <a:r>
              <a:rPr lang="en-US" altLang="zh-CN" b="0" i="0" dirty="0">
                <a:solidFill>
                  <a:srgbClr val="000000"/>
                </a:solidFill>
                <a:effectLst/>
                <a:latin typeface="Optima"/>
              </a:rPr>
              <a:t>MAPPO </a:t>
            </a:r>
            <a:r>
              <a:rPr lang="zh-CN" altLang="en-US" b="0" i="0" dirty="0">
                <a:solidFill>
                  <a:srgbClr val="000000"/>
                </a:solidFill>
                <a:effectLst/>
                <a:latin typeface="Optima"/>
              </a:rPr>
              <a:t>模型 </a:t>
            </a:r>
            <a:r>
              <a:rPr lang="en-US" altLang="zh-CN" b="0" i="0" dirty="0">
                <a:solidFill>
                  <a:srgbClr val="000000"/>
                </a:solidFill>
                <a:effectLst/>
                <a:latin typeface="Optima"/>
              </a:rPr>
              <a:t>5 </a:t>
            </a:r>
            <a:r>
              <a:rPr lang="zh-CN" altLang="en-US" b="0" i="0" dirty="0">
                <a:solidFill>
                  <a:srgbClr val="000000"/>
                </a:solidFill>
                <a:effectLst/>
                <a:latin typeface="Optima"/>
              </a:rPr>
              <a:t>步和 </a:t>
            </a:r>
            <a:r>
              <a:rPr lang="en-US" altLang="zh-CN" b="0" i="0" dirty="0">
                <a:solidFill>
                  <a:srgbClr val="000000"/>
                </a:solidFill>
                <a:effectLst/>
                <a:latin typeface="Optima"/>
              </a:rPr>
              <a:t>10 </a:t>
            </a:r>
            <a:r>
              <a:rPr lang="zh-CN" altLang="en-US" b="0" i="0" dirty="0">
                <a:solidFill>
                  <a:srgbClr val="000000"/>
                </a:solidFill>
                <a:effectLst/>
                <a:latin typeface="Optima"/>
              </a:rPr>
              <a:t>步策略后矿工的分布情况，它们分别是全局代理和 </a:t>
            </a:r>
            <a:r>
              <a:rPr lang="en-US" altLang="zh-CN" b="0" i="0" dirty="0">
                <a:solidFill>
                  <a:srgbClr val="000000"/>
                </a:solidFill>
                <a:effectLst/>
                <a:latin typeface="Optima"/>
              </a:rPr>
              <a:t>CTDE </a:t>
            </a:r>
            <a:r>
              <a:rPr lang="zh-CN" altLang="en-US" b="0" i="0" dirty="0">
                <a:solidFill>
                  <a:srgbClr val="000000"/>
                </a:solidFill>
                <a:effectLst/>
                <a:latin typeface="Optima"/>
              </a:rPr>
              <a:t>方法的代表。</a:t>
            </a:r>
            <a:r>
              <a:rPr lang="en-US" altLang="zh-CN" b="0" i="0" dirty="0">
                <a:solidFill>
                  <a:srgbClr val="000000"/>
                </a:solidFill>
                <a:effectLst/>
                <a:latin typeface="Optima"/>
              </a:rPr>
              <a:t>DDPG </a:t>
            </a:r>
            <a:r>
              <a:rPr lang="zh-CN" altLang="en-US" b="0" i="0" dirty="0">
                <a:solidFill>
                  <a:srgbClr val="000000"/>
                </a:solidFill>
                <a:effectLst/>
                <a:latin typeface="Optima"/>
              </a:rPr>
              <a:t>策略倾向于随机移动，而 </a:t>
            </a:r>
            <a:r>
              <a:rPr lang="en-US" altLang="zh-CN" b="0" i="0" dirty="0">
                <a:solidFill>
                  <a:srgbClr val="000000"/>
                </a:solidFill>
                <a:effectLst/>
                <a:latin typeface="Optima"/>
              </a:rPr>
              <a:t>MAPPO </a:t>
            </a:r>
            <a:r>
              <a:rPr lang="zh-CN" altLang="en-US" b="0" i="0" dirty="0">
                <a:solidFill>
                  <a:srgbClr val="000000"/>
                </a:solidFill>
                <a:effectLst/>
                <a:latin typeface="Optima"/>
              </a:rPr>
              <a:t>策略倾向于只做非常轻微的移动。</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000000"/>
                </a:solidFill>
                <a:effectLst/>
                <a:latin typeface="Optima"/>
              </a:rPr>
              <a:t>结果表明，在这个有数千个代理的大型场景中，所有基线方法都无法学习到有用的策略，其中一些方法甚至比随机初始化模型还差。</a:t>
            </a:r>
            <a:endParaRPr lang="en-US" altLang="zh-CN" b="0" i="0" dirty="0">
              <a:solidFill>
                <a:srgbClr val="000000"/>
              </a:solidFill>
              <a:effectLst/>
              <a:latin typeface="Optima"/>
            </a:endParaRPr>
          </a:p>
          <a:p>
            <a:r>
              <a:rPr lang="zh-CN" altLang="en-US" b="0" i="0" dirty="0">
                <a:solidFill>
                  <a:srgbClr val="000000"/>
                </a:solidFill>
                <a:effectLst/>
                <a:latin typeface="Optima"/>
              </a:rPr>
              <a:t>相比之下，我们的方法能迅速达到良好的性能并稳定收敛。非加权 </a:t>
            </a:r>
            <a:r>
              <a:rPr lang="en-US" altLang="zh-CN" b="0" i="0" dirty="0">
                <a:solidFill>
                  <a:srgbClr val="000000"/>
                </a:solidFill>
                <a:effectLst/>
                <a:latin typeface="Optima"/>
              </a:rPr>
              <a:t>MF </a:t>
            </a:r>
            <a:r>
              <a:rPr lang="zh-CN" altLang="en-US" b="0" i="0" dirty="0">
                <a:solidFill>
                  <a:srgbClr val="000000"/>
                </a:solidFill>
                <a:effectLst/>
                <a:latin typeface="Optima"/>
              </a:rPr>
              <a:t>方法在这两个城市都排名第二，验证了平均场近似的有效性。</a:t>
            </a:r>
            <a:endParaRPr lang="en-US" altLang="zh-CN" b="0" i="0" dirty="0">
              <a:solidFill>
                <a:srgbClr val="000000"/>
              </a:solidFill>
              <a:effectLst/>
              <a:latin typeface="Optima"/>
            </a:endParaRPr>
          </a:p>
          <a:p>
            <a:r>
              <a:rPr lang="zh-CN" altLang="en-US" b="0" i="0" dirty="0">
                <a:solidFill>
                  <a:srgbClr val="000000"/>
                </a:solidFill>
                <a:effectLst/>
                <a:latin typeface="Optima"/>
              </a:rPr>
              <a:t>另一方面，与完整的 </a:t>
            </a:r>
            <a:r>
              <a:rPr lang="en-US" altLang="zh-CN" b="0" i="0" dirty="0">
                <a:solidFill>
                  <a:srgbClr val="000000"/>
                </a:solidFill>
                <a:effectLst/>
                <a:latin typeface="Optima"/>
              </a:rPr>
              <a:t>GAT-MF </a:t>
            </a:r>
            <a:r>
              <a:rPr lang="zh-CN" altLang="en-US" b="0" i="0" dirty="0">
                <a:solidFill>
                  <a:srgbClr val="000000"/>
                </a:solidFill>
                <a:effectLst/>
                <a:latin typeface="Optima"/>
              </a:rPr>
              <a:t>相比，其性能衰减验证了我们的 </a:t>
            </a:r>
            <a:r>
              <a:rPr lang="en-US" altLang="zh-CN" b="0" i="0" dirty="0">
                <a:solidFill>
                  <a:srgbClr val="000000"/>
                </a:solidFill>
                <a:effectLst/>
                <a:latin typeface="Optima"/>
              </a:rPr>
              <a:t>GAT </a:t>
            </a:r>
            <a:r>
              <a:rPr lang="zh-CN" altLang="en-US" b="0" i="0" dirty="0">
                <a:solidFill>
                  <a:srgbClr val="000000"/>
                </a:solidFill>
                <a:effectLst/>
                <a:latin typeface="Optima"/>
              </a:rPr>
              <a:t>设计的关键作用。</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最后是总结</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b="0" i="0" dirty="0">
                <a:solidFill>
                  <a:srgbClr val="000000"/>
                </a:solidFill>
                <a:effectLst/>
                <a:latin typeface="Optima"/>
              </a:rPr>
              <a:t>在本文中，论文提出了 </a:t>
            </a:r>
            <a:r>
              <a:rPr lang="en-US" altLang="zh-CN" b="0" i="0" dirty="0">
                <a:solidFill>
                  <a:srgbClr val="000000"/>
                </a:solidFill>
                <a:effectLst/>
                <a:latin typeface="Optima"/>
              </a:rPr>
              <a:t>GAT-MF </a:t>
            </a:r>
            <a:r>
              <a:rPr lang="zh-CN" altLang="en-US" b="0" i="0" dirty="0">
                <a:solidFill>
                  <a:srgbClr val="000000"/>
                </a:solidFill>
                <a:effectLst/>
                <a:latin typeface="Optima"/>
              </a:rPr>
              <a:t>方法，该方法解决了 </a:t>
            </a:r>
            <a:r>
              <a:rPr lang="en-US" altLang="zh-CN" b="0" i="0" dirty="0">
                <a:solidFill>
                  <a:srgbClr val="000000"/>
                </a:solidFill>
                <a:effectLst/>
                <a:latin typeface="Optima"/>
              </a:rPr>
              <a:t>MARL </a:t>
            </a:r>
            <a:r>
              <a:rPr lang="zh-CN" altLang="en-US" b="0" i="0" dirty="0">
                <a:solidFill>
                  <a:srgbClr val="000000"/>
                </a:solidFill>
                <a:effectLst/>
                <a:latin typeface="Optima"/>
              </a:rPr>
              <a:t>算法中扩展代理数量的难题。</a:t>
            </a:r>
            <a:endParaRPr lang="en-US" altLang="zh-CN" b="0" i="0" dirty="0">
              <a:solidFill>
                <a:srgbClr val="000000"/>
              </a:solidFill>
              <a:effectLst/>
              <a:latin typeface="Optima"/>
            </a:endParaRPr>
          </a:p>
          <a:p>
            <a:pPr algn="l"/>
            <a:r>
              <a:rPr lang="zh-CN" altLang="en-US" b="0" i="0" dirty="0">
                <a:solidFill>
                  <a:srgbClr val="000000"/>
                </a:solidFill>
                <a:effectLst/>
                <a:latin typeface="Optima"/>
              </a:rPr>
              <a:t>通过结合图关注机制，我们将理论定理应用到了实用的 </a:t>
            </a:r>
            <a:r>
              <a:rPr lang="en-US" altLang="zh-CN" b="0" i="0" dirty="0">
                <a:solidFill>
                  <a:srgbClr val="000000"/>
                </a:solidFill>
                <a:effectLst/>
                <a:latin typeface="Optima"/>
              </a:rPr>
              <a:t>MARL </a:t>
            </a:r>
            <a:r>
              <a:rPr lang="zh-CN" altLang="en-US" b="0" i="0" dirty="0">
                <a:solidFill>
                  <a:srgbClr val="000000"/>
                </a:solidFill>
                <a:effectLst/>
                <a:latin typeface="Optima"/>
              </a:rPr>
              <a:t>算法中。作者用该算法在人工和实际场景中进行了大量实验，实验对象超过 </a:t>
            </a:r>
            <a:r>
              <a:rPr lang="en-US" altLang="zh-CN" b="0" i="0" dirty="0">
                <a:solidFill>
                  <a:srgbClr val="000000"/>
                </a:solidFill>
                <a:effectLst/>
                <a:latin typeface="Optima"/>
              </a:rPr>
              <a:t>3000 </a:t>
            </a:r>
            <a:r>
              <a:rPr lang="zh-CN" altLang="en-US" b="0" i="0" dirty="0">
                <a:solidFill>
                  <a:srgbClr val="000000"/>
                </a:solidFill>
                <a:effectLst/>
                <a:latin typeface="Optima"/>
              </a:rPr>
              <a:t>个。实验结果表明，我们的方法性能优越、计算效率高，在解决现实世界中的各种大规模问题方面具有巨大潜力。</a:t>
            </a:r>
            <a:endParaRPr lang="zh-CN" altLang="en-US" b="0" i="0" dirty="0">
              <a:solidFill>
                <a:srgbClr val="000000"/>
              </a:solidFill>
              <a:effectLst/>
              <a:latin typeface="Optim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E89BDE-33F0-4D8F-BA32-89A32FF4455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6E89BDE-33F0-4D8F-BA32-89A32FF4455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E89BDE-33F0-4D8F-BA32-89A32FF4455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buFont typeface="Arial" panose="020B0604020202020204" pitchFamily="34" charset="0"/>
              <a:buNone/>
            </a:pP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buFont typeface="Arial" panose="020B0604020202020204" pitchFamily="34" charset="0"/>
              <a:buNone/>
            </a:pPr>
            <a:r>
              <a:rPr lang="zh-CN" altLang="en-US" b="0" i="0" dirty="0">
                <a:solidFill>
                  <a:srgbClr val="000000"/>
                </a:solidFill>
                <a:effectLst/>
                <a:latin typeface="Optima"/>
              </a:rPr>
              <a:t>现有 </a:t>
            </a:r>
            <a:r>
              <a:rPr lang="en-US" altLang="zh-CN" b="0" i="0" dirty="0">
                <a:solidFill>
                  <a:srgbClr val="000000"/>
                </a:solidFill>
                <a:effectLst/>
                <a:latin typeface="Optima"/>
              </a:rPr>
              <a:t>MARL </a:t>
            </a:r>
            <a:r>
              <a:rPr lang="zh-CN" altLang="en-US" b="0" i="0" dirty="0">
                <a:solidFill>
                  <a:srgbClr val="000000"/>
                </a:solidFill>
                <a:effectLst/>
                <a:latin typeface="Optima"/>
              </a:rPr>
              <a:t>方法与我们提出的方法之间的比较。</a:t>
            </a:r>
            <a:endParaRPr lang="en-US" altLang="zh-CN" b="0" i="0" dirty="0">
              <a:solidFill>
                <a:srgbClr val="000000"/>
              </a:solidFill>
              <a:effectLst/>
              <a:latin typeface="Optima"/>
            </a:endParaRPr>
          </a:p>
          <a:p>
            <a:pPr marL="228600" indent="-228600" algn="l">
              <a:buFont typeface="Arial" panose="020B0604020202020204" pitchFamily="34" charset="0"/>
              <a:buAutoNum type="alphaLcParenBoth"/>
            </a:pPr>
            <a:r>
              <a:rPr lang="zh-CN" altLang="en-US" b="0" i="0" dirty="0">
                <a:solidFill>
                  <a:srgbClr val="000000"/>
                </a:solidFill>
                <a:effectLst/>
                <a:latin typeface="Optima"/>
              </a:rPr>
              <a:t>大都市中的多代理场景示例，每个区块对应一个代理，相邻区块之间的关系导致代理与代理之间的互动。</a:t>
            </a:r>
            <a:endParaRPr lang="en-US" altLang="zh-CN" b="0" i="0" dirty="0">
              <a:solidFill>
                <a:srgbClr val="000000"/>
              </a:solidFill>
              <a:effectLst/>
              <a:latin typeface="Optima"/>
            </a:endParaRPr>
          </a:p>
          <a:p>
            <a:pPr marL="228600" indent="-228600" algn="l">
              <a:buFont typeface="Arial" panose="020B0604020202020204" pitchFamily="34" charset="0"/>
              <a:buAutoNum type="alphaLcParenBoth"/>
            </a:pPr>
            <a:r>
              <a:rPr lang="en-US" altLang="zh-CN" b="0" i="0" dirty="0">
                <a:solidFill>
                  <a:srgbClr val="000000"/>
                </a:solidFill>
                <a:effectLst/>
                <a:latin typeface="Optima"/>
              </a:rPr>
              <a:t>CTDE </a:t>
            </a:r>
            <a:r>
              <a:rPr lang="zh-CN" altLang="en-US" b="0" i="0" dirty="0">
                <a:solidFill>
                  <a:srgbClr val="000000"/>
                </a:solidFill>
                <a:effectLst/>
                <a:latin typeface="Optima"/>
              </a:rPr>
              <a:t>方法的局限性，即批判者输入向量的维度过高。（考虑每个智能体与其他智能体间的交互）</a:t>
            </a:r>
            <a:endParaRPr lang="en-US" altLang="zh-CN" b="0" i="0" dirty="0">
              <a:solidFill>
                <a:srgbClr val="000000"/>
              </a:solidFill>
              <a:effectLst/>
              <a:latin typeface="Optima"/>
            </a:endParaRPr>
          </a:p>
          <a:p>
            <a:pPr marL="228600" indent="-228600" algn="l">
              <a:buFont typeface="Arial" panose="020B0604020202020204" pitchFamily="34" charset="0"/>
              <a:buAutoNum type="alphaLcParenBoth"/>
            </a:pPr>
            <a:r>
              <a:rPr lang="zh-CN" altLang="en-US" b="0" i="0" dirty="0">
                <a:solidFill>
                  <a:srgbClr val="000000"/>
                </a:solidFill>
                <a:effectLst/>
                <a:latin typeface="Optima"/>
              </a:rPr>
              <a:t>未加权 </a:t>
            </a:r>
            <a:r>
              <a:rPr lang="en-US" altLang="zh-CN" b="0" i="0" dirty="0">
                <a:solidFill>
                  <a:srgbClr val="000000"/>
                </a:solidFill>
                <a:effectLst/>
                <a:latin typeface="Optima"/>
              </a:rPr>
              <a:t>MF </a:t>
            </a:r>
            <a:r>
              <a:rPr lang="zh-CN" altLang="en-US" b="0" i="0" dirty="0">
                <a:solidFill>
                  <a:srgbClr val="000000"/>
                </a:solidFill>
                <a:effectLst/>
                <a:latin typeface="Optima"/>
              </a:rPr>
              <a:t>的局限性，即使用未加权平均值对代理</a:t>
            </a:r>
            <a:r>
              <a:rPr lang="en-US" altLang="zh-CN" b="0" i="0" dirty="0">
                <a:solidFill>
                  <a:srgbClr val="000000"/>
                </a:solidFill>
                <a:effectLst/>
                <a:latin typeface="Optima"/>
              </a:rPr>
              <a:t>-</a:t>
            </a:r>
            <a:r>
              <a:rPr lang="zh-CN" altLang="en-US" b="0" i="0" dirty="0">
                <a:solidFill>
                  <a:srgbClr val="000000"/>
                </a:solidFill>
                <a:effectLst/>
                <a:latin typeface="Optima"/>
              </a:rPr>
              <a:t>代理互动建模时会失去精确性。</a:t>
            </a:r>
            <a:endParaRPr lang="en-US" altLang="zh-CN" b="0" i="0" dirty="0">
              <a:solidFill>
                <a:srgbClr val="000000"/>
              </a:solidFill>
              <a:effectLst/>
              <a:latin typeface="Optima"/>
            </a:endParaRPr>
          </a:p>
          <a:p>
            <a:pPr marL="228600" indent="-228600" algn="l">
              <a:buFont typeface="Arial" panose="020B0604020202020204" pitchFamily="34" charset="0"/>
              <a:buAutoNum type="alphaLcParenBoth"/>
            </a:pPr>
            <a:r>
              <a:rPr lang="zh-CN" altLang="en-US" b="0" i="0" dirty="0">
                <a:solidFill>
                  <a:srgbClr val="000000"/>
                </a:solidFill>
                <a:effectLst/>
                <a:latin typeface="Optima"/>
              </a:rPr>
              <a:t>我们提出的 </a:t>
            </a:r>
            <a:r>
              <a:rPr lang="en-US" altLang="zh-CN" b="0" i="0" dirty="0">
                <a:solidFill>
                  <a:srgbClr val="000000"/>
                </a:solidFill>
                <a:effectLst/>
                <a:latin typeface="Optima"/>
              </a:rPr>
              <a:t>GAT-MF </a:t>
            </a:r>
            <a:r>
              <a:rPr lang="zh-CN" altLang="en-US" b="0" i="0" dirty="0">
                <a:solidFill>
                  <a:srgbClr val="000000"/>
                </a:solidFill>
                <a:effectLst/>
                <a:latin typeface="Optima"/>
              </a:rPr>
              <a:t>方法的关键设计，在保持精度的同时降低维度。（仅需考虑各智能体与平均场的交互）</a:t>
            </a:r>
            <a:endParaRPr lang="zh-CN" altLang="en-US"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宋体" panose="02010600030101010101" pitchFamily="2" charset="-122"/>
                <a:ea typeface="宋体" panose="02010600030101010101" pitchFamily="2" charset="-122"/>
                <a:cs typeface="宋体" panose="02010600030101010101" pitchFamily="2" charset="-122"/>
                <a:sym typeface="+mn-ea"/>
              </a:rPr>
              <a:t>如图</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b</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和</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c</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，这种没有加权的方法忽略了智能体之间交互的多样性，使用了价值函数的近似值来进行计算。</a:t>
            </a:r>
            <a:endParaRPr lang="en-US" altLang="zh-CN" dirty="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但是将智能体之间的互动强度的不同考虑在内时，就需要对各边进行加权，使用价值函数的近似值采用加权平均进行计算。对于动作</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a</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和状态</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s</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采取同样的方案。</a:t>
            </a:r>
            <a:endParaRPr lang="en-US" altLang="zh-CN"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FFFFFF"/>
                </a:solidFill>
                <a:effectLst/>
                <a:latin typeface="-apple-system"/>
              </a:rPr>
              <a:t>另外，论文还设计了类似的加权平均近似法可以降低政策函数（即行动者）的计算复杂度，具体如下。</a:t>
            </a:r>
            <a:endParaRPr lang="en-US" altLang="zh-CN" b="0" i="0" dirty="0">
              <a:solidFill>
                <a:srgbClr val="FFFFFF"/>
              </a:solidFill>
              <a:effectLst/>
              <a:latin typeface="-apple-system"/>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FD3BC39-7926-4614-A368-31D1FE4F14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13B15C-67A8-414C-B413-BB837E62DE3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FD3BC39-7926-4614-A368-31D1FE4F14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13B15C-67A8-414C-B413-BB837E62DE3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FD3BC39-7926-4614-A368-31D1FE4F14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13B15C-67A8-414C-B413-BB837E62DE3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FD3BC39-7926-4614-A368-31D1FE4F14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13B15C-67A8-414C-B413-BB837E62DE3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FD3BC39-7926-4614-A368-31D1FE4F14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13B15C-67A8-414C-B413-BB837E62DE3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FD3BC39-7926-4614-A368-31D1FE4F14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13B15C-67A8-414C-B413-BB837E62DE3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FD3BC39-7926-4614-A368-31D1FE4F145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B13B15C-67A8-414C-B413-BB837E62DE3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FD3BC39-7926-4614-A368-31D1FE4F145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B13B15C-67A8-414C-B413-BB837E62DE3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32" y="0"/>
            <a:ext cx="12182535" cy="6858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FD3BC39-7926-4614-A368-31D1FE4F14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13B15C-67A8-414C-B413-BB837E62DE3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FD3BC39-7926-4614-A368-31D1FE4F14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13B15C-67A8-414C-B413-BB837E62DE3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3BC39-7926-4614-A368-31D1FE4F145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3B15C-67A8-414C-B413-BB837E62DE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tags" Target="../tags/tag9.xml"/><Relationship Id="rId3" Type="http://schemas.openxmlformats.org/officeDocument/2006/relationships/image" Target="../media/image5.png"/><Relationship Id="rId2" Type="http://schemas.microsoft.com/office/2007/relationships/hdphoto" Target="../media/image10.wdp"/><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7.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6.png"/><Relationship Id="rId4" Type="http://schemas.openxmlformats.org/officeDocument/2006/relationships/tags" Target="../tags/tag10.xml"/><Relationship Id="rId3" Type="http://schemas.openxmlformats.org/officeDocument/2006/relationships/image" Target="../media/image5.png"/><Relationship Id="rId2" Type="http://schemas.microsoft.com/office/2007/relationships/hdphoto" Target="../media/image10.wdp"/><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1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6.png"/><Relationship Id="rId4" Type="http://schemas.openxmlformats.org/officeDocument/2006/relationships/tags" Target="../tags/tag12.xml"/><Relationship Id="rId3" Type="http://schemas.openxmlformats.org/officeDocument/2006/relationships/image" Target="../media/image5.png"/><Relationship Id="rId2" Type="http://schemas.microsoft.com/office/2007/relationships/hdphoto" Target="../media/image10.wdp"/><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6.png"/><Relationship Id="rId4" Type="http://schemas.openxmlformats.org/officeDocument/2006/relationships/tags" Target="../tags/tag13.xml"/><Relationship Id="rId3" Type="http://schemas.openxmlformats.org/officeDocument/2006/relationships/image" Target="../media/image5.png"/><Relationship Id="rId2" Type="http://schemas.microsoft.com/office/2007/relationships/hdphoto" Target="../media/image10.wdp"/><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6.png"/><Relationship Id="rId4" Type="http://schemas.openxmlformats.org/officeDocument/2006/relationships/tags" Target="../tags/tag14.xml"/><Relationship Id="rId3" Type="http://schemas.openxmlformats.org/officeDocument/2006/relationships/image" Target="../media/image5.png"/><Relationship Id="rId2" Type="http://schemas.microsoft.com/office/2007/relationships/hdphoto" Target="../media/image10.wdp"/><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6.png"/><Relationship Id="rId4" Type="http://schemas.openxmlformats.org/officeDocument/2006/relationships/tags" Target="../tags/tag15.xml"/><Relationship Id="rId3" Type="http://schemas.openxmlformats.org/officeDocument/2006/relationships/image" Target="../media/image5.png"/><Relationship Id="rId2" Type="http://schemas.microsoft.com/office/2007/relationships/hdphoto" Target="../media/image10.wdp"/><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16.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17.xml"/><Relationship Id="rId3" Type="http://schemas.openxmlformats.org/officeDocument/2006/relationships/image" Target="../media/image5.png"/><Relationship Id="rId2" Type="http://schemas.microsoft.com/office/2007/relationships/hdphoto" Target="../media/image10.wdp"/><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3.xml"/><Relationship Id="rId3" Type="http://schemas.openxmlformats.org/officeDocument/2006/relationships/image" Target="../media/image5.png"/><Relationship Id="rId2" Type="http://schemas.microsoft.com/office/2007/relationships/hdphoto" Target="../media/image10.wdp"/><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tags" Target="../tags/tag4.xml"/><Relationship Id="rId3" Type="http://schemas.openxmlformats.org/officeDocument/2006/relationships/image" Target="../media/image5.png"/><Relationship Id="rId2" Type="http://schemas.microsoft.com/office/2007/relationships/hdphoto" Target="../media/image10.wdp"/><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5.xml"/><Relationship Id="rId3" Type="http://schemas.openxmlformats.org/officeDocument/2006/relationships/image" Target="../media/image5.png"/><Relationship Id="rId2" Type="http://schemas.microsoft.com/office/2007/relationships/hdphoto" Target="../media/image10.wdp"/><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6.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tags" Target="../tags/tag7.xml"/><Relationship Id="rId3" Type="http://schemas.openxmlformats.org/officeDocument/2006/relationships/image" Target="../media/image5.png"/><Relationship Id="rId2" Type="http://schemas.microsoft.com/office/2007/relationships/hdphoto" Target="../media/image10.wdp"/><Relationship Id="rId10" Type="http://schemas.openxmlformats.org/officeDocument/2006/relationships/notesSlide" Target="../notesSlides/notesSlide7.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6.png"/><Relationship Id="rId4" Type="http://schemas.openxmlformats.org/officeDocument/2006/relationships/tags" Target="../tags/tag8.xml"/><Relationship Id="rId3" Type="http://schemas.openxmlformats.org/officeDocument/2006/relationships/image" Target="../media/image5.png"/><Relationship Id="rId2" Type="http://schemas.microsoft.com/office/2007/relationships/hdphoto" Target="../media/image10.wdp"/><Relationship Id="rId10" Type="http://schemas.openxmlformats.org/officeDocument/2006/relationships/notesSlide" Target="../notesSlides/notesSlide8.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00" y="257175"/>
            <a:ext cx="9153525" cy="112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4"/>
          <p:cNvSpPr txBox="1"/>
          <p:nvPr/>
        </p:nvSpPr>
        <p:spPr>
          <a:xfrm>
            <a:off x="3163070" y="1833543"/>
            <a:ext cx="5854131" cy="7477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zh-CN" altLang="en-US" b="1" dirty="0">
                <a:solidFill>
                  <a:prstClr val="white"/>
                </a:solidFill>
                <a:latin typeface="Arial" panose="020B0604020202020204"/>
                <a:ea typeface="微软雅黑" panose="020B0503020204020204" charset="-122"/>
                <a:cs typeface="+mn-ea"/>
                <a:sym typeface="+mn-lt"/>
              </a:rPr>
              <a:t>浙江工业大学演示模板</a:t>
            </a:r>
            <a:endParaRPr lang="zh-CN" altLang="en-US" b="1" dirty="0">
              <a:solidFill>
                <a:prstClr val="white"/>
              </a:solidFill>
              <a:latin typeface="Arial" panose="020B0604020202020204"/>
              <a:ea typeface="微软雅黑" panose="020B0503020204020204" charset="-122"/>
              <a:cs typeface="+mn-ea"/>
              <a:sym typeface="+mn-lt"/>
            </a:endParaRPr>
          </a:p>
        </p:txBody>
      </p:sp>
      <p:cxnSp>
        <p:nvCxnSpPr>
          <p:cNvPr id="19" name="直接连接符 18"/>
          <p:cNvCxnSpPr/>
          <p:nvPr/>
        </p:nvCxnSpPr>
        <p:spPr>
          <a:xfrm>
            <a:off x="3384076" y="2672135"/>
            <a:ext cx="5493224" cy="0"/>
          </a:xfrm>
          <a:prstGeom prst="line">
            <a:avLst/>
          </a:prstGeom>
          <a:noFill/>
          <a:ln w="6350" cap="flat" cmpd="sng" algn="ctr">
            <a:solidFill>
              <a:sysClr val="window" lastClr="FFFFFF"/>
            </a:solidFill>
            <a:prstDash val="dash"/>
            <a:miter lim="800000"/>
            <a:headEnd type="diamond"/>
            <a:tailEnd type="oval"/>
          </a:ln>
          <a:effectLst/>
        </p:spPr>
      </p:cxnSp>
      <p:sp>
        <p:nvSpPr>
          <p:cNvPr id="20" name="文本框 19"/>
          <p:cNvSpPr txBox="1"/>
          <p:nvPr/>
        </p:nvSpPr>
        <p:spPr>
          <a:xfrm>
            <a:off x="4908429" y="2737514"/>
            <a:ext cx="3968871" cy="830997"/>
          </a:xfrm>
          <a:prstGeom prst="rect">
            <a:avLst/>
          </a:prstGeom>
          <a:noFill/>
        </p:spPr>
        <p:txBody>
          <a:bodyPr wrap="square" rtlCol="0">
            <a:spAutoFit/>
          </a:bodyPr>
          <a:lstStyle/>
          <a:p>
            <a:r>
              <a:rPr lang="en-US" altLang="zh-CN" sz="2400" dirty="0">
                <a:solidFill>
                  <a:prstClr val="white">
                    <a:alpha val="29000"/>
                  </a:prstClr>
                </a:solidFill>
                <a:latin typeface="Arial" panose="020B0604020202020204"/>
                <a:ea typeface="微软雅黑" panose="020B0503020204020204" charset="-122"/>
                <a:cs typeface="+mn-ea"/>
                <a:sym typeface="+mn-lt"/>
              </a:rPr>
              <a:t>POWERPOINT  TEMPLATE</a:t>
            </a:r>
            <a:endParaRPr lang="zh-CN" altLang="en-US" sz="2400" dirty="0">
              <a:solidFill>
                <a:prstClr val="white">
                  <a:alpha val="29000"/>
                </a:prstClr>
              </a:solidFill>
              <a:latin typeface="Arial" panose="020B0604020202020204"/>
              <a:ea typeface="微软雅黑" panose="020B0503020204020204" charset="-122"/>
              <a:cs typeface="+mn-ea"/>
              <a:sym typeface="+mn-lt"/>
            </a:endParaRPr>
          </a:p>
        </p:txBody>
      </p:sp>
      <p:pic>
        <p:nvPicPr>
          <p:cNvPr id="22" name="图片占位符 1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7936865" y="0"/>
            <a:ext cx="4255135" cy="6858000"/>
          </a:xfrm>
          <a:custGeom>
            <a:avLst/>
            <a:gdLst>
              <a:gd name="connsiteX0" fmla="*/ 3429000 w 5419250"/>
              <a:gd name="connsiteY0" fmla="*/ 0 h 6858000"/>
              <a:gd name="connsiteX1" fmla="*/ 5419250 w 5419250"/>
              <a:gd name="connsiteY1" fmla="*/ 0 h 6858000"/>
              <a:gd name="connsiteX2" fmla="*/ 5419250 w 5419250"/>
              <a:gd name="connsiteY2" fmla="*/ 6858000 h 6858000"/>
              <a:gd name="connsiteX3" fmla="*/ 3429000 w 5419250"/>
              <a:gd name="connsiteY3" fmla="*/ 6858000 h 6858000"/>
              <a:gd name="connsiteX4" fmla="*/ 0 w 5419250"/>
              <a:gd name="connsiteY4" fmla="*/ 3429000 h 6858000"/>
              <a:gd name="connsiteX5" fmla="*/ 3429000 w 541925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9250" h="6858000">
                <a:moveTo>
                  <a:pt x="3429000" y="0"/>
                </a:moveTo>
                <a:lnTo>
                  <a:pt x="5419250" y="0"/>
                </a:lnTo>
                <a:lnTo>
                  <a:pt x="5419250" y="6858000"/>
                </a:lnTo>
                <a:lnTo>
                  <a:pt x="3429000" y="6858000"/>
                </a:lnTo>
                <a:cubicBezTo>
                  <a:pt x="1535216" y="6858000"/>
                  <a:pt x="0" y="5322784"/>
                  <a:pt x="0" y="3429000"/>
                </a:cubicBezTo>
                <a:cubicBezTo>
                  <a:pt x="0" y="1535216"/>
                  <a:pt x="1535216" y="0"/>
                  <a:pt x="3429000" y="0"/>
                </a:cubicBezTo>
                <a:close/>
              </a:path>
            </a:pathLst>
          </a:custGeom>
        </p:spPr>
      </p:pic>
      <p:sp>
        <p:nvSpPr>
          <p:cNvPr id="25" name="文本占位符 4"/>
          <p:cNvSpPr txBox="1"/>
          <p:nvPr/>
        </p:nvSpPr>
        <p:spPr>
          <a:xfrm>
            <a:off x="171450" y="1452245"/>
            <a:ext cx="7204710" cy="23133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000" dirty="0">
                <a:latin typeface="Times New Roman" panose="02020603050405020304" charset="0"/>
                <a:ea typeface="阿里巴巴普惠体 H" panose="00020600040101010101" pitchFamily="18" charset="-122"/>
                <a:cs typeface="Times New Roman" panose="02020603050405020304" charset="0"/>
              </a:rPr>
              <a:t>UAV-Assisted Task Offloading in Vehicular Edge Computing Networks</a:t>
            </a:r>
            <a:endParaRPr lang="en-US" altLang="zh-CN" sz="4000" dirty="0">
              <a:latin typeface="Times New Roman" panose="02020603050405020304" charset="0"/>
              <a:ea typeface="阿里巴巴普惠体 H" panose="00020600040101010101" pitchFamily="18" charset="-122"/>
              <a:cs typeface="Times New Roman" panose="02020603050405020304" charset="0"/>
            </a:endParaRPr>
          </a:p>
        </p:txBody>
      </p:sp>
      <p:sp>
        <p:nvSpPr>
          <p:cNvPr id="27" name="文本占位符 8"/>
          <p:cNvSpPr txBox="1"/>
          <p:nvPr/>
        </p:nvSpPr>
        <p:spPr>
          <a:xfrm>
            <a:off x="3211474" y="4485897"/>
            <a:ext cx="1762360" cy="40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微软雅黑" panose="020B0503020204020204" charset="-122"/>
                <a:ea typeface="微软雅黑" panose="020B0503020204020204" charset="-122"/>
              </a:rPr>
              <a:t>韩旭涛</a:t>
            </a:r>
            <a:endParaRPr lang="zh-CN" altLang="en-US" sz="2400" dirty="0">
              <a:latin typeface="微软雅黑" panose="020B0503020204020204" charset="-122"/>
              <a:ea typeface="微软雅黑" panose="020B0503020204020204" charset="-122"/>
            </a:endParaRPr>
          </a:p>
        </p:txBody>
      </p:sp>
      <p:sp>
        <p:nvSpPr>
          <p:cNvPr id="29" name="任意多边形: 形状 28"/>
          <p:cNvSpPr/>
          <p:nvPr/>
        </p:nvSpPr>
        <p:spPr>
          <a:xfrm>
            <a:off x="7376160" y="270510"/>
            <a:ext cx="963295" cy="6337300"/>
          </a:xfrm>
          <a:custGeom>
            <a:avLst/>
            <a:gdLst>
              <a:gd name="connsiteX0" fmla="*/ 1816103 w 1828803"/>
              <a:gd name="connsiteY0" fmla="*/ 0 h 6337300"/>
              <a:gd name="connsiteX1" fmla="*/ 3 w 1828803"/>
              <a:gd name="connsiteY1" fmla="*/ 3162300 h 6337300"/>
              <a:gd name="connsiteX2" fmla="*/ 1828803 w 1828803"/>
              <a:gd name="connsiteY2" fmla="*/ 6337300 h 6337300"/>
              <a:gd name="connsiteX0-1" fmla="*/ 1816108 w 1828808"/>
              <a:gd name="connsiteY0-2" fmla="*/ 0 h 6337300"/>
              <a:gd name="connsiteX1-3" fmla="*/ 8 w 1828808"/>
              <a:gd name="connsiteY1-4" fmla="*/ 3162300 h 6337300"/>
              <a:gd name="connsiteX2-5" fmla="*/ 1828808 w 1828808"/>
              <a:gd name="connsiteY2-6" fmla="*/ 6337300 h 6337300"/>
              <a:gd name="connsiteX0-7" fmla="*/ 1816108 w 1828808"/>
              <a:gd name="connsiteY0-8" fmla="*/ 0 h 6337300"/>
              <a:gd name="connsiteX1-9" fmla="*/ 8 w 1828808"/>
              <a:gd name="connsiteY1-10" fmla="*/ 3162300 h 6337300"/>
              <a:gd name="connsiteX2-11" fmla="*/ 1828808 w 1828808"/>
              <a:gd name="connsiteY2-12" fmla="*/ 6337300 h 6337300"/>
              <a:gd name="connsiteX0-13" fmla="*/ 1816107 w 1828807"/>
              <a:gd name="connsiteY0-14" fmla="*/ 0 h 6337300"/>
              <a:gd name="connsiteX1-15" fmla="*/ 7 w 1828807"/>
              <a:gd name="connsiteY1-16" fmla="*/ 3162300 h 6337300"/>
              <a:gd name="connsiteX2-17" fmla="*/ 1828807 w 1828807"/>
              <a:gd name="connsiteY2-18" fmla="*/ 6337300 h 6337300"/>
              <a:gd name="connsiteX0-19" fmla="*/ 1816107 w 1828807"/>
              <a:gd name="connsiteY0-20" fmla="*/ 0 h 6337300"/>
              <a:gd name="connsiteX1-21" fmla="*/ 7 w 1828807"/>
              <a:gd name="connsiteY1-22" fmla="*/ 3162300 h 6337300"/>
              <a:gd name="connsiteX2-23" fmla="*/ 1828807 w 1828807"/>
              <a:gd name="connsiteY2-24" fmla="*/ 6337300 h 6337300"/>
              <a:gd name="connsiteX0-25" fmla="*/ 1816107 w 1828807"/>
              <a:gd name="connsiteY0-26" fmla="*/ 0 h 6337300"/>
              <a:gd name="connsiteX1-27" fmla="*/ 7 w 1828807"/>
              <a:gd name="connsiteY1-28" fmla="*/ 3162300 h 6337300"/>
              <a:gd name="connsiteX2-29" fmla="*/ 1828807 w 1828807"/>
              <a:gd name="connsiteY2-30" fmla="*/ 6337300 h 6337300"/>
            </a:gdLst>
            <a:ahLst/>
            <a:cxnLst>
              <a:cxn ang="0">
                <a:pos x="connsiteX0-1" y="connsiteY0-2"/>
              </a:cxn>
              <a:cxn ang="0">
                <a:pos x="connsiteX1-3" y="connsiteY1-4"/>
              </a:cxn>
              <a:cxn ang="0">
                <a:pos x="connsiteX2-5" y="connsiteY2-6"/>
              </a:cxn>
            </a:cxnLst>
            <a:rect l="l" t="t" r="r" b="b"/>
            <a:pathLst>
              <a:path w="1828807" h="6337300">
                <a:moveTo>
                  <a:pt x="1816107" y="0"/>
                </a:moveTo>
                <a:cubicBezTo>
                  <a:pt x="472597" y="832856"/>
                  <a:pt x="-2110" y="2106083"/>
                  <a:pt x="7" y="3162300"/>
                </a:cubicBezTo>
                <a:cubicBezTo>
                  <a:pt x="2124" y="4218517"/>
                  <a:pt x="571647" y="5766476"/>
                  <a:pt x="1828807" y="6337300"/>
                </a:cubicBezTo>
              </a:path>
            </a:pathLst>
          </a:custGeom>
          <a:noFill/>
          <a:ln w="38100" cap="rnd">
            <a:solidFill>
              <a:srgbClr val="0070C0"/>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755913" y="4485603"/>
            <a:ext cx="2149508" cy="40005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charset="-122"/>
                <a:ea typeface="微软雅黑" panose="020B0503020204020204" charset="-122"/>
              </a:rPr>
              <a:t>汇报人</a:t>
            </a:r>
            <a:endParaRPr lang="zh-CN" altLang="en-US" sz="2400" dirty="0">
              <a:latin typeface="微软雅黑" panose="020B0503020204020204" charset="-122"/>
              <a:ea typeface="微软雅黑" panose="020B0503020204020204" charset="-122"/>
            </a:endParaRPr>
          </a:p>
        </p:txBody>
      </p:sp>
      <p:pic>
        <p:nvPicPr>
          <p:cNvPr id="32" name="图片 31"/>
          <p:cNvPicPr>
            <a:picLocks noChangeAspect="1"/>
          </p:cNvPicPr>
          <p:nvPr/>
        </p:nvPicPr>
        <p:blipFill>
          <a:blip r:embed="rId2"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532" y="6185815"/>
            <a:ext cx="3311941" cy="496620"/>
          </a:xfrm>
          <a:prstGeom prst="rect">
            <a:avLst/>
          </a:prstGeom>
        </p:spPr>
      </p:pic>
      <p:cxnSp>
        <p:nvCxnSpPr>
          <p:cNvPr id="5" name="直接连接符 4"/>
          <p:cNvCxnSpPr/>
          <p:nvPr/>
        </p:nvCxnSpPr>
        <p:spPr>
          <a:xfrm>
            <a:off x="480918" y="6655305"/>
            <a:ext cx="4643532"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6" name="矩形 5"/>
          <p:cNvSpPr/>
          <p:nvPr/>
        </p:nvSpPr>
        <p:spPr>
          <a:xfrm>
            <a:off x="480918" y="6607680"/>
            <a:ext cx="2424207" cy="457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43" y="431457"/>
            <a:ext cx="3377478" cy="822718"/>
          </a:xfrm>
          <a:prstGeom prst="rect">
            <a:avLst/>
          </a:prstGeom>
        </p:spPr>
      </p:pic>
      <p:pic>
        <p:nvPicPr>
          <p:cNvPr id="18" name="图片 17" descr="实验室简体组合logo"/>
          <p:cNvPicPr>
            <a:picLocks noChangeAspect="1"/>
          </p:cNvPicPr>
          <p:nvPr>
            <p:custDataLst>
              <p:tags r:id="rId4"/>
            </p:custDataLst>
          </p:nvPr>
        </p:nvPicPr>
        <p:blipFill>
          <a:blip r:embed="rId5"/>
          <a:stretch>
            <a:fillRect/>
          </a:stretch>
        </p:blipFill>
        <p:spPr>
          <a:xfrm>
            <a:off x="4192182" y="546009"/>
            <a:ext cx="1875276" cy="623546"/>
          </a:xfrm>
          <a:prstGeom prst="rect">
            <a:avLst/>
          </a:prstGeom>
        </p:spPr>
      </p:pic>
      <p:sp>
        <p:nvSpPr>
          <p:cNvPr id="4" name="文本框 3"/>
          <p:cNvSpPr txBox="1"/>
          <p:nvPr/>
        </p:nvSpPr>
        <p:spPr>
          <a:xfrm>
            <a:off x="407035" y="5606029"/>
            <a:ext cx="6070600" cy="368300"/>
          </a:xfrm>
          <a:prstGeom prst="rect">
            <a:avLst/>
          </a:prstGeom>
          <a:noFill/>
        </p:spPr>
        <p:txBody>
          <a:bodyPr wrap="square" rtlCol="0">
            <a:spAutoFit/>
          </a:bodyPr>
          <a:lstStyle/>
          <a:p>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Ieee Transactions on Mobile Computing </a:t>
            </a:r>
            <a:r>
              <a:rPr lang="en-US" altLang="zh-CN" dirty="0">
                <a:latin typeface="Times New Roman" panose="02020603050405020304" charset="0"/>
                <a:cs typeface="Times New Roman" panose="02020603050405020304" charset="0"/>
              </a:rPr>
              <a:t>| 2024</a:t>
            </a:r>
            <a:r>
              <a:rPr lang="zh-CN" altLang="en-US" dirty="0">
                <a:latin typeface="Times New Roman" panose="02020603050405020304" charset="0"/>
                <a:cs typeface="Times New Roman" panose="02020603050405020304" charset="0"/>
              </a:rPr>
              <a:t>)</a:t>
            </a:r>
            <a:endParaRPr lang="zh-CN" altLang="en-US"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12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78657" y="251812"/>
            <a:ext cx="621615" cy="621615"/>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txBox="1"/>
          <p:nvPr/>
        </p:nvSpPr>
        <p:spPr>
          <a:xfrm>
            <a:off x="673349" y="349372"/>
            <a:ext cx="7416090" cy="426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latin typeface="微软雅黑" panose="020B0503020204020204" charset="-122"/>
                <a:ea typeface="微软雅黑" panose="020B0503020204020204" charset="-122"/>
              </a:rPr>
              <a:t>Methodology</a:t>
            </a:r>
            <a:endParaRPr lang="en-US" altLang="zh-CN" b="1" dirty="0">
              <a:latin typeface="微软雅黑" panose="020B0503020204020204" charset="-122"/>
              <a:ea typeface="微软雅黑" panose="020B0503020204020204" charset="-122"/>
            </a:endParaRPr>
          </a:p>
        </p:txBody>
      </p:sp>
      <p:sp>
        <p:nvSpPr>
          <p:cNvPr id="8" name="矩形 7"/>
          <p:cNvSpPr/>
          <p:nvPr/>
        </p:nvSpPr>
        <p:spPr>
          <a:xfrm>
            <a:off x="669924" y="6105071"/>
            <a:ext cx="1085215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cstate="print">
            <a:duotone>
              <a:prstClr val="black"/>
              <a:schemeClr val="tx2">
                <a:tint val="45000"/>
                <a:satMod val="400000"/>
              </a:schemeClr>
            </a:duotone>
            <a:extLst>
              <a:ext uri="{BEBA8EAE-BF5A-486C-A8C5-ECC9F3942E4B}">
                <a14:imgProps xmlns:a14="http://schemas.microsoft.com/office/drawing/2010/main">
                  <a14:imgLayer r:embed="rId2">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232761" y="6241053"/>
            <a:ext cx="3311941" cy="49662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980" y="156107"/>
            <a:ext cx="3377478" cy="822718"/>
          </a:xfrm>
          <a:prstGeom prst="rect">
            <a:avLst/>
          </a:prstGeom>
        </p:spPr>
      </p:pic>
      <p:pic>
        <p:nvPicPr>
          <p:cNvPr id="20" name="图片 19" descr="实验室简体组合logo"/>
          <p:cNvPicPr>
            <a:picLocks noChangeAspect="1"/>
          </p:cNvPicPr>
          <p:nvPr>
            <p:custDataLst>
              <p:tags r:id="rId4"/>
            </p:custDataLst>
          </p:nvPr>
        </p:nvPicPr>
        <p:blipFill>
          <a:blip r:embed="rId5"/>
          <a:stretch>
            <a:fillRect/>
          </a:stretch>
        </p:blipFill>
        <p:spPr>
          <a:xfrm>
            <a:off x="9559326" y="6078347"/>
            <a:ext cx="1875276" cy="623546"/>
          </a:xfrm>
          <a:prstGeom prst="rect">
            <a:avLst/>
          </a:prstGeom>
        </p:spPr>
      </p:pic>
      <p:grpSp>
        <p:nvGrpSpPr>
          <p:cNvPr id="14" name="组合 13"/>
          <p:cNvGrpSpPr/>
          <p:nvPr/>
        </p:nvGrpSpPr>
        <p:grpSpPr>
          <a:xfrm>
            <a:off x="868045" y="1193357"/>
            <a:ext cx="9745980" cy="728345"/>
            <a:chOff x="1367" y="2248"/>
            <a:chExt cx="15348" cy="1147"/>
          </a:xfrm>
        </p:grpSpPr>
        <p:sp>
          <p:nvSpPr>
            <p:cNvPr id="15" name="文本框 14"/>
            <p:cNvSpPr txBox="1"/>
            <p:nvPr/>
          </p:nvSpPr>
          <p:spPr>
            <a:xfrm>
              <a:off x="1901" y="2248"/>
              <a:ext cx="14814" cy="1147"/>
            </a:xfrm>
            <a:prstGeom prst="rect">
              <a:avLst/>
            </a:prstGeom>
            <a:noFill/>
          </p:spPr>
          <p:txBody>
            <a:bodyPr wrap="square" rtlCol="0">
              <a:spAutoFit/>
            </a:bodyPr>
            <a:lstStyle/>
            <a:p>
              <a:pPr>
                <a:lnSpc>
                  <a:spcPct val="120000"/>
                </a:lnSpc>
              </a:pPr>
              <a:r>
                <a:rPr lang="en-US" altLang="zh-CN" dirty="0">
                  <a:solidFill>
                    <a:srgbClr val="111111"/>
                  </a:solidFill>
                  <a:latin typeface="Times New Roman" panose="02020603050405020304" charset="0"/>
                  <a:cs typeface="Times New Roman" panose="02020603050405020304" charset="0"/>
                </a:rPr>
                <a:t>On the other hand, they design a similar weighted average approximation to reduce the computational complexity of policy function, i.e., the actor, as follow:</a:t>
              </a:r>
              <a:endParaRPr lang="en-US" altLang="zh-CN" dirty="0">
                <a:latin typeface="Times New Roman" panose="02020603050405020304" charset="0"/>
                <a:cs typeface="Times New Roman" panose="02020603050405020304" charset="0"/>
              </a:endParaRPr>
            </a:p>
          </p:txBody>
        </p:sp>
        <p:sp>
          <p:nvSpPr>
            <p:cNvPr id="16" name="椭圆 15"/>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6"/>
          <a:stretch>
            <a:fillRect/>
          </a:stretch>
        </p:blipFill>
        <p:spPr>
          <a:xfrm>
            <a:off x="3653437" y="2129267"/>
            <a:ext cx="4514286" cy="5523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12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78657" y="251812"/>
            <a:ext cx="621615" cy="621615"/>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txBox="1"/>
          <p:nvPr/>
        </p:nvSpPr>
        <p:spPr>
          <a:xfrm>
            <a:off x="673349" y="349372"/>
            <a:ext cx="7416090" cy="426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latin typeface="微软雅黑" panose="020B0503020204020204" charset="-122"/>
                <a:ea typeface="微软雅黑" panose="020B0503020204020204" charset="-122"/>
              </a:rPr>
              <a:t>Methodology</a:t>
            </a:r>
            <a:endParaRPr lang="en-US" altLang="zh-CN" b="1" dirty="0">
              <a:latin typeface="微软雅黑" panose="020B0503020204020204" charset="-122"/>
              <a:ea typeface="微软雅黑" panose="020B0503020204020204" charset="-122"/>
            </a:endParaRPr>
          </a:p>
        </p:txBody>
      </p:sp>
      <p:sp>
        <p:nvSpPr>
          <p:cNvPr id="8" name="矩形 7"/>
          <p:cNvSpPr/>
          <p:nvPr/>
        </p:nvSpPr>
        <p:spPr>
          <a:xfrm>
            <a:off x="669924" y="6105071"/>
            <a:ext cx="1085215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cstate="print">
            <a:duotone>
              <a:prstClr val="black"/>
              <a:schemeClr val="tx2">
                <a:tint val="45000"/>
                <a:satMod val="400000"/>
              </a:schemeClr>
            </a:duotone>
            <a:extLst>
              <a:ext uri="{BEBA8EAE-BF5A-486C-A8C5-ECC9F3942E4B}">
                <a14:imgProps xmlns:a14="http://schemas.microsoft.com/office/drawing/2010/main">
                  <a14:imgLayer r:embed="rId2">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232761" y="6241053"/>
            <a:ext cx="3311941" cy="49662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980" y="156107"/>
            <a:ext cx="3377478" cy="822718"/>
          </a:xfrm>
          <a:prstGeom prst="rect">
            <a:avLst/>
          </a:prstGeom>
        </p:spPr>
      </p:pic>
      <p:pic>
        <p:nvPicPr>
          <p:cNvPr id="20" name="图片 19" descr="实验室简体组合logo"/>
          <p:cNvPicPr>
            <a:picLocks noChangeAspect="1"/>
          </p:cNvPicPr>
          <p:nvPr>
            <p:custDataLst>
              <p:tags r:id="rId4"/>
            </p:custDataLst>
          </p:nvPr>
        </p:nvPicPr>
        <p:blipFill>
          <a:blip r:embed="rId5"/>
          <a:stretch>
            <a:fillRect/>
          </a:stretch>
        </p:blipFill>
        <p:spPr>
          <a:xfrm>
            <a:off x="9559326" y="6078347"/>
            <a:ext cx="1875276" cy="623546"/>
          </a:xfrm>
          <a:prstGeom prst="rect">
            <a:avLst/>
          </a:prstGeom>
        </p:spPr>
      </p:pic>
      <p:grpSp>
        <p:nvGrpSpPr>
          <p:cNvPr id="14" name="组合 13"/>
          <p:cNvGrpSpPr/>
          <p:nvPr/>
        </p:nvGrpSpPr>
        <p:grpSpPr>
          <a:xfrm>
            <a:off x="868045" y="1193357"/>
            <a:ext cx="9745980" cy="2068195"/>
            <a:chOff x="1367" y="2248"/>
            <a:chExt cx="15348" cy="3257"/>
          </a:xfrm>
        </p:grpSpPr>
        <mc:AlternateContent xmlns:mc="http://schemas.openxmlformats.org/markup-compatibility/2006">
          <mc:Choice xmlns:a14="http://schemas.microsoft.com/office/drawing/2010/main" Requires="a14">
            <p:sp>
              <p:nvSpPr>
                <p:cNvPr id="15" name="文本框 14"/>
                <p:cNvSpPr txBox="1"/>
                <p:nvPr/>
              </p:nvSpPr>
              <p:spPr>
                <a:xfrm>
                  <a:off x="1901" y="2248"/>
                  <a:ext cx="14814" cy="3257"/>
                </a:xfrm>
                <a:prstGeom prst="rect">
                  <a:avLst/>
                </a:prstGeom>
                <a:noFill/>
              </p:spPr>
              <p:txBody>
                <a:bodyPr wrap="square" rtlCol="0">
                  <a:spAutoFit/>
                </a:bodyPr>
                <a:lstStyle/>
                <a:p>
                  <a:pPr>
                    <a:lnSpc>
                      <a:spcPct val="120000"/>
                    </a:lnSpc>
                  </a:pPr>
                  <a:r>
                    <a:rPr lang="en-US" altLang="zh-CN" b="0" i="0" dirty="0">
                      <a:solidFill>
                        <a:srgbClr val="111111"/>
                      </a:solidFill>
                      <a:effectLst/>
                      <a:latin typeface="Times New Roman" panose="02020603050405020304" charset="0"/>
                      <a:cs typeface="Times New Roman" panose="02020603050405020304" charset="0"/>
                    </a:rPr>
                    <a:t>Implementation details of the GAT-MF method. </a:t>
                  </a:r>
                  <a:endParaRPr lang="en-US" altLang="zh-CN" b="0" i="0" dirty="0">
                    <a:solidFill>
                      <a:srgbClr val="111111"/>
                    </a:solidFill>
                    <a:effectLst/>
                    <a:latin typeface="Times New Roman" panose="02020603050405020304" charset="0"/>
                    <a:cs typeface="Times New Roman" panose="02020603050405020304" charset="0"/>
                  </a:endParaRPr>
                </a:p>
                <a:p>
                  <a:pPr marL="342900" indent="-342900">
                    <a:lnSpc>
                      <a:spcPct val="120000"/>
                    </a:lnSpc>
                    <a:buAutoNum type="alphaLcParenBoth"/>
                  </a:pPr>
                  <a:r>
                    <a:rPr lang="en-US" altLang="zh-CN" b="0" i="0" dirty="0">
                      <a:solidFill>
                        <a:srgbClr val="111111"/>
                      </a:solidFill>
                      <a:effectLst/>
                      <a:latin typeface="Times New Roman" panose="02020603050405020304" charset="0"/>
                      <a:cs typeface="Times New Roman" panose="02020603050405020304" charset="0"/>
                    </a:rPr>
                    <a:t>Modelling the adjacency among the agents into a graph, where each agent has its state vector and action vector. </a:t>
                  </a:r>
                  <a:endParaRPr lang="en-US" altLang="zh-CN" b="0" i="0" dirty="0">
                    <a:solidFill>
                      <a:srgbClr val="111111"/>
                    </a:solidFill>
                    <a:effectLst/>
                    <a:latin typeface="Times New Roman" panose="02020603050405020304" charset="0"/>
                    <a:cs typeface="Times New Roman" panose="02020603050405020304" charset="0"/>
                  </a:endParaRPr>
                </a:p>
                <a:p>
                  <a:pPr marL="342900" indent="-342900">
                    <a:lnSpc>
                      <a:spcPct val="120000"/>
                    </a:lnSpc>
                    <a:buAutoNum type="alphaLcParenBoth"/>
                  </a:pPr>
                  <a:r>
                    <a:rPr lang="en-US" altLang="zh-CN" b="0" i="0" dirty="0">
                      <a:solidFill>
                        <a:srgbClr val="111111"/>
                      </a:solidFill>
                      <a:effectLst/>
                      <a:latin typeface="Times New Roman" panose="02020603050405020304" charset="0"/>
                      <a:cs typeface="Times New Roman" panose="02020603050405020304" charset="0"/>
                    </a:rPr>
                    <a:t>Process of calculating the weights [</a:t>
                  </a:r>
                  <a14:m>
                    <m:oMath xmlns:m="http://schemas.openxmlformats.org/officeDocument/2006/math">
                      <m:sSup>
                        <m:sSupPr>
                          <m:ctrlPr>
                            <a:rPr lang="en-US" altLang="zh-CN" b="0" i="1" smtClean="0">
                              <a:solidFill>
                                <a:srgbClr val="111111"/>
                              </a:solidFill>
                              <a:effectLst/>
                              <a:latin typeface="Cambria Math" panose="02040503050406030204" pitchFamily="18" charset="0"/>
                              <a:cs typeface="Times New Roman" panose="02020603050405020304" charset="0"/>
                            </a:rPr>
                          </m:ctrlPr>
                        </m:sSupPr>
                        <m:e>
                          <m:r>
                            <a:rPr lang="en-US" altLang="zh-CN" b="0" i="1" smtClean="0">
                              <a:solidFill>
                                <a:srgbClr val="111111"/>
                              </a:solidFill>
                              <a:effectLst/>
                              <a:latin typeface="Cambria Math" panose="02040503050406030204" pitchFamily="18" charset="0"/>
                              <a:cs typeface="Times New Roman" panose="02020603050405020304" charset="0"/>
                            </a:rPr>
                            <m:t>𝑤</m:t>
                          </m:r>
                        </m:e>
                        <m:sup>
                          <m:r>
                            <a:rPr lang="en-US" altLang="zh-CN" b="0" i="1" smtClean="0">
                              <a:solidFill>
                                <a:srgbClr val="111111"/>
                              </a:solidFill>
                              <a:effectLst/>
                              <a:latin typeface="Cambria Math" panose="02040503050406030204" pitchFamily="18" charset="0"/>
                              <a:cs typeface="Times New Roman" panose="02020603050405020304" charset="0"/>
                            </a:rPr>
                            <m:t>𝑗𝑘</m:t>
                          </m:r>
                        </m:sup>
                      </m:sSup>
                    </m:oMath>
                  </a14:m>
                  <a:r>
                    <a:rPr lang="en-US" altLang="zh-CN" b="0" i="0" dirty="0">
                      <a:solidFill>
                        <a:srgbClr val="111111"/>
                      </a:solidFill>
                      <a:effectLst/>
                      <a:latin typeface="Times New Roman" panose="02020603050405020304" charset="0"/>
                      <a:cs typeface="Times New Roman" panose="02020603050405020304" charset="0"/>
                    </a:rPr>
                    <a:t>], [</a:t>
                  </a:r>
                  <a14:m>
                    <m:oMath xmlns:m="http://schemas.openxmlformats.org/officeDocument/2006/math">
                      <m:sSup>
                        <m:sSupPr>
                          <m:ctrlPr>
                            <a:rPr lang="en-US" altLang="zh-CN" i="1">
                              <a:solidFill>
                                <a:srgbClr val="111111"/>
                              </a:solidFill>
                              <a:latin typeface="Cambria Math" panose="02040503050406030204" pitchFamily="18" charset="0"/>
                              <a:cs typeface="Times New Roman" panose="02020603050405020304" charset="0"/>
                            </a:rPr>
                          </m:ctrlPr>
                        </m:sSupPr>
                        <m:e>
                          <m:r>
                            <a:rPr lang="en-US" altLang="zh-CN" b="0" i="1" smtClean="0">
                              <a:solidFill>
                                <a:srgbClr val="111111"/>
                              </a:solidFill>
                              <a:latin typeface="Cambria Math" panose="02040503050406030204" pitchFamily="18" charset="0"/>
                              <a:cs typeface="Times New Roman" panose="02020603050405020304" charset="0"/>
                            </a:rPr>
                            <m:t>𝑢</m:t>
                          </m:r>
                        </m:e>
                        <m:sup>
                          <m:r>
                            <a:rPr lang="en-US" altLang="zh-CN" i="1">
                              <a:solidFill>
                                <a:srgbClr val="111111"/>
                              </a:solidFill>
                              <a:latin typeface="Cambria Math" panose="02040503050406030204" pitchFamily="18" charset="0"/>
                              <a:cs typeface="Times New Roman" panose="02020603050405020304" charset="0"/>
                            </a:rPr>
                            <m:t>𝑗𝑘</m:t>
                          </m:r>
                        </m:sup>
                      </m:sSup>
                    </m:oMath>
                  </a14:m>
                  <a:r>
                    <a:rPr lang="en-US" altLang="zh-CN" b="0" i="0" dirty="0">
                      <a:solidFill>
                        <a:srgbClr val="111111"/>
                      </a:solidFill>
                      <a:effectLst/>
                      <a:latin typeface="Times New Roman" panose="02020603050405020304" charset="0"/>
                      <a:cs typeface="Times New Roman" panose="02020603050405020304" charset="0"/>
                    </a:rPr>
                    <a:t>] through graph attention. </a:t>
                  </a:r>
                  <a:endParaRPr lang="en-US" altLang="zh-CN" b="0" i="0" dirty="0">
                    <a:solidFill>
                      <a:srgbClr val="111111"/>
                    </a:solidFill>
                    <a:effectLst/>
                    <a:latin typeface="Times New Roman" panose="02020603050405020304" charset="0"/>
                    <a:cs typeface="Times New Roman" panose="02020603050405020304" charset="0"/>
                  </a:endParaRPr>
                </a:p>
                <a:p>
                  <a:pPr marL="342900" indent="-342900">
                    <a:lnSpc>
                      <a:spcPct val="120000"/>
                    </a:lnSpc>
                    <a:buAutoNum type="alphaLcParenBoth"/>
                  </a:pPr>
                  <a:r>
                    <a:rPr lang="en-US" altLang="zh-CN" b="0" i="0" dirty="0">
                      <a:solidFill>
                        <a:srgbClr val="111111"/>
                      </a:solidFill>
                      <a:effectLst/>
                      <a:latin typeface="Times New Roman" panose="02020603050405020304" charset="0"/>
                      <a:cs typeface="Times New Roman" panose="02020603050405020304" charset="0"/>
                    </a:rPr>
                    <a:t>Using the obtained weights to calculate the weighted MF vectors to be the inputs of the actor and critic.</a:t>
                  </a:r>
                  <a:endParaRPr lang="en-US" altLang="zh-CN" dirty="0">
                    <a:latin typeface="Times New Roman" panose="02020603050405020304" charset="0"/>
                    <a:cs typeface="Times New Roman" panose="02020603050405020304"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1901" y="2248"/>
                  <a:ext cx="14814" cy="3257"/>
                </a:xfrm>
                <a:prstGeom prst="rect">
                  <a:avLst/>
                </a:prstGeom>
                <a:blipFill rotWithShape="1">
                  <a:blip r:embed="rId6"/>
                </a:blipFill>
              </p:spPr>
              <p:txBody>
                <a:bodyPr/>
                <a:lstStyle/>
                <a:p>
                  <a:r>
                    <a:rPr lang="zh-CN" altLang="en-US">
                      <a:noFill/>
                    </a:rPr>
                    <a:t> </a:t>
                  </a:r>
                </a:p>
              </p:txBody>
            </p:sp>
          </mc:Fallback>
        </mc:AlternateContent>
        <p:sp>
          <p:nvSpPr>
            <p:cNvPr id="16" name="椭圆 15"/>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7"/>
          <a:stretch>
            <a:fillRect/>
          </a:stretch>
        </p:blipFill>
        <p:spPr>
          <a:xfrm>
            <a:off x="3324865" y="3351815"/>
            <a:ext cx="5171429" cy="2076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14300" y="257175"/>
            <a:ext cx="9153525" cy="112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占位符 160"/>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5656409" y="479353"/>
            <a:ext cx="6540686" cy="6226791"/>
          </a:xfrm>
          <a:custGeom>
            <a:avLst/>
            <a:gdLst>
              <a:gd name="connsiteX0" fmla="*/ 6530501 w 6530501"/>
              <a:gd name="connsiteY0" fmla="*/ 0 h 6530502"/>
              <a:gd name="connsiteX1" fmla="*/ 6530501 w 6530501"/>
              <a:gd name="connsiteY1" fmla="*/ 6530502 h 6530502"/>
              <a:gd name="connsiteX2" fmla="*/ 0 w 6530501"/>
              <a:gd name="connsiteY2" fmla="*/ 6530502 h 6530502"/>
              <a:gd name="connsiteX3" fmla="*/ 6530501 w 6530501"/>
              <a:gd name="connsiteY3" fmla="*/ 0 h 6530502"/>
            </a:gdLst>
            <a:ahLst/>
            <a:cxnLst>
              <a:cxn ang="0">
                <a:pos x="connsiteX0" y="connsiteY0"/>
              </a:cxn>
              <a:cxn ang="0">
                <a:pos x="connsiteX1" y="connsiteY1"/>
              </a:cxn>
              <a:cxn ang="0">
                <a:pos x="connsiteX2" y="connsiteY2"/>
              </a:cxn>
              <a:cxn ang="0">
                <a:pos x="connsiteX3" y="connsiteY3"/>
              </a:cxn>
            </a:cxnLst>
            <a:rect l="l" t="t" r="r" b="b"/>
            <a:pathLst>
              <a:path w="6530501" h="6530502">
                <a:moveTo>
                  <a:pt x="6530501" y="0"/>
                </a:moveTo>
                <a:lnTo>
                  <a:pt x="6530501" y="6530502"/>
                </a:lnTo>
                <a:lnTo>
                  <a:pt x="0" y="6530502"/>
                </a:lnTo>
                <a:cubicBezTo>
                  <a:pt x="0" y="2923805"/>
                  <a:pt x="2923804" y="0"/>
                  <a:pt x="6530501" y="0"/>
                </a:cubicBezTo>
                <a:close/>
              </a:path>
            </a:pathLst>
          </a:custGeom>
        </p:spPr>
      </p:pic>
      <p:sp>
        <p:nvSpPr>
          <p:cNvPr id="3" name="文本占位符 7"/>
          <p:cNvSpPr txBox="1"/>
          <p:nvPr/>
        </p:nvSpPr>
        <p:spPr>
          <a:xfrm>
            <a:off x="7706648" y="2962113"/>
            <a:ext cx="4155152" cy="28544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3900" dirty="0">
                <a:solidFill>
                  <a:schemeClr val="bg1">
                    <a:alpha val="84000"/>
                  </a:schemeClr>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rPr>
              <a:t>03</a:t>
            </a:r>
            <a:endParaRPr lang="zh-CN" altLang="en-US" sz="23900" dirty="0">
              <a:solidFill>
                <a:schemeClr val="bg1">
                  <a:alpha val="84000"/>
                </a:schemeClr>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endParaRPr>
          </a:p>
        </p:txBody>
      </p:sp>
      <p:sp>
        <p:nvSpPr>
          <p:cNvPr id="4" name="文本占位符 17"/>
          <p:cNvSpPr txBox="1"/>
          <p:nvPr/>
        </p:nvSpPr>
        <p:spPr>
          <a:xfrm>
            <a:off x="114300" y="2844800"/>
            <a:ext cx="6294120" cy="11690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4800" b="1" dirty="0">
                <a:latin typeface="微软雅黑" panose="020B0503020204020204" charset="-122"/>
                <a:ea typeface="微软雅黑" panose="020B0503020204020204" charset="-122"/>
                <a:sym typeface="+mn-ea"/>
              </a:rPr>
              <a:t>Experiment</a:t>
            </a:r>
            <a:endParaRPr lang="en-US" altLang="zh-CN" sz="4800" b="1" dirty="0">
              <a:latin typeface="微软雅黑" panose="020B0503020204020204" charset="-122"/>
              <a:ea typeface="微软雅黑" panose="020B0503020204020204" charset="-122"/>
              <a:sym typeface="+mn-ea"/>
            </a:endParaRPr>
          </a:p>
        </p:txBody>
      </p:sp>
      <p:sp>
        <p:nvSpPr>
          <p:cNvPr id="15" name="弧形 14"/>
          <p:cNvSpPr/>
          <p:nvPr/>
        </p:nvSpPr>
        <p:spPr>
          <a:xfrm>
            <a:off x="5334000" y="0"/>
            <a:ext cx="13714800" cy="13714800"/>
          </a:xfrm>
          <a:prstGeom prst="arc">
            <a:avLst>
              <a:gd name="adj1" fmla="val 11667376"/>
              <a:gd name="adj2" fmla="val 14369924"/>
            </a:avLst>
          </a:prstGeom>
          <a:noFill/>
          <a:ln w="38100" cap="rnd">
            <a:solidFill>
              <a:schemeClr val="accent1"/>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r>
              <a:rPr lang="en-US" altLang="zh-CN" dirty="0">
                <a:solidFill>
                  <a:schemeClr val="lt1"/>
                </a:solidFill>
              </a:rPr>
              <a:t>`</a:t>
            </a:r>
            <a:endParaRPr lang="zh-CN" altLang="en-US" dirty="0">
              <a:solidFill>
                <a:schemeClr val="lt1"/>
              </a:solidFill>
            </a:endParaRPr>
          </a:p>
        </p:txBody>
      </p:sp>
      <p:cxnSp>
        <p:nvCxnSpPr>
          <p:cNvPr id="21" name="直接连接符 20"/>
          <p:cNvCxnSpPr/>
          <p:nvPr/>
        </p:nvCxnSpPr>
        <p:spPr>
          <a:xfrm>
            <a:off x="480918" y="6655305"/>
            <a:ext cx="4643532"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2" name="矩形 21"/>
          <p:cNvSpPr/>
          <p:nvPr/>
        </p:nvSpPr>
        <p:spPr>
          <a:xfrm>
            <a:off x="480918" y="6607680"/>
            <a:ext cx="2424207" cy="457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2"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532" y="6185815"/>
            <a:ext cx="3311941" cy="496620"/>
          </a:xfrm>
          <a:prstGeom prst="rect">
            <a:avLst/>
          </a:prstGeom>
        </p:spPr>
      </p:pic>
      <p:sp>
        <p:nvSpPr>
          <p:cNvPr id="7" name="矩形 6"/>
          <p:cNvSpPr/>
          <p:nvPr/>
        </p:nvSpPr>
        <p:spPr>
          <a:xfrm flipV="1">
            <a:off x="1118217" y="3726432"/>
            <a:ext cx="4671941" cy="576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43" y="431457"/>
            <a:ext cx="3377478" cy="822718"/>
          </a:xfrm>
          <a:prstGeom prst="rect">
            <a:avLst/>
          </a:prstGeom>
        </p:spPr>
      </p:pic>
      <p:pic>
        <p:nvPicPr>
          <p:cNvPr id="12" name="图片 11" descr="实验室简体组合logo"/>
          <p:cNvPicPr>
            <a:picLocks noChangeAspect="1"/>
          </p:cNvPicPr>
          <p:nvPr>
            <p:custDataLst>
              <p:tags r:id="rId4"/>
            </p:custDataLst>
          </p:nvPr>
        </p:nvPicPr>
        <p:blipFill>
          <a:blip r:embed="rId5"/>
          <a:stretch>
            <a:fillRect/>
          </a:stretch>
        </p:blipFill>
        <p:spPr>
          <a:xfrm>
            <a:off x="4192182" y="546009"/>
            <a:ext cx="1875276" cy="6235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12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78657" y="251812"/>
            <a:ext cx="621615" cy="621615"/>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txBox="1"/>
          <p:nvPr/>
        </p:nvSpPr>
        <p:spPr>
          <a:xfrm>
            <a:off x="673349" y="349372"/>
            <a:ext cx="7416090" cy="426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latin typeface="微软雅黑" panose="020B0503020204020204" charset="-122"/>
                <a:ea typeface="微软雅黑" panose="020B0503020204020204" charset="-122"/>
              </a:rPr>
              <a:t>Experiment</a:t>
            </a:r>
            <a:endParaRPr lang="en-US" altLang="zh-CN" b="1" dirty="0">
              <a:latin typeface="微软雅黑" panose="020B0503020204020204" charset="-122"/>
              <a:ea typeface="微软雅黑" panose="020B0503020204020204" charset="-122"/>
            </a:endParaRPr>
          </a:p>
        </p:txBody>
      </p:sp>
      <p:sp>
        <p:nvSpPr>
          <p:cNvPr id="8" name="矩形 7"/>
          <p:cNvSpPr/>
          <p:nvPr/>
        </p:nvSpPr>
        <p:spPr>
          <a:xfrm>
            <a:off x="669924" y="6105071"/>
            <a:ext cx="1085215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cstate="print">
            <a:duotone>
              <a:prstClr val="black"/>
              <a:schemeClr val="tx2">
                <a:tint val="45000"/>
                <a:satMod val="400000"/>
              </a:schemeClr>
            </a:duotone>
            <a:extLst>
              <a:ext uri="{BEBA8EAE-BF5A-486C-A8C5-ECC9F3942E4B}">
                <a14:imgProps xmlns:a14="http://schemas.microsoft.com/office/drawing/2010/main">
                  <a14:imgLayer r:embed="rId2">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232761" y="6241053"/>
            <a:ext cx="3311941" cy="49662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980" y="156107"/>
            <a:ext cx="3377478" cy="822718"/>
          </a:xfrm>
          <a:prstGeom prst="rect">
            <a:avLst/>
          </a:prstGeom>
        </p:spPr>
      </p:pic>
      <p:pic>
        <p:nvPicPr>
          <p:cNvPr id="20" name="图片 19" descr="实验室简体组合logo"/>
          <p:cNvPicPr>
            <a:picLocks noChangeAspect="1"/>
          </p:cNvPicPr>
          <p:nvPr>
            <p:custDataLst>
              <p:tags r:id="rId4"/>
            </p:custDataLst>
          </p:nvPr>
        </p:nvPicPr>
        <p:blipFill>
          <a:blip r:embed="rId5"/>
          <a:stretch>
            <a:fillRect/>
          </a:stretch>
        </p:blipFill>
        <p:spPr>
          <a:xfrm>
            <a:off x="9559326" y="6078347"/>
            <a:ext cx="1875276" cy="623546"/>
          </a:xfrm>
          <a:prstGeom prst="rect">
            <a:avLst/>
          </a:prstGeom>
        </p:spPr>
      </p:pic>
      <p:grpSp>
        <p:nvGrpSpPr>
          <p:cNvPr id="14" name="组合 13"/>
          <p:cNvGrpSpPr/>
          <p:nvPr/>
        </p:nvGrpSpPr>
        <p:grpSpPr>
          <a:xfrm>
            <a:off x="868045" y="1193357"/>
            <a:ext cx="9745980" cy="2390140"/>
            <a:chOff x="1367" y="2248"/>
            <a:chExt cx="15348" cy="3764"/>
          </a:xfrm>
        </p:grpSpPr>
        <p:sp>
          <p:nvSpPr>
            <p:cNvPr id="15" name="文本框 14"/>
            <p:cNvSpPr txBox="1"/>
            <p:nvPr/>
          </p:nvSpPr>
          <p:spPr>
            <a:xfrm>
              <a:off x="1901" y="2248"/>
              <a:ext cx="14814" cy="3764"/>
            </a:xfrm>
            <a:prstGeom prst="rect">
              <a:avLst/>
            </a:prstGeom>
            <a:noFill/>
          </p:spPr>
          <p:txBody>
            <a:bodyPr wrap="square" rtlCol="0">
              <a:spAutoFit/>
            </a:bodyPr>
            <a:lstStyle/>
            <a:p>
              <a:pPr>
                <a:lnSpc>
                  <a:spcPct val="120000"/>
                </a:lnSpc>
              </a:pPr>
              <a:r>
                <a:rPr lang="en-US" altLang="zh-CN" dirty="0">
                  <a:solidFill>
                    <a:srgbClr val="111111"/>
                  </a:solidFill>
                  <a:latin typeface="Times New Roman" panose="02020603050405020304" charset="0"/>
                  <a:cs typeface="Times New Roman" panose="02020603050405020304" charset="0"/>
                </a:rPr>
                <a:t>The authors</a:t>
              </a:r>
              <a:r>
                <a:rPr lang="en-US" altLang="zh-CN" i="0" dirty="0">
                  <a:solidFill>
                    <a:srgbClr val="111111"/>
                  </a:solidFill>
                  <a:effectLst/>
                  <a:latin typeface="Times New Roman" panose="02020603050405020304" charset="0"/>
                  <a:cs typeface="Times New Roman" panose="02020603050405020304" charset="0"/>
                </a:rPr>
                <a:t> start with a diamonds-seeking task in a manual grid world consisting of 10×10 grids with loop boundaries, i.e., going out from the left will loop into the right, and each grid corresponds to one agent. </a:t>
              </a:r>
              <a:r>
                <a:rPr lang="en-US" altLang="zh-CN" dirty="0">
                  <a:solidFill>
                    <a:srgbClr val="111111"/>
                  </a:solidFill>
                  <a:latin typeface="Times New Roman" panose="02020603050405020304" charset="0"/>
                  <a:cs typeface="Times New Roman" panose="02020603050405020304" charset="0"/>
                </a:rPr>
                <a:t>P</a:t>
              </a:r>
              <a:r>
                <a:rPr lang="en-US" altLang="zh-CN" i="0" dirty="0">
                  <a:solidFill>
                    <a:srgbClr val="111111"/>
                  </a:solidFill>
                  <a:effectLst/>
                  <a:latin typeface="Times New Roman" panose="02020603050405020304" charset="0"/>
                  <a:cs typeface="Times New Roman" panose="02020603050405020304" charset="0"/>
                </a:rPr>
                <a:t>aper shows a randomly initialized example of the grid world in Figure a.</a:t>
              </a:r>
              <a:endParaRPr lang="en-US" altLang="zh-CN" i="0" dirty="0">
                <a:solidFill>
                  <a:srgbClr val="111111"/>
                </a:solidFill>
                <a:effectLst/>
                <a:latin typeface="Times New Roman" panose="02020603050405020304" charset="0"/>
                <a:cs typeface="Times New Roman" panose="02020603050405020304" charset="0"/>
              </a:endParaRPr>
            </a:p>
            <a:p>
              <a:pPr>
                <a:lnSpc>
                  <a:spcPct val="120000"/>
                </a:lnSpc>
              </a:pPr>
              <a:r>
                <a:rPr lang="en-US" altLang="zh-CN" dirty="0">
                  <a:latin typeface="Times New Roman" panose="02020603050405020304" charset="0"/>
                  <a:cs typeface="Times New Roman" panose="02020603050405020304" charset="0"/>
                </a:rPr>
                <a:t>In each time step, 10% of the miners from each grid move to one of its neighbors, and the task of the agents is to give the exact numbers of miners to each of the four neighbors to efficiently redistribute the miners and get as many diamonds as possible. Paper shows the distribution of miners and the return after 10 steps of random movements in Figure b as an example.</a:t>
              </a:r>
              <a:endParaRPr lang="en-US" altLang="zh-CN" dirty="0">
                <a:latin typeface="Times New Roman" panose="02020603050405020304" charset="0"/>
                <a:cs typeface="Times New Roman" panose="02020603050405020304" charset="0"/>
              </a:endParaRPr>
            </a:p>
          </p:txBody>
        </p:sp>
        <p:sp>
          <p:nvSpPr>
            <p:cNvPr id="16" name="椭圆 15"/>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6"/>
          <a:stretch>
            <a:fillRect/>
          </a:stretch>
        </p:blipFill>
        <p:spPr>
          <a:xfrm>
            <a:off x="2845451" y="3734185"/>
            <a:ext cx="5342857" cy="23428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12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78657" y="251812"/>
            <a:ext cx="621615" cy="621615"/>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txBox="1"/>
          <p:nvPr/>
        </p:nvSpPr>
        <p:spPr>
          <a:xfrm>
            <a:off x="673349" y="349372"/>
            <a:ext cx="7416090" cy="426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latin typeface="微软雅黑" panose="020B0503020204020204" charset="-122"/>
                <a:ea typeface="微软雅黑" panose="020B0503020204020204" charset="-122"/>
              </a:rPr>
              <a:t>Experiment</a:t>
            </a:r>
            <a:endParaRPr lang="en-US" altLang="zh-CN" b="1" dirty="0">
              <a:latin typeface="微软雅黑" panose="020B0503020204020204" charset="-122"/>
              <a:ea typeface="微软雅黑" panose="020B0503020204020204" charset="-122"/>
            </a:endParaRPr>
          </a:p>
        </p:txBody>
      </p:sp>
      <p:sp>
        <p:nvSpPr>
          <p:cNvPr id="8" name="矩形 7"/>
          <p:cNvSpPr/>
          <p:nvPr/>
        </p:nvSpPr>
        <p:spPr>
          <a:xfrm>
            <a:off x="669924" y="6105071"/>
            <a:ext cx="1085215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cstate="print">
            <a:duotone>
              <a:prstClr val="black"/>
              <a:schemeClr val="tx2">
                <a:tint val="45000"/>
                <a:satMod val="400000"/>
              </a:schemeClr>
            </a:duotone>
            <a:extLst>
              <a:ext uri="{BEBA8EAE-BF5A-486C-A8C5-ECC9F3942E4B}">
                <a14:imgProps xmlns:a14="http://schemas.microsoft.com/office/drawing/2010/main">
                  <a14:imgLayer r:embed="rId2">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232761" y="6241053"/>
            <a:ext cx="3311941" cy="49662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980" y="156107"/>
            <a:ext cx="3377478" cy="822718"/>
          </a:xfrm>
          <a:prstGeom prst="rect">
            <a:avLst/>
          </a:prstGeom>
        </p:spPr>
      </p:pic>
      <p:pic>
        <p:nvPicPr>
          <p:cNvPr id="20" name="图片 19" descr="实验室简体组合logo"/>
          <p:cNvPicPr>
            <a:picLocks noChangeAspect="1"/>
          </p:cNvPicPr>
          <p:nvPr>
            <p:custDataLst>
              <p:tags r:id="rId4"/>
            </p:custDataLst>
          </p:nvPr>
        </p:nvPicPr>
        <p:blipFill>
          <a:blip r:embed="rId5"/>
          <a:stretch>
            <a:fillRect/>
          </a:stretch>
        </p:blipFill>
        <p:spPr>
          <a:xfrm>
            <a:off x="9559326" y="6078347"/>
            <a:ext cx="1875276" cy="623546"/>
          </a:xfrm>
          <a:prstGeom prst="rect">
            <a:avLst/>
          </a:prstGeom>
        </p:spPr>
      </p:pic>
      <p:grpSp>
        <p:nvGrpSpPr>
          <p:cNvPr id="14" name="组合 13"/>
          <p:cNvGrpSpPr/>
          <p:nvPr/>
        </p:nvGrpSpPr>
        <p:grpSpPr>
          <a:xfrm>
            <a:off x="886706" y="1199184"/>
            <a:ext cx="7698494" cy="3719830"/>
            <a:chOff x="1367" y="2248"/>
            <a:chExt cx="15348" cy="5858"/>
          </a:xfrm>
        </p:grpSpPr>
        <p:sp>
          <p:nvSpPr>
            <p:cNvPr id="15" name="文本框 14"/>
            <p:cNvSpPr txBox="1"/>
            <p:nvPr/>
          </p:nvSpPr>
          <p:spPr>
            <a:xfrm>
              <a:off x="1901" y="2248"/>
              <a:ext cx="14814" cy="5858"/>
            </a:xfrm>
            <a:prstGeom prst="rect">
              <a:avLst/>
            </a:prstGeom>
            <a:noFill/>
          </p:spPr>
          <p:txBody>
            <a:bodyPr wrap="square" rtlCol="0">
              <a:spAutoFit/>
            </a:bodyPr>
            <a:lstStyle/>
            <a:p>
              <a:pPr>
                <a:lnSpc>
                  <a:spcPct val="120000"/>
                </a:lnSpc>
              </a:pPr>
              <a:r>
                <a:rPr lang="en-US" altLang="zh-CN" dirty="0">
                  <a:latin typeface="Times New Roman" panose="02020603050405020304" charset="0"/>
                  <a:cs typeface="Times New Roman" panose="02020603050405020304" charset="0"/>
                </a:rPr>
                <a:t>The authors conduct their experiments based on the simulator in two different cities, Atlanta and Miami, ensuring the ability of generalization of their method. In each city, there are thousands of blocks, corresponding to thousands of agents (Figure a and e). People in each block have different age structures and time-varying patterns visiting points of interest (POI1s) in the city. The population mobility leads to contacts among people and complex and time-varying risks of infection. </a:t>
              </a:r>
              <a:endParaRPr lang="en-US" altLang="zh-CN" dirty="0">
                <a:latin typeface="Times New Roman" panose="02020603050405020304" charset="0"/>
                <a:cs typeface="Times New Roman" panose="02020603050405020304" charset="0"/>
              </a:endParaRPr>
            </a:p>
            <a:p>
              <a:pPr>
                <a:lnSpc>
                  <a:spcPct val="120000"/>
                </a:lnSpc>
              </a:pPr>
              <a:r>
                <a:rPr lang="en-US" altLang="zh-CN" dirty="0">
                  <a:latin typeface="Times New Roman" panose="02020603050405020304" charset="0"/>
                  <a:cs typeface="Times New Roman" panose="02020603050405020304" charset="0"/>
                </a:rPr>
                <a:t>The task of the agents is to find an efficient way to allocate the limited vaccines among the blocks at each time step, reduce the local risk of infection in certain key blocks, and thus minimize the overall infections, which is opposite to the return.</a:t>
              </a:r>
              <a:endParaRPr lang="en-US" altLang="zh-CN" dirty="0">
                <a:latin typeface="Times New Roman" panose="02020603050405020304" charset="0"/>
                <a:cs typeface="Times New Roman" panose="02020603050405020304" charset="0"/>
              </a:endParaRPr>
            </a:p>
          </p:txBody>
        </p:sp>
        <p:sp>
          <p:nvSpPr>
            <p:cNvPr id="16" name="椭圆 15"/>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6"/>
          <a:stretch>
            <a:fillRect/>
          </a:stretch>
        </p:blipFill>
        <p:spPr>
          <a:xfrm>
            <a:off x="8781485" y="978825"/>
            <a:ext cx="2523809" cy="473333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12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78657" y="251812"/>
            <a:ext cx="621615" cy="621615"/>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txBox="1"/>
          <p:nvPr/>
        </p:nvSpPr>
        <p:spPr>
          <a:xfrm>
            <a:off x="673349" y="349372"/>
            <a:ext cx="7416090" cy="426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latin typeface="微软雅黑" panose="020B0503020204020204" charset="-122"/>
                <a:ea typeface="微软雅黑" panose="020B0503020204020204" charset="-122"/>
              </a:rPr>
              <a:t>Experiment</a:t>
            </a:r>
            <a:endParaRPr lang="en-US" altLang="zh-CN" b="1" dirty="0">
              <a:latin typeface="微软雅黑" panose="020B0503020204020204" charset="-122"/>
              <a:ea typeface="微软雅黑" panose="020B0503020204020204" charset="-122"/>
            </a:endParaRPr>
          </a:p>
        </p:txBody>
      </p:sp>
      <p:sp>
        <p:nvSpPr>
          <p:cNvPr id="8" name="矩形 7"/>
          <p:cNvSpPr/>
          <p:nvPr/>
        </p:nvSpPr>
        <p:spPr>
          <a:xfrm>
            <a:off x="669924" y="6105071"/>
            <a:ext cx="1085215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cstate="print">
            <a:duotone>
              <a:prstClr val="black"/>
              <a:schemeClr val="tx2">
                <a:tint val="45000"/>
                <a:satMod val="400000"/>
              </a:schemeClr>
            </a:duotone>
            <a:extLst>
              <a:ext uri="{BEBA8EAE-BF5A-486C-A8C5-ECC9F3942E4B}">
                <a14:imgProps xmlns:a14="http://schemas.microsoft.com/office/drawing/2010/main">
                  <a14:imgLayer r:embed="rId2">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232761" y="6241053"/>
            <a:ext cx="3311941" cy="49662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980" y="156107"/>
            <a:ext cx="3377478" cy="822718"/>
          </a:xfrm>
          <a:prstGeom prst="rect">
            <a:avLst/>
          </a:prstGeom>
        </p:spPr>
      </p:pic>
      <p:pic>
        <p:nvPicPr>
          <p:cNvPr id="20" name="图片 19" descr="实验室简体组合logo"/>
          <p:cNvPicPr>
            <a:picLocks noChangeAspect="1"/>
          </p:cNvPicPr>
          <p:nvPr>
            <p:custDataLst>
              <p:tags r:id="rId4"/>
            </p:custDataLst>
          </p:nvPr>
        </p:nvPicPr>
        <p:blipFill>
          <a:blip r:embed="rId5"/>
          <a:stretch>
            <a:fillRect/>
          </a:stretch>
        </p:blipFill>
        <p:spPr>
          <a:xfrm>
            <a:off x="9559326" y="6078347"/>
            <a:ext cx="1875276" cy="623546"/>
          </a:xfrm>
          <a:prstGeom prst="rect">
            <a:avLst/>
          </a:prstGeom>
        </p:spPr>
      </p:pic>
      <p:grpSp>
        <p:nvGrpSpPr>
          <p:cNvPr id="14" name="组合 13"/>
          <p:cNvGrpSpPr/>
          <p:nvPr/>
        </p:nvGrpSpPr>
        <p:grpSpPr>
          <a:xfrm>
            <a:off x="886706" y="1014124"/>
            <a:ext cx="9745980" cy="1816158"/>
            <a:chOff x="1367" y="2248"/>
            <a:chExt cx="15348" cy="3150"/>
          </a:xfrm>
        </p:grpSpPr>
        <p:sp>
          <p:nvSpPr>
            <p:cNvPr id="15" name="文本框 14"/>
            <p:cNvSpPr txBox="1"/>
            <p:nvPr/>
          </p:nvSpPr>
          <p:spPr>
            <a:xfrm>
              <a:off x="1901" y="2248"/>
              <a:ext cx="14814" cy="3150"/>
            </a:xfrm>
            <a:prstGeom prst="rect">
              <a:avLst/>
            </a:prstGeom>
            <a:noFill/>
          </p:spPr>
          <p:txBody>
            <a:bodyPr wrap="square" rtlCol="0">
              <a:spAutoFit/>
            </a:bodyPr>
            <a:lstStyle/>
            <a:p>
              <a:r>
                <a:rPr lang="en-US" altLang="zh-CN" sz="1600" i="0" dirty="0">
                  <a:solidFill>
                    <a:srgbClr val="111111"/>
                  </a:solidFill>
                  <a:effectLst/>
                  <a:latin typeface="Times New Roman" panose="02020603050405020304" charset="0"/>
                  <a:cs typeface="Times New Roman" panose="02020603050405020304" charset="0"/>
                </a:rPr>
                <a:t>In Figure a and b, authors show the distribution of miners after applying the policy from a trained GAT-MF model for 5 and 10 steps. From these we find the agents have learned reasonable policy, quickly making the miners gather at grids with the most diamonds, e.g., the left-upper and </a:t>
              </a:r>
              <a:r>
                <a:rPr lang="en-US" altLang="zh-CN" sz="1600" i="0" dirty="0" err="1">
                  <a:solidFill>
                    <a:srgbClr val="111111"/>
                  </a:solidFill>
                  <a:effectLst/>
                  <a:latin typeface="Times New Roman" panose="02020603050405020304" charset="0"/>
                  <a:cs typeface="Times New Roman" panose="02020603050405020304" charset="0"/>
                </a:rPr>
                <a:t>leftlower</a:t>
              </a:r>
              <a:r>
                <a:rPr lang="en-US" altLang="zh-CN" sz="1600" i="0" dirty="0">
                  <a:solidFill>
                    <a:srgbClr val="111111"/>
                  </a:solidFill>
                  <a:effectLst/>
                  <a:latin typeface="Times New Roman" panose="02020603050405020304" charset="0"/>
                  <a:cs typeface="Times New Roman" panose="02020603050405020304" charset="0"/>
                </a:rPr>
                <a:t> corner in the shown example. On the other hand, authors show in Figure c-f the distribution of miners after applying policies from a trained DDPG model and a trained MAPPO model for 5 and 10 steps, which are respective representatives of global agent and CTDE methods. The DDPG policy tends to be like random movements and the MAPPO policy tends to only do very slight movements.</a:t>
              </a:r>
              <a:endParaRPr lang="en-US" altLang="zh-CN" sz="1600" dirty="0">
                <a:latin typeface="Times New Roman" panose="02020603050405020304" charset="0"/>
                <a:cs typeface="Times New Roman" panose="02020603050405020304" charset="0"/>
              </a:endParaRPr>
            </a:p>
          </p:txBody>
        </p:sp>
        <p:sp>
          <p:nvSpPr>
            <p:cNvPr id="16" name="椭圆 15"/>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6"/>
          <a:stretch>
            <a:fillRect/>
          </a:stretch>
        </p:blipFill>
        <p:spPr>
          <a:xfrm>
            <a:off x="2328869" y="2746305"/>
            <a:ext cx="7534260" cy="3381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12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78657" y="251812"/>
            <a:ext cx="621615" cy="621615"/>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txBox="1"/>
          <p:nvPr/>
        </p:nvSpPr>
        <p:spPr>
          <a:xfrm>
            <a:off x="673349" y="349372"/>
            <a:ext cx="7416090" cy="426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latin typeface="微软雅黑" panose="020B0503020204020204" charset="-122"/>
                <a:ea typeface="微软雅黑" panose="020B0503020204020204" charset="-122"/>
              </a:rPr>
              <a:t>Experiment </a:t>
            </a:r>
            <a:endParaRPr lang="en-US" altLang="zh-CN" b="1" dirty="0">
              <a:latin typeface="微软雅黑" panose="020B0503020204020204" charset="-122"/>
              <a:ea typeface="微软雅黑" panose="020B0503020204020204" charset="-122"/>
            </a:endParaRPr>
          </a:p>
        </p:txBody>
      </p:sp>
      <p:sp>
        <p:nvSpPr>
          <p:cNvPr id="8" name="矩形 7"/>
          <p:cNvSpPr/>
          <p:nvPr/>
        </p:nvSpPr>
        <p:spPr>
          <a:xfrm>
            <a:off x="669924" y="6105071"/>
            <a:ext cx="1085215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cstate="print">
            <a:duotone>
              <a:prstClr val="black"/>
              <a:schemeClr val="tx2">
                <a:tint val="45000"/>
                <a:satMod val="400000"/>
              </a:schemeClr>
            </a:duotone>
            <a:extLst>
              <a:ext uri="{BEBA8EAE-BF5A-486C-A8C5-ECC9F3942E4B}">
                <a14:imgProps xmlns:a14="http://schemas.microsoft.com/office/drawing/2010/main">
                  <a14:imgLayer r:embed="rId2">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232761" y="6241053"/>
            <a:ext cx="3311941" cy="49662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980" y="156107"/>
            <a:ext cx="3377478" cy="822718"/>
          </a:xfrm>
          <a:prstGeom prst="rect">
            <a:avLst/>
          </a:prstGeom>
        </p:spPr>
      </p:pic>
      <p:pic>
        <p:nvPicPr>
          <p:cNvPr id="20" name="图片 19" descr="实验室简体组合logo"/>
          <p:cNvPicPr>
            <a:picLocks noChangeAspect="1"/>
          </p:cNvPicPr>
          <p:nvPr>
            <p:custDataLst>
              <p:tags r:id="rId4"/>
            </p:custDataLst>
          </p:nvPr>
        </p:nvPicPr>
        <p:blipFill>
          <a:blip r:embed="rId5"/>
          <a:stretch>
            <a:fillRect/>
          </a:stretch>
        </p:blipFill>
        <p:spPr>
          <a:xfrm>
            <a:off x="9559326" y="6078347"/>
            <a:ext cx="1875276" cy="623546"/>
          </a:xfrm>
          <a:prstGeom prst="rect">
            <a:avLst/>
          </a:prstGeom>
        </p:spPr>
      </p:pic>
      <p:grpSp>
        <p:nvGrpSpPr>
          <p:cNvPr id="14" name="组合 13"/>
          <p:cNvGrpSpPr/>
          <p:nvPr/>
        </p:nvGrpSpPr>
        <p:grpSpPr>
          <a:xfrm>
            <a:off x="886706" y="1014122"/>
            <a:ext cx="9745980" cy="1569720"/>
            <a:chOff x="1367" y="2248"/>
            <a:chExt cx="15348" cy="2472"/>
          </a:xfrm>
        </p:grpSpPr>
        <p:sp>
          <p:nvSpPr>
            <p:cNvPr id="15" name="文本框 14"/>
            <p:cNvSpPr txBox="1"/>
            <p:nvPr/>
          </p:nvSpPr>
          <p:spPr>
            <a:xfrm>
              <a:off x="1901" y="2248"/>
              <a:ext cx="14814" cy="2472"/>
            </a:xfrm>
            <a:prstGeom prst="rect">
              <a:avLst/>
            </a:prstGeom>
            <a:noFill/>
          </p:spPr>
          <p:txBody>
            <a:bodyPr wrap="square" rtlCol="0">
              <a:spAutoFit/>
            </a:bodyPr>
            <a:lstStyle/>
            <a:p>
              <a:r>
                <a:rPr lang="en-US" altLang="zh-CN" sz="1600" i="0" dirty="0">
                  <a:solidFill>
                    <a:srgbClr val="111111"/>
                  </a:solidFill>
                  <a:effectLst/>
                  <a:latin typeface="Times New Roman" panose="02020603050405020304" charset="0"/>
                  <a:cs typeface="Times New Roman" panose="02020603050405020304" charset="0"/>
                </a:rPr>
                <a:t>The results illustrate that in this larger scenario with thousands of agents, all the baseline methods failed to learn useful strategies and some of them are even worse than a randomly initialized model. In contrast, our method reaches a good performance rapidly and converges stably, showing superior performance comparing the best baseline with the margin of 42.7% and 22.9% in Atlanta and Miami, respectively. The unweighted MF method ranks second in both cities, verifying the validity of the mean field approximation. On the other hand, its performance decay comparing the full GAT-MF verifies the key role of our GAT design. </a:t>
              </a:r>
              <a:endParaRPr lang="en-US" altLang="zh-CN" sz="1600" dirty="0">
                <a:latin typeface="Times New Roman" panose="02020603050405020304" charset="0"/>
                <a:cs typeface="Times New Roman" panose="02020603050405020304" charset="0"/>
              </a:endParaRPr>
            </a:p>
          </p:txBody>
        </p:sp>
        <p:sp>
          <p:nvSpPr>
            <p:cNvPr id="16" name="椭圆 15"/>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6"/>
          <a:stretch>
            <a:fillRect/>
          </a:stretch>
        </p:blipFill>
        <p:spPr>
          <a:xfrm>
            <a:off x="1904115" y="2546412"/>
            <a:ext cx="7655211" cy="34479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14300" y="257175"/>
            <a:ext cx="9153525" cy="112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占位符 160"/>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5656409" y="479353"/>
            <a:ext cx="6540686" cy="6226791"/>
          </a:xfrm>
          <a:custGeom>
            <a:avLst/>
            <a:gdLst>
              <a:gd name="connsiteX0" fmla="*/ 6530501 w 6530501"/>
              <a:gd name="connsiteY0" fmla="*/ 0 h 6530502"/>
              <a:gd name="connsiteX1" fmla="*/ 6530501 w 6530501"/>
              <a:gd name="connsiteY1" fmla="*/ 6530502 h 6530502"/>
              <a:gd name="connsiteX2" fmla="*/ 0 w 6530501"/>
              <a:gd name="connsiteY2" fmla="*/ 6530502 h 6530502"/>
              <a:gd name="connsiteX3" fmla="*/ 6530501 w 6530501"/>
              <a:gd name="connsiteY3" fmla="*/ 0 h 6530502"/>
            </a:gdLst>
            <a:ahLst/>
            <a:cxnLst>
              <a:cxn ang="0">
                <a:pos x="connsiteX0" y="connsiteY0"/>
              </a:cxn>
              <a:cxn ang="0">
                <a:pos x="connsiteX1" y="connsiteY1"/>
              </a:cxn>
              <a:cxn ang="0">
                <a:pos x="connsiteX2" y="connsiteY2"/>
              </a:cxn>
              <a:cxn ang="0">
                <a:pos x="connsiteX3" y="connsiteY3"/>
              </a:cxn>
            </a:cxnLst>
            <a:rect l="l" t="t" r="r" b="b"/>
            <a:pathLst>
              <a:path w="6530501" h="6530502">
                <a:moveTo>
                  <a:pt x="6530501" y="0"/>
                </a:moveTo>
                <a:lnTo>
                  <a:pt x="6530501" y="6530502"/>
                </a:lnTo>
                <a:lnTo>
                  <a:pt x="0" y="6530502"/>
                </a:lnTo>
                <a:cubicBezTo>
                  <a:pt x="0" y="2923805"/>
                  <a:pt x="2923804" y="0"/>
                  <a:pt x="6530501" y="0"/>
                </a:cubicBezTo>
                <a:close/>
              </a:path>
            </a:pathLst>
          </a:custGeom>
        </p:spPr>
      </p:pic>
      <p:sp>
        <p:nvSpPr>
          <p:cNvPr id="3" name="文本占位符 7"/>
          <p:cNvSpPr txBox="1"/>
          <p:nvPr/>
        </p:nvSpPr>
        <p:spPr>
          <a:xfrm>
            <a:off x="7706648" y="2962113"/>
            <a:ext cx="4155152" cy="28544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3900" dirty="0">
                <a:solidFill>
                  <a:schemeClr val="bg1">
                    <a:alpha val="84000"/>
                  </a:schemeClr>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rPr>
              <a:t>04</a:t>
            </a:r>
            <a:endParaRPr lang="zh-CN" altLang="en-US" sz="23900" dirty="0">
              <a:solidFill>
                <a:schemeClr val="bg1">
                  <a:alpha val="84000"/>
                </a:schemeClr>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endParaRPr>
          </a:p>
        </p:txBody>
      </p:sp>
      <p:sp>
        <p:nvSpPr>
          <p:cNvPr id="4" name="文本占位符 17"/>
          <p:cNvSpPr txBox="1"/>
          <p:nvPr/>
        </p:nvSpPr>
        <p:spPr>
          <a:xfrm>
            <a:off x="114300" y="2844800"/>
            <a:ext cx="6294120" cy="11690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4800" b="1" dirty="0">
                <a:latin typeface="微软雅黑" panose="020B0503020204020204" charset="-122"/>
                <a:ea typeface="微软雅黑" panose="020B0503020204020204" charset="-122"/>
                <a:sym typeface="+mn-ea"/>
              </a:rPr>
              <a:t>Conclusion</a:t>
            </a:r>
            <a:endParaRPr lang="en-US" altLang="zh-CN" sz="4800" b="1" dirty="0">
              <a:latin typeface="微软雅黑" panose="020B0503020204020204" charset="-122"/>
              <a:ea typeface="微软雅黑" panose="020B0503020204020204" charset="-122"/>
              <a:sym typeface="+mn-ea"/>
            </a:endParaRPr>
          </a:p>
        </p:txBody>
      </p:sp>
      <p:sp>
        <p:nvSpPr>
          <p:cNvPr id="15" name="弧形 14"/>
          <p:cNvSpPr/>
          <p:nvPr/>
        </p:nvSpPr>
        <p:spPr>
          <a:xfrm>
            <a:off x="5334000" y="0"/>
            <a:ext cx="13714800" cy="13714800"/>
          </a:xfrm>
          <a:prstGeom prst="arc">
            <a:avLst>
              <a:gd name="adj1" fmla="val 11667376"/>
              <a:gd name="adj2" fmla="val 14369924"/>
            </a:avLst>
          </a:prstGeom>
          <a:noFill/>
          <a:ln w="38100" cap="rnd">
            <a:solidFill>
              <a:schemeClr val="accent1"/>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r>
              <a:rPr lang="en-US" altLang="zh-CN" dirty="0">
                <a:solidFill>
                  <a:schemeClr val="lt1"/>
                </a:solidFill>
              </a:rPr>
              <a:t>`</a:t>
            </a:r>
            <a:endParaRPr lang="zh-CN" altLang="en-US" dirty="0">
              <a:solidFill>
                <a:schemeClr val="lt1"/>
              </a:solidFill>
            </a:endParaRPr>
          </a:p>
        </p:txBody>
      </p:sp>
      <p:cxnSp>
        <p:nvCxnSpPr>
          <p:cNvPr id="21" name="直接连接符 20"/>
          <p:cNvCxnSpPr/>
          <p:nvPr/>
        </p:nvCxnSpPr>
        <p:spPr>
          <a:xfrm>
            <a:off x="480918" y="6655305"/>
            <a:ext cx="4643532"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2" name="矩形 21"/>
          <p:cNvSpPr/>
          <p:nvPr/>
        </p:nvSpPr>
        <p:spPr>
          <a:xfrm>
            <a:off x="480918" y="6607680"/>
            <a:ext cx="2424207" cy="457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2"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532" y="6185815"/>
            <a:ext cx="3311941" cy="496620"/>
          </a:xfrm>
          <a:prstGeom prst="rect">
            <a:avLst/>
          </a:prstGeom>
        </p:spPr>
      </p:pic>
      <p:sp>
        <p:nvSpPr>
          <p:cNvPr id="7" name="矩形 6"/>
          <p:cNvSpPr/>
          <p:nvPr/>
        </p:nvSpPr>
        <p:spPr>
          <a:xfrm flipV="1">
            <a:off x="1118217" y="3726432"/>
            <a:ext cx="4671941" cy="576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43" y="431457"/>
            <a:ext cx="3377478" cy="822718"/>
          </a:xfrm>
          <a:prstGeom prst="rect">
            <a:avLst/>
          </a:prstGeom>
        </p:spPr>
      </p:pic>
      <p:pic>
        <p:nvPicPr>
          <p:cNvPr id="12" name="图片 11" descr="实验室简体组合logo"/>
          <p:cNvPicPr>
            <a:picLocks noChangeAspect="1"/>
          </p:cNvPicPr>
          <p:nvPr>
            <p:custDataLst>
              <p:tags r:id="rId4"/>
            </p:custDataLst>
          </p:nvPr>
        </p:nvPicPr>
        <p:blipFill>
          <a:blip r:embed="rId5"/>
          <a:stretch>
            <a:fillRect/>
          </a:stretch>
        </p:blipFill>
        <p:spPr>
          <a:xfrm>
            <a:off x="4192182" y="546009"/>
            <a:ext cx="1875276" cy="6235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12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78657" y="251812"/>
            <a:ext cx="621615" cy="621615"/>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txBox="1"/>
          <p:nvPr/>
        </p:nvSpPr>
        <p:spPr>
          <a:xfrm>
            <a:off x="673349" y="349372"/>
            <a:ext cx="7416090" cy="426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latin typeface="微软雅黑" panose="020B0503020204020204" charset="-122"/>
                <a:ea typeface="微软雅黑" panose="020B0503020204020204" charset="-122"/>
              </a:rPr>
              <a:t>Conclusion</a:t>
            </a:r>
            <a:endParaRPr lang="en-US" altLang="zh-CN" b="1" dirty="0">
              <a:latin typeface="微软雅黑" panose="020B0503020204020204" charset="-122"/>
              <a:ea typeface="微软雅黑" panose="020B0503020204020204" charset="-122"/>
            </a:endParaRPr>
          </a:p>
          <a:p>
            <a:pPr marL="0" indent="0">
              <a:buNone/>
            </a:pPr>
            <a:r>
              <a:rPr lang="en-US" altLang="zh-CN" b="1" dirty="0">
                <a:latin typeface="微软雅黑" panose="020B0503020204020204" charset="-122"/>
                <a:ea typeface="微软雅黑" panose="020B0503020204020204" charset="-122"/>
              </a:rPr>
              <a:t> </a:t>
            </a:r>
            <a:endParaRPr lang="en-US" altLang="zh-CN" b="1" dirty="0">
              <a:latin typeface="微软雅黑" panose="020B0503020204020204" charset="-122"/>
              <a:ea typeface="微软雅黑" panose="020B0503020204020204" charset="-122"/>
            </a:endParaRPr>
          </a:p>
        </p:txBody>
      </p:sp>
      <p:sp>
        <p:nvSpPr>
          <p:cNvPr id="8" name="矩形 7"/>
          <p:cNvSpPr/>
          <p:nvPr/>
        </p:nvSpPr>
        <p:spPr>
          <a:xfrm>
            <a:off x="669924" y="6105071"/>
            <a:ext cx="1085215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cstate="print">
            <a:duotone>
              <a:prstClr val="black"/>
              <a:schemeClr val="tx2">
                <a:tint val="45000"/>
                <a:satMod val="400000"/>
              </a:schemeClr>
            </a:duotone>
            <a:extLst>
              <a:ext uri="{BEBA8EAE-BF5A-486C-A8C5-ECC9F3942E4B}">
                <a14:imgProps xmlns:a14="http://schemas.microsoft.com/office/drawing/2010/main">
                  <a14:imgLayer r:embed="rId2">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232761" y="6241053"/>
            <a:ext cx="3311941" cy="49662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980" y="156107"/>
            <a:ext cx="3377478" cy="822718"/>
          </a:xfrm>
          <a:prstGeom prst="rect">
            <a:avLst/>
          </a:prstGeom>
        </p:spPr>
      </p:pic>
      <p:pic>
        <p:nvPicPr>
          <p:cNvPr id="20" name="图片 19" descr="实验室简体组合logo"/>
          <p:cNvPicPr>
            <a:picLocks noChangeAspect="1"/>
          </p:cNvPicPr>
          <p:nvPr>
            <p:custDataLst>
              <p:tags r:id="rId4"/>
            </p:custDataLst>
          </p:nvPr>
        </p:nvPicPr>
        <p:blipFill>
          <a:blip r:embed="rId5"/>
          <a:stretch>
            <a:fillRect/>
          </a:stretch>
        </p:blipFill>
        <p:spPr>
          <a:xfrm>
            <a:off x="9559326" y="6078347"/>
            <a:ext cx="1875276" cy="623546"/>
          </a:xfrm>
          <a:prstGeom prst="rect">
            <a:avLst/>
          </a:prstGeom>
        </p:spPr>
      </p:pic>
      <p:grpSp>
        <p:nvGrpSpPr>
          <p:cNvPr id="14" name="组合 13"/>
          <p:cNvGrpSpPr/>
          <p:nvPr/>
        </p:nvGrpSpPr>
        <p:grpSpPr>
          <a:xfrm>
            <a:off x="886706" y="1199184"/>
            <a:ext cx="9745980" cy="2058035"/>
            <a:chOff x="1367" y="2248"/>
            <a:chExt cx="15348" cy="3241"/>
          </a:xfrm>
        </p:grpSpPr>
        <p:sp>
          <p:nvSpPr>
            <p:cNvPr id="15" name="文本框 14"/>
            <p:cNvSpPr txBox="1"/>
            <p:nvPr/>
          </p:nvSpPr>
          <p:spPr>
            <a:xfrm>
              <a:off x="1901" y="2248"/>
              <a:ext cx="14814" cy="3241"/>
            </a:xfrm>
            <a:prstGeom prst="rect">
              <a:avLst/>
            </a:prstGeom>
            <a:noFill/>
          </p:spPr>
          <p:txBody>
            <a:bodyPr wrap="square" rtlCol="0">
              <a:spAutoFit/>
            </a:bodyPr>
            <a:lstStyle/>
            <a:p>
              <a:pPr>
                <a:lnSpc>
                  <a:spcPct val="120000"/>
                </a:lnSpc>
              </a:pPr>
              <a:r>
                <a:rPr lang="en-US" altLang="zh-CN" b="0" i="0" dirty="0">
                  <a:solidFill>
                    <a:srgbClr val="111111"/>
                  </a:solidFill>
                  <a:effectLst/>
                  <a:latin typeface="Times New Roman" panose="02020603050405020304" charset="0"/>
                  <a:cs typeface="Times New Roman" panose="02020603050405020304" charset="0"/>
                </a:rPr>
                <a:t>In this paper, authors propose the GAT-MF method, which addresses the challenge of scaling up the number of agents in MARL algorithms. By incorporating the graph attention mechanism, authors implemented the theoretical theorem into a practical MARL algorithm. authors conducted extensive experiments with the algorithm in both manual and real-world scenarios with more than 3000 agents. The results demonstrate the superior performance and high computational efficiency of  the method, showcasing its potential for solving various real-world large-scale problems.</a:t>
              </a:r>
              <a:endParaRPr lang="en-US" altLang="zh-CN" dirty="0">
                <a:latin typeface="Times New Roman" panose="02020603050405020304" charset="0"/>
                <a:cs typeface="Times New Roman" panose="02020603050405020304" charset="0"/>
              </a:endParaRPr>
            </a:p>
          </p:txBody>
        </p:sp>
        <p:sp>
          <p:nvSpPr>
            <p:cNvPr id="16" name="椭圆 15"/>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00" y="257175"/>
            <a:ext cx="9153525" cy="112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3384076" y="2672135"/>
            <a:ext cx="5493224" cy="0"/>
          </a:xfrm>
          <a:prstGeom prst="line">
            <a:avLst/>
          </a:prstGeom>
          <a:noFill/>
          <a:ln w="6350" cap="flat" cmpd="sng" algn="ctr">
            <a:solidFill>
              <a:sysClr val="window" lastClr="FFFFFF"/>
            </a:solidFill>
            <a:prstDash val="dash"/>
            <a:miter lim="800000"/>
            <a:headEnd type="diamond"/>
            <a:tailEnd type="oval"/>
          </a:ln>
          <a:effectLst/>
        </p:spPr>
      </p:cxnSp>
      <p:sp>
        <p:nvSpPr>
          <p:cNvPr id="20" name="文本框 19"/>
          <p:cNvSpPr txBox="1"/>
          <p:nvPr/>
        </p:nvSpPr>
        <p:spPr>
          <a:xfrm>
            <a:off x="4908429" y="2737514"/>
            <a:ext cx="3968871" cy="830997"/>
          </a:xfrm>
          <a:prstGeom prst="rect">
            <a:avLst/>
          </a:prstGeom>
          <a:noFill/>
        </p:spPr>
        <p:txBody>
          <a:bodyPr wrap="square" rtlCol="0">
            <a:spAutoFit/>
          </a:bodyPr>
          <a:lstStyle/>
          <a:p>
            <a:r>
              <a:rPr lang="en-US" altLang="zh-CN" sz="2400" dirty="0">
                <a:solidFill>
                  <a:prstClr val="white">
                    <a:alpha val="29000"/>
                  </a:prstClr>
                </a:solidFill>
                <a:latin typeface="Arial" panose="020B0604020202020204"/>
                <a:ea typeface="微软雅黑" panose="020B0503020204020204" charset="-122"/>
                <a:cs typeface="+mn-ea"/>
                <a:sym typeface="+mn-lt"/>
              </a:rPr>
              <a:t>POWERPOINT  TEMPLATE</a:t>
            </a:r>
            <a:endParaRPr lang="zh-CN" altLang="en-US" sz="2400" dirty="0">
              <a:solidFill>
                <a:prstClr val="white">
                  <a:alpha val="29000"/>
                </a:prstClr>
              </a:solidFill>
              <a:latin typeface="Arial" panose="020B0604020202020204"/>
              <a:ea typeface="微软雅黑" panose="020B0503020204020204" charset="-122"/>
              <a:cs typeface="+mn-ea"/>
              <a:sym typeface="+mn-lt"/>
            </a:endParaRPr>
          </a:p>
        </p:txBody>
      </p:sp>
      <p:pic>
        <p:nvPicPr>
          <p:cNvPr id="22" name="图片占位符 1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6772750" y="59"/>
            <a:ext cx="5419250" cy="6857881"/>
          </a:xfrm>
          <a:custGeom>
            <a:avLst/>
            <a:gdLst>
              <a:gd name="connsiteX0" fmla="*/ 3429000 w 5419250"/>
              <a:gd name="connsiteY0" fmla="*/ 0 h 6858000"/>
              <a:gd name="connsiteX1" fmla="*/ 5419250 w 5419250"/>
              <a:gd name="connsiteY1" fmla="*/ 0 h 6858000"/>
              <a:gd name="connsiteX2" fmla="*/ 5419250 w 5419250"/>
              <a:gd name="connsiteY2" fmla="*/ 6858000 h 6858000"/>
              <a:gd name="connsiteX3" fmla="*/ 3429000 w 5419250"/>
              <a:gd name="connsiteY3" fmla="*/ 6858000 h 6858000"/>
              <a:gd name="connsiteX4" fmla="*/ 0 w 5419250"/>
              <a:gd name="connsiteY4" fmla="*/ 3429000 h 6858000"/>
              <a:gd name="connsiteX5" fmla="*/ 3429000 w 541925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9250" h="6858000">
                <a:moveTo>
                  <a:pt x="3429000" y="0"/>
                </a:moveTo>
                <a:lnTo>
                  <a:pt x="5419250" y="0"/>
                </a:lnTo>
                <a:lnTo>
                  <a:pt x="5419250" y="6858000"/>
                </a:lnTo>
                <a:lnTo>
                  <a:pt x="3429000" y="6858000"/>
                </a:lnTo>
                <a:cubicBezTo>
                  <a:pt x="1535216" y="6858000"/>
                  <a:pt x="0" y="5322784"/>
                  <a:pt x="0" y="3429000"/>
                </a:cubicBezTo>
                <a:cubicBezTo>
                  <a:pt x="0" y="1535216"/>
                  <a:pt x="1535216" y="0"/>
                  <a:pt x="3429000" y="0"/>
                </a:cubicBezTo>
                <a:close/>
              </a:path>
            </a:pathLst>
          </a:custGeom>
        </p:spPr>
      </p:pic>
      <p:sp>
        <p:nvSpPr>
          <p:cNvPr id="29" name="任意多边形: 形状 28"/>
          <p:cNvSpPr/>
          <p:nvPr/>
        </p:nvSpPr>
        <p:spPr>
          <a:xfrm>
            <a:off x="6510646" y="270380"/>
            <a:ext cx="1828807" cy="6337300"/>
          </a:xfrm>
          <a:custGeom>
            <a:avLst/>
            <a:gdLst>
              <a:gd name="connsiteX0" fmla="*/ 1816103 w 1828803"/>
              <a:gd name="connsiteY0" fmla="*/ 0 h 6337300"/>
              <a:gd name="connsiteX1" fmla="*/ 3 w 1828803"/>
              <a:gd name="connsiteY1" fmla="*/ 3162300 h 6337300"/>
              <a:gd name="connsiteX2" fmla="*/ 1828803 w 1828803"/>
              <a:gd name="connsiteY2" fmla="*/ 6337300 h 6337300"/>
              <a:gd name="connsiteX0-1" fmla="*/ 1816108 w 1828808"/>
              <a:gd name="connsiteY0-2" fmla="*/ 0 h 6337300"/>
              <a:gd name="connsiteX1-3" fmla="*/ 8 w 1828808"/>
              <a:gd name="connsiteY1-4" fmla="*/ 3162300 h 6337300"/>
              <a:gd name="connsiteX2-5" fmla="*/ 1828808 w 1828808"/>
              <a:gd name="connsiteY2-6" fmla="*/ 6337300 h 6337300"/>
              <a:gd name="connsiteX0-7" fmla="*/ 1816108 w 1828808"/>
              <a:gd name="connsiteY0-8" fmla="*/ 0 h 6337300"/>
              <a:gd name="connsiteX1-9" fmla="*/ 8 w 1828808"/>
              <a:gd name="connsiteY1-10" fmla="*/ 3162300 h 6337300"/>
              <a:gd name="connsiteX2-11" fmla="*/ 1828808 w 1828808"/>
              <a:gd name="connsiteY2-12" fmla="*/ 6337300 h 6337300"/>
              <a:gd name="connsiteX0-13" fmla="*/ 1816107 w 1828807"/>
              <a:gd name="connsiteY0-14" fmla="*/ 0 h 6337300"/>
              <a:gd name="connsiteX1-15" fmla="*/ 7 w 1828807"/>
              <a:gd name="connsiteY1-16" fmla="*/ 3162300 h 6337300"/>
              <a:gd name="connsiteX2-17" fmla="*/ 1828807 w 1828807"/>
              <a:gd name="connsiteY2-18" fmla="*/ 6337300 h 6337300"/>
              <a:gd name="connsiteX0-19" fmla="*/ 1816107 w 1828807"/>
              <a:gd name="connsiteY0-20" fmla="*/ 0 h 6337300"/>
              <a:gd name="connsiteX1-21" fmla="*/ 7 w 1828807"/>
              <a:gd name="connsiteY1-22" fmla="*/ 3162300 h 6337300"/>
              <a:gd name="connsiteX2-23" fmla="*/ 1828807 w 1828807"/>
              <a:gd name="connsiteY2-24" fmla="*/ 6337300 h 6337300"/>
              <a:gd name="connsiteX0-25" fmla="*/ 1816107 w 1828807"/>
              <a:gd name="connsiteY0-26" fmla="*/ 0 h 6337300"/>
              <a:gd name="connsiteX1-27" fmla="*/ 7 w 1828807"/>
              <a:gd name="connsiteY1-28" fmla="*/ 3162300 h 6337300"/>
              <a:gd name="connsiteX2-29" fmla="*/ 1828807 w 1828807"/>
              <a:gd name="connsiteY2-30" fmla="*/ 6337300 h 6337300"/>
            </a:gdLst>
            <a:ahLst/>
            <a:cxnLst>
              <a:cxn ang="0">
                <a:pos x="connsiteX0-1" y="connsiteY0-2"/>
              </a:cxn>
              <a:cxn ang="0">
                <a:pos x="connsiteX1-3" y="connsiteY1-4"/>
              </a:cxn>
              <a:cxn ang="0">
                <a:pos x="connsiteX2-5" y="connsiteY2-6"/>
              </a:cxn>
            </a:cxnLst>
            <a:rect l="l" t="t" r="r" b="b"/>
            <a:pathLst>
              <a:path w="1828807" h="6337300">
                <a:moveTo>
                  <a:pt x="1816107" y="0"/>
                </a:moveTo>
                <a:cubicBezTo>
                  <a:pt x="472597" y="832856"/>
                  <a:pt x="-2110" y="2106083"/>
                  <a:pt x="7" y="3162300"/>
                </a:cubicBezTo>
                <a:cubicBezTo>
                  <a:pt x="2124" y="4218517"/>
                  <a:pt x="571647" y="5766476"/>
                  <a:pt x="1828807" y="6337300"/>
                </a:cubicBezTo>
              </a:path>
            </a:pathLst>
          </a:custGeom>
          <a:noFill/>
          <a:ln w="38100" cap="rnd">
            <a:solidFill>
              <a:srgbClr val="0070C0"/>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p:cNvPicPr>
            <a:picLocks noChangeAspect="1"/>
          </p:cNvPicPr>
          <p:nvPr/>
        </p:nvPicPr>
        <p:blipFill>
          <a:blip r:embed="rId2"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532" y="6185815"/>
            <a:ext cx="3311941" cy="496620"/>
          </a:xfrm>
          <a:prstGeom prst="rect">
            <a:avLst/>
          </a:prstGeom>
        </p:spPr>
      </p:pic>
      <p:cxnSp>
        <p:nvCxnSpPr>
          <p:cNvPr id="5" name="直接连接符 4"/>
          <p:cNvCxnSpPr/>
          <p:nvPr/>
        </p:nvCxnSpPr>
        <p:spPr>
          <a:xfrm>
            <a:off x="480918" y="6655305"/>
            <a:ext cx="4643532"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6" name="矩形 5"/>
          <p:cNvSpPr/>
          <p:nvPr/>
        </p:nvSpPr>
        <p:spPr>
          <a:xfrm>
            <a:off x="480918" y="6607680"/>
            <a:ext cx="2424207" cy="457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43" y="431457"/>
            <a:ext cx="3377478" cy="822718"/>
          </a:xfrm>
          <a:prstGeom prst="rect">
            <a:avLst/>
          </a:prstGeom>
        </p:spPr>
      </p:pic>
      <p:sp>
        <p:nvSpPr>
          <p:cNvPr id="17" name="矩形: 圆角 16"/>
          <p:cNvSpPr/>
          <p:nvPr/>
        </p:nvSpPr>
        <p:spPr>
          <a:xfrm>
            <a:off x="677670" y="5003959"/>
            <a:ext cx="93855" cy="25739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charset="-122"/>
              <a:ea typeface="微软雅黑" panose="020B0503020204020204" charset="-122"/>
            </a:endParaRPr>
          </a:p>
        </p:txBody>
      </p:sp>
      <p:sp>
        <p:nvSpPr>
          <p:cNvPr id="26" name="矩形: 圆角 25"/>
          <p:cNvSpPr/>
          <p:nvPr/>
        </p:nvSpPr>
        <p:spPr>
          <a:xfrm>
            <a:off x="677670" y="5481653"/>
            <a:ext cx="93855" cy="25739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charset="-122"/>
              <a:ea typeface="微软雅黑" panose="020B0503020204020204" charset="-122"/>
            </a:endParaRPr>
          </a:p>
        </p:txBody>
      </p:sp>
      <p:sp>
        <p:nvSpPr>
          <p:cNvPr id="27" name="文本框 26"/>
          <p:cNvSpPr txBox="1"/>
          <p:nvPr/>
        </p:nvSpPr>
        <p:spPr>
          <a:xfrm>
            <a:off x="933450" y="4949330"/>
            <a:ext cx="1828807" cy="368300"/>
          </a:xfrm>
          <a:prstGeom prst="rect">
            <a:avLst/>
          </a:prstGeom>
          <a:noFill/>
        </p:spPr>
        <p:txBody>
          <a:bodyPr wrap="square" rtlCol="0">
            <a:spAutoFit/>
          </a:bodyPr>
          <a:lstStyle/>
          <a:p>
            <a:r>
              <a:rPr lang="zh-CN" altLang="en-US" spc="600" dirty="0">
                <a:solidFill>
                  <a:schemeClr val="tx1">
                    <a:lumMod val="85000"/>
                    <a:lumOff val="15000"/>
                  </a:schemeClr>
                </a:solidFill>
              </a:rPr>
              <a:t>李国文</a:t>
            </a:r>
            <a:endParaRPr lang="zh-CN" altLang="en-US" spc="600" dirty="0">
              <a:solidFill>
                <a:schemeClr val="tx1">
                  <a:lumMod val="85000"/>
                  <a:lumOff val="15000"/>
                </a:schemeClr>
              </a:solidFill>
            </a:endParaRPr>
          </a:p>
        </p:txBody>
      </p:sp>
      <p:sp>
        <p:nvSpPr>
          <p:cNvPr id="30" name="文本框 29"/>
          <p:cNvSpPr txBox="1"/>
          <p:nvPr/>
        </p:nvSpPr>
        <p:spPr>
          <a:xfrm>
            <a:off x="933450" y="5420885"/>
            <a:ext cx="2894164" cy="368300"/>
          </a:xfrm>
          <a:prstGeom prst="rect">
            <a:avLst/>
          </a:prstGeom>
          <a:noFill/>
        </p:spPr>
        <p:txBody>
          <a:bodyPr wrap="square" rtlCol="0">
            <a:spAutoFit/>
          </a:bodyPr>
          <a:lstStyle/>
          <a:p>
            <a:r>
              <a:rPr lang="en-US" altLang="zh-CN" spc="300" dirty="0">
                <a:solidFill>
                  <a:schemeClr val="tx1">
                    <a:lumMod val="85000"/>
                    <a:lumOff val="15000"/>
                  </a:schemeClr>
                </a:solidFill>
                <a:latin typeface="+mn-ea"/>
              </a:rPr>
              <a:t>2024 </a:t>
            </a:r>
            <a:r>
              <a:rPr lang="zh-CN" altLang="en-US" spc="300" dirty="0">
                <a:solidFill>
                  <a:schemeClr val="tx1">
                    <a:lumMod val="85000"/>
                    <a:lumOff val="15000"/>
                  </a:schemeClr>
                </a:solidFill>
                <a:latin typeface="+mn-ea"/>
              </a:rPr>
              <a:t>年 </a:t>
            </a:r>
            <a:r>
              <a:rPr lang="en-US" altLang="zh-CN" spc="300" dirty="0">
                <a:solidFill>
                  <a:schemeClr val="tx1">
                    <a:lumMod val="85000"/>
                    <a:lumOff val="15000"/>
                  </a:schemeClr>
                </a:solidFill>
                <a:latin typeface="+mn-ea"/>
              </a:rPr>
              <a:t>4 </a:t>
            </a:r>
            <a:r>
              <a:rPr lang="zh-CN" altLang="en-US" spc="300" dirty="0">
                <a:solidFill>
                  <a:schemeClr val="tx1">
                    <a:lumMod val="85000"/>
                    <a:lumOff val="15000"/>
                  </a:schemeClr>
                </a:solidFill>
                <a:latin typeface="+mn-ea"/>
              </a:rPr>
              <a:t>月 </a:t>
            </a:r>
            <a:r>
              <a:rPr lang="en-US" altLang="zh-CN" spc="300" dirty="0">
                <a:solidFill>
                  <a:schemeClr val="tx1">
                    <a:lumMod val="85000"/>
                    <a:lumOff val="15000"/>
                  </a:schemeClr>
                </a:solidFill>
                <a:latin typeface="+mn-ea"/>
              </a:rPr>
              <a:t>10 </a:t>
            </a:r>
            <a:r>
              <a:rPr lang="zh-CN" altLang="en-US" spc="300" dirty="0">
                <a:solidFill>
                  <a:schemeClr val="tx1">
                    <a:lumMod val="85000"/>
                    <a:lumOff val="15000"/>
                  </a:schemeClr>
                </a:solidFill>
                <a:latin typeface="+mn-ea"/>
              </a:rPr>
              <a:t>日</a:t>
            </a:r>
            <a:endParaRPr lang="zh-CN" altLang="en-US" spc="300" dirty="0">
              <a:solidFill>
                <a:schemeClr val="tx1">
                  <a:lumMod val="85000"/>
                  <a:lumOff val="15000"/>
                </a:schemeClr>
              </a:solidFill>
              <a:latin typeface="+mn-ea"/>
            </a:endParaRPr>
          </a:p>
        </p:txBody>
      </p:sp>
      <p:sp>
        <p:nvSpPr>
          <p:cNvPr id="23" name="文本占位符 4"/>
          <p:cNvSpPr txBox="1">
            <a:spLocks noChangeArrowheads="1"/>
          </p:cNvSpPr>
          <p:nvPr/>
        </p:nvSpPr>
        <p:spPr bwMode="auto">
          <a:xfrm>
            <a:off x="566738" y="2000250"/>
            <a:ext cx="511492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defRPr>
            </a:lvl9pPr>
          </a:lstStyle>
          <a:p>
            <a:pPr algn="dist" eaLnBrk="1" hangingPunct="1">
              <a:lnSpc>
                <a:spcPct val="90000"/>
              </a:lnSpc>
              <a:spcBef>
                <a:spcPts val="1000"/>
              </a:spcBef>
              <a:buFont typeface="Arial" panose="020B0604020202020204" pitchFamily="34" charset="0"/>
              <a:buNone/>
            </a:pPr>
            <a:r>
              <a:rPr lang="en-US" altLang="zh-CN" sz="7200" b="1" dirty="0">
                <a:solidFill>
                  <a:srgbClr val="262626"/>
                </a:solidFill>
              </a:rPr>
              <a:t>Thanks</a:t>
            </a:r>
            <a:endParaRPr lang="zh-CN" altLang="en-US" sz="6000" b="1" dirty="0">
              <a:solidFill>
                <a:srgbClr val="26262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842487" y="148596"/>
            <a:ext cx="9153525" cy="112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占位符 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0" y="59"/>
            <a:ext cx="5419250" cy="6857881"/>
          </a:xfrm>
          <a:custGeom>
            <a:avLst/>
            <a:gdLst>
              <a:gd name="connsiteX0" fmla="*/ 0 w 5419250"/>
              <a:gd name="connsiteY0" fmla="*/ 0 h 6858000"/>
              <a:gd name="connsiteX1" fmla="*/ 1990250 w 5419250"/>
              <a:gd name="connsiteY1" fmla="*/ 0 h 6858000"/>
              <a:gd name="connsiteX2" fmla="*/ 5419250 w 5419250"/>
              <a:gd name="connsiteY2" fmla="*/ 3429000 h 6858000"/>
              <a:gd name="connsiteX3" fmla="*/ 1990250 w 5419250"/>
              <a:gd name="connsiteY3" fmla="*/ 6858000 h 6858000"/>
              <a:gd name="connsiteX4" fmla="*/ 0 w 54192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9250" h="6858000">
                <a:moveTo>
                  <a:pt x="0" y="0"/>
                </a:moveTo>
                <a:lnTo>
                  <a:pt x="1990250" y="0"/>
                </a:lnTo>
                <a:cubicBezTo>
                  <a:pt x="3884034" y="0"/>
                  <a:pt x="5419250" y="1535216"/>
                  <a:pt x="5419250" y="3429000"/>
                </a:cubicBezTo>
                <a:cubicBezTo>
                  <a:pt x="5419250" y="5322784"/>
                  <a:pt x="3884034" y="6858000"/>
                  <a:pt x="1990250" y="6858000"/>
                </a:cubicBezTo>
                <a:lnTo>
                  <a:pt x="0" y="6858000"/>
                </a:lnTo>
                <a:close/>
              </a:path>
            </a:pathLst>
          </a:custGeom>
        </p:spPr>
      </p:pic>
      <p:sp>
        <p:nvSpPr>
          <p:cNvPr id="41" name="文本占位符 59"/>
          <p:cNvSpPr txBox="1"/>
          <p:nvPr/>
        </p:nvSpPr>
        <p:spPr>
          <a:xfrm>
            <a:off x="6772752" y="885101"/>
            <a:ext cx="5252595" cy="47307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latin typeface="微软雅黑" panose="020B0503020204020204" charset="-122"/>
                <a:ea typeface="微软雅黑" panose="020B0503020204020204" charset="-122"/>
                <a:sym typeface="+mn-ea"/>
              </a:rPr>
              <a:t>Introduction</a:t>
            </a:r>
            <a:endParaRPr lang="en-US" altLang="zh-CN" b="1" dirty="0">
              <a:latin typeface="微软雅黑" panose="020B0503020204020204" charset="-122"/>
              <a:ea typeface="微软雅黑" panose="020B0503020204020204" charset="-122"/>
            </a:endParaRPr>
          </a:p>
          <a:p>
            <a:pPr marL="0" indent="0">
              <a:buNone/>
            </a:pPr>
            <a:r>
              <a:rPr lang="en-US" altLang="zh-CN" b="1" dirty="0">
                <a:latin typeface="微软雅黑" panose="020B0503020204020204" charset="-122"/>
                <a:ea typeface="微软雅黑" panose="020B0503020204020204" charset="-122"/>
              </a:rPr>
              <a:t> </a:t>
            </a:r>
            <a:endParaRPr lang="zh-CN" altLang="en-US" b="1" dirty="0">
              <a:latin typeface="微软雅黑" panose="020B0503020204020204" charset="-122"/>
              <a:ea typeface="微软雅黑" panose="020B0503020204020204" charset="-122"/>
            </a:endParaRPr>
          </a:p>
        </p:txBody>
      </p:sp>
      <p:sp>
        <p:nvSpPr>
          <p:cNvPr id="49" name="文本框 48"/>
          <p:cNvSpPr txBox="1"/>
          <p:nvPr/>
        </p:nvSpPr>
        <p:spPr>
          <a:xfrm>
            <a:off x="565600" y="2921169"/>
            <a:ext cx="3981651" cy="1015663"/>
          </a:xfrm>
          <a:prstGeom prst="rect">
            <a:avLst/>
          </a:prstGeom>
          <a:noFill/>
        </p:spPr>
        <p:txBody>
          <a:bodyPr wrap="square" rtlCol="0">
            <a:spAutoFit/>
          </a:bodyPr>
          <a:lstStyle/>
          <a:p>
            <a:r>
              <a:rPr lang="en-US" altLang="zh-CN" sz="6000" dirty="0">
                <a:solidFill>
                  <a:schemeClr val="bg1"/>
                </a:solidFill>
              </a:rPr>
              <a:t>CONTENTS</a:t>
            </a:r>
            <a:endParaRPr lang="zh-CN" altLang="en-US" sz="6000" dirty="0">
              <a:solidFill>
                <a:schemeClr val="bg1"/>
              </a:solidFill>
            </a:endParaRPr>
          </a:p>
        </p:txBody>
      </p:sp>
      <p:sp>
        <p:nvSpPr>
          <p:cNvPr id="51" name="文本占位符 8"/>
          <p:cNvSpPr txBox="1"/>
          <p:nvPr/>
        </p:nvSpPr>
        <p:spPr>
          <a:xfrm>
            <a:off x="5880772" y="857182"/>
            <a:ext cx="1132906" cy="40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200" b="1" dirty="0">
                <a:solidFill>
                  <a:srgbClr val="0070C0"/>
                </a:solidFill>
                <a:latin typeface="微软雅黑" panose="020B0503020204020204" charset="-122"/>
                <a:ea typeface="微软雅黑" panose="020B0503020204020204" charset="-122"/>
              </a:rPr>
              <a:t>01</a:t>
            </a:r>
            <a:endParaRPr lang="zh-CN" altLang="en-US" sz="3200" b="1" dirty="0">
              <a:solidFill>
                <a:srgbClr val="0070C0"/>
              </a:solidFill>
              <a:latin typeface="微软雅黑" panose="020B0503020204020204" charset="-122"/>
              <a:ea typeface="微软雅黑" panose="020B0503020204020204" charset="-122"/>
            </a:endParaRPr>
          </a:p>
        </p:txBody>
      </p:sp>
      <p:sp>
        <p:nvSpPr>
          <p:cNvPr id="52" name="文本占位符 8"/>
          <p:cNvSpPr txBox="1"/>
          <p:nvPr/>
        </p:nvSpPr>
        <p:spPr>
          <a:xfrm>
            <a:off x="6096000" y="2351286"/>
            <a:ext cx="1132906" cy="40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200" b="1" dirty="0">
                <a:solidFill>
                  <a:srgbClr val="0070C0"/>
                </a:solidFill>
                <a:latin typeface="微软雅黑" panose="020B0503020204020204" charset="-122"/>
                <a:ea typeface="微软雅黑" panose="020B0503020204020204" charset="-122"/>
              </a:rPr>
              <a:t>02</a:t>
            </a:r>
            <a:endParaRPr lang="zh-CN" altLang="en-US" sz="3200" b="1" dirty="0">
              <a:solidFill>
                <a:srgbClr val="0070C0"/>
              </a:solidFill>
              <a:latin typeface="微软雅黑" panose="020B0503020204020204" charset="-122"/>
              <a:ea typeface="微软雅黑" panose="020B0503020204020204" charset="-122"/>
            </a:endParaRPr>
          </a:p>
        </p:txBody>
      </p:sp>
      <p:sp>
        <p:nvSpPr>
          <p:cNvPr id="53" name="文本占位符 8"/>
          <p:cNvSpPr txBox="1"/>
          <p:nvPr/>
        </p:nvSpPr>
        <p:spPr>
          <a:xfrm>
            <a:off x="5951892" y="3744445"/>
            <a:ext cx="1132906" cy="40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200" b="1" dirty="0">
                <a:solidFill>
                  <a:srgbClr val="0070C0"/>
                </a:solidFill>
                <a:latin typeface="微软雅黑" panose="020B0503020204020204" charset="-122"/>
                <a:ea typeface="微软雅黑" panose="020B0503020204020204" charset="-122"/>
              </a:rPr>
              <a:t>03</a:t>
            </a:r>
            <a:endParaRPr lang="zh-CN" altLang="en-US" sz="3200" b="1" dirty="0">
              <a:solidFill>
                <a:srgbClr val="0070C0"/>
              </a:solidFill>
              <a:latin typeface="微软雅黑" panose="020B0503020204020204" charset="-122"/>
              <a:ea typeface="微软雅黑" panose="020B0503020204020204" charset="-122"/>
            </a:endParaRPr>
          </a:p>
        </p:txBody>
      </p:sp>
      <p:pic>
        <p:nvPicPr>
          <p:cNvPr id="57" name="图片 56"/>
          <p:cNvPicPr>
            <a:picLocks noChangeAspect="1"/>
          </p:cNvPicPr>
          <p:nvPr/>
        </p:nvPicPr>
        <p:blipFill>
          <a:blip r:embed="rId2"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2775" y="197597"/>
            <a:ext cx="3311941" cy="496620"/>
          </a:xfrm>
          <a:prstGeom prst="rect">
            <a:avLst/>
          </a:prstGeom>
        </p:spPr>
      </p:pic>
      <p:sp>
        <p:nvSpPr>
          <p:cNvPr id="2" name="文本占位符 8"/>
          <p:cNvSpPr txBox="1"/>
          <p:nvPr/>
        </p:nvSpPr>
        <p:spPr>
          <a:xfrm>
            <a:off x="5417570" y="4983214"/>
            <a:ext cx="1132906" cy="40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200" b="1" dirty="0">
                <a:solidFill>
                  <a:srgbClr val="0070C0"/>
                </a:solidFill>
                <a:latin typeface="微软雅黑" panose="020B0503020204020204" charset="-122"/>
                <a:ea typeface="微软雅黑" panose="020B0503020204020204" charset="-122"/>
              </a:rPr>
              <a:t>04</a:t>
            </a:r>
            <a:endParaRPr lang="zh-CN" altLang="en-US" sz="3200" b="1" dirty="0">
              <a:solidFill>
                <a:srgbClr val="0070C0"/>
              </a:solidFill>
              <a:latin typeface="微软雅黑" panose="020B0503020204020204" charset="-122"/>
              <a:ea typeface="微软雅黑" panose="020B0503020204020204" charset="-122"/>
            </a:endParaRPr>
          </a:p>
        </p:txBody>
      </p:sp>
      <p:sp>
        <p:nvSpPr>
          <p:cNvPr id="3" name="文本占位符 59"/>
          <p:cNvSpPr txBox="1"/>
          <p:nvPr/>
        </p:nvSpPr>
        <p:spPr>
          <a:xfrm>
            <a:off x="7013678" y="3744445"/>
            <a:ext cx="5252595" cy="47307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latin typeface="微软雅黑" panose="020B0503020204020204" charset="-122"/>
                <a:ea typeface="微软雅黑" panose="020B0503020204020204" charset="-122"/>
              </a:rPr>
              <a:t>Experiment</a:t>
            </a:r>
            <a:endParaRPr lang="zh-CN" altLang="en-US" b="1" dirty="0">
              <a:latin typeface="微软雅黑" panose="020B0503020204020204" charset="-122"/>
              <a:ea typeface="微软雅黑" panose="020B0503020204020204" charset="-122"/>
            </a:endParaRPr>
          </a:p>
        </p:txBody>
      </p:sp>
      <p:sp>
        <p:nvSpPr>
          <p:cNvPr id="4" name="文本占位符 59"/>
          <p:cNvSpPr txBox="1"/>
          <p:nvPr/>
        </p:nvSpPr>
        <p:spPr>
          <a:xfrm>
            <a:off x="7084798" y="2362008"/>
            <a:ext cx="5252595" cy="47307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latin typeface="微软雅黑" panose="020B0503020204020204" charset="-122"/>
                <a:ea typeface="微软雅黑" panose="020B0503020204020204" charset="-122"/>
              </a:rPr>
              <a:t>Methodology</a:t>
            </a:r>
            <a:endParaRPr lang="zh-CN" altLang="en-US" b="1" dirty="0">
              <a:latin typeface="微软雅黑" panose="020B0503020204020204" charset="-122"/>
              <a:ea typeface="微软雅黑" panose="020B0503020204020204" charset="-122"/>
            </a:endParaRPr>
          </a:p>
        </p:txBody>
      </p:sp>
      <p:sp>
        <p:nvSpPr>
          <p:cNvPr id="5" name="文本占位符 59"/>
          <p:cNvSpPr txBox="1"/>
          <p:nvPr/>
        </p:nvSpPr>
        <p:spPr>
          <a:xfrm>
            <a:off x="6518345" y="5041883"/>
            <a:ext cx="5252595" cy="47307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latin typeface="微软雅黑" panose="020B0503020204020204" charset="-122"/>
                <a:ea typeface="微软雅黑" panose="020B0503020204020204" charset="-122"/>
              </a:rPr>
              <a:t>Conclusion</a:t>
            </a:r>
            <a:endParaRPr lang="zh-CN" altLang="en-US"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14300" y="257175"/>
            <a:ext cx="9153525" cy="112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占位符 160"/>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5656409" y="479353"/>
            <a:ext cx="6540686" cy="6226791"/>
          </a:xfrm>
          <a:custGeom>
            <a:avLst/>
            <a:gdLst>
              <a:gd name="connsiteX0" fmla="*/ 6530501 w 6530501"/>
              <a:gd name="connsiteY0" fmla="*/ 0 h 6530502"/>
              <a:gd name="connsiteX1" fmla="*/ 6530501 w 6530501"/>
              <a:gd name="connsiteY1" fmla="*/ 6530502 h 6530502"/>
              <a:gd name="connsiteX2" fmla="*/ 0 w 6530501"/>
              <a:gd name="connsiteY2" fmla="*/ 6530502 h 6530502"/>
              <a:gd name="connsiteX3" fmla="*/ 6530501 w 6530501"/>
              <a:gd name="connsiteY3" fmla="*/ 0 h 6530502"/>
            </a:gdLst>
            <a:ahLst/>
            <a:cxnLst>
              <a:cxn ang="0">
                <a:pos x="connsiteX0" y="connsiteY0"/>
              </a:cxn>
              <a:cxn ang="0">
                <a:pos x="connsiteX1" y="connsiteY1"/>
              </a:cxn>
              <a:cxn ang="0">
                <a:pos x="connsiteX2" y="connsiteY2"/>
              </a:cxn>
              <a:cxn ang="0">
                <a:pos x="connsiteX3" y="connsiteY3"/>
              </a:cxn>
            </a:cxnLst>
            <a:rect l="l" t="t" r="r" b="b"/>
            <a:pathLst>
              <a:path w="6530501" h="6530502">
                <a:moveTo>
                  <a:pt x="6530501" y="0"/>
                </a:moveTo>
                <a:lnTo>
                  <a:pt x="6530501" y="6530502"/>
                </a:lnTo>
                <a:lnTo>
                  <a:pt x="0" y="6530502"/>
                </a:lnTo>
                <a:cubicBezTo>
                  <a:pt x="0" y="2923805"/>
                  <a:pt x="2923804" y="0"/>
                  <a:pt x="6530501" y="0"/>
                </a:cubicBezTo>
                <a:close/>
              </a:path>
            </a:pathLst>
          </a:custGeom>
        </p:spPr>
      </p:pic>
      <p:sp>
        <p:nvSpPr>
          <p:cNvPr id="3" name="文本占位符 7"/>
          <p:cNvSpPr txBox="1"/>
          <p:nvPr/>
        </p:nvSpPr>
        <p:spPr>
          <a:xfrm>
            <a:off x="7706648" y="2962113"/>
            <a:ext cx="4155152" cy="28544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3900" dirty="0">
                <a:solidFill>
                  <a:schemeClr val="bg1">
                    <a:alpha val="84000"/>
                  </a:schemeClr>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rPr>
              <a:t>01</a:t>
            </a:r>
            <a:endParaRPr lang="zh-CN" altLang="en-US" sz="23900" dirty="0">
              <a:solidFill>
                <a:schemeClr val="bg1">
                  <a:alpha val="84000"/>
                </a:schemeClr>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endParaRPr>
          </a:p>
        </p:txBody>
      </p:sp>
      <p:sp>
        <p:nvSpPr>
          <p:cNvPr id="4" name="文本占位符 17"/>
          <p:cNvSpPr txBox="1"/>
          <p:nvPr/>
        </p:nvSpPr>
        <p:spPr>
          <a:xfrm>
            <a:off x="1296669" y="2754630"/>
            <a:ext cx="4359739" cy="11690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4800" b="1" dirty="0">
                <a:latin typeface="微软雅黑" panose="020B0503020204020204" charset="-122"/>
                <a:ea typeface="微软雅黑" panose="020B0503020204020204" charset="-122"/>
                <a:sym typeface="+mn-ea"/>
              </a:rPr>
              <a:t>Introduction</a:t>
            </a:r>
            <a:endParaRPr lang="en-US" altLang="zh-CN" sz="4800" b="1" dirty="0">
              <a:latin typeface="微软雅黑" panose="020B0503020204020204" charset="-122"/>
              <a:ea typeface="微软雅黑" panose="020B0503020204020204" charset="-122"/>
              <a:sym typeface="+mn-ea"/>
            </a:endParaRPr>
          </a:p>
        </p:txBody>
      </p:sp>
      <p:sp>
        <p:nvSpPr>
          <p:cNvPr id="15" name="弧形 14"/>
          <p:cNvSpPr/>
          <p:nvPr/>
        </p:nvSpPr>
        <p:spPr>
          <a:xfrm>
            <a:off x="5334000" y="0"/>
            <a:ext cx="13714800" cy="13714800"/>
          </a:xfrm>
          <a:prstGeom prst="arc">
            <a:avLst>
              <a:gd name="adj1" fmla="val 11667376"/>
              <a:gd name="adj2" fmla="val 14369924"/>
            </a:avLst>
          </a:prstGeom>
          <a:noFill/>
          <a:ln w="38100" cap="rnd">
            <a:solidFill>
              <a:schemeClr val="accent1"/>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r>
              <a:rPr lang="en-US" altLang="zh-CN" dirty="0">
                <a:solidFill>
                  <a:schemeClr val="lt1"/>
                </a:solidFill>
              </a:rPr>
              <a:t>`</a:t>
            </a:r>
            <a:endParaRPr lang="zh-CN" altLang="en-US" dirty="0">
              <a:solidFill>
                <a:schemeClr val="lt1"/>
              </a:solidFill>
            </a:endParaRPr>
          </a:p>
        </p:txBody>
      </p:sp>
      <p:cxnSp>
        <p:nvCxnSpPr>
          <p:cNvPr id="21" name="直接连接符 20"/>
          <p:cNvCxnSpPr/>
          <p:nvPr/>
        </p:nvCxnSpPr>
        <p:spPr>
          <a:xfrm>
            <a:off x="480918" y="6655305"/>
            <a:ext cx="4643532"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2" name="矩形 21"/>
          <p:cNvSpPr/>
          <p:nvPr/>
        </p:nvSpPr>
        <p:spPr>
          <a:xfrm>
            <a:off x="480918" y="6607680"/>
            <a:ext cx="2424207" cy="457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2"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532" y="6185815"/>
            <a:ext cx="3311941" cy="496620"/>
          </a:xfrm>
          <a:prstGeom prst="rect">
            <a:avLst/>
          </a:prstGeom>
        </p:spPr>
      </p:pic>
      <p:sp>
        <p:nvSpPr>
          <p:cNvPr id="7" name="矩形 6"/>
          <p:cNvSpPr/>
          <p:nvPr/>
        </p:nvSpPr>
        <p:spPr>
          <a:xfrm flipV="1">
            <a:off x="1118217" y="3726432"/>
            <a:ext cx="4671941" cy="576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43" y="431457"/>
            <a:ext cx="3377478" cy="822718"/>
          </a:xfrm>
          <a:prstGeom prst="rect">
            <a:avLst/>
          </a:prstGeom>
        </p:spPr>
      </p:pic>
      <p:pic>
        <p:nvPicPr>
          <p:cNvPr id="12" name="图片 11" descr="实验室简体组合logo"/>
          <p:cNvPicPr>
            <a:picLocks noChangeAspect="1"/>
          </p:cNvPicPr>
          <p:nvPr>
            <p:custDataLst>
              <p:tags r:id="rId4"/>
            </p:custDataLst>
          </p:nvPr>
        </p:nvPicPr>
        <p:blipFill>
          <a:blip r:embed="rId5"/>
          <a:stretch>
            <a:fillRect/>
          </a:stretch>
        </p:blipFill>
        <p:spPr>
          <a:xfrm>
            <a:off x="4192182" y="546009"/>
            <a:ext cx="1875276" cy="6235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12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78657" y="251812"/>
            <a:ext cx="621615" cy="621615"/>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txBox="1"/>
          <p:nvPr/>
        </p:nvSpPr>
        <p:spPr>
          <a:xfrm>
            <a:off x="673349" y="349372"/>
            <a:ext cx="7416090" cy="426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latin typeface="微软雅黑" panose="020B0503020204020204" charset="-122"/>
                <a:ea typeface="微软雅黑" panose="020B0503020204020204" charset="-122"/>
              </a:rPr>
              <a:t>Background</a:t>
            </a:r>
            <a:endParaRPr lang="en-US" altLang="zh-CN" b="1" dirty="0">
              <a:latin typeface="微软雅黑" panose="020B0503020204020204" charset="-122"/>
              <a:ea typeface="微软雅黑" panose="020B0503020204020204" charset="-122"/>
            </a:endParaRPr>
          </a:p>
          <a:p>
            <a:pPr marL="0" indent="0">
              <a:buNone/>
            </a:pPr>
            <a:r>
              <a:rPr lang="en-US" altLang="zh-CN" b="1" dirty="0">
                <a:latin typeface="微软雅黑" panose="020B0503020204020204" charset="-122"/>
                <a:ea typeface="微软雅黑" panose="020B0503020204020204" charset="-122"/>
              </a:rPr>
              <a:t> </a:t>
            </a:r>
            <a:endParaRPr lang="en-US" altLang="zh-CN" b="1" dirty="0">
              <a:latin typeface="微软雅黑" panose="020B0503020204020204" charset="-122"/>
              <a:ea typeface="微软雅黑" panose="020B0503020204020204" charset="-122"/>
            </a:endParaRPr>
          </a:p>
        </p:txBody>
      </p:sp>
      <p:sp>
        <p:nvSpPr>
          <p:cNvPr id="8" name="矩形 7"/>
          <p:cNvSpPr/>
          <p:nvPr/>
        </p:nvSpPr>
        <p:spPr>
          <a:xfrm>
            <a:off x="669924" y="6105071"/>
            <a:ext cx="1085215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cstate="print">
            <a:duotone>
              <a:prstClr val="black"/>
              <a:schemeClr val="tx2">
                <a:tint val="45000"/>
                <a:satMod val="400000"/>
              </a:schemeClr>
            </a:duotone>
            <a:extLst>
              <a:ext uri="{BEBA8EAE-BF5A-486C-A8C5-ECC9F3942E4B}">
                <a14:imgProps xmlns:a14="http://schemas.microsoft.com/office/drawing/2010/main">
                  <a14:imgLayer r:embed="rId2">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232761" y="6241053"/>
            <a:ext cx="3311941" cy="49662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980" y="156107"/>
            <a:ext cx="3377478" cy="822718"/>
          </a:xfrm>
          <a:prstGeom prst="rect">
            <a:avLst/>
          </a:prstGeom>
        </p:spPr>
      </p:pic>
      <p:pic>
        <p:nvPicPr>
          <p:cNvPr id="20" name="图片 19" descr="实验室简体组合logo"/>
          <p:cNvPicPr>
            <a:picLocks noChangeAspect="1"/>
          </p:cNvPicPr>
          <p:nvPr>
            <p:custDataLst>
              <p:tags r:id="rId4"/>
            </p:custDataLst>
          </p:nvPr>
        </p:nvPicPr>
        <p:blipFill>
          <a:blip r:embed="rId5"/>
          <a:stretch>
            <a:fillRect/>
          </a:stretch>
        </p:blipFill>
        <p:spPr>
          <a:xfrm>
            <a:off x="9559326" y="6078347"/>
            <a:ext cx="1875276" cy="623546"/>
          </a:xfrm>
          <a:prstGeom prst="rect">
            <a:avLst/>
          </a:prstGeom>
        </p:spPr>
      </p:pic>
      <p:grpSp>
        <p:nvGrpSpPr>
          <p:cNvPr id="17" name="组合 16"/>
          <p:cNvGrpSpPr/>
          <p:nvPr/>
        </p:nvGrpSpPr>
        <p:grpSpPr>
          <a:xfrm>
            <a:off x="877729" y="873037"/>
            <a:ext cx="9745980" cy="755650"/>
            <a:chOff x="1367" y="2248"/>
            <a:chExt cx="15348" cy="1190"/>
          </a:xfrm>
        </p:grpSpPr>
        <p:sp>
          <p:nvSpPr>
            <p:cNvPr id="18" name="文本框 17"/>
            <p:cNvSpPr txBox="1"/>
            <p:nvPr/>
          </p:nvSpPr>
          <p:spPr>
            <a:xfrm>
              <a:off x="1901" y="2248"/>
              <a:ext cx="14814" cy="1190"/>
            </a:xfrm>
            <a:prstGeom prst="rect">
              <a:avLst/>
            </a:prstGeom>
            <a:noFill/>
          </p:spPr>
          <p:txBody>
            <a:bodyPr wrap="square" rtlCol="0">
              <a:spAutoFit/>
            </a:bodyPr>
            <a:lstStyle/>
            <a:p>
              <a:pPr>
                <a:lnSpc>
                  <a:spcPct val="120000"/>
                </a:lnSpc>
              </a:pPr>
              <a:r>
                <a:rPr lang="en-US" altLang="zh-CN" dirty="0">
                  <a:latin typeface="Times New Roman" panose="02020603050405020304" charset="0"/>
                  <a:cs typeface="Times New Roman" panose="02020603050405020304" charset="0"/>
                </a:rPr>
                <a:t>Vehicular edge computing (VEC) provides an effective task offloading paradigm by pushing cloud resources to the vehicular network edges, e.g., road side units (RSUs). </a:t>
              </a:r>
              <a:endParaRPr lang="en-US" altLang="zh-CN" dirty="0">
                <a:latin typeface="Times New Roman" panose="02020603050405020304" charset="0"/>
                <a:cs typeface="Times New Roman" panose="02020603050405020304" charset="0"/>
              </a:endParaRPr>
            </a:p>
          </p:txBody>
        </p:sp>
        <p:sp>
          <p:nvSpPr>
            <p:cNvPr id="19" name="椭圆 18"/>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877729" y="2390052"/>
            <a:ext cx="9745980" cy="423545"/>
            <a:chOff x="1367" y="2248"/>
            <a:chExt cx="15348" cy="667"/>
          </a:xfrm>
        </p:grpSpPr>
        <p:sp>
          <p:nvSpPr>
            <p:cNvPr id="10" name="文本框 9"/>
            <p:cNvSpPr txBox="1"/>
            <p:nvPr/>
          </p:nvSpPr>
          <p:spPr>
            <a:xfrm>
              <a:off x="1901" y="2248"/>
              <a:ext cx="14814" cy="667"/>
            </a:xfrm>
            <a:prstGeom prst="rect">
              <a:avLst/>
            </a:prstGeom>
            <a:noFill/>
          </p:spPr>
          <p:txBody>
            <a:bodyPr wrap="square" rtlCol="0">
              <a:spAutoFit/>
            </a:bodyPr>
            <a:p>
              <a:pPr>
                <a:lnSpc>
                  <a:spcPct val="120000"/>
                </a:lnSpc>
              </a:pPr>
              <a:endParaRPr lang="en-US" altLang="zh-CN" dirty="0">
                <a:latin typeface="Times New Roman" panose="02020603050405020304" charset="0"/>
                <a:cs typeface="Times New Roman" panose="02020603050405020304" charset="0"/>
              </a:endParaRPr>
            </a:p>
          </p:txBody>
        </p:sp>
        <p:sp>
          <p:nvSpPr>
            <p:cNvPr id="11" name="椭圆 10"/>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12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78657" y="251812"/>
            <a:ext cx="621615" cy="621615"/>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txBox="1"/>
          <p:nvPr/>
        </p:nvSpPr>
        <p:spPr>
          <a:xfrm>
            <a:off x="673349" y="349372"/>
            <a:ext cx="7416090" cy="426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latin typeface="微软雅黑" panose="020B0503020204020204" charset="-122"/>
                <a:ea typeface="微软雅黑" panose="020B0503020204020204" charset="-122"/>
                <a:sym typeface="+mn-ea"/>
              </a:rPr>
              <a:t>Background</a:t>
            </a:r>
            <a:endParaRPr lang="en-US" altLang="zh-CN" b="1" dirty="0">
              <a:latin typeface="微软雅黑" panose="020B0503020204020204" charset="-122"/>
              <a:ea typeface="微软雅黑" panose="020B0503020204020204" charset="-122"/>
            </a:endParaRPr>
          </a:p>
        </p:txBody>
      </p:sp>
      <p:sp>
        <p:nvSpPr>
          <p:cNvPr id="8" name="矩形 7"/>
          <p:cNvSpPr/>
          <p:nvPr/>
        </p:nvSpPr>
        <p:spPr>
          <a:xfrm>
            <a:off x="669924" y="6105071"/>
            <a:ext cx="1085215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cstate="print">
            <a:duotone>
              <a:prstClr val="black"/>
              <a:schemeClr val="tx2">
                <a:tint val="45000"/>
                <a:satMod val="400000"/>
              </a:schemeClr>
            </a:duotone>
            <a:extLst>
              <a:ext uri="{BEBA8EAE-BF5A-486C-A8C5-ECC9F3942E4B}">
                <a14:imgProps xmlns:a14="http://schemas.microsoft.com/office/drawing/2010/main">
                  <a14:imgLayer r:embed="rId2">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232761" y="6241053"/>
            <a:ext cx="3311941" cy="49662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980" y="156107"/>
            <a:ext cx="3377478" cy="822718"/>
          </a:xfrm>
          <a:prstGeom prst="rect">
            <a:avLst/>
          </a:prstGeom>
        </p:spPr>
      </p:pic>
      <p:pic>
        <p:nvPicPr>
          <p:cNvPr id="20" name="图片 19" descr="实验室简体组合logo"/>
          <p:cNvPicPr>
            <a:picLocks noChangeAspect="1"/>
          </p:cNvPicPr>
          <p:nvPr>
            <p:custDataLst>
              <p:tags r:id="rId4"/>
            </p:custDataLst>
          </p:nvPr>
        </p:nvPicPr>
        <p:blipFill>
          <a:blip r:embed="rId5"/>
          <a:stretch>
            <a:fillRect/>
          </a:stretch>
        </p:blipFill>
        <p:spPr>
          <a:xfrm>
            <a:off x="9559326" y="6078347"/>
            <a:ext cx="1875276" cy="623546"/>
          </a:xfrm>
          <a:prstGeom prst="rect">
            <a:avLst/>
          </a:prstGeom>
        </p:spPr>
      </p:pic>
      <p:pic>
        <p:nvPicPr>
          <p:cNvPr id="6" name="图片 5"/>
          <p:cNvPicPr>
            <a:picLocks noChangeAspect="1"/>
          </p:cNvPicPr>
          <p:nvPr/>
        </p:nvPicPr>
        <p:blipFill>
          <a:blip r:embed="rId6"/>
          <a:stretch>
            <a:fillRect/>
          </a:stretch>
        </p:blipFill>
        <p:spPr>
          <a:xfrm>
            <a:off x="478790" y="1448435"/>
            <a:ext cx="5000625" cy="4333875"/>
          </a:xfrm>
          <a:prstGeom prst="rect">
            <a:avLst/>
          </a:prstGeom>
        </p:spPr>
      </p:pic>
      <p:sp>
        <p:nvSpPr>
          <p:cNvPr id="10" name="文本框 9"/>
          <p:cNvSpPr txBox="1"/>
          <p:nvPr/>
        </p:nvSpPr>
        <p:spPr>
          <a:xfrm>
            <a:off x="669925" y="1125220"/>
            <a:ext cx="4521835" cy="423545"/>
          </a:xfrm>
          <a:prstGeom prst="rect">
            <a:avLst/>
          </a:prstGeom>
          <a:noFill/>
        </p:spPr>
        <p:txBody>
          <a:bodyPr wrap="square" rtlCol="0">
            <a:spAutoFit/>
          </a:bodyPr>
          <a:p>
            <a:pPr>
              <a:lnSpc>
                <a:spcPct val="120000"/>
              </a:lnSpc>
            </a:pPr>
            <a:r>
              <a:rPr lang="en-US" altLang="zh-CN" dirty="0">
                <a:latin typeface="Times New Roman" panose="02020603050405020304" charset="0"/>
                <a:cs typeface="Times New Roman" panose="02020603050405020304" charset="0"/>
              </a:rPr>
              <a:t> an example of wireless powered MEC system</a:t>
            </a:r>
            <a:endParaRPr lang="en-US" altLang="zh-CN" dirty="0">
              <a:latin typeface="Times New Roman" panose="02020603050405020304" charset="0"/>
              <a:cs typeface="Times New Roman" panose="02020603050405020304" charset="0"/>
            </a:endParaRPr>
          </a:p>
        </p:txBody>
      </p:sp>
      <p:grpSp>
        <p:nvGrpSpPr>
          <p:cNvPr id="11" name="组合 10"/>
          <p:cNvGrpSpPr/>
          <p:nvPr/>
        </p:nvGrpSpPr>
        <p:grpSpPr>
          <a:xfrm>
            <a:off x="6127750" y="873125"/>
            <a:ext cx="5306955" cy="423545"/>
            <a:chOff x="1367" y="2236"/>
            <a:chExt cx="8399" cy="667"/>
          </a:xfrm>
        </p:grpSpPr>
        <p:sp>
          <p:nvSpPr>
            <p:cNvPr id="12" name="文本框 11"/>
            <p:cNvSpPr txBox="1"/>
            <p:nvPr/>
          </p:nvSpPr>
          <p:spPr>
            <a:xfrm>
              <a:off x="1901" y="2236"/>
              <a:ext cx="7865" cy="667"/>
            </a:xfrm>
            <a:prstGeom prst="rect">
              <a:avLst/>
            </a:prstGeom>
            <a:noFill/>
          </p:spPr>
          <p:txBody>
            <a:bodyPr wrap="square" rtlCol="0">
              <a:spAutoFit/>
            </a:bodyPr>
            <a:p>
              <a:pPr>
                <a:lnSpc>
                  <a:spcPct val="120000"/>
                </a:lnSpc>
              </a:pPr>
              <a:r>
                <a:rPr lang="en-US" altLang="zh-CN" dirty="0">
                  <a:latin typeface="Times New Roman" panose="02020603050405020304" charset="0"/>
                  <a:cs typeface="Times New Roman" panose="02020603050405020304" charset="0"/>
                </a:rPr>
                <a:t>the time-varying wireless channel condition </a:t>
              </a:r>
              <a:endParaRPr lang="en-US" altLang="zh-CN" dirty="0">
                <a:latin typeface="Times New Roman" panose="02020603050405020304" charset="0"/>
                <a:cs typeface="Times New Roman" panose="02020603050405020304" charset="0"/>
              </a:endParaRPr>
            </a:p>
          </p:txBody>
        </p:sp>
        <p:sp>
          <p:nvSpPr>
            <p:cNvPr id="13" name="椭圆 12"/>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下箭头 13"/>
          <p:cNvSpPr/>
          <p:nvPr/>
        </p:nvSpPr>
        <p:spPr>
          <a:xfrm>
            <a:off x="8281035" y="1323975"/>
            <a:ext cx="412115" cy="56578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文本框 15"/>
          <p:cNvSpPr txBox="1"/>
          <p:nvPr/>
        </p:nvSpPr>
        <p:spPr>
          <a:xfrm>
            <a:off x="8753475" y="1304290"/>
            <a:ext cx="882015" cy="423545"/>
          </a:xfrm>
          <a:prstGeom prst="rect">
            <a:avLst/>
          </a:prstGeom>
          <a:noFill/>
        </p:spPr>
        <p:txBody>
          <a:bodyPr wrap="square" rtlCol="0">
            <a:spAutoFit/>
          </a:bodyPr>
          <a:p>
            <a:pPr>
              <a:lnSpc>
                <a:spcPct val="120000"/>
              </a:lnSpc>
            </a:pPr>
            <a:r>
              <a:rPr lang="en-US" altLang="zh-CN" b="1" dirty="0">
                <a:latin typeface="Times New Roman" panose="02020603050405020304" charset="0"/>
                <a:cs typeface="Times New Roman" panose="02020603050405020304" charset="0"/>
              </a:rPr>
              <a:t>impact</a:t>
            </a:r>
            <a:endParaRPr lang="en-US" altLang="zh-CN" dirty="0">
              <a:latin typeface="Times New Roman" panose="02020603050405020304" charset="0"/>
              <a:cs typeface="Times New Roman" panose="02020603050405020304" charset="0"/>
            </a:endParaRPr>
          </a:p>
        </p:txBody>
      </p:sp>
      <p:grpSp>
        <p:nvGrpSpPr>
          <p:cNvPr id="21" name="组合 20"/>
          <p:cNvGrpSpPr/>
          <p:nvPr/>
        </p:nvGrpSpPr>
        <p:grpSpPr>
          <a:xfrm>
            <a:off x="6127750" y="1931670"/>
            <a:ext cx="5306955" cy="755650"/>
            <a:chOff x="1367" y="2236"/>
            <a:chExt cx="8399" cy="1190"/>
          </a:xfrm>
        </p:grpSpPr>
        <p:sp>
          <p:nvSpPr>
            <p:cNvPr id="22" name="文本框 21"/>
            <p:cNvSpPr txBox="1"/>
            <p:nvPr/>
          </p:nvSpPr>
          <p:spPr>
            <a:xfrm>
              <a:off x="1901" y="2236"/>
              <a:ext cx="7865" cy="1190"/>
            </a:xfrm>
            <a:prstGeom prst="rect">
              <a:avLst/>
            </a:prstGeom>
            <a:noFill/>
          </p:spPr>
          <p:txBody>
            <a:bodyPr wrap="square" rtlCol="0">
              <a:spAutoFit/>
            </a:bodyPr>
            <a:p>
              <a:pPr>
                <a:lnSpc>
                  <a:spcPct val="120000"/>
                </a:lnSpc>
              </a:pPr>
              <a:r>
                <a:rPr lang="en-US" altLang="zh-CN" dirty="0">
                  <a:latin typeface="Times New Roman" panose="02020603050405020304" charset="0"/>
                  <a:cs typeface="Times New Roman" panose="02020603050405020304" charset="0"/>
                </a:rPr>
                <a:t>the optimal offloading decision of a wireless powered MEC system</a:t>
              </a:r>
              <a:r>
                <a:rPr lang="en-US" altLang="zh-CN" dirty="0">
                  <a:latin typeface="Times New Roman" panose="02020603050405020304" charset="0"/>
                  <a:cs typeface="Times New Roman" panose="02020603050405020304" charset="0"/>
                </a:rPr>
                <a:t> </a:t>
              </a:r>
              <a:endParaRPr lang="en-US" altLang="zh-CN" dirty="0">
                <a:latin typeface="Times New Roman" panose="02020603050405020304" charset="0"/>
                <a:cs typeface="Times New Roman" panose="02020603050405020304" charset="0"/>
              </a:endParaRPr>
            </a:p>
          </p:txBody>
        </p:sp>
        <p:sp>
          <p:nvSpPr>
            <p:cNvPr id="24" name="椭圆 23"/>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5" name="下箭头 24"/>
          <p:cNvSpPr/>
          <p:nvPr/>
        </p:nvSpPr>
        <p:spPr>
          <a:xfrm>
            <a:off x="8281035" y="2721610"/>
            <a:ext cx="412115" cy="58674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文本框 25"/>
          <p:cNvSpPr txBox="1"/>
          <p:nvPr/>
        </p:nvSpPr>
        <p:spPr>
          <a:xfrm>
            <a:off x="8753475" y="2552700"/>
            <a:ext cx="1581150" cy="755650"/>
          </a:xfrm>
          <a:prstGeom prst="rect">
            <a:avLst/>
          </a:prstGeom>
          <a:noFill/>
        </p:spPr>
        <p:txBody>
          <a:bodyPr wrap="square" rtlCol="0">
            <a:spAutoFit/>
          </a:bodyPr>
          <a:p>
            <a:pPr>
              <a:lnSpc>
                <a:spcPct val="120000"/>
              </a:lnSpc>
            </a:pPr>
            <a:r>
              <a:rPr lang="en-US" altLang="zh-CN" b="1" dirty="0">
                <a:latin typeface="Times New Roman" panose="02020603050405020304" charset="0"/>
                <a:cs typeface="Times New Roman" panose="02020603050405020304" charset="0"/>
              </a:rPr>
              <a:t>key  to solving the problem</a:t>
            </a:r>
            <a:endParaRPr lang="en-US" altLang="zh-CN" b="1" dirty="0">
              <a:latin typeface="Times New Roman" panose="02020603050405020304" charset="0"/>
              <a:cs typeface="Times New Roman" panose="02020603050405020304" charset="0"/>
            </a:endParaRPr>
          </a:p>
        </p:txBody>
      </p:sp>
      <p:grpSp>
        <p:nvGrpSpPr>
          <p:cNvPr id="27" name="组合 26"/>
          <p:cNvGrpSpPr/>
          <p:nvPr/>
        </p:nvGrpSpPr>
        <p:grpSpPr>
          <a:xfrm>
            <a:off x="6127750" y="3364865"/>
            <a:ext cx="5306955" cy="1419860"/>
            <a:chOff x="1367" y="2236"/>
            <a:chExt cx="8399" cy="2236"/>
          </a:xfrm>
        </p:grpSpPr>
        <p:sp>
          <p:nvSpPr>
            <p:cNvPr id="28" name="文本框 27"/>
            <p:cNvSpPr txBox="1"/>
            <p:nvPr/>
          </p:nvSpPr>
          <p:spPr>
            <a:xfrm>
              <a:off x="1901" y="2236"/>
              <a:ext cx="7865" cy="2236"/>
            </a:xfrm>
            <a:prstGeom prst="rect">
              <a:avLst/>
            </a:prstGeom>
            <a:noFill/>
          </p:spPr>
          <p:txBody>
            <a:bodyPr wrap="square" rtlCol="0">
              <a:spAutoFit/>
            </a:bodyPr>
            <a:p>
              <a:pPr>
                <a:lnSpc>
                  <a:spcPct val="120000"/>
                </a:lnSpc>
              </a:pPr>
              <a:r>
                <a:rPr lang="en-US" altLang="zh-CN" dirty="0">
                  <a:latin typeface="Times New Roman" panose="02020603050405020304" charset="0"/>
                  <a:cs typeface="Times New Roman" panose="02020603050405020304" charset="0"/>
                </a:rPr>
                <a:t>joint optimization of </a:t>
              </a:r>
              <a:r>
                <a:rPr lang="en-US" altLang="zh-CN" b="1" dirty="0">
                  <a:latin typeface="Times New Roman" panose="02020603050405020304" charset="0"/>
                  <a:cs typeface="Times New Roman" panose="02020603050405020304" charset="0"/>
                </a:rPr>
                <a:t>individual computing mode</a:t>
              </a:r>
              <a:r>
                <a:rPr lang="en-US" altLang="zh-CN" dirty="0">
                  <a:latin typeface="Times New Roman" panose="02020603050405020304" charset="0"/>
                  <a:cs typeface="Times New Roman" panose="02020603050405020304" charset="0"/>
                </a:rPr>
                <a:t> (offloading or local computing) and </a:t>
              </a:r>
              <a:r>
                <a:rPr lang="en-US" altLang="zh-CN" b="1" dirty="0">
                  <a:latin typeface="Times New Roman" panose="02020603050405020304" charset="0"/>
                  <a:cs typeface="Times New Roman" panose="02020603050405020304" charset="0"/>
                </a:rPr>
                <a:t>wireless resource allocation</a:t>
              </a:r>
              <a:r>
                <a:rPr lang="en-US" altLang="zh-CN" dirty="0">
                  <a:latin typeface="Times New Roman" panose="02020603050405020304" charset="0"/>
                  <a:cs typeface="Times New Roman" panose="02020603050405020304" charset="0"/>
                </a:rPr>
                <a:t>(the transmission air time divided between WPT and offloading)</a:t>
              </a:r>
              <a:endParaRPr lang="en-US" altLang="zh-CN" dirty="0">
                <a:latin typeface="Times New Roman" panose="02020603050405020304" charset="0"/>
                <a:cs typeface="Times New Roman" panose="02020603050405020304" charset="0"/>
              </a:endParaRPr>
            </a:p>
          </p:txBody>
        </p:sp>
        <p:sp>
          <p:nvSpPr>
            <p:cNvPr id="29" name="椭圆 28"/>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0" name="下箭头 29"/>
          <p:cNvSpPr/>
          <p:nvPr/>
        </p:nvSpPr>
        <p:spPr>
          <a:xfrm>
            <a:off x="8341360" y="4733290"/>
            <a:ext cx="412115" cy="56578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文本框 30"/>
          <p:cNvSpPr txBox="1"/>
          <p:nvPr/>
        </p:nvSpPr>
        <p:spPr>
          <a:xfrm>
            <a:off x="8880475" y="4735830"/>
            <a:ext cx="1454785" cy="423545"/>
          </a:xfrm>
          <a:prstGeom prst="rect">
            <a:avLst/>
          </a:prstGeom>
          <a:noFill/>
        </p:spPr>
        <p:txBody>
          <a:bodyPr wrap="square" rtlCol="0">
            <a:spAutoFit/>
          </a:bodyPr>
          <a:p>
            <a:pPr>
              <a:lnSpc>
                <a:spcPct val="120000"/>
              </a:lnSpc>
            </a:pPr>
            <a:r>
              <a:rPr lang="en-US" altLang="zh-CN" b="1" dirty="0">
                <a:latin typeface="Times New Roman" panose="02020603050405020304" charset="0"/>
                <a:cs typeface="Times New Roman" panose="02020603050405020304" charset="0"/>
              </a:rPr>
              <a:t>formulated</a:t>
            </a:r>
            <a:endParaRPr lang="en-US" altLang="zh-CN" dirty="0">
              <a:latin typeface="Times New Roman" panose="02020603050405020304" charset="0"/>
              <a:cs typeface="Times New Roman" panose="02020603050405020304" charset="0"/>
            </a:endParaRPr>
          </a:p>
        </p:txBody>
      </p:sp>
      <p:grpSp>
        <p:nvGrpSpPr>
          <p:cNvPr id="32" name="组合 31"/>
          <p:cNvGrpSpPr/>
          <p:nvPr/>
        </p:nvGrpSpPr>
        <p:grpSpPr>
          <a:xfrm>
            <a:off x="6123940" y="5358765"/>
            <a:ext cx="5306955" cy="423545"/>
            <a:chOff x="1367" y="2236"/>
            <a:chExt cx="8399" cy="667"/>
          </a:xfrm>
        </p:grpSpPr>
        <p:sp>
          <p:nvSpPr>
            <p:cNvPr id="33" name="文本框 32"/>
            <p:cNvSpPr txBox="1"/>
            <p:nvPr/>
          </p:nvSpPr>
          <p:spPr>
            <a:xfrm>
              <a:off x="1901" y="2236"/>
              <a:ext cx="7865" cy="667"/>
            </a:xfrm>
            <a:prstGeom prst="rect">
              <a:avLst/>
            </a:prstGeom>
            <a:noFill/>
          </p:spPr>
          <p:txBody>
            <a:bodyPr wrap="square" rtlCol="0">
              <a:spAutoFit/>
            </a:bodyPr>
            <a:p>
              <a:pPr>
                <a:lnSpc>
                  <a:spcPct val="120000"/>
                </a:lnSpc>
              </a:pPr>
              <a:r>
                <a:rPr lang="en-US" altLang="zh-CN" dirty="0">
                  <a:latin typeface="Times New Roman" panose="02020603050405020304" charset="0"/>
                  <a:cs typeface="Times New Roman" panose="02020603050405020304" charset="0"/>
                </a:rPr>
                <a:t>mixed integer programming (MIP) problems </a:t>
              </a:r>
              <a:endParaRPr lang="en-US" altLang="zh-CN" dirty="0">
                <a:latin typeface="Times New Roman" panose="02020603050405020304" charset="0"/>
                <a:cs typeface="Times New Roman" panose="02020603050405020304" charset="0"/>
              </a:endParaRPr>
            </a:p>
          </p:txBody>
        </p:sp>
        <p:sp>
          <p:nvSpPr>
            <p:cNvPr id="34" name="椭圆 33"/>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12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78657" y="251812"/>
            <a:ext cx="621615" cy="621615"/>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txBox="1"/>
          <p:nvPr/>
        </p:nvSpPr>
        <p:spPr>
          <a:xfrm>
            <a:off x="673349" y="349372"/>
            <a:ext cx="7416090" cy="426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latin typeface="微软雅黑" panose="020B0503020204020204" charset="-122"/>
                <a:ea typeface="微软雅黑" panose="020B0503020204020204" charset="-122"/>
                <a:sym typeface="+mn-ea"/>
              </a:rPr>
              <a:t>Contributions</a:t>
            </a:r>
            <a:endParaRPr lang="en-US" altLang="zh-CN" b="1" dirty="0">
              <a:latin typeface="微软雅黑" panose="020B0503020204020204" charset="-122"/>
              <a:ea typeface="微软雅黑" panose="020B0503020204020204" charset="-122"/>
            </a:endParaRPr>
          </a:p>
        </p:txBody>
      </p:sp>
      <p:sp>
        <p:nvSpPr>
          <p:cNvPr id="8" name="矩形 7"/>
          <p:cNvSpPr/>
          <p:nvPr/>
        </p:nvSpPr>
        <p:spPr>
          <a:xfrm>
            <a:off x="669924" y="6105071"/>
            <a:ext cx="1085215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cstate="print">
            <a:duotone>
              <a:prstClr val="black"/>
              <a:schemeClr val="tx2">
                <a:tint val="45000"/>
                <a:satMod val="400000"/>
              </a:schemeClr>
            </a:duotone>
            <a:extLst>
              <a:ext uri="{BEBA8EAE-BF5A-486C-A8C5-ECC9F3942E4B}">
                <a14:imgProps xmlns:a14="http://schemas.microsoft.com/office/drawing/2010/main">
                  <a14:imgLayer r:embed="rId2">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232761" y="6241053"/>
            <a:ext cx="3311941" cy="49662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980" y="156107"/>
            <a:ext cx="3377478" cy="822718"/>
          </a:xfrm>
          <a:prstGeom prst="rect">
            <a:avLst/>
          </a:prstGeom>
        </p:spPr>
      </p:pic>
      <p:pic>
        <p:nvPicPr>
          <p:cNvPr id="20" name="图片 19" descr="实验室简体组合logo"/>
          <p:cNvPicPr>
            <a:picLocks noChangeAspect="1"/>
          </p:cNvPicPr>
          <p:nvPr>
            <p:custDataLst>
              <p:tags r:id="rId4"/>
            </p:custDataLst>
          </p:nvPr>
        </p:nvPicPr>
        <p:blipFill>
          <a:blip r:embed="rId5"/>
          <a:stretch>
            <a:fillRect/>
          </a:stretch>
        </p:blipFill>
        <p:spPr>
          <a:xfrm>
            <a:off x="9559326" y="6078347"/>
            <a:ext cx="1875276" cy="623546"/>
          </a:xfrm>
          <a:prstGeom prst="rect">
            <a:avLst/>
          </a:prstGeom>
        </p:spPr>
      </p:pic>
      <p:grpSp>
        <p:nvGrpSpPr>
          <p:cNvPr id="17" name="组合 16"/>
          <p:cNvGrpSpPr/>
          <p:nvPr/>
        </p:nvGrpSpPr>
        <p:grpSpPr>
          <a:xfrm>
            <a:off x="789464" y="1067347"/>
            <a:ext cx="9745980" cy="1087755"/>
            <a:chOff x="1367" y="2248"/>
            <a:chExt cx="15348" cy="1713"/>
          </a:xfrm>
        </p:grpSpPr>
        <p:sp>
          <p:nvSpPr>
            <p:cNvPr id="18" name="文本框 17"/>
            <p:cNvSpPr txBox="1"/>
            <p:nvPr/>
          </p:nvSpPr>
          <p:spPr>
            <a:xfrm>
              <a:off x="1901" y="2248"/>
              <a:ext cx="14814" cy="1713"/>
            </a:xfrm>
            <a:prstGeom prst="rect">
              <a:avLst/>
            </a:prstGeom>
            <a:noFill/>
          </p:spPr>
          <p:txBody>
            <a:bodyPr wrap="square" rtlCol="0">
              <a:spAutoFit/>
            </a:bodyPr>
            <a:lstStyle/>
            <a:p>
              <a:pPr>
                <a:lnSpc>
                  <a:spcPct val="120000"/>
                </a:lnSpc>
              </a:pPr>
              <a:r>
                <a:rPr lang="en-US" altLang="zh-CN" dirty="0">
                  <a:latin typeface="Times New Roman" panose="02020603050405020304" charset="0"/>
                  <a:cs typeface="Times New Roman" panose="02020603050405020304" charset="0"/>
                </a:rPr>
                <a:t>proposed a </a:t>
              </a:r>
              <a:r>
                <a:rPr lang="en-US" altLang="zh-CN" b="1" dirty="0">
                  <a:latin typeface="Times New Roman" panose="02020603050405020304" charset="0"/>
                  <a:cs typeface="Times New Roman" panose="02020603050405020304" charset="0"/>
                </a:rPr>
                <a:t>Deep Reinforcement learning-based Online Offloading</a:t>
              </a:r>
              <a:r>
                <a:rPr lang="en-US" altLang="zh-CN" dirty="0">
                  <a:latin typeface="Times New Roman" panose="02020603050405020304" charset="0"/>
                  <a:cs typeface="Times New Roman" panose="02020603050405020304" charset="0"/>
                </a:rPr>
                <a:t> </a:t>
              </a:r>
              <a:r>
                <a:rPr lang="en-US" altLang="zh-CN" b="1" dirty="0">
                  <a:latin typeface="Times New Roman" panose="02020603050405020304" charset="0"/>
                  <a:cs typeface="Times New Roman" panose="02020603050405020304" charset="0"/>
                </a:rPr>
                <a:t>(DROO)</a:t>
              </a:r>
              <a:r>
                <a:rPr lang="en-US" altLang="zh-CN" dirty="0">
                  <a:latin typeface="Times New Roman" panose="02020603050405020304" charset="0"/>
                  <a:cs typeface="Times New Roman" panose="02020603050405020304" charset="0"/>
                </a:rPr>
                <a:t> framework that learns from the past offloading experiences under various wireless fading conditions, and automatically improves its action generating policy.</a:t>
              </a:r>
              <a:endParaRPr lang="en-US" altLang="zh-CN" dirty="0">
                <a:latin typeface="Times New Roman" panose="02020603050405020304" charset="0"/>
                <a:cs typeface="Times New Roman" panose="02020603050405020304" charset="0"/>
              </a:endParaRPr>
            </a:p>
          </p:txBody>
        </p:sp>
        <p:sp>
          <p:nvSpPr>
            <p:cNvPr id="19" name="椭圆 18"/>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792660" y="2365439"/>
            <a:ext cx="9745980" cy="1087755"/>
            <a:chOff x="1367" y="2248"/>
            <a:chExt cx="15348" cy="1713"/>
          </a:xfrm>
        </p:grpSpPr>
        <p:sp>
          <p:nvSpPr>
            <p:cNvPr id="15" name="文本框 14"/>
            <p:cNvSpPr txBox="1"/>
            <p:nvPr/>
          </p:nvSpPr>
          <p:spPr>
            <a:xfrm>
              <a:off x="1901" y="2248"/>
              <a:ext cx="14814" cy="1713"/>
            </a:xfrm>
            <a:prstGeom prst="rect">
              <a:avLst/>
            </a:prstGeom>
            <a:noFill/>
          </p:spPr>
          <p:txBody>
            <a:bodyPr wrap="square" rtlCol="0">
              <a:spAutoFit/>
            </a:bodyPr>
            <a:lstStyle/>
            <a:p>
              <a:pPr>
                <a:lnSpc>
                  <a:spcPct val="120000"/>
                </a:lnSpc>
              </a:pPr>
              <a:r>
                <a:rPr lang="en-US" altLang="zh-CN" dirty="0">
                  <a:latin typeface="Times New Roman" panose="02020603050405020304" charset="0"/>
                  <a:cs typeface="Times New Roman" panose="02020603050405020304" charset="0"/>
                </a:rPr>
                <a:t>DROO decomposes the original optimization problem into an </a:t>
              </a:r>
              <a:r>
                <a:rPr lang="en-US" altLang="zh-CN" b="1" dirty="0">
                  <a:latin typeface="Times New Roman" panose="02020603050405020304" charset="0"/>
                  <a:cs typeface="Times New Roman" panose="02020603050405020304" charset="0"/>
                </a:rPr>
                <a:t>offloading decision subproblem</a:t>
              </a:r>
              <a:r>
                <a:rPr lang="en-US" altLang="zh-CN" dirty="0">
                  <a:latin typeface="Times New Roman" panose="02020603050405020304" charset="0"/>
                  <a:cs typeface="Times New Roman" panose="02020603050405020304" charset="0"/>
                </a:rPr>
                <a:t> and a </a:t>
              </a:r>
              <a:r>
                <a:rPr lang="en-US" altLang="zh-CN" b="1" dirty="0">
                  <a:latin typeface="Times New Roman" panose="02020603050405020304" charset="0"/>
                  <a:cs typeface="Times New Roman" panose="02020603050405020304" charset="0"/>
                </a:rPr>
                <a:t>resource allocation subproblem</a:t>
              </a:r>
              <a:r>
                <a:rPr lang="en-US" altLang="zh-CN" dirty="0">
                  <a:latin typeface="Times New Roman" panose="02020603050405020304" charset="0"/>
                  <a:cs typeface="Times New Roman" panose="02020603050405020304" charset="0"/>
                </a:rPr>
                <a:t>.It works for continuous state spaces and does not require the discretization of channel gains, thus, avoiding the curse of dimensionality problem.</a:t>
              </a:r>
              <a:endParaRPr lang="en-US" altLang="zh-CN" dirty="0">
                <a:latin typeface="Times New Roman" panose="02020603050405020304" charset="0"/>
                <a:cs typeface="Times New Roman" panose="02020603050405020304" charset="0"/>
              </a:endParaRPr>
            </a:p>
          </p:txBody>
        </p:sp>
        <p:sp>
          <p:nvSpPr>
            <p:cNvPr id="16" name="椭圆 15"/>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789464" y="3631283"/>
            <a:ext cx="9745980" cy="755650"/>
            <a:chOff x="1367" y="2248"/>
            <a:chExt cx="15348" cy="1190"/>
          </a:xfrm>
        </p:grpSpPr>
        <p:sp>
          <p:nvSpPr>
            <p:cNvPr id="7" name="文本框 6"/>
            <p:cNvSpPr txBox="1"/>
            <p:nvPr/>
          </p:nvSpPr>
          <p:spPr>
            <a:xfrm>
              <a:off x="1901" y="2248"/>
              <a:ext cx="14814" cy="1190"/>
            </a:xfrm>
            <a:prstGeom prst="rect">
              <a:avLst/>
            </a:prstGeom>
            <a:noFill/>
          </p:spPr>
          <p:txBody>
            <a:bodyPr wrap="square" rtlCol="0">
              <a:spAutoFit/>
            </a:bodyPr>
            <a:lstStyle/>
            <a:p>
              <a:pPr>
                <a:lnSpc>
                  <a:spcPct val="120000"/>
                </a:lnSpc>
              </a:pPr>
              <a:r>
                <a:rPr lang="en-US" altLang="zh-CN" dirty="0">
                  <a:latin typeface="Times New Roman" panose="02020603050405020304" charset="0"/>
                  <a:cs typeface="Times New Roman" panose="02020603050405020304" charset="0"/>
                </a:rPr>
                <a:t>To efficiently generate offloading actions, we devise a novel </a:t>
              </a:r>
              <a:r>
                <a:rPr lang="en-US" altLang="zh-CN" b="1" dirty="0">
                  <a:latin typeface="Times New Roman" panose="02020603050405020304" charset="0"/>
                  <a:cs typeface="Times New Roman" panose="02020603050405020304" charset="0"/>
                </a:rPr>
                <a:t>order-preserving action generation method</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p:txBody>
        </p:sp>
        <p:sp>
          <p:nvSpPr>
            <p:cNvPr id="10" name="椭圆 9"/>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792639" y="4630773"/>
            <a:ext cx="9745980" cy="755650"/>
            <a:chOff x="1367" y="2248"/>
            <a:chExt cx="15348" cy="1190"/>
          </a:xfrm>
        </p:grpSpPr>
        <p:sp>
          <p:nvSpPr>
            <p:cNvPr id="11" name="文本框 10"/>
            <p:cNvSpPr txBox="1"/>
            <p:nvPr/>
          </p:nvSpPr>
          <p:spPr>
            <a:xfrm>
              <a:off x="1901" y="2248"/>
              <a:ext cx="14814" cy="1190"/>
            </a:xfrm>
            <a:prstGeom prst="rect">
              <a:avLst/>
            </a:prstGeom>
            <a:noFill/>
          </p:spPr>
          <p:txBody>
            <a:bodyPr wrap="square" rtlCol="0">
              <a:spAutoFit/>
            </a:bodyPr>
            <a:p>
              <a:pPr>
                <a:lnSpc>
                  <a:spcPct val="120000"/>
                </a:lnSpc>
              </a:pPr>
              <a:r>
                <a:rPr lang="en-US" altLang="zh-CN" dirty="0">
                  <a:latin typeface="Times New Roman" panose="02020603050405020304" charset="0"/>
                  <a:cs typeface="Times New Roman" panose="02020603050405020304" charset="0"/>
                </a:rPr>
                <a:t>We further develop an adaptive procedure that </a:t>
              </a:r>
              <a:r>
                <a:rPr lang="en-US" altLang="zh-CN" b="1" dirty="0">
                  <a:latin typeface="Times New Roman" panose="02020603050405020304" charset="0"/>
                  <a:cs typeface="Times New Roman" panose="02020603050405020304" charset="0"/>
                </a:rPr>
                <a:t>automatically adjusts the parameters of the DROO</a:t>
              </a:r>
              <a:r>
                <a:rPr lang="en-US" altLang="zh-CN" dirty="0">
                  <a:latin typeface="Times New Roman" panose="02020603050405020304" charset="0"/>
                  <a:cs typeface="Times New Roman" panose="02020603050405020304" charset="0"/>
                </a:rPr>
                <a:t> algorithm on the fly.</a:t>
              </a:r>
              <a:endParaRPr lang="en-US" altLang="zh-CN" dirty="0">
                <a:latin typeface="Times New Roman" panose="02020603050405020304" charset="0"/>
                <a:cs typeface="Times New Roman" panose="02020603050405020304" charset="0"/>
              </a:endParaRPr>
            </a:p>
          </p:txBody>
        </p:sp>
        <p:sp>
          <p:nvSpPr>
            <p:cNvPr id="12" name="椭圆 11"/>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14300" y="257175"/>
            <a:ext cx="9153525" cy="112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占位符 160"/>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5656409" y="479353"/>
            <a:ext cx="6540686" cy="6226791"/>
          </a:xfrm>
          <a:custGeom>
            <a:avLst/>
            <a:gdLst>
              <a:gd name="connsiteX0" fmla="*/ 6530501 w 6530501"/>
              <a:gd name="connsiteY0" fmla="*/ 0 h 6530502"/>
              <a:gd name="connsiteX1" fmla="*/ 6530501 w 6530501"/>
              <a:gd name="connsiteY1" fmla="*/ 6530502 h 6530502"/>
              <a:gd name="connsiteX2" fmla="*/ 0 w 6530501"/>
              <a:gd name="connsiteY2" fmla="*/ 6530502 h 6530502"/>
              <a:gd name="connsiteX3" fmla="*/ 6530501 w 6530501"/>
              <a:gd name="connsiteY3" fmla="*/ 0 h 6530502"/>
            </a:gdLst>
            <a:ahLst/>
            <a:cxnLst>
              <a:cxn ang="0">
                <a:pos x="connsiteX0" y="connsiteY0"/>
              </a:cxn>
              <a:cxn ang="0">
                <a:pos x="connsiteX1" y="connsiteY1"/>
              </a:cxn>
              <a:cxn ang="0">
                <a:pos x="connsiteX2" y="connsiteY2"/>
              </a:cxn>
              <a:cxn ang="0">
                <a:pos x="connsiteX3" y="connsiteY3"/>
              </a:cxn>
            </a:cxnLst>
            <a:rect l="l" t="t" r="r" b="b"/>
            <a:pathLst>
              <a:path w="6530501" h="6530502">
                <a:moveTo>
                  <a:pt x="6530501" y="0"/>
                </a:moveTo>
                <a:lnTo>
                  <a:pt x="6530501" y="6530502"/>
                </a:lnTo>
                <a:lnTo>
                  <a:pt x="0" y="6530502"/>
                </a:lnTo>
                <a:cubicBezTo>
                  <a:pt x="0" y="2923805"/>
                  <a:pt x="2923804" y="0"/>
                  <a:pt x="6530501" y="0"/>
                </a:cubicBezTo>
                <a:close/>
              </a:path>
            </a:pathLst>
          </a:custGeom>
        </p:spPr>
      </p:pic>
      <p:sp>
        <p:nvSpPr>
          <p:cNvPr id="3" name="文本占位符 7"/>
          <p:cNvSpPr txBox="1"/>
          <p:nvPr/>
        </p:nvSpPr>
        <p:spPr>
          <a:xfrm>
            <a:off x="7706648" y="2962113"/>
            <a:ext cx="4155152" cy="28544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3900" dirty="0">
                <a:solidFill>
                  <a:schemeClr val="bg1">
                    <a:alpha val="84000"/>
                  </a:schemeClr>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rPr>
              <a:t>02</a:t>
            </a:r>
            <a:endParaRPr lang="zh-CN" altLang="en-US" sz="23900" dirty="0">
              <a:solidFill>
                <a:schemeClr val="bg1">
                  <a:alpha val="84000"/>
                </a:schemeClr>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endParaRPr>
          </a:p>
        </p:txBody>
      </p:sp>
      <p:sp>
        <p:nvSpPr>
          <p:cNvPr id="4" name="文本占位符 17"/>
          <p:cNvSpPr txBox="1"/>
          <p:nvPr/>
        </p:nvSpPr>
        <p:spPr>
          <a:xfrm>
            <a:off x="114300" y="2844800"/>
            <a:ext cx="6294120" cy="11690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4800" b="1" dirty="0">
                <a:latin typeface="微软雅黑" panose="020B0503020204020204" charset="-122"/>
                <a:ea typeface="微软雅黑" panose="020B0503020204020204" charset="-122"/>
                <a:sym typeface="+mn-ea"/>
              </a:rPr>
              <a:t>Methodology</a:t>
            </a:r>
            <a:endParaRPr lang="en-US" altLang="zh-CN" sz="4800" b="1" dirty="0">
              <a:latin typeface="微软雅黑" panose="020B0503020204020204" charset="-122"/>
              <a:ea typeface="微软雅黑" panose="020B0503020204020204" charset="-122"/>
              <a:sym typeface="+mn-ea"/>
            </a:endParaRPr>
          </a:p>
        </p:txBody>
      </p:sp>
      <p:sp>
        <p:nvSpPr>
          <p:cNvPr id="15" name="弧形 14"/>
          <p:cNvSpPr/>
          <p:nvPr/>
        </p:nvSpPr>
        <p:spPr>
          <a:xfrm>
            <a:off x="5334000" y="0"/>
            <a:ext cx="13714800" cy="13714800"/>
          </a:xfrm>
          <a:prstGeom prst="arc">
            <a:avLst>
              <a:gd name="adj1" fmla="val 11667376"/>
              <a:gd name="adj2" fmla="val 14369924"/>
            </a:avLst>
          </a:prstGeom>
          <a:noFill/>
          <a:ln w="38100" cap="rnd">
            <a:solidFill>
              <a:schemeClr val="accent1"/>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r>
              <a:rPr lang="en-US" altLang="zh-CN" dirty="0">
                <a:solidFill>
                  <a:schemeClr val="lt1"/>
                </a:solidFill>
              </a:rPr>
              <a:t>`</a:t>
            </a:r>
            <a:endParaRPr lang="zh-CN" altLang="en-US" dirty="0">
              <a:solidFill>
                <a:schemeClr val="lt1"/>
              </a:solidFill>
            </a:endParaRPr>
          </a:p>
        </p:txBody>
      </p:sp>
      <p:cxnSp>
        <p:nvCxnSpPr>
          <p:cNvPr id="21" name="直接连接符 20"/>
          <p:cNvCxnSpPr/>
          <p:nvPr/>
        </p:nvCxnSpPr>
        <p:spPr>
          <a:xfrm>
            <a:off x="480918" y="6655305"/>
            <a:ext cx="4643532"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2" name="矩形 21"/>
          <p:cNvSpPr/>
          <p:nvPr/>
        </p:nvSpPr>
        <p:spPr>
          <a:xfrm>
            <a:off x="480918" y="6607680"/>
            <a:ext cx="2424207" cy="457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2"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532" y="6185815"/>
            <a:ext cx="3311941" cy="496620"/>
          </a:xfrm>
          <a:prstGeom prst="rect">
            <a:avLst/>
          </a:prstGeom>
        </p:spPr>
      </p:pic>
      <p:sp>
        <p:nvSpPr>
          <p:cNvPr id="7" name="矩形 6"/>
          <p:cNvSpPr/>
          <p:nvPr/>
        </p:nvSpPr>
        <p:spPr>
          <a:xfrm flipV="1">
            <a:off x="1118217" y="3726432"/>
            <a:ext cx="4671941" cy="576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43" y="431457"/>
            <a:ext cx="3377478" cy="822718"/>
          </a:xfrm>
          <a:prstGeom prst="rect">
            <a:avLst/>
          </a:prstGeom>
        </p:spPr>
      </p:pic>
      <p:pic>
        <p:nvPicPr>
          <p:cNvPr id="12" name="图片 11" descr="实验室简体组合logo"/>
          <p:cNvPicPr>
            <a:picLocks noChangeAspect="1"/>
          </p:cNvPicPr>
          <p:nvPr>
            <p:custDataLst>
              <p:tags r:id="rId4"/>
            </p:custDataLst>
          </p:nvPr>
        </p:nvPicPr>
        <p:blipFill>
          <a:blip r:embed="rId5"/>
          <a:stretch>
            <a:fillRect/>
          </a:stretch>
        </p:blipFill>
        <p:spPr>
          <a:xfrm>
            <a:off x="4192182" y="546009"/>
            <a:ext cx="1875276" cy="6235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12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78657" y="251812"/>
            <a:ext cx="621615" cy="621615"/>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txBox="1"/>
          <p:nvPr/>
        </p:nvSpPr>
        <p:spPr>
          <a:xfrm>
            <a:off x="673349" y="349372"/>
            <a:ext cx="7416090" cy="426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latin typeface="微软雅黑" panose="020B0503020204020204" charset="-122"/>
                <a:ea typeface="微软雅黑" panose="020B0503020204020204" charset="-122"/>
              </a:rPr>
              <a:t>System Model</a:t>
            </a:r>
            <a:endParaRPr lang="en-US" altLang="zh-CN" b="1" dirty="0">
              <a:latin typeface="微软雅黑" panose="020B0503020204020204" charset="-122"/>
              <a:ea typeface="微软雅黑" panose="020B0503020204020204" charset="-122"/>
            </a:endParaRPr>
          </a:p>
        </p:txBody>
      </p:sp>
      <p:sp>
        <p:nvSpPr>
          <p:cNvPr id="8" name="矩形 7"/>
          <p:cNvSpPr/>
          <p:nvPr/>
        </p:nvSpPr>
        <p:spPr>
          <a:xfrm>
            <a:off x="669924" y="6105071"/>
            <a:ext cx="1085215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cstate="print">
            <a:duotone>
              <a:prstClr val="black"/>
              <a:schemeClr val="tx2">
                <a:tint val="45000"/>
                <a:satMod val="400000"/>
              </a:schemeClr>
            </a:duotone>
            <a:extLst>
              <a:ext uri="{BEBA8EAE-BF5A-486C-A8C5-ECC9F3942E4B}">
                <a14:imgProps xmlns:a14="http://schemas.microsoft.com/office/drawing/2010/main">
                  <a14:imgLayer r:embed="rId2">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232761" y="6241053"/>
            <a:ext cx="3311941" cy="49662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980" y="156107"/>
            <a:ext cx="3377478" cy="822718"/>
          </a:xfrm>
          <a:prstGeom prst="rect">
            <a:avLst/>
          </a:prstGeom>
        </p:spPr>
      </p:pic>
      <p:pic>
        <p:nvPicPr>
          <p:cNvPr id="20" name="图片 19" descr="实验室简体组合logo"/>
          <p:cNvPicPr>
            <a:picLocks noChangeAspect="1"/>
          </p:cNvPicPr>
          <p:nvPr>
            <p:custDataLst>
              <p:tags r:id="rId4"/>
            </p:custDataLst>
          </p:nvPr>
        </p:nvPicPr>
        <p:blipFill>
          <a:blip r:embed="rId5"/>
          <a:stretch>
            <a:fillRect/>
          </a:stretch>
        </p:blipFill>
        <p:spPr>
          <a:xfrm>
            <a:off x="9559326" y="6078347"/>
            <a:ext cx="1875276" cy="623546"/>
          </a:xfrm>
          <a:prstGeom prst="rect">
            <a:avLst/>
          </a:prstGeom>
        </p:spPr>
      </p:pic>
      <p:pic>
        <p:nvPicPr>
          <p:cNvPr id="6" name="图片 5"/>
          <p:cNvPicPr>
            <a:picLocks noChangeAspect="1"/>
          </p:cNvPicPr>
          <p:nvPr/>
        </p:nvPicPr>
        <p:blipFill>
          <a:blip r:embed="rId6"/>
          <a:stretch>
            <a:fillRect/>
          </a:stretch>
        </p:blipFill>
        <p:spPr>
          <a:xfrm>
            <a:off x="478790" y="1041400"/>
            <a:ext cx="5000625" cy="4333875"/>
          </a:xfrm>
          <a:prstGeom prst="rect">
            <a:avLst/>
          </a:prstGeom>
        </p:spPr>
      </p:pic>
      <p:grpSp>
        <p:nvGrpSpPr>
          <p:cNvPr id="10" name="组合 9"/>
          <p:cNvGrpSpPr/>
          <p:nvPr/>
        </p:nvGrpSpPr>
        <p:grpSpPr>
          <a:xfrm>
            <a:off x="6220619" y="1125132"/>
            <a:ext cx="5213985" cy="1419860"/>
            <a:chOff x="1367" y="2248"/>
            <a:chExt cx="8211" cy="2236"/>
          </a:xfrm>
        </p:grpSpPr>
        <p:sp>
          <p:nvSpPr>
            <p:cNvPr id="11" name="文本框 10"/>
            <p:cNvSpPr txBox="1"/>
            <p:nvPr/>
          </p:nvSpPr>
          <p:spPr>
            <a:xfrm>
              <a:off x="1901" y="2248"/>
              <a:ext cx="7677" cy="2236"/>
            </a:xfrm>
            <a:prstGeom prst="rect">
              <a:avLst/>
            </a:prstGeom>
            <a:noFill/>
          </p:spPr>
          <p:txBody>
            <a:bodyPr wrap="square" rtlCol="0">
              <a:spAutoFit/>
            </a:bodyPr>
            <a:p>
              <a:pPr>
                <a:lnSpc>
                  <a:spcPct val="120000"/>
                </a:lnSpc>
              </a:pPr>
              <a:r>
                <a:rPr lang="en-US" altLang="zh-CN" dirty="0">
                  <a:latin typeface="Times New Roman" panose="02020603050405020304" charset="0"/>
                  <a:cs typeface="Times New Roman" panose="02020603050405020304" charset="0"/>
                </a:rPr>
                <a:t>Just consider an AP and N WDs. The system time is divided into consecutive time frames of equal lengths T, which is set </a:t>
              </a:r>
              <a:r>
                <a:rPr lang="en-US" altLang="zh-CN" b="1" dirty="0">
                  <a:latin typeface="Times New Roman" panose="02020603050405020304" charset="0"/>
                  <a:cs typeface="Times New Roman" panose="02020603050405020304" charset="0"/>
                </a:rPr>
                <a:t>smaller than the channel coherence time</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p:txBody>
        </p:sp>
        <p:sp>
          <p:nvSpPr>
            <p:cNvPr id="12" name="椭圆 11"/>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3" name="组合 12"/>
          <p:cNvGrpSpPr/>
          <p:nvPr/>
        </p:nvGrpSpPr>
        <p:grpSpPr>
          <a:xfrm>
            <a:off x="6216174" y="2520862"/>
            <a:ext cx="5306060" cy="1419860"/>
            <a:chOff x="1367" y="2248"/>
            <a:chExt cx="8356" cy="2236"/>
          </a:xfrm>
        </p:grpSpPr>
        <mc:AlternateContent xmlns:mc="http://schemas.openxmlformats.org/markup-compatibility/2006">
          <mc:Choice xmlns:a14="http://schemas.microsoft.com/office/drawing/2010/main" Requires="a14">
            <p:sp>
              <p:nvSpPr>
                <p:cNvPr id="14" name="文本框 13"/>
                <p:cNvSpPr txBox="1"/>
                <p:nvPr/>
              </p:nvSpPr>
              <p:spPr>
                <a:xfrm>
                  <a:off x="1901" y="2248"/>
                  <a:ext cx="7822" cy="2236"/>
                </a:xfrm>
                <a:prstGeom prst="rect">
                  <a:avLst/>
                </a:prstGeom>
                <a:noFill/>
              </p:spPr>
              <p:txBody>
                <a:bodyPr wrap="square" rtlCol="0">
                  <a:spAutoFit/>
                </a:bodyPr>
                <a:p>
                  <a:pPr>
                    <a:lnSpc>
                      <a:spcPct val="120000"/>
                    </a:lnSpc>
                  </a:pPr>
                  <a:r>
                    <a:rPr lang="en-US" altLang="zh-CN" dirty="0">
                      <a:latin typeface="Times New Roman" panose="02020603050405020304" charset="0"/>
                      <a:cs typeface="Times New Roman" panose="02020603050405020304" charset="0"/>
                    </a:rPr>
                    <a:t>The AP broadcasts RF energy for the WDs to harvest. The i-th WD harvests is </a:t>
                  </a:r>
                  <a14:m>
                    <m:oMath xmlns:m="http://schemas.openxmlformats.org/officeDocument/2006/math">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𝐸</m:t>
                          </m:r>
                        </m:e>
                        <m:sub>
                          <m:r>
                            <a:rPr lang="en-US" altLang="zh-CN" i="1" dirty="0">
                              <a:latin typeface="Cambria Math" panose="02040503050406030204" pitchFamily="18" charset="0"/>
                              <a:cs typeface="Cambria Math" panose="02040503050406030204" pitchFamily="18" charset="0"/>
                            </a:rPr>
                            <m:t>𝑖</m:t>
                          </m:r>
                        </m:sub>
                      </m:sSub>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𝜇</m:t>
                      </m:r>
                      <m:r>
                        <a:rPr lang="en-US" altLang="zh-CN" i="1" dirty="0">
                          <a:latin typeface="Cambria Math" panose="02040503050406030204" pitchFamily="18" charset="0"/>
                          <a:cs typeface="Cambria Math" panose="02040503050406030204" pitchFamily="18" charset="0"/>
                        </a:rPr>
                        <m:t>𝑃</m:t>
                      </m:r>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ℎ</m:t>
                          </m:r>
                        </m:e>
                        <m:sub>
                          <m:r>
                            <a:rPr lang="en-US" altLang="zh-CN" i="1" dirty="0">
                              <a:latin typeface="Cambria Math" panose="02040503050406030204" pitchFamily="18" charset="0"/>
                              <a:cs typeface="Cambria Math" panose="02040503050406030204" pitchFamily="18" charset="0"/>
                            </a:rPr>
                            <m:t>𝑖</m:t>
                          </m:r>
                        </m:sub>
                      </m:sSub>
                      <m:r>
                        <a:rPr lang="en-US" altLang="zh-CN" i="1" dirty="0">
                          <a:latin typeface="Cambria Math" panose="02040503050406030204" pitchFamily="18" charset="0"/>
                          <a:cs typeface="Cambria Math" panose="02040503050406030204" pitchFamily="18" charset="0"/>
                        </a:rPr>
                        <m:t>𝑎𝑇</m:t>
                      </m:r>
                      <m:r>
                        <a:rPr lang="en-US" altLang="zh-CN" i="1" dirty="0">
                          <a:latin typeface="Cambria Math" panose="02040503050406030204" pitchFamily="18" charset="0"/>
                          <a:cs typeface="Cambria Math" panose="02040503050406030204" pitchFamily="18" charset="0"/>
                        </a:rPr>
                        <m:t> </m:t>
                      </m:r>
                    </m:oMath>
                  </a14:m>
                  <a:r>
                    <a:rPr lang="en-US" altLang="zh-CN" dirty="0">
                      <a:latin typeface="Times New Roman" panose="02020603050405020304" charset="0"/>
                      <a:cs typeface="Times New Roman" panose="02020603050405020304" charset="0"/>
                    </a:rPr>
                    <a:t>, where </a:t>
                  </a:r>
                  <a14:m>
                    <m:oMath xmlns:m="http://schemas.openxmlformats.org/officeDocument/2006/math">
                      <m:r>
                        <a:rPr lang="en-US" altLang="zh-CN" i="1" dirty="0">
                          <a:latin typeface="Cambria Math" panose="02040503050406030204" pitchFamily="18" charset="0"/>
                          <a:cs typeface="Cambria Math" panose="02040503050406030204" pitchFamily="18" charset="0"/>
                        </a:rPr>
                        <m:t>𝑎𝑇</m:t>
                      </m:r>
                    </m:oMath>
                  </a14:m>
                  <a:r>
                    <a:rPr lang="en-US" altLang="zh-CN" dirty="0">
                      <a:latin typeface="Times New Roman" panose="02020603050405020304" charset="0"/>
                      <a:cs typeface="Times New Roman" panose="02020603050405020304" charset="0"/>
                    </a:rPr>
                    <a:t> denotes reception time and </a:t>
                  </a:r>
                  <a14:m>
                    <m:oMath xmlns:m="http://schemas.openxmlformats.org/officeDocument/2006/math">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ℎ</m:t>
                          </m:r>
                        </m:e>
                        <m:sub>
                          <m:r>
                            <a:rPr lang="en-US" altLang="zh-CN" i="1" dirty="0">
                              <a:latin typeface="Cambria Math" panose="02040503050406030204" pitchFamily="18" charset="0"/>
                              <a:cs typeface="Cambria Math" panose="02040503050406030204" pitchFamily="18" charset="0"/>
                            </a:rPr>
                            <m:t>𝑖</m:t>
                          </m:r>
                        </m:sub>
                      </m:sSub>
                    </m:oMath>
                  </a14:m>
                  <a:r>
                    <a:rPr lang="en-US" altLang="zh-CN"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sym typeface="+mn-ea"/>
                    </a:rPr>
                    <a:t>denotes </a:t>
                  </a:r>
                  <a:r>
                    <a:rPr lang="en-US" altLang="zh-CN" dirty="0">
                      <a:latin typeface="Times New Roman" panose="02020603050405020304" charset="0"/>
                      <a:cs typeface="Times New Roman" panose="02020603050405020304" charset="0"/>
                    </a:rPr>
                    <a:t>wireless channel gain.</a:t>
                  </a:r>
                  <a:endParaRPr lang="en-US" altLang="zh-CN" dirty="0">
                    <a:latin typeface="Times New Roman" panose="02020603050405020304" charset="0"/>
                    <a:cs typeface="Times New Roman" panose="02020603050405020304" charset="0"/>
                  </a:endParaRPr>
                </a:p>
              </p:txBody>
            </p:sp>
          </mc:Choice>
          <mc:Fallback>
            <p:sp>
              <p:nvSpPr>
                <p:cNvPr id="14" name="文本框 13"/>
                <p:cNvSpPr txBox="1">
                  <a:spLocks noRot="1" noChangeAspect="1" noMove="1" noResize="1" noEditPoints="1" noAdjustHandles="1" noChangeArrowheads="1" noChangeShapeType="1" noTextEdit="1"/>
                </p:cNvSpPr>
                <p:nvPr/>
              </p:nvSpPr>
              <p:spPr>
                <a:xfrm>
                  <a:off x="1901" y="2248"/>
                  <a:ext cx="7822" cy="2236"/>
                </a:xfrm>
                <a:prstGeom prst="rect">
                  <a:avLst/>
                </a:prstGeom>
                <a:blipFill rotWithShape="1">
                  <a:blip r:embed="rId7"/>
                </a:blipFill>
              </p:spPr>
              <p:txBody>
                <a:bodyPr/>
                <a:lstStyle/>
                <a:p>
                  <a:r>
                    <a:rPr lang="zh-CN" altLang="en-US">
                      <a:noFill/>
                    </a:rPr>
                    <a:t> </a:t>
                  </a:r>
                </a:p>
              </p:txBody>
            </p:sp>
          </mc:Fallback>
        </mc:AlternateContent>
        <p:sp>
          <p:nvSpPr>
            <p:cNvPr id="15" name="椭圆 14"/>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6" name="组合 15"/>
          <p:cNvGrpSpPr/>
          <p:nvPr/>
        </p:nvGrpSpPr>
        <p:grpSpPr>
          <a:xfrm>
            <a:off x="6220619" y="4016922"/>
            <a:ext cx="5306060" cy="782955"/>
            <a:chOff x="1367" y="2248"/>
            <a:chExt cx="8356" cy="1233"/>
          </a:xfrm>
        </p:grpSpPr>
        <mc:AlternateContent xmlns:mc="http://schemas.openxmlformats.org/markup-compatibility/2006">
          <mc:Choice xmlns:a14="http://schemas.microsoft.com/office/drawing/2010/main" Requires="a14">
            <p:sp>
              <p:nvSpPr>
                <p:cNvPr id="21" name="文本框 20"/>
                <p:cNvSpPr txBox="1"/>
                <p:nvPr/>
              </p:nvSpPr>
              <p:spPr>
                <a:xfrm>
                  <a:off x="1901" y="2248"/>
                  <a:ext cx="7822" cy="1233"/>
                </a:xfrm>
                <a:prstGeom prst="rect">
                  <a:avLst/>
                </a:prstGeom>
                <a:noFill/>
              </p:spPr>
              <p:txBody>
                <a:bodyPr wrap="square" rtlCol="0">
                  <a:spAutoFit/>
                </a:bodyPr>
                <a:p>
                  <a:pPr>
                    <a:lnSpc>
                      <a:spcPct val="120000"/>
                    </a:lnSpc>
                  </a:pPr>
                  <a:r>
                    <a:rPr lang="en-US" altLang="zh-CN" b="1" dirty="0">
                      <a:latin typeface="Times New Roman" panose="02020603050405020304" charset="0"/>
                      <a:cs typeface="Times New Roman" panose="02020603050405020304" charset="0"/>
                    </a:rPr>
                    <a:t>The local computation rate</a:t>
                  </a:r>
                  <a:r>
                    <a:rPr lang="en-US" altLang="zh-CN" dirty="0">
                      <a:latin typeface="Times New Roman" panose="02020603050405020304" charset="0"/>
                      <a:cs typeface="Times New Roman" panose="02020603050405020304" charset="0"/>
                    </a:rPr>
                    <a:t> (in bits per second) is </a:t>
                  </a:r>
                  <a14:m>
                    <m:oMath xmlns:m="http://schemas.openxmlformats.org/officeDocument/2006/math">
                      <m:sSubSup>
                        <m:sSubSupPr>
                          <m:ctrlPr>
                            <a:rPr lang="en-US" altLang="zh-CN" i="1" dirty="0">
                              <a:latin typeface="Cambria Math" panose="02040503050406030204" pitchFamily="18" charset="0"/>
                              <a:cs typeface="Cambria Math" panose="02040503050406030204" pitchFamily="18" charset="0"/>
                            </a:rPr>
                          </m:ctrlPr>
                        </m:sSubSupPr>
                        <m:e>
                          <m:r>
                            <a:rPr lang="en-US" altLang="zh-CN" i="1" dirty="0">
                              <a:latin typeface="Cambria Math" panose="02040503050406030204" pitchFamily="18" charset="0"/>
                              <a:cs typeface="Cambria Math" panose="02040503050406030204" pitchFamily="18" charset="0"/>
                            </a:rPr>
                            <m:t>𝑟</m:t>
                          </m:r>
                        </m:e>
                        <m:sub>
                          <m:r>
                            <a:rPr lang="en-US" altLang="zh-CN" i="1" dirty="0">
                              <a:latin typeface="Cambria Math" panose="02040503050406030204" pitchFamily="18" charset="0"/>
                              <a:cs typeface="Cambria Math" panose="02040503050406030204" pitchFamily="18" charset="0"/>
                            </a:rPr>
                            <m:t>𝐿</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𝑖</m:t>
                          </m:r>
                        </m:sub>
                        <m:sup>
                          <m:r>
                            <a:rPr lang="en-US" altLang="zh-CN" i="1" dirty="0">
                              <a:latin typeface="Cambria Math" panose="02040503050406030204" pitchFamily="18" charset="0"/>
                              <a:cs typeface="Cambria Math" panose="02040503050406030204" pitchFamily="18" charset="0"/>
                            </a:rPr>
                            <m:t>∗</m:t>
                          </m:r>
                        </m:sup>
                      </m:sSubSup>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𝑎</m:t>
                      </m:r>
                      <m:r>
                        <a:rPr lang="en-US" altLang="zh-CN" i="1" dirty="0">
                          <a:latin typeface="Cambria Math" panose="02040503050406030204" pitchFamily="18" charset="0"/>
                          <a:cs typeface="Cambria Math" panose="02040503050406030204" pitchFamily="18" charset="0"/>
                        </a:rPr>
                        <m:t>)</m:t>
                      </m:r>
                    </m:oMath>
                  </a14:m>
                  <a:r>
                    <a:rPr lang="en-US" altLang="zh-CN" dirty="0">
                      <a:latin typeface="Times New Roman" panose="02020603050405020304" charset="0"/>
                      <a:cs typeface="Times New Roman" panose="02020603050405020304" charset="0"/>
                    </a:rPr>
                    <a:t> and the </a:t>
                  </a:r>
                  <a:r>
                    <a:rPr lang="en-US" altLang="zh-CN" b="1" dirty="0">
                      <a:latin typeface="Times New Roman" panose="02020603050405020304" charset="0"/>
                      <a:cs typeface="Times New Roman" panose="02020603050405020304" charset="0"/>
                    </a:rPr>
                    <a:t>task offloading rate</a:t>
                  </a:r>
                  <a:r>
                    <a:rPr lang="en-US" altLang="zh-CN" dirty="0">
                      <a:latin typeface="Times New Roman" panose="02020603050405020304" charset="0"/>
                      <a:cs typeface="Times New Roman" panose="02020603050405020304" charset="0"/>
                    </a:rPr>
                    <a:t> is </a:t>
                  </a:r>
                  <a14:m>
                    <m:oMath xmlns:m="http://schemas.openxmlformats.org/officeDocument/2006/math">
                      <m:sSubSup>
                        <m:sSubSupPr>
                          <m:ctrlPr>
                            <a:rPr lang="en-US" altLang="zh-CN" i="1" dirty="0">
                              <a:latin typeface="Cambria Math" panose="02040503050406030204" pitchFamily="18" charset="0"/>
                              <a:cs typeface="Cambria Math" panose="02040503050406030204" pitchFamily="18" charset="0"/>
                            </a:rPr>
                          </m:ctrlPr>
                        </m:sSubSupPr>
                        <m:e>
                          <m:r>
                            <a:rPr lang="en-US" altLang="zh-CN" i="1" dirty="0">
                              <a:latin typeface="Cambria Math" panose="02040503050406030204" pitchFamily="18" charset="0"/>
                              <a:cs typeface="Cambria Math" panose="02040503050406030204" pitchFamily="18" charset="0"/>
                            </a:rPr>
                            <m:t>𝑟</m:t>
                          </m:r>
                        </m:e>
                        <m:sub>
                          <m:r>
                            <a:rPr lang="en-US" altLang="zh-CN" i="1" dirty="0">
                              <a:latin typeface="Cambria Math" panose="02040503050406030204" pitchFamily="18" charset="0"/>
                              <a:cs typeface="Cambria Math" panose="02040503050406030204" pitchFamily="18" charset="0"/>
                            </a:rPr>
                            <m:t>𝑂</m:t>
                          </m:r>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𝑖</m:t>
                          </m:r>
                        </m:sub>
                        <m:sup>
                          <m:r>
                            <a:rPr lang="en-US" altLang="zh-CN" i="1" dirty="0">
                              <a:latin typeface="Cambria Math" panose="02040503050406030204" pitchFamily="18" charset="0"/>
                              <a:cs typeface="Cambria Math" panose="02040503050406030204" pitchFamily="18" charset="0"/>
                            </a:rPr>
                            <m:t>∗</m:t>
                          </m:r>
                        </m:sup>
                      </m:sSubSup>
                      <m:r>
                        <a:rPr lang="en-US" altLang="zh-CN" i="1" dirty="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cs typeface="Cambria Math" panose="02040503050406030204" pitchFamily="18" charset="0"/>
                        </a:rPr>
                        <m:t>𝑎</m:t>
                      </m:r>
                      <m:r>
                        <a:rPr lang="en-US" altLang="zh-CN" i="1" dirty="0">
                          <a:latin typeface="Cambria Math" panose="02040503050406030204" pitchFamily="18" charset="0"/>
                          <a:cs typeface="Cambria Math" panose="02040503050406030204" pitchFamily="18" charset="0"/>
                        </a:rPr>
                        <m:t>, </m:t>
                      </m:r>
                      <m:sSub>
                        <m:sSubPr>
                          <m:ctrlPr>
                            <a:rPr lang="en-US" altLang="zh-CN" i="1" dirty="0">
                              <a:latin typeface="Cambria Math" panose="02040503050406030204" pitchFamily="18" charset="0"/>
                              <a:cs typeface="Cambria Math" panose="02040503050406030204" pitchFamily="18" charset="0"/>
                            </a:rPr>
                          </m:ctrlPr>
                        </m:sSubPr>
                        <m:e>
                          <m:r>
                            <a:rPr lang="en-US" altLang="zh-CN" i="1" dirty="0">
                              <a:latin typeface="Cambria Math" panose="02040503050406030204" pitchFamily="18" charset="0"/>
                              <a:cs typeface="Cambria Math" panose="02040503050406030204" pitchFamily="18" charset="0"/>
                            </a:rPr>
                            <m:t>𝜏</m:t>
                          </m:r>
                        </m:e>
                        <m:sub>
                          <m:r>
                            <a:rPr lang="en-US" altLang="zh-CN" i="1" dirty="0">
                              <a:latin typeface="Cambria Math" panose="02040503050406030204" pitchFamily="18" charset="0"/>
                              <a:cs typeface="Cambria Math" panose="02040503050406030204" pitchFamily="18" charset="0"/>
                            </a:rPr>
                            <m:t>𝑖</m:t>
                          </m:r>
                        </m:sub>
                      </m:sSub>
                      <m:r>
                        <a:rPr lang="en-US" altLang="zh-CN" i="1" dirty="0">
                          <a:latin typeface="Cambria Math" panose="02040503050406030204" pitchFamily="18" charset="0"/>
                          <a:cs typeface="Cambria Math" panose="02040503050406030204" pitchFamily="18" charset="0"/>
                        </a:rPr>
                        <m:t>)</m:t>
                      </m:r>
                    </m:oMath>
                  </a14:m>
                  <a:endParaRPr lang="en-US" altLang="zh-CN" dirty="0">
                    <a:latin typeface="Times New Roman" panose="02020603050405020304" charset="0"/>
                    <a:cs typeface="Times New Roman" panose="02020603050405020304" charset="0"/>
                  </a:endParaRPr>
                </a:p>
              </p:txBody>
            </p:sp>
          </mc:Choice>
          <mc:Fallback>
            <p:sp>
              <p:nvSpPr>
                <p:cNvPr id="21" name="文本框 20"/>
                <p:cNvSpPr txBox="1">
                  <a:spLocks noRot="1" noChangeAspect="1" noMove="1" noResize="1" noEditPoints="1" noAdjustHandles="1" noChangeArrowheads="1" noChangeShapeType="1" noTextEdit="1"/>
                </p:cNvSpPr>
                <p:nvPr/>
              </p:nvSpPr>
              <p:spPr>
                <a:xfrm>
                  <a:off x="1901" y="2248"/>
                  <a:ext cx="7822" cy="1233"/>
                </a:xfrm>
                <a:prstGeom prst="rect">
                  <a:avLst/>
                </a:prstGeom>
                <a:blipFill rotWithShape="1">
                  <a:blip r:embed="rId8"/>
                </a:blipFill>
              </p:spPr>
              <p:txBody>
                <a:bodyPr/>
                <a:lstStyle/>
                <a:p>
                  <a:r>
                    <a:rPr lang="zh-CN" altLang="en-US">
                      <a:noFill/>
                    </a:rPr>
                    <a:t> </a:t>
                  </a:r>
                </a:p>
              </p:txBody>
            </p:sp>
          </mc:Fallback>
        </mc:AlternateContent>
        <p:sp>
          <p:nvSpPr>
            <p:cNvPr id="22" name="椭圆 21"/>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4" name="组合 23"/>
          <p:cNvGrpSpPr/>
          <p:nvPr/>
        </p:nvGrpSpPr>
        <p:grpSpPr>
          <a:xfrm>
            <a:off x="6216174" y="4876077"/>
            <a:ext cx="5306060" cy="423545"/>
            <a:chOff x="1367" y="2248"/>
            <a:chExt cx="8356" cy="667"/>
          </a:xfrm>
        </p:grpSpPr>
        <p:sp>
          <p:nvSpPr>
            <p:cNvPr id="25" name="文本框 24"/>
            <p:cNvSpPr txBox="1"/>
            <p:nvPr/>
          </p:nvSpPr>
          <p:spPr>
            <a:xfrm>
              <a:off x="1901" y="2248"/>
              <a:ext cx="7822" cy="667"/>
            </a:xfrm>
            <a:prstGeom prst="rect">
              <a:avLst/>
            </a:prstGeom>
            <a:noFill/>
          </p:spPr>
          <p:txBody>
            <a:bodyPr wrap="square" rtlCol="0">
              <a:spAutoFit/>
            </a:bodyPr>
            <a:p>
              <a:pPr>
                <a:lnSpc>
                  <a:spcPct val="120000"/>
                </a:lnSpc>
              </a:pPr>
              <a:r>
                <a:rPr lang="en-US" altLang="zh-CN" dirty="0">
                  <a:latin typeface="Times New Roman" panose="02020603050405020304" charset="0"/>
                  <a:cs typeface="Times New Roman" panose="02020603050405020304" charset="0"/>
                </a:rPr>
                <a:t>The final optimization objective is </a:t>
              </a:r>
              <a:endParaRPr lang="en-US" altLang="zh-CN" dirty="0">
                <a:latin typeface="Times New Roman" panose="02020603050405020304" charset="0"/>
                <a:cs typeface="Times New Roman" panose="02020603050405020304" charset="0"/>
              </a:endParaRPr>
            </a:p>
          </p:txBody>
        </p:sp>
        <p:sp>
          <p:nvSpPr>
            <p:cNvPr id="26" name="椭圆 25"/>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12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78657" y="251812"/>
            <a:ext cx="621615" cy="621615"/>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txBox="1"/>
          <p:nvPr/>
        </p:nvSpPr>
        <p:spPr>
          <a:xfrm>
            <a:off x="673349" y="349372"/>
            <a:ext cx="7416090" cy="426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latin typeface="微软雅黑" panose="020B0503020204020204" charset="-122"/>
                <a:ea typeface="微软雅黑" panose="020B0503020204020204" charset="-122"/>
              </a:rPr>
              <a:t>Methodology</a:t>
            </a:r>
            <a:endParaRPr lang="en-US" altLang="zh-CN" b="1" dirty="0">
              <a:latin typeface="微软雅黑" panose="020B0503020204020204" charset="-122"/>
              <a:ea typeface="微软雅黑" panose="020B0503020204020204" charset="-122"/>
            </a:endParaRPr>
          </a:p>
        </p:txBody>
      </p:sp>
      <p:sp>
        <p:nvSpPr>
          <p:cNvPr id="8" name="矩形 7"/>
          <p:cNvSpPr/>
          <p:nvPr/>
        </p:nvSpPr>
        <p:spPr>
          <a:xfrm>
            <a:off x="669924" y="6105071"/>
            <a:ext cx="1085215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1" cstate="print">
            <a:duotone>
              <a:prstClr val="black"/>
              <a:schemeClr val="tx2">
                <a:tint val="45000"/>
                <a:satMod val="400000"/>
              </a:schemeClr>
            </a:duotone>
            <a:extLst>
              <a:ext uri="{BEBA8EAE-BF5A-486C-A8C5-ECC9F3942E4B}">
                <a14:imgProps xmlns:a14="http://schemas.microsoft.com/office/drawing/2010/main">
                  <a14:imgLayer r:embed="rId2">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232761" y="6241053"/>
            <a:ext cx="3311941" cy="49662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1980" y="156107"/>
            <a:ext cx="3377478" cy="822718"/>
          </a:xfrm>
          <a:prstGeom prst="rect">
            <a:avLst/>
          </a:prstGeom>
        </p:spPr>
      </p:pic>
      <p:pic>
        <p:nvPicPr>
          <p:cNvPr id="20" name="图片 19" descr="实验室简体组合logo"/>
          <p:cNvPicPr>
            <a:picLocks noChangeAspect="1"/>
          </p:cNvPicPr>
          <p:nvPr>
            <p:custDataLst>
              <p:tags r:id="rId4"/>
            </p:custDataLst>
          </p:nvPr>
        </p:nvPicPr>
        <p:blipFill>
          <a:blip r:embed="rId5"/>
          <a:stretch>
            <a:fillRect/>
          </a:stretch>
        </p:blipFill>
        <p:spPr>
          <a:xfrm>
            <a:off x="9559326" y="6078347"/>
            <a:ext cx="1875276" cy="623546"/>
          </a:xfrm>
          <a:prstGeom prst="rect">
            <a:avLst/>
          </a:prstGeom>
        </p:spPr>
      </p:pic>
      <p:grpSp>
        <p:nvGrpSpPr>
          <p:cNvPr id="14" name="组合 13"/>
          <p:cNvGrpSpPr/>
          <p:nvPr/>
        </p:nvGrpSpPr>
        <p:grpSpPr>
          <a:xfrm>
            <a:off x="868045" y="1193357"/>
            <a:ext cx="9745980" cy="728345"/>
            <a:chOff x="1367" y="2248"/>
            <a:chExt cx="15348" cy="1147"/>
          </a:xfrm>
        </p:grpSpPr>
        <p:sp>
          <p:nvSpPr>
            <p:cNvPr id="15" name="文本框 14"/>
            <p:cNvSpPr txBox="1"/>
            <p:nvPr/>
          </p:nvSpPr>
          <p:spPr>
            <a:xfrm>
              <a:off x="1901" y="2248"/>
              <a:ext cx="14814" cy="1147"/>
            </a:xfrm>
            <a:prstGeom prst="rect">
              <a:avLst/>
            </a:prstGeom>
            <a:noFill/>
          </p:spPr>
          <p:txBody>
            <a:bodyPr wrap="square" rtlCol="0">
              <a:spAutoFit/>
            </a:bodyPr>
            <a:lstStyle/>
            <a:p>
              <a:pPr>
                <a:lnSpc>
                  <a:spcPct val="120000"/>
                </a:lnSpc>
              </a:pPr>
              <a:r>
                <a:rPr lang="en-US" altLang="zh-CN" b="0" i="0" dirty="0">
                  <a:solidFill>
                    <a:srgbClr val="111111"/>
                  </a:solidFill>
                  <a:effectLst/>
                  <a:latin typeface="Times New Roman" panose="02020603050405020304" charset="0"/>
                  <a:cs typeface="Times New Roman" panose="02020603050405020304" charset="0"/>
                </a:rPr>
                <a:t>As shown in Figures b and c, for agent j , the value function of the unweighted MF to the CTDE uses the following approximation:</a:t>
              </a:r>
              <a:endParaRPr lang="en-US" altLang="zh-CN" b="0" i="0" dirty="0">
                <a:solidFill>
                  <a:srgbClr val="111111"/>
                </a:solidFill>
                <a:effectLst/>
                <a:latin typeface="Times New Roman" panose="02020603050405020304" charset="0"/>
                <a:cs typeface="Times New Roman" panose="02020603050405020304" charset="0"/>
              </a:endParaRPr>
            </a:p>
          </p:txBody>
        </p:sp>
        <p:sp>
          <p:nvSpPr>
            <p:cNvPr id="16" name="椭圆 15"/>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6"/>
          <a:stretch>
            <a:fillRect/>
          </a:stretch>
        </p:blipFill>
        <p:spPr>
          <a:xfrm>
            <a:off x="4134389" y="1989814"/>
            <a:ext cx="3552381" cy="609524"/>
          </a:xfrm>
          <a:prstGeom prst="rect">
            <a:avLst/>
          </a:prstGeom>
        </p:spPr>
      </p:pic>
      <p:grpSp>
        <p:nvGrpSpPr>
          <p:cNvPr id="10" name="组合 9"/>
          <p:cNvGrpSpPr/>
          <p:nvPr/>
        </p:nvGrpSpPr>
        <p:grpSpPr>
          <a:xfrm>
            <a:off x="868045" y="2624026"/>
            <a:ext cx="9745980" cy="2138045"/>
            <a:chOff x="1367" y="2248"/>
            <a:chExt cx="15348" cy="3367"/>
          </a:xfrm>
        </p:grpSpPr>
        <mc:AlternateContent xmlns:mc="http://schemas.openxmlformats.org/markup-compatibility/2006">
          <mc:Choice xmlns:a14="http://schemas.microsoft.com/office/drawing/2010/main" Requires="a14">
            <p:sp>
              <p:nvSpPr>
                <p:cNvPr id="11" name="文本框 10"/>
                <p:cNvSpPr txBox="1"/>
                <p:nvPr/>
              </p:nvSpPr>
              <p:spPr>
                <a:xfrm>
                  <a:off x="1901" y="2248"/>
                  <a:ext cx="14814" cy="3367"/>
                </a:xfrm>
                <a:prstGeom prst="rect">
                  <a:avLst/>
                </a:prstGeom>
                <a:noFill/>
              </p:spPr>
              <p:txBody>
                <a:bodyPr wrap="square" rtlCol="0">
                  <a:spAutoFit/>
                </a:bodyPr>
                <a:lstStyle/>
                <a:p>
                  <a:pPr>
                    <a:lnSpc>
                      <a:spcPct val="120000"/>
                    </a:lnSpc>
                  </a:pPr>
                  <a14:m>
                    <m:oMath xmlns:m="http://schemas.openxmlformats.org/officeDocument/2006/math">
                      <m:sSup>
                        <m:sSupPr>
                          <m:ctrlPr>
                            <a:rPr lang="en-US" altLang="zh-CN" b="0" i="1" smtClean="0">
                              <a:solidFill>
                                <a:srgbClr val="111111"/>
                              </a:solidFill>
                              <a:effectLst/>
                              <a:latin typeface="Cambria Math" panose="02040503050406030204" pitchFamily="18" charset="0"/>
                              <a:cs typeface="Times New Roman" panose="02020603050405020304" charset="0"/>
                            </a:rPr>
                          </m:ctrlPr>
                        </m:sSupPr>
                        <m:e>
                          <m:r>
                            <a:rPr lang="en-US" altLang="zh-CN" b="0" i="1" smtClean="0">
                              <a:solidFill>
                                <a:srgbClr val="111111"/>
                              </a:solidFill>
                              <a:effectLst/>
                              <a:latin typeface="Cambria Math" panose="02040503050406030204" pitchFamily="18" charset="0"/>
                              <a:cs typeface="Times New Roman" panose="02020603050405020304" charset="0"/>
                            </a:rPr>
                            <m:t>𝑁</m:t>
                          </m:r>
                        </m:e>
                        <m:sup>
                          <m:r>
                            <a:rPr lang="en-US" altLang="zh-CN" b="0" i="1" smtClean="0">
                              <a:solidFill>
                                <a:srgbClr val="111111"/>
                              </a:solidFill>
                              <a:effectLst/>
                              <a:latin typeface="Cambria Math" panose="02040503050406030204" pitchFamily="18" charset="0"/>
                              <a:cs typeface="Times New Roman" panose="02020603050405020304" charset="0"/>
                            </a:rPr>
                            <m:t>𝑗</m:t>
                          </m:r>
                        </m:sup>
                      </m:sSup>
                    </m:oMath>
                  </a14:m>
                  <a:r>
                    <a:rPr lang="en-US" altLang="zh-CN" b="0" i="0" dirty="0">
                      <a:solidFill>
                        <a:srgbClr val="111111"/>
                      </a:solidFill>
                      <a:effectLst/>
                      <a:latin typeface="Times New Roman" panose="02020603050405020304" charset="0"/>
                      <a:cs typeface="Times New Roman" panose="02020603050405020304" charset="0"/>
                    </a:rPr>
                    <a:t> denotes the neighboring agents of agent j. However, such an unweighted average neglects the fact that the strengths of agent-agent interactions vary among different agent pairs and over time. Therefore, intuitively, we can improve the approximation into a weighted average to maintain such varying strengths. Moreover, besides reducing the dimension of a, we can reduce the dimension of s with a similar technique, further reducing the computational complexity. Generally, we propose the following approximation of the value function of CTDE when considering agent j:</a:t>
                  </a:r>
                  <a:endParaRPr lang="en-US" altLang="zh-CN" b="0" i="0" dirty="0">
                    <a:solidFill>
                      <a:srgbClr val="111111"/>
                    </a:solidFill>
                    <a:effectLst/>
                    <a:latin typeface="Times New Roman" panose="02020603050405020304" charset="0"/>
                    <a:cs typeface="Times New Roman" panose="02020603050405020304"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1901" y="2248"/>
                  <a:ext cx="14814" cy="3367"/>
                </a:xfrm>
                <a:prstGeom prst="rect">
                  <a:avLst/>
                </a:prstGeom>
                <a:blipFill rotWithShape="1">
                  <a:blip r:embed="rId7"/>
                </a:blipFill>
              </p:spPr>
              <p:txBody>
                <a:bodyPr/>
                <a:lstStyle/>
                <a:p>
                  <a:r>
                    <a:rPr lang="zh-CN" altLang="en-US">
                      <a:noFill/>
                    </a:rPr>
                    <a:t> </a:t>
                  </a:r>
                </a:p>
              </p:txBody>
            </p:sp>
          </mc:Fallback>
        </mc:AlternateContent>
        <p:sp>
          <p:nvSpPr>
            <p:cNvPr id="12" name="椭圆 11"/>
            <p:cNvSpPr/>
            <p:nvPr/>
          </p:nvSpPr>
          <p:spPr>
            <a:xfrm>
              <a:off x="1367" y="2406"/>
              <a:ext cx="327" cy="3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 name="图片 16"/>
          <p:cNvPicPr>
            <a:picLocks noChangeAspect="1"/>
          </p:cNvPicPr>
          <p:nvPr/>
        </p:nvPicPr>
        <p:blipFill>
          <a:blip r:embed="rId8"/>
          <a:stretch>
            <a:fillRect/>
          </a:stretch>
        </p:blipFill>
        <p:spPr>
          <a:xfrm>
            <a:off x="3753142" y="4789560"/>
            <a:ext cx="4685714" cy="923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PLACING_PICTURE_USER_VIEWPORT" val="{&quot;height&quot;:1740,&quot;width&quot;:5232}"/>
</p:tagLst>
</file>

<file path=ppt/tags/tag10.xml><?xml version="1.0" encoding="utf-8"?>
<p:tagLst xmlns:p="http://schemas.openxmlformats.org/presentationml/2006/main">
  <p:tag name="KSO_WM_UNIT_PLACING_PICTURE_USER_VIEWPORT" val="{&quot;height&quot;:1740,&quot;width&quot;:5232}"/>
</p:tagLst>
</file>

<file path=ppt/tags/tag11.xml><?xml version="1.0" encoding="utf-8"?>
<p:tagLst xmlns:p="http://schemas.openxmlformats.org/presentationml/2006/main">
  <p:tag name="KSO_WM_UNIT_PLACING_PICTURE_USER_VIEWPORT" val="{&quot;height&quot;:1740,&quot;width&quot;:5232}"/>
</p:tagLst>
</file>

<file path=ppt/tags/tag12.xml><?xml version="1.0" encoding="utf-8"?>
<p:tagLst xmlns:p="http://schemas.openxmlformats.org/presentationml/2006/main">
  <p:tag name="KSO_WM_UNIT_PLACING_PICTURE_USER_VIEWPORT" val="{&quot;height&quot;:1740,&quot;width&quot;:5232}"/>
</p:tagLst>
</file>

<file path=ppt/tags/tag13.xml><?xml version="1.0" encoding="utf-8"?>
<p:tagLst xmlns:p="http://schemas.openxmlformats.org/presentationml/2006/main">
  <p:tag name="KSO_WM_UNIT_PLACING_PICTURE_USER_VIEWPORT" val="{&quot;height&quot;:1740,&quot;width&quot;:5232}"/>
</p:tagLst>
</file>

<file path=ppt/tags/tag14.xml><?xml version="1.0" encoding="utf-8"?>
<p:tagLst xmlns:p="http://schemas.openxmlformats.org/presentationml/2006/main">
  <p:tag name="KSO_WM_UNIT_PLACING_PICTURE_USER_VIEWPORT" val="{&quot;height&quot;:1740,&quot;width&quot;:5232}"/>
</p:tagLst>
</file>

<file path=ppt/tags/tag15.xml><?xml version="1.0" encoding="utf-8"?>
<p:tagLst xmlns:p="http://schemas.openxmlformats.org/presentationml/2006/main">
  <p:tag name="KSO_WM_UNIT_PLACING_PICTURE_USER_VIEWPORT" val="{&quot;height&quot;:1740,&quot;width&quot;:5232}"/>
</p:tagLst>
</file>

<file path=ppt/tags/tag16.xml><?xml version="1.0" encoding="utf-8"?>
<p:tagLst xmlns:p="http://schemas.openxmlformats.org/presentationml/2006/main">
  <p:tag name="KSO_WM_UNIT_PLACING_PICTURE_USER_VIEWPORT" val="{&quot;height&quot;:1740,&quot;width&quot;:5232}"/>
</p:tagLst>
</file>

<file path=ppt/tags/tag17.xml><?xml version="1.0" encoding="utf-8"?>
<p:tagLst xmlns:p="http://schemas.openxmlformats.org/presentationml/2006/main">
  <p:tag name="KSO_WM_UNIT_PLACING_PICTURE_USER_VIEWPORT" val="{&quot;height&quot;:1740,&quot;width&quot;:5232}"/>
</p:tagLst>
</file>

<file path=ppt/tags/tag18.xml><?xml version="1.0" encoding="utf-8"?>
<p:tagLst xmlns:p="http://schemas.openxmlformats.org/presentationml/2006/main">
  <p:tag name="ISLIDE.GUIDESSETTING" val="{&quot;Id&quot;:null,&quot;Name&quot;:&quot;无&quot;,&quot;HeaderHeight&quot;:0.0,&quot;FooterHeight&quot;:0.0,&quot;SideMargin&quot;:0.0,&quot;TopMargin&quot;:0.0,&quot;BottomMargin&quot;:0.0,&quot;IntervalMargin&quot;:0.0,&quot;SettingType&quot;:&quot;System&quot;}"/>
  <p:tag name="COMMONDATA" val="eyJoZGlkIjoiMWFhYzQwMGNlNWQxZTU2NzU1YzkwMmRiMTYzY2RhZDcifQ=="/>
  <p:tag name="KSO_WPP_MARK_KEY" val="2fd0aab1-b854-4551-af7a-a7b58268367a"/>
</p:tagLst>
</file>

<file path=ppt/tags/tag2.xml><?xml version="1.0" encoding="utf-8"?>
<p:tagLst xmlns:p="http://schemas.openxmlformats.org/presentationml/2006/main">
  <p:tag name="KSO_WM_UNIT_PLACING_PICTURE_USER_VIEWPORT" val="{&quot;height&quot;:1740,&quot;width&quot;:5232}"/>
</p:tagLst>
</file>

<file path=ppt/tags/tag3.xml><?xml version="1.0" encoding="utf-8"?>
<p:tagLst xmlns:p="http://schemas.openxmlformats.org/presentationml/2006/main">
  <p:tag name="KSO_WM_UNIT_PLACING_PICTURE_USER_VIEWPORT" val="{&quot;height&quot;:1740,&quot;width&quot;:5232}"/>
</p:tagLst>
</file>

<file path=ppt/tags/tag4.xml><?xml version="1.0" encoding="utf-8"?>
<p:tagLst xmlns:p="http://schemas.openxmlformats.org/presentationml/2006/main">
  <p:tag name="KSO_WM_UNIT_PLACING_PICTURE_USER_VIEWPORT" val="{&quot;height&quot;:1740,&quot;width&quot;:5232}"/>
</p:tagLst>
</file>

<file path=ppt/tags/tag5.xml><?xml version="1.0" encoding="utf-8"?>
<p:tagLst xmlns:p="http://schemas.openxmlformats.org/presentationml/2006/main">
  <p:tag name="KSO_WM_UNIT_PLACING_PICTURE_USER_VIEWPORT" val="{&quot;height&quot;:1740,&quot;width&quot;:5232}"/>
</p:tagLst>
</file>

<file path=ppt/tags/tag6.xml><?xml version="1.0" encoding="utf-8"?>
<p:tagLst xmlns:p="http://schemas.openxmlformats.org/presentationml/2006/main">
  <p:tag name="KSO_WM_UNIT_PLACING_PICTURE_USER_VIEWPORT" val="{&quot;height&quot;:1740,&quot;width&quot;:5232}"/>
</p:tagLst>
</file>

<file path=ppt/tags/tag7.xml><?xml version="1.0" encoding="utf-8"?>
<p:tagLst xmlns:p="http://schemas.openxmlformats.org/presentationml/2006/main">
  <p:tag name="KSO_WM_UNIT_PLACING_PICTURE_USER_VIEWPORT" val="{&quot;height&quot;:1740,&quot;width&quot;:5232}"/>
</p:tagLst>
</file>

<file path=ppt/tags/tag8.xml><?xml version="1.0" encoding="utf-8"?>
<p:tagLst xmlns:p="http://schemas.openxmlformats.org/presentationml/2006/main">
  <p:tag name="KSO_WM_UNIT_PLACING_PICTURE_USER_VIEWPORT" val="{&quot;height&quot;:1740,&quot;width&quot;:5232}"/>
</p:tagLst>
</file>

<file path=ppt/tags/tag9.xml><?xml version="1.0" encoding="utf-8"?>
<p:tagLst xmlns:p="http://schemas.openxmlformats.org/presentationml/2006/main">
  <p:tag name="KSO_WM_UNIT_PLACING_PICTURE_USER_VIEWPORT" val="{&quot;height&quot;:1740,&quot;width&quot;:523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6706</Words>
  <Application>WPS 演示</Application>
  <PresentationFormat>宽屏</PresentationFormat>
  <Paragraphs>146</Paragraphs>
  <Slides>19</Slides>
  <Notes>17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19</vt:i4>
      </vt:variant>
    </vt:vector>
  </HeadingPairs>
  <TitlesOfParts>
    <vt:vector size="36" baseType="lpstr">
      <vt:lpstr>Arial</vt:lpstr>
      <vt:lpstr>宋体</vt:lpstr>
      <vt:lpstr>Wingdings</vt:lpstr>
      <vt:lpstr>Arial</vt:lpstr>
      <vt:lpstr>微软雅黑</vt:lpstr>
      <vt:lpstr>Times New Roman</vt:lpstr>
      <vt:lpstr>阿里巴巴普惠体 H</vt:lpstr>
      <vt:lpstr>Cambria Math</vt:lpstr>
      <vt:lpstr>Optima</vt:lpstr>
      <vt:lpstr>Segoe Print</vt:lpstr>
      <vt:lpstr>-apple-system</vt:lpstr>
      <vt:lpstr>Optima-Regular</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苗苗 张</dc:creator>
  <cp:lastModifiedBy>answer</cp:lastModifiedBy>
  <cp:revision>470</cp:revision>
  <dcterms:created xsi:type="dcterms:W3CDTF">2020-05-14T08:06:00Z</dcterms:created>
  <dcterms:modified xsi:type="dcterms:W3CDTF">2024-12-24T05:39:58Z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892636975E8D455397B79A04C9173273</vt:lpwstr>
  </property>
  <property fmtid="{D5CDD505-2E9C-101B-9397-08002B2CF9AE}" pid="3" name="KSOProductBuildVer">
    <vt:lpwstr>2052-12.1.0.19302</vt:lpwstr>
  </property>
</Properties>
</file>