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9" r:id="rId4"/>
    <p:sldId id="258" r:id="rId5"/>
    <p:sldId id="320" r:id="rId6"/>
    <p:sldId id="321" r:id="rId7"/>
    <p:sldId id="260" r:id="rId8"/>
    <p:sldId id="261" r:id="rId9"/>
    <p:sldId id="263" r:id="rId10"/>
    <p:sldId id="322" r:id="rId11"/>
    <p:sldId id="262" r:id="rId12"/>
    <p:sldId id="264" r:id="rId13"/>
    <p:sldId id="265" r:id="rId14"/>
    <p:sldId id="266" r:id="rId15"/>
    <p:sldId id="267" r:id="rId16"/>
    <p:sldId id="268" r:id="rId17"/>
    <p:sldId id="277" r:id="rId18"/>
    <p:sldId id="270" r:id="rId19"/>
    <p:sldId id="271" r:id="rId20"/>
    <p:sldId id="272" r:id="rId21"/>
    <p:sldId id="273" r:id="rId22"/>
    <p:sldId id="274" r:id="rId23"/>
    <p:sldId id="275" r:id="rId24"/>
    <p:sldId id="276" r:id="rId25"/>
    <p:sldId id="319" r:id="rId26"/>
  </p:sldIdLst>
  <p:sldSz cx="12192000" cy="6858000"/>
  <p:notesSz cx="6858000" cy="9144000"/>
  <p:embeddedFontLst>
    <p:embeddedFont>
      <p:font typeface="Abril Fatface" panose="02000503000000020003" pitchFamily="2" charset="0"/>
      <p:regular r:id="rId28"/>
    </p:embeddedFont>
    <p:embeddedFont>
      <p:font typeface="Barlow Condensed" panose="00000506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Handlee" panose="020B0604020202020204" charset="0"/>
      <p:regular r:id="rId37"/>
    </p:embeddedFont>
    <p:embeddedFont>
      <p:font typeface="Homemade Apple" panose="020B0604020202020204" charset="0"/>
      <p:regular r:id="rId38"/>
    </p:embeddedFont>
    <p:embeddedFont>
      <p:font typeface="Montserrat" panose="00000500000000000000" pitchFamily="2" charset="0"/>
      <p:regular r:id="rId39"/>
      <p:bold r:id="rId40"/>
      <p:italic r:id="rId41"/>
      <p:boldItalic r:id="rId42"/>
    </p:embeddedFont>
    <p:embeddedFont>
      <p:font typeface="Poppins"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9843D-0FF9-4ABB-BEEB-E6EEACB637F6}" v="1" dt="2022-12-16T17:36:58.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52749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fd8ccc01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fd8ccc01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35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fd8ccc0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fd8ccc0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fd8ccc01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d8ccc01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fd8ccc017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fd8ccc017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fd8ccc01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fd8ccc01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fd8ccc01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fd8ccc017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6fd8ccc017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6fd8ccc017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d8ccc017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d8ccc017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fd8ccc017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fd8ccc017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fd8ccc01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fd8ccc01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6fd8ccc017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6fd8ccc017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6fda0906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6fda0906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6fd8ccc017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6fd8ccc017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64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26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fd8ccc0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fd8ccc0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fd8ccc01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fd8ccc01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fd8ccc01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fd8ccc01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CUSTOM">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2" name="Google Shape;12;p2"/>
          <p:cNvSpPr/>
          <p:nvPr/>
        </p:nvSpPr>
        <p:spPr>
          <a:xfrm>
            <a:off x="-1438250" y="-1400750"/>
            <a:ext cx="2801400" cy="28014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a:off x="1202325" y="5427175"/>
            <a:ext cx="2880600" cy="28806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9715301" y="-2520801"/>
            <a:ext cx="5041500" cy="50415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0786200"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 name="Google Shape;16;p2"/>
          <p:cNvSpPr/>
          <p:nvPr/>
        </p:nvSpPr>
        <p:spPr>
          <a:xfrm>
            <a:off x="1098763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 name="Google Shape;17;p2"/>
          <p:cNvSpPr/>
          <p:nvPr/>
        </p:nvSpPr>
        <p:spPr>
          <a:xfrm>
            <a:off x="1118906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 name="Google Shape;18;p2"/>
          <p:cNvSpPr/>
          <p:nvPr/>
        </p:nvSpPr>
        <p:spPr>
          <a:xfrm rot="-5400000">
            <a:off x="-1337300" y="1615999"/>
            <a:ext cx="2599500" cy="2599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rot="5400000">
            <a:off x="9139650" y="-251575"/>
            <a:ext cx="1195200" cy="11952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rot="5400000">
            <a:off x="4723790" y="567347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a:off x="11948128" y="2296737"/>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rot="10800000">
            <a:off x="527329" y="424565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 name="Google Shape;24;p2"/>
          <p:cNvSpPr txBox="1">
            <a:spLocks noGrp="1"/>
          </p:cNvSpPr>
          <p:nvPr>
            <p:ph type="ctrTitle"/>
          </p:nvPr>
        </p:nvSpPr>
        <p:spPr>
          <a:xfrm>
            <a:off x="1672185" y="1297575"/>
            <a:ext cx="9114000" cy="27369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accent1"/>
              </a:buClr>
              <a:buSzPts val="6900"/>
              <a:buNone/>
              <a:defRPr sz="6900">
                <a:solidFill>
                  <a:schemeClr val="accent1"/>
                </a:solidFill>
              </a:defRPr>
            </a:lvl1pPr>
            <a:lvl2pPr lvl="1" algn="ctr" rtl="0">
              <a:spcBef>
                <a:spcPts val="0"/>
              </a:spcBef>
              <a:spcAft>
                <a:spcPts val="0"/>
              </a:spcAft>
              <a:buClr>
                <a:srgbClr val="57C0B2"/>
              </a:buClr>
              <a:buSzPts val="6900"/>
              <a:buNone/>
              <a:defRPr sz="6900">
                <a:solidFill>
                  <a:srgbClr val="57C0B2"/>
                </a:solidFill>
              </a:defRPr>
            </a:lvl2pPr>
            <a:lvl3pPr lvl="2" algn="ctr" rtl="0">
              <a:spcBef>
                <a:spcPts val="0"/>
              </a:spcBef>
              <a:spcAft>
                <a:spcPts val="0"/>
              </a:spcAft>
              <a:buClr>
                <a:srgbClr val="57C0B2"/>
              </a:buClr>
              <a:buSzPts val="6900"/>
              <a:buNone/>
              <a:defRPr sz="6900">
                <a:solidFill>
                  <a:srgbClr val="57C0B2"/>
                </a:solidFill>
              </a:defRPr>
            </a:lvl3pPr>
            <a:lvl4pPr lvl="3" algn="ctr" rtl="0">
              <a:spcBef>
                <a:spcPts val="0"/>
              </a:spcBef>
              <a:spcAft>
                <a:spcPts val="0"/>
              </a:spcAft>
              <a:buClr>
                <a:srgbClr val="57C0B2"/>
              </a:buClr>
              <a:buSzPts val="6900"/>
              <a:buNone/>
              <a:defRPr sz="6900">
                <a:solidFill>
                  <a:srgbClr val="57C0B2"/>
                </a:solidFill>
              </a:defRPr>
            </a:lvl4pPr>
            <a:lvl5pPr lvl="4" algn="ctr" rtl="0">
              <a:spcBef>
                <a:spcPts val="0"/>
              </a:spcBef>
              <a:spcAft>
                <a:spcPts val="0"/>
              </a:spcAft>
              <a:buClr>
                <a:srgbClr val="57C0B2"/>
              </a:buClr>
              <a:buSzPts val="6900"/>
              <a:buNone/>
              <a:defRPr sz="6900">
                <a:solidFill>
                  <a:srgbClr val="57C0B2"/>
                </a:solidFill>
              </a:defRPr>
            </a:lvl5pPr>
            <a:lvl6pPr lvl="5" algn="ctr" rtl="0">
              <a:spcBef>
                <a:spcPts val="0"/>
              </a:spcBef>
              <a:spcAft>
                <a:spcPts val="0"/>
              </a:spcAft>
              <a:buClr>
                <a:srgbClr val="57C0B2"/>
              </a:buClr>
              <a:buSzPts val="6900"/>
              <a:buNone/>
              <a:defRPr sz="6900">
                <a:solidFill>
                  <a:srgbClr val="57C0B2"/>
                </a:solidFill>
              </a:defRPr>
            </a:lvl6pPr>
            <a:lvl7pPr lvl="6" algn="ctr" rtl="0">
              <a:spcBef>
                <a:spcPts val="0"/>
              </a:spcBef>
              <a:spcAft>
                <a:spcPts val="0"/>
              </a:spcAft>
              <a:buClr>
                <a:srgbClr val="57C0B2"/>
              </a:buClr>
              <a:buSzPts val="6900"/>
              <a:buNone/>
              <a:defRPr sz="6900">
                <a:solidFill>
                  <a:srgbClr val="57C0B2"/>
                </a:solidFill>
              </a:defRPr>
            </a:lvl7pPr>
            <a:lvl8pPr lvl="7" algn="ctr" rtl="0">
              <a:spcBef>
                <a:spcPts val="0"/>
              </a:spcBef>
              <a:spcAft>
                <a:spcPts val="0"/>
              </a:spcAft>
              <a:buClr>
                <a:srgbClr val="57C0B2"/>
              </a:buClr>
              <a:buSzPts val="6900"/>
              <a:buNone/>
              <a:defRPr sz="6900">
                <a:solidFill>
                  <a:srgbClr val="57C0B2"/>
                </a:solidFill>
              </a:defRPr>
            </a:lvl8pPr>
            <a:lvl9pPr lvl="8" algn="ctr" rtl="0">
              <a:spcBef>
                <a:spcPts val="0"/>
              </a:spcBef>
              <a:spcAft>
                <a:spcPts val="0"/>
              </a:spcAft>
              <a:buClr>
                <a:srgbClr val="57C0B2"/>
              </a:buClr>
              <a:buSzPts val="6900"/>
              <a:buNone/>
              <a:defRPr sz="6900">
                <a:solidFill>
                  <a:srgbClr val="57C0B2"/>
                </a:solidFill>
              </a:defRPr>
            </a:lvl9pPr>
          </a:lstStyle>
          <a:p>
            <a:endParaRPr/>
          </a:p>
        </p:txBody>
      </p:sp>
      <p:sp>
        <p:nvSpPr>
          <p:cNvPr id="25" name="Google Shape;25;p2"/>
          <p:cNvSpPr txBox="1">
            <a:spLocks noGrp="1"/>
          </p:cNvSpPr>
          <p:nvPr>
            <p:ph type="subTitle" idx="1"/>
          </p:nvPr>
        </p:nvSpPr>
        <p:spPr>
          <a:xfrm>
            <a:off x="1672176" y="4083626"/>
            <a:ext cx="9114000" cy="10569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Clr>
                <a:schemeClr val="lt2"/>
              </a:buClr>
              <a:buSzPts val="2800"/>
              <a:buNone/>
              <a:defRPr sz="2800" b="1">
                <a:solidFill>
                  <a:schemeClr val="lt2"/>
                </a:solidFill>
              </a:defRPr>
            </a:lvl1pPr>
            <a:lvl2pPr lvl="1" algn="ctr" rtl="0">
              <a:lnSpc>
                <a:spcPct val="100000"/>
              </a:lnSpc>
              <a:spcBef>
                <a:spcPts val="0"/>
              </a:spcBef>
              <a:spcAft>
                <a:spcPts val="0"/>
              </a:spcAft>
              <a:buClr>
                <a:schemeClr val="lt2"/>
              </a:buClr>
              <a:buSzPts val="2800"/>
              <a:buNone/>
              <a:defRPr sz="2800">
                <a:solidFill>
                  <a:schemeClr val="lt2"/>
                </a:solidFill>
              </a:defRPr>
            </a:lvl2pPr>
            <a:lvl3pPr lvl="2" algn="ctr" rtl="0">
              <a:lnSpc>
                <a:spcPct val="100000"/>
              </a:lnSpc>
              <a:spcBef>
                <a:spcPts val="0"/>
              </a:spcBef>
              <a:spcAft>
                <a:spcPts val="0"/>
              </a:spcAft>
              <a:buClr>
                <a:schemeClr val="lt2"/>
              </a:buClr>
              <a:buSzPts val="2800"/>
              <a:buNone/>
              <a:defRPr sz="2800">
                <a:solidFill>
                  <a:schemeClr val="lt2"/>
                </a:solidFill>
              </a:defRPr>
            </a:lvl3pPr>
            <a:lvl4pPr lvl="3" algn="ctr" rtl="0">
              <a:lnSpc>
                <a:spcPct val="100000"/>
              </a:lnSpc>
              <a:spcBef>
                <a:spcPts val="0"/>
              </a:spcBef>
              <a:spcAft>
                <a:spcPts val="0"/>
              </a:spcAft>
              <a:buClr>
                <a:schemeClr val="lt2"/>
              </a:buClr>
              <a:buSzPts val="2800"/>
              <a:buNone/>
              <a:defRPr sz="2800">
                <a:solidFill>
                  <a:schemeClr val="lt2"/>
                </a:solidFill>
              </a:defRPr>
            </a:lvl4pPr>
            <a:lvl5pPr lvl="4" algn="ctr" rtl="0">
              <a:lnSpc>
                <a:spcPct val="100000"/>
              </a:lnSpc>
              <a:spcBef>
                <a:spcPts val="0"/>
              </a:spcBef>
              <a:spcAft>
                <a:spcPts val="0"/>
              </a:spcAft>
              <a:buClr>
                <a:schemeClr val="lt2"/>
              </a:buClr>
              <a:buSzPts val="2800"/>
              <a:buNone/>
              <a:defRPr sz="2800">
                <a:solidFill>
                  <a:schemeClr val="lt2"/>
                </a:solidFill>
              </a:defRPr>
            </a:lvl5pPr>
            <a:lvl6pPr lvl="5" algn="ctr" rtl="0">
              <a:lnSpc>
                <a:spcPct val="100000"/>
              </a:lnSpc>
              <a:spcBef>
                <a:spcPts val="0"/>
              </a:spcBef>
              <a:spcAft>
                <a:spcPts val="0"/>
              </a:spcAft>
              <a:buClr>
                <a:schemeClr val="lt2"/>
              </a:buClr>
              <a:buSzPts val="2800"/>
              <a:buNone/>
              <a:defRPr sz="2800">
                <a:solidFill>
                  <a:schemeClr val="lt2"/>
                </a:solidFill>
              </a:defRPr>
            </a:lvl6pPr>
            <a:lvl7pPr lvl="6" algn="ctr" rtl="0">
              <a:lnSpc>
                <a:spcPct val="100000"/>
              </a:lnSpc>
              <a:spcBef>
                <a:spcPts val="0"/>
              </a:spcBef>
              <a:spcAft>
                <a:spcPts val="0"/>
              </a:spcAft>
              <a:buClr>
                <a:schemeClr val="lt2"/>
              </a:buClr>
              <a:buSzPts val="2800"/>
              <a:buNone/>
              <a:defRPr sz="2800">
                <a:solidFill>
                  <a:schemeClr val="lt2"/>
                </a:solidFill>
              </a:defRPr>
            </a:lvl7pPr>
            <a:lvl8pPr lvl="7" algn="ctr" rtl="0">
              <a:lnSpc>
                <a:spcPct val="100000"/>
              </a:lnSpc>
              <a:spcBef>
                <a:spcPts val="0"/>
              </a:spcBef>
              <a:spcAft>
                <a:spcPts val="0"/>
              </a:spcAft>
              <a:buClr>
                <a:schemeClr val="lt2"/>
              </a:buClr>
              <a:buSzPts val="2800"/>
              <a:buNone/>
              <a:defRPr sz="2800">
                <a:solidFill>
                  <a:schemeClr val="lt2"/>
                </a:solidFill>
              </a:defRPr>
            </a:lvl8pPr>
            <a:lvl9pPr lvl="8" algn="ctr" rtl="0">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6" name="Google Shape;26;p2"/>
          <p:cNvSpPr/>
          <p:nvPr/>
        </p:nvSpPr>
        <p:spPr>
          <a:xfrm rot="5400000">
            <a:off x="7613906" y="4973911"/>
            <a:ext cx="1575346" cy="2113893"/>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rot="5400000">
            <a:off x="3099079" y="-52856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 name="Google Shape;28;p2"/>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Barlow Condensed"/>
                <a:ea typeface="Barlow Condensed"/>
                <a:cs typeface="Barlow Condensed"/>
                <a:sym typeface="Barlow Condensed"/>
              </a:rPr>
              <a:t>SLIDESMANIA.COM</a:t>
            </a:r>
            <a:endParaRPr>
              <a:solidFill>
                <a:schemeClr val="lt1"/>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or Process">
  <p:cSld name="CUSTOM_11">
    <p:spTree>
      <p:nvGrpSpPr>
        <p:cNvPr id="1" name="Shape 151"/>
        <p:cNvGrpSpPr/>
        <p:nvPr/>
      </p:nvGrpSpPr>
      <p:grpSpPr>
        <a:xfrm>
          <a:off x="0" y="0"/>
          <a:ext cx="0" cy="0"/>
          <a:chOff x="0" y="0"/>
          <a:chExt cx="0" cy="0"/>
        </a:xfrm>
      </p:grpSpPr>
      <p:sp>
        <p:nvSpPr>
          <p:cNvPr id="152" name="Google Shape;152;p11"/>
          <p:cNvSpPr txBox="1">
            <a:spLocks noGrp="1"/>
          </p:cNvSpPr>
          <p:nvPr>
            <p:ph type="sldNum" idx="12"/>
          </p:nvPr>
        </p:nvSpPr>
        <p:spPr>
          <a:xfrm>
            <a:off x="10813718"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11"/>
          <p:cNvSpPr txBox="1">
            <a:spLocks noGrp="1"/>
          </p:cNvSpPr>
          <p:nvPr>
            <p:ph type="body" idx="1"/>
          </p:nvPr>
        </p:nvSpPr>
        <p:spPr>
          <a:xfrm>
            <a:off x="408738"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54" name="Google Shape;154;p11"/>
          <p:cNvSpPr txBox="1">
            <a:spLocks noGrp="1"/>
          </p:cNvSpPr>
          <p:nvPr>
            <p:ph type="subTitle" idx="2"/>
          </p:nvPr>
        </p:nvSpPr>
        <p:spPr>
          <a:xfrm>
            <a:off x="408738"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55" name="Google Shape;155;p11"/>
          <p:cNvSpPr txBox="1">
            <a:spLocks noGrp="1"/>
          </p:cNvSpPr>
          <p:nvPr>
            <p:ph type="body" idx="3"/>
          </p:nvPr>
        </p:nvSpPr>
        <p:spPr>
          <a:xfrm>
            <a:off x="2727301"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56" name="Google Shape;156;p11"/>
          <p:cNvSpPr txBox="1">
            <a:spLocks noGrp="1"/>
          </p:cNvSpPr>
          <p:nvPr>
            <p:ph type="subTitle" idx="4"/>
          </p:nvPr>
        </p:nvSpPr>
        <p:spPr>
          <a:xfrm>
            <a:off x="2727301"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57" name="Google Shape;157;p11"/>
          <p:cNvSpPr txBox="1">
            <a:spLocks noGrp="1"/>
          </p:cNvSpPr>
          <p:nvPr>
            <p:ph type="body" idx="5"/>
          </p:nvPr>
        </p:nvSpPr>
        <p:spPr>
          <a:xfrm>
            <a:off x="5045864"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58" name="Google Shape;158;p11"/>
          <p:cNvSpPr txBox="1">
            <a:spLocks noGrp="1"/>
          </p:cNvSpPr>
          <p:nvPr>
            <p:ph type="subTitle" idx="6"/>
          </p:nvPr>
        </p:nvSpPr>
        <p:spPr>
          <a:xfrm>
            <a:off x="5045864"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59" name="Google Shape;159;p11"/>
          <p:cNvSpPr txBox="1">
            <a:spLocks noGrp="1"/>
          </p:cNvSpPr>
          <p:nvPr>
            <p:ph type="body" idx="7"/>
          </p:nvPr>
        </p:nvSpPr>
        <p:spPr>
          <a:xfrm>
            <a:off x="7364428"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60" name="Google Shape;160;p11"/>
          <p:cNvSpPr txBox="1">
            <a:spLocks noGrp="1"/>
          </p:cNvSpPr>
          <p:nvPr>
            <p:ph type="subTitle" idx="8"/>
          </p:nvPr>
        </p:nvSpPr>
        <p:spPr>
          <a:xfrm>
            <a:off x="7364428"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61" name="Google Shape;161;p11"/>
          <p:cNvSpPr txBox="1">
            <a:spLocks noGrp="1"/>
          </p:cNvSpPr>
          <p:nvPr>
            <p:ph type="body" idx="9"/>
          </p:nvPr>
        </p:nvSpPr>
        <p:spPr>
          <a:xfrm>
            <a:off x="9682991"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62" name="Google Shape;162;p11"/>
          <p:cNvSpPr txBox="1">
            <a:spLocks noGrp="1"/>
          </p:cNvSpPr>
          <p:nvPr>
            <p:ph type="subTitle" idx="13"/>
          </p:nvPr>
        </p:nvSpPr>
        <p:spPr>
          <a:xfrm>
            <a:off x="9682991"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63" name="Google Shape;163;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164" name="Google Shape;164;p11"/>
          <p:cNvSpPr/>
          <p:nvPr/>
        </p:nvSpPr>
        <p:spPr>
          <a:xfrm>
            <a:off x="-930500" y="2685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11"/>
          <p:cNvSpPr/>
          <p:nvPr/>
        </p:nvSpPr>
        <p:spPr>
          <a:xfrm flipH="1">
            <a:off x="2727300" y="268500"/>
            <a:ext cx="3160500" cy="3160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11"/>
          <p:cNvSpPr/>
          <p:nvPr/>
        </p:nvSpPr>
        <p:spPr>
          <a:xfrm>
            <a:off x="3808850" y="268500"/>
            <a:ext cx="3160500" cy="31605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11"/>
          <p:cNvSpPr/>
          <p:nvPr/>
        </p:nvSpPr>
        <p:spPr>
          <a:xfrm flipH="1">
            <a:off x="7466650" y="268500"/>
            <a:ext cx="3160500" cy="3160500"/>
          </a:xfrm>
          <a:prstGeom prst="pie">
            <a:avLst>
              <a:gd name="adj1" fmla="val 0"/>
              <a:gd name="adj2" fmla="val 5456402"/>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11"/>
          <p:cNvSpPr/>
          <p:nvPr/>
        </p:nvSpPr>
        <p:spPr>
          <a:xfrm>
            <a:off x="8306150" y="2685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11"/>
          <p:cNvSpPr/>
          <p:nvPr/>
        </p:nvSpPr>
        <p:spPr>
          <a:xfrm rot="5400000">
            <a:off x="11144650" y="-1166347"/>
            <a:ext cx="2187300" cy="21873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 name="Google Shape;170;p11"/>
          <p:cNvSpPr/>
          <p:nvPr/>
        </p:nvSpPr>
        <p:spPr>
          <a:xfrm>
            <a:off x="11508830"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1" name="Google Shape;171;p11"/>
          <p:cNvSpPr/>
          <p:nvPr/>
        </p:nvSpPr>
        <p:spPr>
          <a:xfrm>
            <a:off x="11585982"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2" name="Google Shape;172;p11"/>
          <p:cNvSpPr/>
          <p:nvPr/>
        </p:nvSpPr>
        <p:spPr>
          <a:xfrm>
            <a:off x="11663134"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3" name="Google Shape;173;p11"/>
          <p:cNvSpPr/>
          <p:nvPr/>
        </p:nvSpPr>
        <p:spPr>
          <a:xfrm rot="5400000" flipH="1">
            <a:off x="10041980" y="-753988"/>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sMania">
  <p:cSld name="CUSTOM_13">
    <p:spTree>
      <p:nvGrpSpPr>
        <p:cNvPr id="1" name="Shape 174"/>
        <p:cNvGrpSpPr/>
        <p:nvPr/>
      </p:nvGrpSpPr>
      <p:grpSpPr>
        <a:xfrm>
          <a:off x="0" y="0"/>
          <a:ext cx="0" cy="0"/>
          <a:chOff x="0" y="0"/>
          <a:chExt cx="0" cy="0"/>
        </a:xfrm>
      </p:grpSpPr>
      <p:grpSp>
        <p:nvGrpSpPr>
          <p:cNvPr id="175" name="Google Shape;175;p12"/>
          <p:cNvGrpSpPr/>
          <p:nvPr/>
        </p:nvGrpSpPr>
        <p:grpSpPr>
          <a:xfrm>
            <a:off x="0" y="0"/>
            <a:ext cx="12192000" cy="6858000"/>
            <a:chOff x="0" y="0"/>
            <a:chExt cx="12192000" cy="6858000"/>
          </a:xfrm>
        </p:grpSpPr>
        <p:sp>
          <p:nvSpPr>
            <p:cNvPr id="176" name="Google Shape;176;p12"/>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12">
              <a:hlinkClick r:id="rId2"/>
            </p:cNvPr>
            <p:cNvPicPr preferRelativeResize="0"/>
            <p:nvPr/>
          </p:nvPicPr>
          <p:blipFill rotWithShape="1">
            <a:blip r:embed="rId3">
              <a:alphaModFix/>
            </a:blip>
            <a:srcRect/>
            <a:stretch/>
          </p:blipFill>
          <p:spPr>
            <a:xfrm>
              <a:off x="465600" y="331100"/>
              <a:ext cx="5101466" cy="2201299"/>
            </a:xfrm>
            <a:prstGeom prst="rect">
              <a:avLst/>
            </a:prstGeom>
            <a:noFill/>
            <a:ln>
              <a:noFill/>
            </a:ln>
          </p:spPr>
        </p:pic>
        <p:sp>
          <p:nvSpPr>
            <p:cNvPr id="178" name="Google Shape;178;p12"/>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p:txBody>
        </p:sp>
        <p:cxnSp>
          <p:nvCxnSpPr>
            <p:cNvPr id="179" name="Google Shape;179;p12"/>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80" name="Google Shape;180;p12">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181" name="Google Shape;181;p12">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182" name="Google Shape;182;p12">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183" name="Google Shape;183;p12">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184" name="Google Shape;184;p12"/>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itle and text">
  <p:cSld name="CUSTOM_5">
    <p:spTree>
      <p:nvGrpSpPr>
        <p:cNvPr id="1" name="Shape 29"/>
        <p:cNvGrpSpPr/>
        <p:nvPr/>
      </p:nvGrpSpPr>
      <p:grpSpPr>
        <a:xfrm>
          <a:off x="0" y="0"/>
          <a:ext cx="0" cy="0"/>
          <a:chOff x="0" y="0"/>
          <a:chExt cx="0" cy="0"/>
        </a:xfrm>
      </p:grpSpPr>
      <p:sp>
        <p:nvSpPr>
          <p:cNvPr id="30" name="Google Shape;3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3"/>
          <p:cNvSpPr txBox="1">
            <a:spLocks noGrp="1"/>
          </p:cNvSpPr>
          <p:nvPr>
            <p:ph type="title"/>
          </p:nvPr>
        </p:nvSpPr>
        <p:spPr>
          <a:xfrm>
            <a:off x="3137450" y="593125"/>
            <a:ext cx="5664900" cy="7635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2" name="Google Shape;32;p3"/>
          <p:cNvSpPr txBox="1">
            <a:spLocks noGrp="1"/>
          </p:cNvSpPr>
          <p:nvPr>
            <p:ph type="body" idx="1"/>
          </p:nvPr>
        </p:nvSpPr>
        <p:spPr>
          <a:xfrm>
            <a:off x="3137450" y="3072725"/>
            <a:ext cx="5664900" cy="3144900"/>
          </a:xfrm>
          <a:prstGeom prst="rect">
            <a:avLst/>
          </a:prstGeom>
        </p:spPr>
        <p:txBody>
          <a:bodyPr spcFirstLastPara="1" wrap="square" lIns="121900" tIns="121900" rIns="121900" bIns="121900" anchor="t" anchorCtr="0">
            <a:noAutofit/>
          </a:bodyPr>
          <a:lstStyle>
            <a:lvl1pPr marL="457200" lvl="0" indent="-381000" algn="ctr" rtl="0">
              <a:lnSpc>
                <a:spcPct val="115000"/>
              </a:lnSpc>
              <a:spcBef>
                <a:spcPts val="0"/>
              </a:spcBef>
              <a:spcAft>
                <a:spcPts val="0"/>
              </a:spcAft>
              <a:buSzPts val="2400"/>
              <a:buChar char="●"/>
              <a:defRPr sz="2400"/>
            </a:lvl1pPr>
            <a:lvl2pPr marL="914400" lvl="1" indent="-381000" algn="ctr" rtl="0">
              <a:lnSpc>
                <a:spcPct val="115000"/>
              </a:lnSpc>
              <a:spcBef>
                <a:spcPts val="2100"/>
              </a:spcBef>
              <a:spcAft>
                <a:spcPts val="0"/>
              </a:spcAft>
              <a:buSzPts val="2400"/>
              <a:buChar char="○"/>
              <a:defRPr sz="2400"/>
            </a:lvl2pPr>
            <a:lvl3pPr marL="1371600" lvl="2" indent="-381000" algn="ctr" rtl="0">
              <a:lnSpc>
                <a:spcPct val="115000"/>
              </a:lnSpc>
              <a:spcBef>
                <a:spcPts val="2100"/>
              </a:spcBef>
              <a:spcAft>
                <a:spcPts val="0"/>
              </a:spcAft>
              <a:buSzPts val="2400"/>
              <a:buChar char="■"/>
              <a:defRPr sz="2400"/>
            </a:lvl3pPr>
            <a:lvl4pPr marL="1828800" lvl="3" indent="-381000" algn="ctr" rtl="0">
              <a:lnSpc>
                <a:spcPct val="115000"/>
              </a:lnSpc>
              <a:spcBef>
                <a:spcPts val="2100"/>
              </a:spcBef>
              <a:spcAft>
                <a:spcPts val="0"/>
              </a:spcAft>
              <a:buSzPts val="2400"/>
              <a:buChar char="●"/>
              <a:defRPr sz="2400"/>
            </a:lvl4pPr>
            <a:lvl5pPr marL="2286000" lvl="4" indent="-381000" algn="ctr" rtl="0">
              <a:lnSpc>
                <a:spcPct val="115000"/>
              </a:lnSpc>
              <a:spcBef>
                <a:spcPts val="2100"/>
              </a:spcBef>
              <a:spcAft>
                <a:spcPts val="0"/>
              </a:spcAft>
              <a:buSzPts val="2400"/>
              <a:buChar char="○"/>
              <a:defRPr sz="2400"/>
            </a:lvl5pPr>
            <a:lvl6pPr marL="2743200" lvl="5" indent="-381000" algn="ctr" rtl="0">
              <a:lnSpc>
                <a:spcPct val="115000"/>
              </a:lnSpc>
              <a:spcBef>
                <a:spcPts val="2100"/>
              </a:spcBef>
              <a:spcAft>
                <a:spcPts val="0"/>
              </a:spcAft>
              <a:buSzPts val="2400"/>
              <a:buChar char="■"/>
              <a:defRPr sz="2400"/>
            </a:lvl6pPr>
            <a:lvl7pPr marL="3200400" lvl="6" indent="-381000" algn="ctr" rtl="0">
              <a:lnSpc>
                <a:spcPct val="115000"/>
              </a:lnSpc>
              <a:spcBef>
                <a:spcPts val="2100"/>
              </a:spcBef>
              <a:spcAft>
                <a:spcPts val="0"/>
              </a:spcAft>
              <a:buSzPts val="2400"/>
              <a:buChar char="●"/>
              <a:defRPr sz="2400"/>
            </a:lvl7pPr>
            <a:lvl8pPr marL="3657600" lvl="7" indent="-381000" algn="ctr" rtl="0">
              <a:lnSpc>
                <a:spcPct val="115000"/>
              </a:lnSpc>
              <a:spcBef>
                <a:spcPts val="2100"/>
              </a:spcBef>
              <a:spcAft>
                <a:spcPts val="0"/>
              </a:spcAft>
              <a:buSzPts val="2400"/>
              <a:buChar char="○"/>
              <a:defRPr sz="2400"/>
            </a:lvl8pPr>
            <a:lvl9pPr marL="4114800" lvl="8" indent="-381000" algn="ctr" rtl="0">
              <a:lnSpc>
                <a:spcPct val="115000"/>
              </a:lnSpc>
              <a:spcBef>
                <a:spcPts val="2100"/>
              </a:spcBef>
              <a:spcAft>
                <a:spcPts val="2100"/>
              </a:spcAft>
              <a:buSzPts val="2400"/>
              <a:buChar char="■"/>
              <a:defRPr sz="2400"/>
            </a:lvl9pPr>
          </a:lstStyle>
          <a:p>
            <a:endParaRPr/>
          </a:p>
        </p:txBody>
      </p:sp>
      <p:sp>
        <p:nvSpPr>
          <p:cNvPr id="33" name="Google Shape;33;p3"/>
          <p:cNvSpPr txBox="1">
            <a:spLocks noGrp="1"/>
          </p:cNvSpPr>
          <p:nvPr>
            <p:ph type="subTitle" idx="2"/>
          </p:nvPr>
        </p:nvSpPr>
        <p:spPr>
          <a:xfrm>
            <a:off x="3137450" y="1728825"/>
            <a:ext cx="5664900" cy="971700"/>
          </a:xfrm>
          <a:prstGeom prst="rect">
            <a:avLst/>
          </a:prstGeom>
        </p:spPr>
        <p:txBody>
          <a:bodyPr spcFirstLastPara="1" wrap="square" lIns="121900" tIns="121900" rIns="121900" bIns="121900" anchor="t" anchorCtr="0">
            <a:noAutofit/>
          </a:bodyPr>
          <a:lstStyle>
            <a:lvl1pPr lvl="0" algn="ctr" rtl="0">
              <a:spcBef>
                <a:spcPts val="0"/>
              </a:spcBef>
              <a:spcAft>
                <a:spcPts val="0"/>
              </a:spcAft>
              <a:buNone/>
              <a:defRPr sz="6000">
                <a:solidFill>
                  <a:schemeClr val="lt2"/>
                </a:solidFill>
              </a:defRPr>
            </a:lvl1pPr>
            <a:lvl2pPr lvl="1" algn="ctr" rtl="0">
              <a:spcBef>
                <a:spcPts val="2100"/>
              </a:spcBef>
              <a:spcAft>
                <a:spcPts val="0"/>
              </a:spcAft>
              <a:buNone/>
              <a:defRPr/>
            </a:lvl2pPr>
            <a:lvl3pPr lvl="2" algn="ctr" rtl="0">
              <a:spcBef>
                <a:spcPts val="2100"/>
              </a:spcBef>
              <a:spcAft>
                <a:spcPts val="0"/>
              </a:spcAft>
              <a:buNone/>
              <a:defRPr/>
            </a:lvl3pPr>
            <a:lvl4pPr lvl="3" algn="ctr" rtl="0">
              <a:spcBef>
                <a:spcPts val="2100"/>
              </a:spcBef>
              <a:spcAft>
                <a:spcPts val="0"/>
              </a:spcAft>
              <a:buNone/>
              <a:defRPr/>
            </a:lvl4pPr>
            <a:lvl5pPr lvl="4" algn="ctr" rtl="0">
              <a:spcBef>
                <a:spcPts val="2100"/>
              </a:spcBef>
              <a:spcAft>
                <a:spcPts val="0"/>
              </a:spcAft>
              <a:buNone/>
              <a:defRPr/>
            </a:lvl5pPr>
            <a:lvl6pPr lvl="5" algn="ctr" rtl="0">
              <a:spcBef>
                <a:spcPts val="2100"/>
              </a:spcBef>
              <a:spcAft>
                <a:spcPts val="0"/>
              </a:spcAft>
              <a:buNone/>
              <a:defRPr/>
            </a:lvl6pPr>
            <a:lvl7pPr lvl="6" algn="ctr" rtl="0">
              <a:spcBef>
                <a:spcPts val="2100"/>
              </a:spcBef>
              <a:spcAft>
                <a:spcPts val="0"/>
              </a:spcAft>
              <a:buNone/>
              <a:defRPr/>
            </a:lvl7pPr>
            <a:lvl8pPr lvl="7" algn="ctr" rtl="0">
              <a:spcBef>
                <a:spcPts val="2100"/>
              </a:spcBef>
              <a:spcAft>
                <a:spcPts val="0"/>
              </a:spcAft>
              <a:buNone/>
              <a:defRPr/>
            </a:lvl8pPr>
            <a:lvl9pPr lvl="8" algn="ctr" rtl="0">
              <a:spcBef>
                <a:spcPts val="2100"/>
              </a:spcBef>
              <a:spcAft>
                <a:spcPts val="2100"/>
              </a:spcAft>
              <a:buNone/>
              <a:defRPr/>
            </a:lvl9pPr>
          </a:lstStyle>
          <a:p>
            <a:endParaRPr/>
          </a:p>
        </p:txBody>
      </p:sp>
      <p:sp>
        <p:nvSpPr>
          <p:cNvPr id="34" name="Google Shape;34;p3"/>
          <p:cNvSpPr/>
          <p:nvPr/>
        </p:nvSpPr>
        <p:spPr>
          <a:xfrm flipH="1">
            <a:off x="11144842" y="-1214008"/>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rot="10800000" flipH="1">
            <a:off x="737897" y="5788347"/>
            <a:ext cx="2189700" cy="21897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rot="-5400000" flipH="1">
            <a:off x="-2187258"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flipH="1">
            <a:off x="1278194"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 name="Google Shape;38;p3"/>
          <p:cNvSpPr/>
          <p:nvPr/>
        </p:nvSpPr>
        <p:spPr>
          <a:xfrm flipH="1">
            <a:off x="1128149"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 name="Google Shape;39;p3"/>
          <p:cNvSpPr/>
          <p:nvPr/>
        </p:nvSpPr>
        <p:spPr>
          <a:xfrm flipH="1">
            <a:off x="97810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 name="Google Shape;40;p3"/>
          <p:cNvSpPr/>
          <p:nvPr/>
        </p:nvSpPr>
        <p:spPr>
          <a:xfrm rot="5400000" flipH="1">
            <a:off x="11144842" y="1356634"/>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rot="-5400000" flipH="1">
            <a:off x="1657233" y="-50"/>
            <a:ext cx="758100" cy="7581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61991" y="5587762"/>
            <a:ext cx="1270261" cy="1270263"/>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flipH="1">
            <a:off x="9681537" y="30"/>
            <a:ext cx="1119251" cy="1501878"/>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Google Shape;44;p3"/>
          <p:cNvSpPr/>
          <p:nvPr/>
        </p:nvSpPr>
        <p:spPr>
          <a:xfrm rot="-5400000" flipH="1">
            <a:off x="9843391" y="5999915"/>
            <a:ext cx="291703" cy="106633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5" name="Google Shape;45;p3"/>
          <p:cNvSpPr/>
          <p:nvPr/>
        </p:nvSpPr>
        <p:spPr>
          <a:xfrm rot="10800000" flipH="1">
            <a:off x="11621013" y="3509251"/>
            <a:ext cx="410850" cy="1501878"/>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 name="Google Shape;46;p3"/>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CUSTOM_10">
    <p:spTree>
      <p:nvGrpSpPr>
        <p:cNvPr id="1" name="Shape 47"/>
        <p:cNvGrpSpPr/>
        <p:nvPr/>
      </p:nvGrpSpPr>
      <p:grpSpPr>
        <a:xfrm>
          <a:off x="0" y="0"/>
          <a:ext cx="0" cy="0"/>
          <a:chOff x="0" y="0"/>
          <a:chExt cx="0" cy="0"/>
        </a:xfrm>
      </p:grpSpPr>
      <p:sp>
        <p:nvSpPr>
          <p:cNvPr id="48" name="Google Shape;48;p4"/>
          <p:cNvSpPr txBox="1">
            <a:spLocks noGrp="1"/>
          </p:cNvSpPr>
          <p:nvPr>
            <p:ph type="body" idx="1"/>
          </p:nvPr>
        </p:nvSpPr>
        <p:spPr>
          <a:xfrm>
            <a:off x="2351350" y="1536641"/>
            <a:ext cx="8347800" cy="45552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81000" rtl="0">
              <a:spcBef>
                <a:spcPts val="2100"/>
              </a:spcBef>
              <a:spcAft>
                <a:spcPts val="0"/>
              </a:spcAft>
              <a:buSzPts val="2400"/>
              <a:buChar char="○"/>
              <a:defRPr sz="2400"/>
            </a:lvl2pPr>
            <a:lvl3pPr marL="1371600" lvl="2" indent="-381000" rtl="0">
              <a:spcBef>
                <a:spcPts val="2100"/>
              </a:spcBef>
              <a:spcAft>
                <a:spcPts val="0"/>
              </a:spcAft>
              <a:buSzPts val="2400"/>
              <a:buChar char="■"/>
              <a:defRPr sz="2400"/>
            </a:lvl3pPr>
            <a:lvl4pPr marL="1828800" lvl="3" indent="-381000" rtl="0">
              <a:spcBef>
                <a:spcPts val="2100"/>
              </a:spcBef>
              <a:spcAft>
                <a:spcPts val="0"/>
              </a:spcAft>
              <a:buSzPts val="2400"/>
              <a:buChar char="●"/>
              <a:defRPr sz="2400"/>
            </a:lvl4pPr>
            <a:lvl5pPr marL="2286000" lvl="4" indent="-381000" rtl="0">
              <a:spcBef>
                <a:spcPts val="2100"/>
              </a:spcBef>
              <a:spcAft>
                <a:spcPts val="0"/>
              </a:spcAft>
              <a:buSzPts val="2400"/>
              <a:buChar char="○"/>
              <a:defRPr sz="2400"/>
            </a:lvl5pPr>
            <a:lvl6pPr marL="2743200" lvl="5" indent="-381000" rtl="0">
              <a:spcBef>
                <a:spcPts val="2100"/>
              </a:spcBef>
              <a:spcAft>
                <a:spcPts val="0"/>
              </a:spcAft>
              <a:buSzPts val="2400"/>
              <a:buChar char="■"/>
              <a:defRPr sz="2400"/>
            </a:lvl6pPr>
            <a:lvl7pPr marL="3200400" lvl="6" indent="-381000" rtl="0">
              <a:spcBef>
                <a:spcPts val="2100"/>
              </a:spcBef>
              <a:spcAft>
                <a:spcPts val="0"/>
              </a:spcAft>
              <a:buSzPts val="2400"/>
              <a:buChar char="●"/>
              <a:defRPr sz="2400"/>
            </a:lvl7pPr>
            <a:lvl8pPr marL="3657600" lvl="7" indent="-381000" rtl="0">
              <a:spcBef>
                <a:spcPts val="2100"/>
              </a:spcBef>
              <a:spcAft>
                <a:spcPts val="0"/>
              </a:spcAft>
              <a:buSzPts val="2400"/>
              <a:buChar char="○"/>
              <a:defRPr sz="2400"/>
            </a:lvl8pPr>
            <a:lvl9pPr marL="4114800" lvl="8" indent="-381000" rtl="0">
              <a:spcBef>
                <a:spcPts val="2100"/>
              </a:spcBef>
              <a:spcAft>
                <a:spcPts val="2100"/>
              </a:spcAft>
              <a:buSzPts val="2400"/>
              <a:buChar char="■"/>
              <a:defRPr sz="2400"/>
            </a:lvl9pPr>
          </a:lstStyle>
          <a:p>
            <a:endParaRPr/>
          </a:p>
        </p:txBody>
      </p:sp>
      <p:sp>
        <p:nvSpPr>
          <p:cNvPr id="49" name="Google Shape;4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4"/>
          <p:cNvSpPr txBox="1">
            <a:spLocks noGrp="1"/>
          </p:cNvSpPr>
          <p:nvPr>
            <p:ph type="title"/>
          </p:nvPr>
        </p:nvSpPr>
        <p:spPr>
          <a:xfrm>
            <a:off x="2351350" y="593375"/>
            <a:ext cx="83478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9pPr>
          </a:lstStyle>
          <a:p>
            <a:endParaRPr/>
          </a:p>
        </p:txBody>
      </p:sp>
      <p:sp>
        <p:nvSpPr>
          <p:cNvPr id="51" name="Google Shape;51;p4"/>
          <p:cNvSpPr/>
          <p:nvPr/>
        </p:nvSpPr>
        <p:spPr>
          <a:xfrm rot="-5400000" flipH="1">
            <a:off x="-2187258"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flipH="1">
            <a:off x="1278194"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 name="Google Shape;53;p4"/>
          <p:cNvSpPr/>
          <p:nvPr/>
        </p:nvSpPr>
        <p:spPr>
          <a:xfrm flipH="1">
            <a:off x="1128149"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 name="Google Shape;54;p4"/>
          <p:cNvSpPr/>
          <p:nvPr/>
        </p:nvSpPr>
        <p:spPr>
          <a:xfrm flipH="1">
            <a:off x="97810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 name="Google Shape;55;p4"/>
          <p:cNvSpPr/>
          <p:nvPr/>
        </p:nvSpPr>
        <p:spPr>
          <a:xfrm>
            <a:off x="-1182858" y="1356879"/>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rot="-5400000">
            <a:off x="-1182858" y="3601771"/>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rot="5400000">
            <a:off x="1294690" y="572742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 name="Google Shape;58;p4"/>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flipH="1">
            <a:off x="10834837" y="224192"/>
            <a:ext cx="1119251" cy="1501878"/>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 name="Google Shape;60;p4"/>
          <p:cNvSpPr/>
          <p:nvPr/>
        </p:nvSpPr>
        <p:spPr>
          <a:xfrm rot="5400000">
            <a:off x="9503950" y="5127938"/>
            <a:ext cx="1195200" cy="1195200"/>
          </a:xfrm>
          <a:prstGeom prst="pie">
            <a:avLst>
              <a:gd name="adj1" fmla="val 16185610"/>
              <a:gd name="adj2" fmla="val 535791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 name="Google Shape;61;p4"/>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p:cSld name="CUSTOM_1">
    <p:spTree>
      <p:nvGrpSpPr>
        <p:cNvPr id="1" name="Shape 62"/>
        <p:cNvGrpSpPr/>
        <p:nvPr/>
      </p:nvGrpSpPr>
      <p:grpSpPr>
        <a:xfrm>
          <a:off x="0" y="0"/>
          <a:ext cx="0" cy="0"/>
          <a:chOff x="0" y="0"/>
          <a:chExt cx="0" cy="0"/>
        </a:xfrm>
      </p:grpSpPr>
      <p:sp>
        <p:nvSpPr>
          <p:cNvPr id="63" name="Google Shape;63;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5"/>
          <p:cNvSpPr txBox="1">
            <a:spLocks noGrp="1"/>
          </p:cNvSpPr>
          <p:nvPr>
            <p:ph type="title"/>
          </p:nvPr>
        </p:nvSpPr>
        <p:spPr>
          <a:xfrm>
            <a:off x="2331275" y="2001238"/>
            <a:ext cx="8512500" cy="26034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1pPr>
            <a:lvl2pPr lvl="1"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2pPr>
            <a:lvl3pPr lvl="2"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3pPr>
            <a:lvl4pPr lvl="3"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4pPr>
            <a:lvl5pPr lvl="4"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5pPr>
            <a:lvl6pPr lvl="5"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6pPr>
            <a:lvl7pPr lvl="6"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7pPr>
            <a:lvl8pPr lvl="7"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8pPr>
            <a:lvl9pPr lvl="8"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9pPr>
          </a:lstStyle>
          <a:p>
            <a:endParaRPr/>
          </a:p>
        </p:txBody>
      </p:sp>
      <p:sp>
        <p:nvSpPr>
          <p:cNvPr id="65" name="Google Shape;65;p5"/>
          <p:cNvSpPr/>
          <p:nvPr/>
        </p:nvSpPr>
        <p:spPr>
          <a:xfrm rot="10800000">
            <a:off x="9242742" y="5788347"/>
            <a:ext cx="2189700" cy="21897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rot="5400000">
            <a:off x="10103897"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5"/>
          <p:cNvSpPr/>
          <p:nvPr/>
        </p:nvSpPr>
        <p:spPr>
          <a:xfrm>
            <a:off x="1081204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8" name="Google Shape;68;p5"/>
          <p:cNvSpPr/>
          <p:nvPr/>
        </p:nvSpPr>
        <p:spPr>
          <a:xfrm>
            <a:off x="10962090"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9" name="Google Shape;69;p5"/>
          <p:cNvSpPr/>
          <p:nvPr/>
        </p:nvSpPr>
        <p:spPr>
          <a:xfrm>
            <a:off x="11112133"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0" name="Google Shape;70;p5"/>
          <p:cNvSpPr/>
          <p:nvPr/>
        </p:nvSpPr>
        <p:spPr>
          <a:xfrm rot="5400000">
            <a:off x="9755006" y="-50"/>
            <a:ext cx="758100" cy="7581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5"/>
          <p:cNvSpPr/>
          <p:nvPr/>
        </p:nvSpPr>
        <p:spPr>
          <a:xfrm flipH="1">
            <a:off x="10962069" y="5587762"/>
            <a:ext cx="1270261" cy="1270263"/>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5"/>
          <p:cNvSpPr/>
          <p:nvPr/>
        </p:nvSpPr>
        <p:spPr>
          <a:xfrm>
            <a:off x="-1617800" y="-15803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5"/>
          <p:cNvSpPr/>
          <p:nvPr/>
        </p:nvSpPr>
        <p:spPr>
          <a:xfrm rot="10800000">
            <a:off x="1542700" y="5598000"/>
            <a:ext cx="2570400" cy="25704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5"/>
          <p:cNvSpPr/>
          <p:nvPr/>
        </p:nvSpPr>
        <p:spPr>
          <a:xfrm rot="-5400000">
            <a:off x="-1617800" y="2126795"/>
            <a:ext cx="3160500" cy="3160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5"/>
          <p:cNvSpPr/>
          <p:nvPr/>
        </p:nvSpPr>
        <p:spPr>
          <a:xfrm rot="10800000">
            <a:off x="527329" y="424565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6" name="Google Shape;76;p5"/>
          <p:cNvSpPr/>
          <p:nvPr/>
        </p:nvSpPr>
        <p:spPr>
          <a:xfrm rot="5400000">
            <a:off x="3099079" y="-52856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Google Shape;77;p5"/>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ody">
  <p:cSld name="CUSTOM_2">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2248675" y="1536639"/>
            <a:ext cx="9527700" cy="45552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80" name="Google Shape;8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6"/>
          <p:cNvSpPr txBox="1">
            <a:spLocks noGrp="1"/>
          </p:cNvSpPr>
          <p:nvPr>
            <p:ph type="title"/>
          </p:nvPr>
        </p:nvSpPr>
        <p:spPr>
          <a:xfrm>
            <a:off x="2248675" y="593375"/>
            <a:ext cx="9527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82" name="Google Shape;82;p6"/>
          <p:cNvSpPr/>
          <p:nvPr/>
        </p:nvSpPr>
        <p:spPr>
          <a:xfrm rot="-5400000" flipH="1">
            <a:off x="-2187258"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flipH="1">
            <a:off x="1278194"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4" name="Google Shape;84;p6"/>
          <p:cNvSpPr/>
          <p:nvPr/>
        </p:nvSpPr>
        <p:spPr>
          <a:xfrm flipH="1">
            <a:off x="1128149"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5" name="Google Shape;85;p6"/>
          <p:cNvSpPr/>
          <p:nvPr/>
        </p:nvSpPr>
        <p:spPr>
          <a:xfrm flipH="1">
            <a:off x="97810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6" name="Google Shape;86;p6"/>
          <p:cNvSpPr/>
          <p:nvPr/>
        </p:nvSpPr>
        <p:spPr>
          <a:xfrm>
            <a:off x="-1182858" y="1356879"/>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rot="-5400000">
            <a:off x="-1182858" y="3601771"/>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6"/>
          <p:cNvSpPr/>
          <p:nvPr/>
        </p:nvSpPr>
        <p:spPr>
          <a:xfrm rot="5400000">
            <a:off x="1294690" y="572742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9" name="Google Shape;89;p6"/>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flipH="1">
            <a:off x="10834837" y="224192"/>
            <a:ext cx="1119251" cy="1501878"/>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1" name="Google Shape;91;p6"/>
          <p:cNvSpPr/>
          <p:nvPr/>
        </p:nvSpPr>
        <p:spPr>
          <a:xfrm rot="5400000">
            <a:off x="9503950" y="5127938"/>
            <a:ext cx="1195200" cy="1195200"/>
          </a:xfrm>
          <a:prstGeom prst="pie">
            <a:avLst>
              <a:gd name="adj1" fmla="val 16185610"/>
              <a:gd name="adj2" fmla="val 535791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6"/>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our main point">
  <p:cSld name="CUSTOM_6">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95" name="Google Shape;9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7"/>
          <p:cNvSpPr/>
          <p:nvPr/>
        </p:nvSpPr>
        <p:spPr>
          <a:xfrm rot="5400000">
            <a:off x="10095038" y="-21574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7"/>
          <p:cNvSpPr/>
          <p:nvPr/>
        </p:nvSpPr>
        <p:spPr>
          <a:xfrm>
            <a:off x="10803186" y="-306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8" name="Google Shape;98;p7"/>
          <p:cNvSpPr/>
          <p:nvPr/>
        </p:nvSpPr>
        <p:spPr>
          <a:xfrm>
            <a:off x="10953231" y="-306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 name="Google Shape;99;p7"/>
          <p:cNvSpPr/>
          <p:nvPr/>
        </p:nvSpPr>
        <p:spPr>
          <a:xfrm>
            <a:off x="11103274" y="-306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0" name="Google Shape;100;p7"/>
          <p:cNvSpPr/>
          <p:nvPr/>
        </p:nvSpPr>
        <p:spPr>
          <a:xfrm flipH="1">
            <a:off x="11099438" y="1326279"/>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7"/>
          <p:cNvSpPr/>
          <p:nvPr/>
        </p:nvSpPr>
        <p:spPr>
          <a:xfrm rot="5400000" flipH="1">
            <a:off x="11099438" y="3571171"/>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 name="Google Shape;102;p7"/>
          <p:cNvSpPr/>
          <p:nvPr/>
        </p:nvSpPr>
        <p:spPr>
          <a:xfrm rot="-5400000" flipH="1">
            <a:off x="10456967" y="569682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3" name="Google Shape;103;p7"/>
          <p:cNvSpPr/>
          <p:nvPr/>
        </p:nvSpPr>
        <p:spPr>
          <a:xfrm>
            <a:off x="0" y="459057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7"/>
          <p:cNvSpPr/>
          <p:nvPr/>
        </p:nvSpPr>
        <p:spPr>
          <a:xfrm rot="-5400000" flipH="1">
            <a:off x="1507325" y="5126688"/>
            <a:ext cx="1195200" cy="1195200"/>
          </a:xfrm>
          <a:prstGeom prst="pie">
            <a:avLst>
              <a:gd name="adj1" fmla="val 16185610"/>
              <a:gd name="adj2" fmla="val 535791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rot="5400000">
            <a:off x="584281" y="-8389"/>
            <a:ext cx="1575346" cy="2113893"/>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p:cSld name="CUSTOM_12">
    <p:bg>
      <p:bgPr>
        <a:solidFill>
          <a:schemeClr val="accent3"/>
        </a:solidFill>
        <a:effectLst/>
      </p:bgPr>
    </p:bg>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415604" y="1123500"/>
            <a:ext cx="11361000" cy="47361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12800">
                <a:solidFill>
                  <a:schemeClr val="lt1"/>
                </a:solidFill>
              </a:defRPr>
            </a:lvl1pPr>
            <a:lvl2pPr lvl="1" algn="ctr" rtl="0">
              <a:spcBef>
                <a:spcPts val="0"/>
              </a:spcBef>
              <a:spcAft>
                <a:spcPts val="0"/>
              </a:spcAft>
              <a:buNone/>
              <a:defRPr sz="12800"/>
            </a:lvl2pPr>
            <a:lvl3pPr lvl="2" algn="ctr" rtl="0">
              <a:spcBef>
                <a:spcPts val="0"/>
              </a:spcBef>
              <a:spcAft>
                <a:spcPts val="0"/>
              </a:spcAft>
              <a:buNone/>
              <a:defRPr sz="12800"/>
            </a:lvl3pPr>
            <a:lvl4pPr lvl="3" algn="ctr" rtl="0">
              <a:spcBef>
                <a:spcPts val="0"/>
              </a:spcBef>
              <a:spcAft>
                <a:spcPts val="0"/>
              </a:spcAft>
              <a:buNone/>
              <a:defRPr sz="12800"/>
            </a:lvl4pPr>
            <a:lvl5pPr lvl="4" algn="ctr" rtl="0">
              <a:spcBef>
                <a:spcPts val="0"/>
              </a:spcBef>
              <a:spcAft>
                <a:spcPts val="0"/>
              </a:spcAft>
              <a:buNone/>
              <a:defRPr sz="12800"/>
            </a:lvl5pPr>
            <a:lvl6pPr lvl="5" algn="ctr" rtl="0">
              <a:spcBef>
                <a:spcPts val="0"/>
              </a:spcBef>
              <a:spcAft>
                <a:spcPts val="0"/>
              </a:spcAft>
              <a:buNone/>
              <a:defRPr sz="12800"/>
            </a:lvl6pPr>
            <a:lvl7pPr lvl="6" algn="ctr" rtl="0">
              <a:spcBef>
                <a:spcPts val="0"/>
              </a:spcBef>
              <a:spcAft>
                <a:spcPts val="0"/>
              </a:spcAft>
              <a:buNone/>
              <a:defRPr sz="12800"/>
            </a:lvl7pPr>
            <a:lvl8pPr lvl="7" algn="ctr" rtl="0">
              <a:spcBef>
                <a:spcPts val="0"/>
              </a:spcBef>
              <a:spcAft>
                <a:spcPts val="0"/>
              </a:spcAft>
              <a:buNone/>
              <a:defRPr sz="12800"/>
            </a:lvl8pPr>
            <a:lvl9pPr lvl="8" algn="ctr" rtl="0">
              <a:spcBef>
                <a:spcPts val="0"/>
              </a:spcBef>
              <a:spcAft>
                <a:spcPts val="0"/>
              </a:spcAft>
              <a:buNone/>
              <a:defRPr sz="12800"/>
            </a:lvl9pPr>
          </a:lstStyle>
          <a:p>
            <a:endParaRPr/>
          </a:p>
        </p:txBody>
      </p:sp>
      <p:sp>
        <p:nvSpPr>
          <p:cNvPr id="108" name="Google Shape;10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9" name="Google Shape;109;p8"/>
          <p:cNvSpPr/>
          <p:nvPr/>
        </p:nvSpPr>
        <p:spPr>
          <a:xfrm>
            <a:off x="-1617800" y="-15803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rot="10800000">
            <a:off x="1542700" y="5363500"/>
            <a:ext cx="3083100" cy="30831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8"/>
          <p:cNvSpPr/>
          <p:nvPr/>
        </p:nvSpPr>
        <p:spPr>
          <a:xfrm rot="5400000">
            <a:off x="9715301" y="-2520801"/>
            <a:ext cx="5041500" cy="5041500"/>
          </a:xfrm>
          <a:prstGeom prst="pie">
            <a:avLst>
              <a:gd name="adj1" fmla="val 0"/>
              <a:gd name="adj2" fmla="val 5456402"/>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8"/>
          <p:cNvSpPr/>
          <p:nvPr/>
        </p:nvSpPr>
        <p:spPr>
          <a:xfrm>
            <a:off x="10786200"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3" name="Google Shape;113;p8"/>
          <p:cNvSpPr/>
          <p:nvPr/>
        </p:nvSpPr>
        <p:spPr>
          <a:xfrm>
            <a:off x="1098763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 name="Google Shape;114;p8"/>
          <p:cNvSpPr/>
          <p:nvPr/>
        </p:nvSpPr>
        <p:spPr>
          <a:xfrm>
            <a:off x="1118906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5" name="Google Shape;115;p8"/>
          <p:cNvSpPr/>
          <p:nvPr/>
        </p:nvSpPr>
        <p:spPr>
          <a:xfrm rot="-5400000">
            <a:off x="-1617800" y="2126795"/>
            <a:ext cx="3160500" cy="3160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 name="Google Shape;116;p8"/>
          <p:cNvSpPr/>
          <p:nvPr/>
        </p:nvSpPr>
        <p:spPr>
          <a:xfrm rot="5400000">
            <a:off x="9139650" y="-251575"/>
            <a:ext cx="1195200" cy="11952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7" name="Google Shape;117;p8"/>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 name="Google Shape;118;p8"/>
          <p:cNvSpPr/>
          <p:nvPr/>
        </p:nvSpPr>
        <p:spPr>
          <a:xfrm rot="5400000">
            <a:off x="4723790" y="567347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9" name="Google Shape;119;p8"/>
          <p:cNvSpPr/>
          <p:nvPr/>
        </p:nvSpPr>
        <p:spPr>
          <a:xfrm rot="10800000">
            <a:off x="527329" y="424565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0" name="Google Shape;120;p8"/>
          <p:cNvSpPr/>
          <p:nvPr/>
        </p:nvSpPr>
        <p:spPr>
          <a:xfrm rot="5400000">
            <a:off x="7613906" y="4897711"/>
            <a:ext cx="1575346" cy="2113893"/>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1" name="Google Shape;121;p8"/>
          <p:cNvSpPr/>
          <p:nvPr/>
        </p:nvSpPr>
        <p:spPr>
          <a:xfrm rot="5400000">
            <a:off x="3099079" y="-52856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2" name="Google Shape;122;p8"/>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CUSTOM_3">
    <p:spTree>
      <p:nvGrpSpPr>
        <p:cNvPr id="1" name="Shape 123"/>
        <p:cNvGrpSpPr/>
        <p:nvPr/>
      </p:nvGrpSpPr>
      <p:grpSpPr>
        <a:xfrm>
          <a:off x="0" y="0"/>
          <a:ext cx="0" cy="0"/>
          <a:chOff x="0" y="0"/>
          <a:chExt cx="0" cy="0"/>
        </a:xfrm>
      </p:grpSpPr>
      <p:sp>
        <p:nvSpPr>
          <p:cNvPr id="124" name="Google Shape;12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25" name="Google Shape;125;p9"/>
          <p:cNvSpPr txBox="1">
            <a:spLocks noGrp="1"/>
          </p:cNvSpPr>
          <p:nvPr>
            <p:ph type="body" idx="1"/>
          </p:nvPr>
        </p:nvSpPr>
        <p:spPr>
          <a:xfrm>
            <a:off x="587350" y="1750975"/>
            <a:ext cx="5248500" cy="45552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sp>
        <p:nvSpPr>
          <p:cNvPr id="126" name="Google Shape;126;p9"/>
          <p:cNvSpPr txBox="1">
            <a:spLocks noGrp="1"/>
          </p:cNvSpPr>
          <p:nvPr>
            <p:ph type="body" idx="2"/>
          </p:nvPr>
        </p:nvSpPr>
        <p:spPr>
          <a:xfrm>
            <a:off x="6356150" y="1750975"/>
            <a:ext cx="5248500" cy="45552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sp>
        <p:nvSpPr>
          <p:cNvPr id="127" name="Google Shape;127;p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128" name="Google Shape;128;p9"/>
          <p:cNvSpPr/>
          <p:nvPr/>
        </p:nvSpPr>
        <p:spPr>
          <a:xfrm rot="-5400000" flipH="1">
            <a:off x="-1125479" y="-1166397"/>
            <a:ext cx="2187300" cy="21873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 name="Google Shape;129;p9"/>
          <p:cNvSpPr/>
          <p:nvPr/>
        </p:nvSpPr>
        <p:spPr>
          <a:xfrm flipH="1">
            <a:off x="656542" y="-7278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0" name="Google Shape;130;p9"/>
          <p:cNvSpPr/>
          <p:nvPr/>
        </p:nvSpPr>
        <p:spPr>
          <a:xfrm flipH="1">
            <a:off x="579389" y="-7278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1" name="Google Shape;131;p9"/>
          <p:cNvSpPr/>
          <p:nvPr/>
        </p:nvSpPr>
        <p:spPr>
          <a:xfrm flipH="1">
            <a:off x="502237" y="-7278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2" name="Google Shape;132;p9"/>
          <p:cNvSpPr/>
          <p:nvPr/>
        </p:nvSpPr>
        <p:spPr>
          <a:xfrm>
            <a:off x="-609017" y="624947"/>
            <a:ext cx="1154400" cy="11544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 name="Google Shape;133;p9"/>
          <p:cNvSpPr/>
          <p:nvPr/>
        </p:nvSpPr>
        <p:spPr>
          <a:xfrm rot="-5400000">
            <a:off x="-609017" y="1779198"/>
            <a:ext cx="1154400" cy="11544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9"/>
          <p:cNvSpPr/>
          <p:nvPr/>
        </p:nvSpPr>
        <p:spPr>
          <a:xfrm flipH="1">
            <a:off x="11476075" y="6127546"/>
            <a:ext cx="730400" cy="730401"/>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p9"/>
          <p:cNvSpPr/>
          <p:nvPr/>
        </p:nvSpPr>
        <p:spPr>
          <a:xfrm rot="5400000">
            <a:off x="10682229" y="-601786"/>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6" name="Google Shape;136;p9"/>
          <p:cNvSpPr/>
          <p:nvPr/>
        </p:nvSpPr>
        <p:spPr>
          <a:xfrm rot="-5400000">
            <a:off x="1202328" y="5639662"/>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7" name="Google Shape;137;p9"/>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Condensed"/>
                <a:ea typeface="Barlow Condensed"/>
                <a:cs typeface="Barlow Condensed"/>
                <a:sym typeface="Barlow Condensed"/>
              </a:rPr>
              <a:t>SLIDESMANIA.COM</a:t>
            </a:r>
            <a:endParaRPr>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ubtitle">
  <p:cSld name="CUSTOM_4">
    <p:spTree>
      <p:nvGrpSpPr>
        <p:cNvPr id="1" name="Shape 138"/>
        <p:cNvGrpSpPr/>
        <p:nvPr/>
      </p:nvGrpSpPr>
      <p:grpSpPr>
        <a:xfrm>
          <a:off x="0" y="0"/>
          <a:ext cx="0" cy="0"/>
          <a:chOff x="0" y="0"/>
          <a:chExt cx="0" cy="0"/>
        </a:xfrm>
      </p:grpSpPr>
      <p:sp>
        <p:nvSpPr>
          <p:cNvPr id="139" name="Google Shape;139;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10"/>
          <p:cNvSpPr txBox="1">
            <a:spLocks noGrp="1"/>
          </p:cNvSpPr>
          <p:nvPr>
            <p:ph type="subTitle" idx="1"/>
          </p:nvPr>
        </p:nvSpPr>
        <p:spPr>
          <a:xfrm>
            <a:off x="287475" y="6083375"/>
            <a:ext cx="7370700" cy="6591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a:lvl1pPr>
            <a:lvl2pPr lvl="1" rtl="0">
              <a:spcBef>
                <a:spcPts val="2100"/>
              </a:spcBef>
              <a:spcAft>
                <a:spcPts val="0"/>
              </a:spcAft>
              <a:buNone/>
              <a:defRPr/>
            </a:lvl2pPr>
            <a:lvl3pPr lvl="2" rtl="0">
              <a:spcBef>
                <a:spcPts val="2100"/>
              </a:spcBef>
              <a:spcAft>
                <a:spcPts val="0"/>
              </a:spcAft>
              <a:buNone/>
              <a:defRPr/>
            </a:lvl3pPr>
            <a:lvl4pPr lvl="3" rtl="0">
              <a:spcBef>
                <a:spcPts val="2100"/>
              </a:spcBef>
              <a:spcAft>
                <a:spcPts val="0"/>
              </a:spcAft>
              <a:buNone/>
              <a:defRPr/>
            </a:lvl4pPr>
            <a:lvl5pPr lvl="4" rtl="0">
              <a:spcBef>
                <a:spcPts val="2100"/>
              </a:spcBef>
              <a:spcAft>
                <a:spcPts val="0"/>
              </a:spcAft>
              <a:buNone/>
              <a:defRPr/>
            </a:lvl5pPr>
            <a:lvl6pPr lvl="5" rtl="0">
              <a:spcBef>
                <a:spcPts val="2100"/>
              </a:spcBef>
              <a:spcAft>
                <a:spcPts val="0"/>
              </a:spcAft>
              <a:buNone/>
              <a:defRPr/>
            </a:lvl6pPr>
            <a:lvl7pPr lvl="6" rtl="0">
              <a:spcBef>
                <a:spcPts val="2100"/>
              </a:spcBef>
              <a:spcAft>
                <a:spcPts val="0"/>
              </a:spcAft>
              <a:buNone/>
              <a:defRPr/>
            </a:lvl7pPr>
            <a:lvl8pPr lvl="7" rtl="0">
              <a:spcBef>
                <a:spcPts val="2100"/>
              </a:spcBef>
              <a:spcAft>
                <a:spcPts val="0"/>
              </a:spcAft>
              <a:buNone/>
              <a:defRPr/>
            </a:lvl8pPr>
            <a:lvl9pPr lvl="8" rtl="0">
              <a:spcBef>
                <a:spcPts val="2100"/>
              </a:spcBef>
              <a:spcAft>
                <a:spcPts val="2100"/>
              </a:spcAft>
              <a:buNone/>
              <a:defRPr/>
            </a:lvl9pPr>
          </a:lstStyle>
          <a:p>
            <a:endParaRPr/>
          </a:p>
        </p:txBody>
      </p:sp>
      <p:sp>
        <p:nvSpPr>
          <p:cNvPr id="141" name="Google Shape;141;p1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142" name="Google Shape;142;p10"/>
          <p:cNvSpPr/>
          <p:nvPr/>
        </p:nvSpPr>
        <p:spPr>
          <a:xfrm rot="5400000">
            <a:off x="11144650" y="-1166347"/>
            <a:ext cx="2187300" cy="21873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10"/>
          <p:cNvSpPr/>
          <p:nvPr/>
        </p:nvSpPr>
        <p:spPr>
          <a:xfrm>
            <a:off x="11508830"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4" name="Google Shape;144;p10"/>
          <p:cNvSpPr/>
          <p:nvPr/>
        </p:nvSpPr>
        <p:spPr>
          <a:xfrm>
            <a:off x="11585982"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5" name="Google Shape;145;p10"/>
          <p:cNvSpPr/>
          <p:nvPr/>
        </p:nvSpPr>
        <p:spPr>
          <a:xfrm>
            <a:off x="11663134"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6" name="Google Shape;146;p10"/>
          <p:cNvSpPr/>
          <p:nvPr/>
        </p:nvSpPr>
        <p:spPr>
          <a:xfrm flipH="1">
            <a:off x="11661088" y="624997"/>
            <a:ext cx="1154400" cy="11544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7" name="Google Shape;147;p10"/>
          <p:cNvSpPr/>
          <p:nvPr/>
        </p:nvSpPr>
        <p:spPr>
          <a:xfrm rot="5400000" flipH="1">
            <a:off x="11661088" y="1779248"/>
            <a:ext cx="1154400" cy="11544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 name="Google Shape;148;p10"/>
          <p:cNvSpPr/>
          <p:nvPr/>
        </p:nvSpPr>
        <p:spPr>
          <a:xfrm>
            <a:off x="-4" y="6114771"/>
            <a:ext cx="730400" cy="730401"/>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10"/>
          <p:cNvSpPr/>
          <p:nvPr/>
        </p:nvSpPr>
        <p:spPr>
          <a:xfrm rot="-5400000" flipH="1">
            <a:off x="1022171" y="-601736"/>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0" name="Google Shape;150;p10"/>
          <p:cNvSpPr/>
          <p:nvPr/>
        </p:nvSpPr>
        <p:spPr>
          <a:xfrm rot="5400000" flipH="1">
            <a:off x="10923980" y="5639712"/>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Montserrat"/>
              <a:buChar char="●"/>
              <a:defRPr sz="2400">
                <a:solidFill>
                  <a:schemeClr val="dk2"/>
                </a:solidFill>
                <a:latin typeface="Montserrat"/>
                <a:ea typeface="Montserrat"/>
                <a:cs typeface="Montserrat"/>
                <a:sym typeface="Montserrat"/>
              </a:defRPr>
            </a:lvl1pPr>
            <a:lvl2pPr marL="914400" lvl="1"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2pPr>
            <a:lvl3pPr marL="1371600" lvl="2"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3pPr>
            <a:lvl4pPr marL="1828800" lvl="3"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4pPr>
            <a:lvl5pPr marL="2286000" lvl="4"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5pPr>
            <a:lvl6pPr marL="2743200" lvl="5"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6pPr>
            <a:lvl7pPr marL="3200400" lvl="6"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7pPr>
            <a:lvl8pPr marL="3657600" lvl="7"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8pPr>
            <a:lvl9pPr marL="4114800" lvl="8" indent="-349250">
              <a:lnSpc>
                <a:spcPct val="115000"/>
              </a:lnSpc>
              <a:spcBef>
                <a:spcPts val="2100"/>
              </a:spcBef>
              <a:spcAft>
                <a:spcPts val="2100"/>
              </a:spcAft>
              <a:buClr>
                <a:schemeClr val="dk2"/>
              </a:buClr>
              <a:buSzPts val="1900"/>
              <a:buFont typeface="Montserrat"/>
              <a:buChar char="■"/>
              <a:defRPr sz="19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Condensed"/>
                <a:ea typeface="Barlow Condensed"/>
                <a:cs typeface="Barlow Condensed"/>
                <a:sym typeface="Barlow Condensed"/>
              </a:rPr>
              <a:t>SLIDESMANIA.COM</a:t>
            </a:r>
            <a:endParaRPr>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ctrTitle"/>
          </p:nvPr>
        </p:nvSpPr>
        <p:spPr>
          <a:xfrm>
            <a:off x="1398375" y="3065206"/>
            <a:ext cx="9114000" cy="3107479"/>
          </a:xfrm>
          <a:prstGeom prst="rect">
            <a:avLst/>
          </a:prstGeom>
        </p:spPr>
        <p:txBody>
          <a:bodyPr spcFirstLastPara="1" wrap="square" lIns="121900" tIns="121900" rIns="121900" bIns="121900" anchor="b" anchorCtr="0">
            <a:noAutofit/>
          </a:bodyPr>
          <a:lstStyle/>
          <a:p>
            <a:r>
              <a:rPr lang="en-US" sz="3000" b="1" dirty="0">
                <a:latin typeface="Times New Roman" pitchFamily="18" charset="0"/>
                <a:cs typeface="Times New Roman" pitchFamily="18" charset="0"/>
              </a:rPr>
              <a:t> </a:t>
            </a:r>
            <a:br>
              <a:rPr lang="en-US" sz="3000" b="1" dirty="0">
                <a:latin typeface="Times New Roman" pitchFamily="18" charset="0"/>
                <a:cs typeface="Times New Roman" pitchFamily="18" charset="0"/>
              </a:rPr>
            </a:br>
            <a:r>
              <a:rPr lang="vi-VN" sz="3000" b="1" dirty="0">
                <a:solidFill>
                  <a:srgbClr val="0070C0"/>
                </a:solidFill>
                <a:latin typeface="Times New Roman" pitchFamily="18" charset="0"/>
                <a:cs typeface="Times New Roman" pitchFamily="18" charset="0"/>
              </a:rPr>
              <a:t>BÁO CÁO ĐỒ ÁN MÔN LẬP TRÌNH </a:t>
            </a:r>
            <a:br>
              <a:rPr lang="en-US" sz="3000" b="1" dirty="0">
                <a:solidFill>
                  <a:srgbClr val="0070C0"/>
                </a:solidFill>
                <a:latin typeface="Times New Roman" pitchFamily="18" charset="0"/>
                <a:cs typeface="Times New Roman" pitchFamily="18" charset="0"/>
              </a:rPr>
            </a:br>
            <a:r>
              <a:rPr lang="vi-VN" sz="3000" b="1" dirty="0">
                <a:solidFill>
                  <a:srgbClr val="0070C0"/>
                </a:solidFill>
                <a:latin typeface="Times New Roman" pitchFamily="18" charset="0"/>
                <a:cs typeface="Times New Roman" pitchFamily="18" charset="0"/>
              </a:rPr>
              <a:t>KHOA HỌC DỮ LIỆU – THỰC HÀNH </a:t>
            </a:r>
            <a:br>
              <a:rPr lang="en-US" sz="2800" b="1" dirty="0">
                <a:solidFill>
                  <a:schemeClr val="accent2"/>
                </a:solidFill>
                <a:latin typeface="Times New Roman" pitchFamily="18" charset="0"/>
                <a:cs typeface="Times New Roman" pitchFamily="18" charset="0"/>
              </a:rPr>
            </a:br>
            <a:r>
              <a:rPr lang="vi-VN" sz="2800" b="1" dirty="0">
                <a:solidFill>
                  <a:schemeClr val="accent2"/>
                </a:solidFill>
                <a:latin typeface="Times New Roman" pitchFamily="18" charset="0"/>
                <a:cs typeface="Times New Roman" pitchFamily="18" charset="0"/>
              </a:rPr>
              <a:t>| Đề tài | </a:t>
            </a:r>
            <a:br>
              <a:rPr lang="en-US" sz="2800" b="1" dirty="0">
                <a:solidFill>
                  <a:schemeClr val="accent2"/>
                </a:solidFill>
                <a:latin typeface="Times New Roman" pitchFamily="18" charset="0"/>
                <a:cs typeface="Times New Roman" pitchFamily="18" charset="0"/>
              </a:rPr>
            </a:br>
            <a:r>
              <a:rPr lang="vi-VN" sz="2500" b="1" dirty="0">
                <a:solidFill>
                  <a:schemeClr val="accent2"/>
                </a:solidFill>
                <a:latin typeface="Times New Roman" pitchFamily="18" charset="0"/>
                <a:cs typeface="Times New Roman" pitchFamily="18" charset="0"/>
              </a:rPr>
              <a:t>THỰC HIỆN MỘT QUY TRÌNH KHOA HỌC DỮ LIỆU VỚI TẬP DỮ LIỆU VỀ VIỆC LÀM IT Ở VIỆT NAM </a:t>
            </a:r>
            <a:br>
              <a:rPr lang="en-US" sz="2500" b="1" dirty="0">
                <a:solidFill>
                  <a:schemeClr val="accent2"/>
                </a:solidFill>
                <a:latin typeface="Times New Roman" pitchFamily="18" charset="0"/>
                <a:cs typeface="Times New Roman" pitchFamily="18" charset="0"/>
              </a:rPr>
            </a:br>
            <a:br>
              <a:rPr lang="en-US" sz="2500" b="1" dirty="0">
                <a:solidFill>
                  <a:schemeClr val="accent2"/>
                </a:solidFill>
                <a:latin typeface="Times New Roman" pitchFamily="18" charset="0"/>
                <a:cs typeface="Times New Roman" pitchFamily="18" charset="0"/>
              </a:rPr>
            </a:br>
            <a:r>
              <a:rPr lang="vi-VN" sz="2500" b="1" dirty="0">
                <a:solidFill>
                  <a:schemeClr val="accent2"/>
                </a:solidFill>
                <a:latin typeface="+mj-lt"/>
              </a:rPr>
              <a:t>NGÀNH: KHOA HỌC DỮ LIỆU </a:t>
            </a:r>
            <a:endParaRPr lang="en-US" sz="2500" b="1" dirty="0">
              <a:solidFill>
                <a:schemeClr val="accent2"/>
              </a:solidFill>
              <a:latin typeface="+mj-lt"/>
              <a:cs typeface="Times New Roman" pitchFamily="18" charset="0"/>
            </a:endParaRPr>
          </a:p>
        </p:txBody>
      </p:sp>
      <p:sp>
        <p:nvSpPr>
          <p:cNvPr id="191" name="Google Shape;191;p13"/>
          <p:cNvSpPr txBox="1"/>
          <p:nvPr/>
        </p:nvSpPr>
        <p:spPr>
          <a:xfrm>
            <a:off x="1398375" y="524375"/>
            <a:ext cx="1868100" cy="7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andlee"/>
              <a:ea typeface="Handlee"/>
              <a:cs typeface="Handlee"/>
              <a:sym typeface="Handlee"/>
            </a:endParaRPr>
          </a:p>
        </p:txBody>
      </p:sp>
      <p:sp>
        <p:nvSpPr>
          <p:cNvPr id="2" name="TextBox 1"/>
          <p:cNvSpPr txBox="1"/>
          <p:nvPr/>
        </p:nvSpPr>
        <p:spPr>
          <a:xfrm>
            <a:off x="1156996" y="395095"/>
            <a:ext cx="9153330" cy="1246495"/>
          </a:xfrm>
          <a:prstGeom prst="rect">
            <a:avLst/>
          </a:prstGeom>
          <a:noFill/>
        </p:spPr>
        <p:txBody>
          <a:bodyPr wrap="square" rtlCol="0">
            <a:spAutoFit/>
          </a:bodyPr>
          <a:lstStyle/>
          <a:p>
            <a:pPr algn="ctr"/>
            <a:r>
              <a:rPr lang="vi-VN" sz="2500" b="1" dirty="0">
                <a:solidFill>
                  <a:schemeClr val="tx1"/>
                </a:solidFill>
                <a:latin typeface="+mj-lt"/>
              </a:rPr>
              <a:t>ĐẠI HỌC QUỐC GIA THÀNH PHỐ HỒ CHÍ MINH </a:t>
            </a:r>
            <a:endParaRPr lang="en-US" sz="2500" b="1" dirty="0">
              <a:solidFill>
                <a:schemeClr val="tx1"/>
              </a:solidFill>
              <a:latin typeface="+mj-lt"/>
            </a:endParaRPr>
          </a:p>
          <a:p>
            <a:pPr algn="ctr"/>
            <a:r>
              <a:rPr lang="vi-VN" sz="2500" b="1" dirty="0">
                <a:solidFill>
                  <a:schemeClr val="tx1"/>
                </a:solidFill>
                <a:latin typeface="+mj-lt"/>
              </a:rPr>
              <a:t>TRƯỜNG ĐẠI HỌC KHOA HỌC TỰ NHIÊN </a:t>
            </a:r>
            <a:endParaRPr lang="en-US" sz="2500" b="1" dirty="0">
              <a:solidFill>
                <a:schemeClr val="tx1"/>
              </a:solidFill>
              <a:latin typeface="+mj-lt"/>
            </a:endParaRPr>
          </a:p>
          <a:p>
            <a:pPr algn="ctr"/>
            <a:r>
              <a:rPr lang="vi-VN" sz="2500" b="1" dirty="0">
                <a:solidFill>
                  <a:schemeClr val="tx1"/>
                </a:solidFill>
                <a:latin typeface="+mj-lt"/>
              </a:rPr>
              <a:t>KHOA CÔNG NGHỆ THÔNG TIN</a:t>
            </a:r>
            <a:endParaRPr lang="en-US" sz="2500" b="1" dirty="0">
              <a:solidFill>
                <a:schemeClr val="tx1"/>
              </a:solidFill>
              <a:latin typeface="+mj-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628" y="1737067"/>
            <a:ext cx="1532066" cy="132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5" name="Rectangle 4"/>
          <p:cNvSpPr/>
          <p:nvPr/>
        </p:nvSpPr>
        <p:spPr>
          <a:xfrm>
            <a:off x="2346487" y="702770"/>
            <a:ext cx="3421129" cy="954107"/>
          </a:xfrm>
          <a:prstGeom prst="rect">
            <a:avLst/>
          </a:prstGeom>
        </p:spPr>
        <p:txBody>
          <a:bodyPr wrap="none">
            <a:spAutoFit/>
          </a:bodyPr>
          <a:lstStyle/>
          <a:p>
            <a:r>
              <a:rPr lang="en-US" sz="2000" dirty="0">
                <a:solidFill>
                  <a:srgbClr val="0070C0"/>
                </a:solidFill>
                <a:latin typeface="Times New Roman" pitchFamily="18" charset="0"/>
                <a:cs typeface="Times New Roman" pitchFamily="18" charset="0"/>
              </a:rPr>
              <a:t>2. </a:t>
            </a:r>
            <a:r>
              <a:rPr lang="en-US" sz="2000" dirty="0" err="1">
                <a:solidFill>
                  <a:srgbClr val="0070C0"/>
                </a:solidFill>
                <a:latin typeface="Times New Roman" pitchFamily="18" charset="0"/>
                <a:cs typeface="Times New Roman" pitchFamily="18" charset="0"/>
              </a:rPr>
              <a:t>Dataframe</a:t>
            </a:r>
            <a:r>
              <a:rPr lang="en-US" sz="2000" dirty="0">
                <a:solidFill>
                  <a:srgbClr val="0070C0"/>
                </a:solidFill>
                <a:latin typeface="Times New Roman" pitchFamily="18" charset="0"/>
                <a:cs typeface="Times New Roman" pitchFamily="18" charset="0"/>
              </a:rPr>
              <a:t> </a:t>
            </a:r>
            <a:r>
              <a:rPr lang="en-US" sz="2000" dirty="0" err="1">
                <a:solidFill>
                  <a:srgbClr val="0070C0"/>
                </a:solidFill>
                <a:latin typeface="Times New Roman" pitchFamily="18" charset="0"/>
                <a:cs typeface="Times New Roman" pitchFamily="18" charset="0"/>
              </a:rPr>
              <a:t>df_companies</a:t>
            </a:r>
            <a:r>
              <a:rPr lang="en-US" sz="2000" dirty="0">
                <a:solidFill>
                  <a:srgbClr val="0070C0"/>
                </a:solidFill>
                <a:latin typeface="Times New Roman" pitchFamily="18" charset="0"/>
                <a:cs typeface="Times New Roman" pitchFamily="18" charset="0"/>
              </a:rPr>
              <a:t> </a:t>
            </a:r>
          </a:p>
          <a:p>
            <a:endParaRPr lang="en-US" sz="1600" dirty="0">
              <a:solidFill>
                <a:srgbClr val="0070C0"/>
              </a:solidFill>
              <a:latin typeface="Times New Roman" pitchFamily="18" charset="0"/>
              <a:cs typeface="Times New Roman" pitchFamily="18" charset="0"/>
            </a:endParaRPr>
          </a:p>
          <a:p>
            <a:r>
              <a:rPr lang="en-US" sz="2000" dirty="0" err="1">
                <a:solidFill>
                  <a:schemeClr val="tx1"/>
                </a:solidFill>
                <a:latin typeface="Times New Roman" pitchFamily="18" charset="0"/>
                <a:cs typeface="Times New Roman" pitchFamily="18" charset="0"/>
              </a:rPr>
              <a:t>Dữ</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liệu</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có</a:t>
            </a:r>
            <a:r>
              <a:rPr lang="en-US" sz="2000" dirty="0">
                <a:solidFill>
                  <a:schemeClr val="tx1"/>
                </a:solidFill>
                <a:latin typeface="Times New Roman" pitchFamily="18" charset="0"/>
                <a:cs typeface="Times New Roman" pitchFamily="18" charset="0"/>
              </a:rPr>
              <a:t> 14 </a:t>
            </a:r>
            <a:r>
              <a:rPr lang="en-US" sz="2000" dirty="0" err="1">
                <a:solidFill>
                  <a:schemeClr val="tx1"/>
                </a:solidFill>
                <a:latin typeface="Times New Roman" pitchFamily="18" charset="0"/>
                <a:cs typeface="Times New Roman" pitchFamily="18" charset="0"/>
              </a:rPr>
              <a:t>cột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và</a:t>
            </a:r>
            <a:r>
              <a:rPr lang="en-US" sz="2000" dirty="0">
                <a:solidFill>
                  <a:schemeClr val="tx1"/>
                </a:solidFill>
                <a:latin typeface="Times New Roman" pitchFamily="18" charset="0"/>
                <a:cs typeface="Times New Roman" pitchFamily="18" charset="0"/>
              </a:rPr>
              <a:t> 2041 </a:t>
            </a:r>
            <a:r>
              <a:rPr lang="en-US" sz="2000" dirty="0" err="1">
                <a:solidFill>
                  <a:schemeClr val="tx1"/>
                </a:solidFill>
                <a:latin typeface="Times New Roman" pitchFamily="18" charset="0"/>
                <a:cs typeface="Times New Roman" pitchFamily="18" charset="0"/>
              </a:rPr>
              <a:t>dòng</a:t>
            </a:r>
            <a:endParaRPr lang="en-US" sz="2000" dirty="0">
              <a:solidFill>
                <a:schemeClr val="tx1"/>
              </a:solidFill>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235" y="1885485"/>
            <a:ext cx="5115204" cy="189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26258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Rectangle 5"/>
          <p:cNvSpPr/>
          <p:nvPr/>
        </p:nvSpPr>
        <p:spPr>
          <a:xfrm>
            <a:off x="2043405" y="951838"/>
            <a:ext cx="8173616" cy="4524315"/>
          </a:xfrm>
          <a:prstGeom prst="rect">
            <a:avLst/>
          </a:prstGeom>
        </p:spPr>
        <p:txBody>
          <a:bodyPr wrap="square">
            <a:spAutoFit/>
          </a:bodyPr>
          <a:lstStyle/>
          <a:p>
            <a:r>
              <a:rPr lang="vi-VN" sz="1600" dirty="0">
                <a:solidFill>
                  <a:schemeClr val="tx1"/>
                </a:solidFill>
                <a:latin typeface="+mj-lt"/>
              </a:rPr>
              <a:t>Mỗi dòng ở đây thể hiện cho một việc làm mà nhà tuyển dụng đặt ra. </a:t>
            </a:r>
            <a:endParaRPr lang="en-US" sz="1600" dirty="0">
              <a:solidFill>
                <a:schemeClr val="tx1"/>
              </a:solidFill>
              <a:latin typeface="+mj-lt"/>
            </a:endParaRPr>
          </a:p>
          <a:p>
            <a:pPr defTabSz="233363"/>
            <a:r>
              <a:rPr lang="en-US" sz="1600" dirty="0">
                <a:solidFill>
                  <a:schemeClr val="tx1"/>
                </a:solidFill>
                <a:latin typeface="+mj-lt"/>
              </a:rPr>
              <a:t>	</a:t>
            </a:r>
            <a:r>
              <a:rPr lang="vi-VN" sz="1600" dirty="0">
                <a:solidFill>
                  <a:schemeClr val="tx1"/>
                </a:solidFill>
                <a:latin typeface="+mj-lt"/>
              </a:rPr>
              <a:t>Các cột thể hiện những mô tả về công việc của nhà tuyển dụng: </a:t>
            </a:r>
            <a:endParaRPr lang="en-US" sz="1600" dirty="0">
              <a:solidFill>
                <a:schemeClr val="tx1"/>
              </a:solidFill>
              <a:latin typeface="+mj-lt"/>
            </a:endParaRPr>
          </a:p>
          <a:p>
            <a:pPr marL="457200" lvl="5"/>
            <a:r>
              <a:rPr lang="vi-VN" sz="1600" dirty="0">
                <a:solidFill>
                  <a:schemeClr val="tx1"/>
                </a:solidFill>
                <a:latin typeface="+mj-lt"/>
              </a:rPr>
              <a:t>• company_id: ID của </a:t>
            </a:r>
            <a:r>
              <a:rPr lang="en-US" sz="1600" dirty="0">
                <a:solidFill>
                  <a:schemeClr val="tx1"/>
                </a:solidFill>
                <a:latin typeface="Times New Roman" panose="02020603050405020304" pitchFamily="18" charset="0"/>
                <a:cs typeface="Times New Roman" panose="02020603050405020304" pitchFamily="18" charset="0"/>
              </a:rPr>
              <a:t>c</a:t>
            </a:r>
            <a:r>
              <a:rPr lang="vi-VN" sz="1600" dirty="0">
                <a:solidFill>
                  <a:schemeClr val="tx1"/>
                </a:solidFill>
                <a:latin typeface="+mj-lt"/>
              </a:rPr>
              <a:t>ông ty </a:t>
            </a:r>
            <a:endParaRPr lang="en-US" sz="1600" dirty="0">
              <a:solidFill>
                <a:schemeClr val="tx1"/>
              </a:solidFill>
              <a:latin typeface="+mj-lt"/>
            </a:endParaRPr>
          </a:p>
          <a:p>
            <a:pPr marL="457200" lvl="5"/>
            <a:r>
              <a:rPr lang="vi-VN" sz="1600" dirty="0">
                <a:solidFill>
                  <a:schemeClr val="tx1"/>
                </a:solidFill>
                <a:latin typeface="+mj-lt"/>
              </a:rPr>
              <a:t>• company_name: Tên công ty</a:t>
            </a:r>
            <a:endParaRPr lang="en-US" sz="1600" dirty="0">
              <a:solidFill>
                <a:schemeClr val="tx1"/>
              </a:solidFill>
              <a:latin typeface="+mj-lt"/>
            </a:endParaRPr>
          </a:p>
          <a:p>
            <a:pPr marL="457200" lvl="5"/>
            <a:r>
              <a:rPr lang="vi-VN" sz="1600" dirty="0">
                <a:solidFill>
                  <a:schemeClr val="tx1"/>
                </a:solidFill>
                <a:latin typeface="+mj-lt"/>
              </a:rPr>
              <a:t>• average_rating: Đánh giá trung bình </a:t>
            </a:r>
            <a:endParaRPr lang="en-US" sz="1600" dirty="0">
              <a:solidFill>
                <a:schemeClr val="tx1"/>
              </a:solidFill>
              <a:latin typeface="+mj-lt"/>
            </a:endParaRPr>
          </a:p>
          <a:p>
            <a:pPr marL="457200" lvl="5"/>
            <a:r>
              <a:rPr lang="vi-VN" sz="1600" dirty="0">
                <a:solidFill>
                  <a:schemeClr val="tx1"/>
                </a:solidFill>
                <a:latin typeface="+mj-lt"/>
              </a:rPr>
              <a:t>• num_review: Số lượng đánh giá - city: Địa điểm làm việc </a:t>
            </a:r>
            <a:endParaRPr lang="en-US" sz="1600" dirty="0">
              <a:solidFill>
                <a:schemeClr val="tx1"/>
              </a:solidFill>
              <a:latin typeface="+mj-lt"/>
            </a:endParaRPr>
          </a:p>
          <a:p>
            <a:pPr marL="457200" lvl="5"/>
            <a:r>
              <a:rPr lang="vi-VN" sz="1600" dirty="0">
                <a:solidFill>
                  <a:schemeClr val="tx1"/>
                </a:solidFill>
                <a:latin typeface="+mj-lt"/>
              </a:rPr>
              <a:t>• type: Loại công ty (outsourcing hoặc product) </a:t>
            </a:r>
            <a:endParaRPr lang="en-US" sz="1600" dirty="0">
              <a:solidFill>
                <a:schemeClr val="tx1"/>
              </a:solidFill>
              <a:latin typeface="+mj-lt"/>
            </a:endParaRPr>
          </a:p>
          <a:p>
            <a:pPr marL="457200" lvl="5"/>
            <a:r>
              <a:rPr lang="vi-VN" sz="1600" dirty="0">
                <a:solidFill>
                  <a:schemeClr val="tx1"/>
                </a:solidFill>
                <a:latin typeface="+mj-lt"/>
              </a:rPr>
              <a:t>• num_employee: Số lượng nhân viên</a:t>
            </a:r>
            <a:endParaRPr lang="en-US" sz="1600" dirty="0">
              <a:solidFill>
                <a:schemeClr val="tx1"/>
              </a:solidFill>
              <a:latin typeface="+mj-lt"/>
            </a:endParaRPr>
          </a:p>
          <a:p>
            <a:pPr marL="457200" lvl="5"/>
            <a:r>
              <a:rPr lang="vi-VN" sz="1600" dirty="0">
                <a:solidFill>
                  <a:schemeClr val="tx1"/>
                </a:solidFill>
                <a:latin typeface="+mj-lt"/>
              </a:rPr>
              <a:t>• country: Đất nước </a:t>
            </a:r>
            <a:endParaRPr lang="en-US" sz="1600" dirty="0">
              <a:solidFill>
                <a:schemeClr val="tx1"/>
              </a:solidFill>
              <a:latin typeface="+mj-lt"/>
            </a:endParaRPr>
          </a:p>
          <a:p>
            <a:pPr marL="457200" lvl="5"/>
            <a:r>
              <a:rPr lang="vi-VN" sz="1600" dirty="0">
                <a:solidFill>
                  <a:schemeClr val="tx1"/>
                </a:solidFill>
                <a:latin typeface="+mj-lt"/>
              </a:rPr>
              <a:t>• working_day: Các ngày làm việc trong tuần </a:t>
            </a:r>
            <a:endParaRPr lang="en-US" sz="1600" dirty="0">
              <a:solidFill>
                <a:schemeClr val="tx1"/>
              </a:solidFill>
              <a:latin typeface="+mj-lt"/>
            </a:endParaRPr>
          </a:p>
          <a:p>
            <a:pPr marL="457200" lvl="5"/>
            <a:r>
              <a:rPr lang="vi-VN" sz="1600" dirty="0">
                <a:solidFill>
                  <a:schemeClr val="tx1"/>
                </a:solidFill>
                <a:latin typeface="+mj-lt"/>
              </a:rPr>
              <a:t>• OT: Thông tin về việc công ty có OT hay không? </a:t>
            </a:r>
            <a:endParaRPr lang="en-US" sz="1600" dirty="0">
              <a:solidFill>
                <a:schemeClr val="tx1"/>
              </a:solidFill>
              <a:latin typeface="+mj-lt"/>
            </a:endParaRPr>
          </a:p>
          <a:p>
            <a:pPr marL="457200" lvl="5"/>
            <a:r>
              <a:rPr lang="vi-VN" sz="1600" dirty="0">
                <a:solidFill>
                  <a:schemeClr val="tx1"/>
                </a:solidFill>
                <a:latin typeface="+mj-lt"/>
              </a:rPr>
              <a:t>• overview: Tổng quan về công ty </a:t>
            </a:r>
            <a:endParaRPr lang="en-US" sz="1600" dirty="0">
              <a:solidFill>
                <a:schemeClr val="tx1"/>
              </a:solidFill>
              <a:latin typeface="+mj-lt"/>
            </a:endParaRPr>
          </a:p>
          <a:p>
            <a:pPr marL="457200" lvl="5"/>
            <a:r>
              <a:rPr lang="vi-VN" sz="1600" dirty="0">
                <a:solidFill>
                  <a:schemeClr val="tx1"/>
                </a:solidFill>
                <a:latin typeface="+mj-lt"/>
              </a:rPr>
              <a:t>• expertise: Chuyên môn </a:t>
            </a:r>
            <a:endParaRPr lang="en-US" sz="1600" dirty="0">
              <a:solidFill>
                <a:schemeClr val="tx1"/>
              </a:solidFill>
              <a:latin typeface="+mj-lt"/>
            </a:endParaRPr>
          </a:p>
          <a:p>
            <a:pPr marL="457200" lvl="5"/>
            <a:r>
              <a:rPr lang="vi-VN" sz="1600" dirty="0">
                <a:solidFill>
                  <a:schemeClr val="tx1"/>
                </a:solidFill>
                <a:latin typeface="+mj-lt"/>
              </a:rPr>
              <a:t>• benifit: Phúc lợi khi làm việc </a:t>
            </a:r>
            <a:endParaRPr lang="en-US" sz="1600" dirty="0">
              <a:solidFill>
                <a:schemeClr val="tx1"/>
              </a:solidFill>
              <a:latin typeface="+mj-lt"/>
            </a:endParaRPr>
          </a:p>
          <a:p>
            <a:pPr marL="457200" lvl="5"/>
            <a:r>
              <a:rPr lang="vi-VN" sz="1600" dirty="0">
                <a:solidFill>
                  <a:schemeClr val="tx1"/>
                </a:solidFill>
                <a:latin typeface="+mj-lt"/>
              </a:rPr>
              <a:t>• logo_link: logo link </a:t>
            </a:r>
            <a:endParaRPr lang="en-US" sz="1600" dirty="0">
              <a:solidFill>
                <a:schemeClr val="tx1"/>
              </a:solidFill>
              <a:latin typeface="+mj-lt"/>
            </a:endParaRPr>
          </a:p>
          <a:p>
            <a:pPr defTabSz="233363"/>
            <a:r>
              <a:rPr lang="en-US" sz="1600" dirty="0">
                <a:solidFill>
                  <a:schemeClr val="tx1"/>
                </a:solidFill>
                <a:latin typeface="+mj-lt"/>
              </a:rPr>
              <a:t>	</a:t>
            </a:r>
            <a:r>
              <a:rPr lang="vi-VN" sz="1600" dirty="0">
                <a:solidFill>
                  <a:schemeClr val="tx1"/>
                </a:solidFill>
                <a:latin typeface="+mj-lt"/>
              </a:rPr>
              <a:t>Các kiểu dữ liệu trong tập này hầu hết là dạng chuỗi, chỉ có average_rating là kiểu float trong pandas. Ngoài ra những cột còn lại có float là những ô NaN. Áp dụng phương thức type() để kiểm tra từng ô dữ liệu trong một cột rồi lưu lại vào một set()</a:t>
            </a:r>
            <a:endParaRPr lang="en-US" sz="1600" dirty="0">
              <a:solidFill>
                <a:schemeClr val="tx1"/>
              </a:solidFill>
              <a:latin typeface="+mj-lt"/>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4" y="855660"/>
            <a:ext cx="4743343" cy="480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63478" y="1284868"/>
            <a:ext cx="4991877" cy="3785652"/>
          </a:xfrm>
          <a:prstGeom prst="rect">
            <a:avLst/>
          </a:prstGeom>
        </p:spPr>
        <p:txBody>
          <a:bodyPr wrap="square">
            <a:spAutoFit/>
          </a:bodyPr>
          <a:lstStyle/>
          <a:p>
            <a:r>
              <a:rPr lang="vi-VN" sz="1600" dirty="0">
                <a:latin typeface="+mj-lt"/>
              </a:rPr>
              <a:t>Chúng ta có những vấn đề cần xử lí với kiểu dữ liệu này: </a:t>
            </a:r>
            <a:endParaRPr lang="en-US" sz="1600" dirty="0">
              <a:latin typeface="+mj-lt"/>
            </a:endParaRPr>
          </a:p>
          <a:p>
            <a:pPr marL="288925" defTabSz="401638"/>
            <a:r>
              <a:rPr lang="vi-VN" sz="1600" dirty="0">
                <a:latin typeface="+mj-lt"/>
              </a:rPr>
              <a:t>• Cột ‘working_day’, `OT`, `overview`, `expertise`, </a:t>
            </a:r>
            <a:r>
              <a:rPr lang="en-US" sz="1600" dirty="0">
                <a:latin typeface="+mj-lt"/>
              </a:rPr>
              <a:t>	</a:t>
            </a:r>
            <a:r>
              <a:rPr lang="vi-VN" sz="1600" dirty="0">
                <a:latin typeface="+mj-lt"/>
              </a:rPr>
              <a:t>`benifit` có những giá trị là float, đây có thể là những </a:t>
            </a:r>
            <a:r>
              <a:rPr lang="en-US" sz="1600" dirty="0">
                <a:latin typeface="+mj-lt"/>
              </a:rPr>
              <a:t>	</a:t>
            </a:r>
            <a:r>
              <a:rPr lang="vi-VN" sz="1600" dirty="0">
                <a:latin typeface="+mj-lt"/>
              </a:rPr>
              <a:t>giá trị NaN nên hãy chuyển nó sang dạng chuỗi rỗng </a:t>
            </a:r>
            <a:r>
              <a:rPr lang="en-US" sz="1600" dirty="0">
                <a:latin typeface="+mj-lt"/>
              </a:rPr>
              <a:t>	</a:t>
            </a:r>
            <a:r>
              <a:rPr lang="vi-VN" sz="1600" dirty="0">
                <a:latin typeface="+mj-lt"/>
              </a:rPr>
              <a:t>để tiện cho việc sử dụng sau này. </a:t>
            </a:r>
            <a:endParaRPr lang="en-US" sz="1600" dirty="0">
              <a:latin typeface="+mj-lt"/>
            </a:endParaRPr>
          </a:p>
          <a:p>
            <a:pPr marL="288925" defTabSz="401638"/>
            <a:r>
              <a:rPr lang="vi-VN" sz="1600" dirty="0">
                <a:latin typeface="+mj-lt"/>
              </a:rPr>
              <a:t>• Cột `num_review` đang có kiểu dữ liệu str, ta chuyển </a:t>
            </a:r>
            <a:r>
              <a:rPr lang="en-US" sz="1600" dirty="0">
                <a:latin typeface="+mj-lt"/>
              </a:rPr>
              <a:t>	</a:t>
            </a:r>
            <a:r>
              <a:rPr lang="vi-VN" sz="1600" dirty="0">
                <a:latin typeface="+mj-lt"/>
              </a:rPr>
              <a:t>sang dạng int bằng cách chỉ lấy số lượng review </a:t>
            </a:r>
            <a:endParaRPr lang="en-US" sz="1600" dirty="0">
              <a:latin typeface="+mj-lt"/>
            </a:endParaRPr>
          </a:p>
          <a:p>
            <a:pPr marL="288925" defTabSz="401638"/>
            <a:r>
              <a:rPr lang="vi-VN" sz="1600" dirty="0">
                <a:latin typeface="+mj-lt"/>
              </a:rPr>
              <a:t>• Cột `num_employee` có dạng str ta chuyển đổi như </a:t>
            </a:r>
            <a:r>
              <a:rPr lang="en-US" sz="1600" dirty="0">
                <a:latin typeface="+mj-lt"/>
              </a:rPr>
              <a:t>	</a:t>
            </a:r>
            <a:r>
              <a:rPr lang="vi-VN" sz="1600" dirty="0">
                <a:latin typeface="+mj-lt"/>
              </a:rPr>
              <a:t>sau: </a:t>
            </a:r>
            <a:endParaRPr lang="en-US" sz="1600" dirty="0">
              <a:latin typeface="+mj-lt"/>
            </a:endParaRPr>
          </a:p>
          <a:p>
            <a:pPr marL="288925"/>
            <a:r>
              <a:rPr lang="vi-VN" sz="1600" dirty="0">
                <a:latin typeface="+mj-lt"/>
              </a:rPr>
              <a:t>• Các dòng có giá trị 1000+ ta đưa về 1001 </a:t>
            </a:r>
            <a:endParaRPr lang="en-US" sz="1600" dirty="0">
              <a:latin typeface="+mj-lt"/>
            </a:endParaRPr>
          </a:p>
          <a:p>
            <a:pPr marL="288925" defTabSz="401638"/>
            <a:r>
              <a:rPr lang="vi-VN" sz="1600" dirty="0">
                <a:latin typeface="+mj-lt"/>
              </a:rPr>
              <a:t>• Các dòng có giá trị 501-1000 ta đưa về 10000 - Các </a:t>
            </a:r>
            <a:r>
              <a:rPr lang="en-US" sz="1600" dirty="0">
                <a:latin typeface="+mj-lt"/>
              </a:rPr>
              <a:t>	</a:t>
            </a:r>
            <a:r>
              <a:rPr lang="vi-VN" sz="1600" dirty="0">
                <a:latin typeface="+mj-lt"/>
              </a:rPr>
              <a:t>dòng có giá trị 1-50 ta đưa về 50 - Các dòng có giá trị </a:t>
            </a:r>
            <a:r>
              <a:rPr lang="en-US" sz="1600" dirty="0">
                <a:latin typeface="+mj-lt"/>
              </a:rPr>
              <a:t>	</a:t>
            </a:r>
            <a:r>
              <a:rPr lang="vi-VN" sz="1600" dirty="0">
                <a:latin typeface="+mj-lt"/>
              </a:rPr>
              <a:t>51-150 ta đưa về 150 - Các dòng có giá trị 151-300 ta </a:t>
            </a:r>
            <a:r>
              <a:rPr lang="en-US" sz="1600" dirty="0">
                <a:latin typeface="+mj-lt"/>
              </a:rPr>
              <a:t>	</a:t>
            </a:r>
            <a:r>
              <a:rPr lang="vi-VN" sz="1600" dirty="0">
                <a:latin typeface="+mj-lt"/>
              </a:rPr>
              <a:t>đưa về 300 - Các dòng có giá trị 301-500 ta đưa về </a:t>
            </a:r>
            <a:r>
              <a:rPr lang="en-US" sz="1600" dirty="0">
                <a:latin typeface="+mj-lt"/>
              </a:rPr>
              <a:t>	</a:t>
            </a:r>
            <a:r>
              <a:rPr lang="vi-VN" sz="1600" dirty="0">
                <a:latin typeface="+mj-lt"/>
              </a:rPr>
              <a:t>500</a:t>
            </a:r>
            <a:endParaRPr lang="en-US" sz="1600" dirty="0">
              <a:latin typeface="+mj-lt"/>
            </a:endParaRP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329" y="147670"/>
            <a:ext cx="5602610" cy="411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200" y="4366986"/>
            <a:ext cx="5602610" cy="236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416211" y="615993"/>
            <a:ext cx="3107095" cy="5509200"/>
          </a:xfrm>
          <a:prstGeom prst="rect">
            <a:avLst/>
          </a:prstGeom>
        </p:spPr>
        <p:txBody>
          <a:bodyPr wrap="square">
            <a:spAutoFit/>
          </a:bodyPr>
          <a:lstStyle/>
          <a:p>
            <a:r>
              <a:rPr lang="vi-VN" sz="1600" dirty="0">
                <a:latin typeface="+mj-lt"/>
              </a:rPr>
              <a:t>Với các cột có kiểu dữ liệu số, ta sẽ tính: </a:t>
            </a:r>
            <a:endParaRPr lang="en-US" sz="1600" dirty="0">
              <a:latin typeface="+mj-lt"/>
            </a:endParaRPr>
          </a:p>
          <a:p>
            <a:pPr marL="168275"/>
            <a:r>
              <a:rPr lang="vi-VN" sz="1600" dirty="0">
                <a:latin typeface="+mj-lt"/>
              </a:rPr>
              <a:t>• Tỉ lệ % (từ 0 đến 100) các giá trị thiếu </a:t>
            </a:r>
            <a:endParaRPr lang="en-US" sz="1600" dirty="0">
              <a:latin typeface="+mj-lt"/>
            </a:endParaRPr>
          </a:p>
          <a:p>
            <a:pPr marL="168275"/>
            <a:r>
              <a:rPr lang="vi-VN" sz="1600" dirty="0">
                <a:latin typeface="+mj-lt"/>
              </a:rPr>
              <a:t>• Giá trị min </a:t>
            </a:r>
            <a:endParaRPr lang="en-US" sz="1600" dirty="0">
              <a:latin typeface="+mj-lt"/>
            </a:endParaRPr>
          </a:p>
          <a:p>
            <a:pPr marL="168275"/>
            <a:r>
              <a:rPr lang="vi-VN" sz="1600" dirty="0">
                <a:latin typeface="+mj-lt"/>
              </a:rPr>
              <a:t>• Giá trị lower quartile (phân vị 25) </a:t>
            </a:r>
            <a:endParaRPr lang="en-US" sz="1600" dirty="0">
              <a:latin typeface="+mj-lt"/>
            </a:endParaRPr>
          </a:p>
          <a:p>
            <a:pPr marL="168275"/>
            <a:r>
              <a:rPr lang="vi-VN" sz="1600" dirty="0">
                <a:latin typeface="+mj-lt"/>
              </a:rPr>
              <a:t>• Giá trị median (phân vị 50) </a:t>
            </a:r>
            <a:endParaRPr lang="en-US" sz="1600" dirty="0">
              <a:latin typeface="+mj-lt"/>
            </a:endParaRPr>
          </a:p>
          <a:p>
            <a:pPr marL="168275"/>
            <a:r>
              <a:rPr lang="vi-VN" sz="1600" dirty="0">
                <a:latin typeface="+mj-lt"/>
              </a:rPr>
              <a:t>• Giá trị upper quartile (phân vị 75) </a:t>
            </a:r>
            <a:endParaRPr lang="en-US" sz="1600" dirty="0">
              <a:latin typeface="+mj-lt"/>
            </a:endParaRPr>
          </a:p>
          <a:p>
            <a:pPr marL="168275"/>
            <a:r>
              <a:rPr lang="vi-VN" sz="1600" dirty="0">
                <a:latin typeface="+mj-lt"/>
              </a:rPr>
              <a:t>• Giá trị max Lưu kết quả vào DataFrame `num_col_info_df`, trong đó: </a:t>
            </a:r>
            <a:endParaRPr lang="en-US" sz="1600" dirty="0">
              <a:latin typeface="+mj-lt"/>
            </a:endParaRPr>
          </a:p>
          <a:p>
            <a:pPr marL="288925"/>
            <a:r>
              <a:rPr lang="vi-VN" sz="1600" dirty="0">
                <a:latin typeface="+mj-lt"/>
              </a:rPr>
              <a:t>• Tên của các cột là tên của các cột số trong </a:t>
            </a:r>
            <a:r>
              <a:rPr lang="vi-VN"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df_companies</a:t>
            </a:r>
            <a:r>
              <a:rPr lang="vi-VN" sz="1600" dirty="0">
                <a:latin typeface="Times New Roman" panose="02020603050405020304" pitchFamily="18" charset="0"/>
                <a:cs typeface="Times New Roman" panose="02020603050405020304" pitchFamily="18" charset="0"/>
              </a:rPr>
              <a:t>`</a:t>
            </a:r>
            <a:r>
              <a:rPr lang="vi-VN" sz="1600" dirty="0">
                <a:latin typeface="+mj-lt"/>
              </a:rPr>
              <a:t> </a:t>
            </a:r>
            <a:endParaRPr lang="en-US" sz="1600" dirty="0">
              <a:latin typeface="+mj-lt"/>
            </a:endParaRPr>
          </a:p>
          <a:p>
            <a:pPr marL="288925"/>
            <a:r>
              <a:rPr lang="vi-VN" sz="1600" dirty="0">
                <a:latin typeface="+mj-lt"/>
              </a:rPr>
              <a:t>• Tên của các dòng là: "missing_ratio", "min", "lower_quartile", "median", "upper_quartile", "max" Để dễ nhìn, tất cả các giá trị bạn đều làm tròn với 1 chữ số thập phân bằng phương thức `.round(1)`.</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852" y="4307678"/>
            <a:ext cx="4353650" cy="185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6160BAF5-F8DD-AE03-B22E-0A14E85A3BB2}"/>
              </a:ext>
            </a:extLst>
          </p:cNvPr>
          <p:cNvPicPr>
            <a:picLocks noChangeAspect="1"/>
          </p:cNvPicPr>
          <p:nvPr/>
        </p:nvPicPr>
        <p:blipFill>
          <a:blip r:embed="rId4"/>
          <a:stretch>
            <a:fillRect/>
          </a:stretch>
        </p:blipFill>
        <p:spPr>
          <a:xfrm>
            <a:off x="1374441" y="482667"/>
            <a:ext cx="8841275" cy="35536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810523"/>
            <a:ext cx="5540534" cy="337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555833"/>
            <a:ext cx="5540534" cy="1005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780661" y="1487732"/>
            <a:ext cx="4817706" cy="3046988"/>
          </a:xfrm>
          <a:prstGeom prst="rect">
            <a:avLst/>
          </a:prstGeom>
        </p:spPr>
        <p:txBody>
          <a:bodyPr wrap="square">
            <a:spAutoFit/>
          </a:bodyPr>
          <a:lstStyle/>
          <a:p>
            <a:r>
              <a:rPr lang="vi-VN" sz="1600" dirty="0">
                <a:latin typeface="+mj-lt"/>
              </a:rPr>
              <a:t>Với các cột có kiểu dữ liệu không phải số, ta sẽ tính: </a:t>
            </a:r>
            <a:endParaRPr lang="en-US" sz="1600" dirty="0">
              <a:latin typeface="+mj-lt"/>
            </a:endParaRPr>
          </a:p>
          <a:p>
            <a:pPr marL="168275"/>
            <a:r>
              <a:rPr lang="vi-VN" sz="1600" dirty="0">
                <a:latin typeface="+mj-lt"/>
              </a:rPr>
              <a:t>• Tỉ lệ % (từ 0 đến 100) các giá trị thiếu </a:t>
            </a:r>
            <a:endParaRPr lang="en-US" sz="1600" dirty="0">
              <a:latin typeface="+mj-lt"/>
            </a:endParaRPr>
          </a:p>
          <a:p>
            <a:pPr marL="168275"/>
            <a:r>
              <a:rPr lang="vi-VN" sz="1600" dirty="0">
                <a:latin typeface="+mj-lt"/>
              </a:rPr>
              <a:t>• Số lượng các giá trị </a:t>
            </a:r>
            <a:endParaRPr lang="en-US" sz="1600" dirty="0">
              <a:latin typeface="+mj-lt"/>
            </a:endParaRPr>
          </a:p>
          <a:p>
            <a:pPr marL="168275"/>
            <a:r>
              <a:rPr lang="vi-VN" sz="1600" dirty="0">
                <a:latin typeface="+mj-lt"/>
              </a:rPr>
              <a:t>• Tỉ lệ % (từ 0 đến 100) của mỗi giá trị được sort theo tỉ lệ % giảm dần Lưu kết quả vào DataFrame `cat_col_info_df`, trong đó: </a:t>
            </a:r>
            <a:endParaRPr lang="en-US" sz="1600" dirty="0">
              <a:latin typeface="+mj-lt"/>
            </a:endParaRPr>
          </a:p>
          <a:p>
            <a:pPr marL="344488"/>
            <a:r>
              <a:rPr lang="vi-VN" sz="1600" dirty="0">
                <a:latin typeface="+mj-lt"/>
              </a:rPr>
              <a:t>• Tên của các cột là tên của các cột không phải số trong `df_companies` </a:t>
            </a:r>
            <a:endParaRPr lang="en-US" sz="1600" dirty="0">
              <a:latin typeface="+mj-lt"/>
            </a:endParaRPr>
          </a:p>
          <a:p>
            <a:pPr marL="344488"/>
            <a:r>
              <a:rPr lang="vi-VN" sz="1600" dirty="0">
                <a:latin typeface="+mj-lt"/>
              </a:rPr>
              <a:t>• Tên của các dòng là: "missing_ratio", "num_values", "value_ratios" Để dễ nhìn, tất cả các giá trị đều được làm tròn với 1 chữ số thập phân bằng phương thức `.round(1)`.</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9" name="Rectangle 8"/>
          <p:cNvSpPr/>
          <p:nvPr/>
        </p:nvSpPr>
        <p:spPr>
          <a:xfrm>
            <a:off x="1131209" y="589386"/>
            <a:ext cx="8633927" cy="2616101"/>
          </a:xfrm>
          <a:prstGeom prst="rect">
            <a:avLst/>
          </a:prstGeom>
        </p:spPr>
        <p:txBody>
          <a:bodyPr wrap="square">
            <a:spAutoFit/>
          </a:bodyPr>
          <a:lstStyle/>
          <a:p>
            <a:pPr defTabSz="233363"/>
            <a:r>
              <a:rPr lang="en-US" sz="2000" dirty="0">
                <a:solidFill>
                  <a:srgbClr val="0070C0"/>
                </a:solidFill>
                <a:latin typeface="Times New Roman" pitchFamily="18" charset="0"/>
                <a:cs typeface="Times New Roman" pitchFamily="18" charset="0"/>
              </a:rPr>
              <a:t>	</a:t>
            </a:r>
            <a:r>
              <a:rPr lang="vi-VN" sz="2000" dirty="0">
                <a:solidFill>
                  <a:srgbClr val="0070C0"/>
                </a:solidFill>
                <a:latin typeface="Times New Roman" pitchFamily="18" charset="0"/>
                <a:cs typeface="Times New Roman" pitchFamily="18" charset="0"/>
              </a:rPr>
              <a:t>4. Đặt câu hỏi và trả lời </a:t>
            </a:r>
            <a:endParaRPr lang="en-US" sz="2000" dirty="0">
              <a:solidFill>
                <a:srgbClr val="0070C0"/>
              </a:solidFill>
              <a:latin typeface="Times New Roman" pitchFamily="18" charset="0"/>
              <a:cs typeface="Times New Roman" pitchFamily="18" charset="0"/>
            </a:endParaRPr>
          </a:p>
          <a:p>
            <a:pPr defTabSz="233363"/>
            <a:endParaRPr lang="en-US" sz="1600" dirty="0">
              <a:solidFill>
                <a:srgbClr val="0070C0"/>
              </a:solidFill>
              <a:latin typeface="Times New Roman" pitchFamily="18" charset="0"/>
              <a:cs typeface="Times New Roman" pitchFamily="18" charset="0"/>
            </a:endParaRPr>
          </a:p>
          <a:p>
            <a:pPr defTabSz="233363"/>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Dựa vào dữ liệu đã khám phá, chúng ta có thể đặt ra một số câu hỏi như sau: </a:t>
            </a:r>
            <a:endParaRPr lang="en-US" sz="1600" dirty="0">
              <a:latin typeface="Times New Roman" pitchFamily="18" charset="0"/>
              <a:cs typeface="Times New Roman" pitchFamily="18" charset="0"/>
            </a:endParaRPr>
          </a:p>
          <a:p>
            <a:pPr lvl="1" defTabSz="233363"/>
            <a:r>
              <a:rPr lang="en-US" sz="1600" b="1" dirty="0">
                <a:latin typeface="Times New Roman" pitchFamily="18" charset="0"/>
                <a:cs typeface="Times New Roman" pitchFamily="18" charset="0"/>
              </a:rPr>
              <a:t>	</a:t>
            </a:r>
            <a:r>
              <a:rPr lang="en-US" sz="1600" b="1" u="sng" dirty="0">
                <a:latin typeface="Times New Roman" pitchFamily="18" charset="0"/>
                <a:cs typeface="Times New Roman" pitchFamily="18" charset="0"/>
              </a:rPr>
              <a:t>a. </a:t>
            </a:r>
            <a:r>
              <a:rPr lang="vi-VN" sz="1600" b="1" u="sng" dirty="0">
                <a:latin typeface="Times New Roman" pitchFamily="18" charset="0"/>
                <a:cs typeface="Times New Roman" pitchFamily="18" charset="0"/>
              </a:rPr>
              <a:t>Câu hỏi 1: </a:t>
            </a:r>
            <a:r>
              <a:rPr lang="vi-VN" sz="1600" dirty="0">
                <a:latin typeface="Times New Roman" pitchFamily="18" charset="0"/>
                <a:cs typeface="Times New Roman" pitchFamily="18" charset="0"/>
              </a:rPr>
              <a:t>Hiện nay nhà tuyển dụng tìm kiếm 4 job level chính là: Fresher, Junior, Senior, </a:t>
            </a:r>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Manager. Vậy hãy đếm số lượng của từng loại job level trên và vẽ một biểu đồ cột giúp chúng ta so </a:t>
            </a:r>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sánh. </a:t>
            </a:r>
            <a:endParaRPr lang="en-US" sz="1600" dirty="0">
              <a:latin typeface="Times New Roman" pitchFamily="18" charset="0"/>
              <a:cs typeface="Times New Roman" pitchFamily="18" charset="0"/>
            </a:endParaRPr>
          </a:p>
          <a:p>
            <a:pPr defTabSz="233363"/>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a:t>
            </a:r>
            <a:r>
              <a:rPr lang="vi-VN" sz="1600" u="sng" dirty="0">
                <a:latin typeface="Times New Roman" pitchFamily="18" charset="0"/>
                <a:cs typeface="Times New Roman" pitchFamily="18" charset="0"/>
              </a:rPr>
              <a:t>Tiền xử lý để trả lời câu hỏi: </a:t>
            </a:r>
            <a:r>
              <a:rPr lang="vi-VN" sz="1600" dirty="0">
                <a:latin typeface="Times New Roman" pitchFamily="18" charset="0"/>
                <a:cs typeface="Times New Roman" pitchFamily="18" charset="0"/>
              </a:rPr>
              <a:t>Do các job level không được liệt kê thành các thuộc tính riêng biệt mà chỉ được đính kèm theo tên công việc và chức vụ cần tuyển dụng của các công ty nên ta phải lọc ra các job level từ cột job_name cũng như cột taglist. </a:t>
            </a:r>
            <a:endParaRPr lang="en-US" sz="1600" dirty="0">
              <a:latin typeface="Times New Roman" pitchFamily="18" charset="0"/>
              <a:cs typeface="Times New Roman" pitchFamily="18" charset="0"/>
            </a:endParaRPr>
          </a:p>
          <a:p>
            <a:pPr defTabSz="233363"/>
            <a:r>
              <a:rPr lang="vi-VN" sz="1600" dirty="0">
                <a:latin typeface="Times New Roman" pitchFamily="18" charset="0"/>
                <a:cs typeface="Times New Roman" pitchFamily="18" charset="0"/>
              </a:rPr>
              <a:t>Kết quả sau khi lọc: </a:t>
            </a:r>
            <a:endParaRPr lang="en-US" sz="16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0" y="3714069"/>
            <a:ext cx="5394383" cy="144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5" name="Rectangle 4"/>
          <p:cNvSpPr/>
          <p:nvPr/>
        </p:nvSpPr>
        <p:spPr>
          <a:xfrm>
            <a:off x="1300010" y="401283"/>
            <a:ext cx="3946914" cy="338554"/>
          </a:xfrm>
          <a:prstGeom prst="rect">
            <a:avLst/>
          </a:prstGeom>
        </p:spPr>
        <p:txBody>
          <a:bodyPr wrap="none">
            <a:spAutoFit/>
          </a:bodyPr>
          <a:lstStyle/>
          <a:p>
            <a:r>
              <a:rPr lang="vi-VN" sz="1600" dirty="0">
                <a:latin typeface="+mj-lt"/>
              </a:rPr>
              <a:t>Từ kết quả trên ta trực quan bằng biểu đồ cột:</a:t>
            </a:r>
            <a:endParaRPr lang="en-US" sz="1600" dirty="0">
              <a:latin typeface="+mj-l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67" y="890846"/>
            <a:ext cx="4729033" cy="291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66493" y="3920651"/>
            <a:ext cx="8731865" cy="2062103"/>
          </a:xfrm>
          <a:prstGeom prst="rect">
            <a:avLst/>
          </a:prstGeom>
        </p:spPr>
        <p:txBody>
          <a:bodyPr wrap="square">
            <a:spAutoFit/>
          </a:bodyPr>
          <a:lstStyle/>
          <a:p>
            <a:pPr defTabSz="233363"/>
            <a:r>
              <a:rPr lang="en-US" sz="1600" dirty="0">
                <a:latin typeface="+mj-lt"/>
              </a:rPr>
              <a:t>	</a:t>
            </a:r>
            <a:r>
              <a:rPr lang="vi-VN" sz="1600" u="sng" dirty="0">
                <a:latin typeface="+mj-lt"/>
              </a:rPr>
              <a:t>*Trả lời: </a:t>
            </a:r>
            <a:r>
              <a:rPr lang="vi-VN" sz="1600" dirty="0">
                <a:latin typeface="+mj-lt"/>
              </a:rPr>
              <a:t>Các nhà tuyển dụng cần level Senior nhiều nhất và Junior là ít nhất. Bên cạnh đó, số lượng công ti cần level Junior cũng khá cao. </a:t>
            </a:r>
            <a:endParaRPr lang="en-US" sz="1600" dirty="0">
              <a:latin typeface="+mj-lt"/>
            </a:endParaRPr>
          </a:p>
          <a:p>
            <a:pPr defTabSz="233363"/>
            <a:r>
              <a:rPr lang="en-US" sz="1600" dirty="0">
                <a:latin typeface="+mj-lt"/>
              </a:rPr>
              <a:t>	</a:t>
            </a:r>
            <a:r>
              <a:rPr lang="vi-VN" sz="1600" u="sng" dirty="0">
                <a:latin typeface="+mj-lt"/>
              </a:rPr>
              <a:t>*Ý nghĩa của câu hỏi: </a:t>
            </a:r>
            <a:r>
              <a:rPr lang="vi-VN" sz="1600" dirty="0">
                <a:latin typeface="+mj-lt"/>
              </a:rPr>
              <a:t>Xác định được những đối tượng nhân lực mà các công ti IT đang có xu hướng tuyển dụng. </a:t>
            </a:r>
            <a:endParaRPr lang="en-US" sz="1600" dirty="0">
              <a:latin typeface="+mj-lt"/>
            </a:endParaRPr>
          </a:p>
          <a:p>
            <a:pPr defTabSz="233363"/>
            <a:r>
              <a:rPr lang="en-US" sz="1600" b="1" dirty="0">
                <a:latin typeface="+mj-lt"/>
              </a:rPr>
              <a:t>	</a:t>
            </a:r>
            <a:r>
              <a:rPr lang="vi-VN" sz="1600" b="1" u="sng" dirty="0">
                <a:latin typeface="+mj-lt"/>
              </a:rPr>
              <a:t>b. Câu hỏi 2: </a:t>
            </a:r>
            <a:r>
              <a:rPr lang="vi-VN" sz="1600" dirty="0">
                <a:latin typeface="+mj-lt"/>
              </a:rPr>
              <a:t>Tìm ra 10 công nghệ/framework/ngôn ngữ lập trình được nhiều công ti tuyển dụng đề </a:t>
            </a:r>
            <a:r>
              <a:rPr lang="en-US" sz="1600" dirty="0">
                <a:latin typeface="+mj-lt"/>
              </a:rPr>
              <a:t>	</a:t>
            </a:r>
            <a:r>
              <a:rPr lang="vi-VN" sz="1600" dirty="0">
                <a:latin typeface="+mj-lt"/>
              </a:rPr>
              <a:t>ra và săn đón nhiều nhất. </a:t>
            </a:r>
            <a:endParaRPr lang="en-US" sz="1600" dirty="0">
              <a:latin typeface="+mj-lt"/>
            </a:endParaRPr>
          </a:p>
          <a:p>
            <a:pPr defTabSz="233363"/>
            <a:r>
              <a:rPr lang="vi-VN" sz="1600" u="sng" dirty="0">
                <a:latin typeface="+mj-lt"/>
              </a:rPr>
              <a:t>*Tiền xử lý để trả lời câu hỏi: </a:t>
            </a:r>
            <a:r>
              <a:rPr lang="vi-VN" sz="1600" dirty="0">
                <a:latin typeface="+mj-lt"/>
              </a:rPr>
              <a:t>Trước tiên hãy xem danh sách các tag được tuyển dụng trong df_job và số lượng công ti tuyển dụng của mỗi tag.</a:t>
            </a:r>
            <a:endParaRPr lang="en-US" sz="1600" dirty="0">
              <a:latin typeface="+mj-lt"/>
            </a:endParaRPr>
          </a:p>
        </p:txBody>
      </p:sp>
    </p:spTree>
    <p:extLst>
      <p:ext uri="{BB962C8B-B14F-4D97-AF65-F5344CB8AC3E}">
        <p14:creationId xmlns:p14="http://schemas.microsoft.com/office/powerpoint/2010/main" val="403578109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57" y="334575"/>
            <a:ext cx="4369870" cy="243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740055" y="2840028"/>
            <a:ext cx="7682237" cy="830997"/>
          </a:xfrm>
          <a:prstGeom prst="rect">
            <a:avLst/>
          </a:prstGeom>
        </p:spPr>
        <p:txBody>
          <a:bodyPr wrap="square">
            <a:spAutoFit/>
          </a:bodyPr>
          <a:lstStyle/>
          <a:p>
            <a:pPr defTabSz="457200"/>
            <a:r>
              <a:rPr lang="en-US" sz="1600" dirty="0">
                <a:latin typeface="+mj-lt"/>
              </a:rPr>
              <a:t>	</a:t>
            </a:r>
            <a:r>
              <a:rPr lang="vi-VN" sz="1600" dirty="0">
                <a:latin typeface="+mj-lt"/>
              </a:rPr>
              <a:t>Có rất nhiều tag không đề cập đến công nghệ mà chỉ là vị trí tuyển dụng, yêu cầu về ngôn ngữ,... Chúng ta cần phải lọc bớt đi những tag này. Sau khi lọc, chúng ta sẽ còn lại những tag liên quan đến công nghệ như sau:</a:t>
            </a:r>
            <a:endParaRPr lang="en-US" sz="1600" dirty="0">
              <a:latin typeface="+mj-lt"/>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0055" y="3801029"/>
            <a:ext cx="5441955" cy="205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40055" y="6028968"/>
            <a:ext cx="4463081" cy="338554"/>
          </a:xfrm>
          <a:prstGeom prst="rect">
            <a:avLst/>
          </a:prstGeom>
        </p:spPr>
        <p:txBody>
          <a:bodyPr wrap="none">
            <a:spAutoFit/>
          </a:bodyPr>
          <a:lstStyle/>
          <a:p>
            <a:r>
              <a:rPr lang="vi-VN" sz="1600" u="sng" dirty="0">
                <a:latin typeface="+mj-lt"/>
              </a:rPr>
              <a:t>*Trả lời: </a:t>
            </a:r>
            <a:r>
              <a:rPr lang="vi-VN" sz="1600" dirty="0">
                <a:latin typeface="+mj-lt"/>
              </a:rPr>
              <a:t>10 công nghệ được tuyển dụng nhiều nhất.</a:t>
            </a:r>
            <a:endParaRPr lang="en-US" sz="1600" dirty="0">
              <a:latin typeface="+mj-lt"/>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609" y="445730"/>
            <a:ext cx="5327747" cy="30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84610" y="3939312"/>
            <a:ext cx="8472166" cy="2123658"/>
          </a:xfrm>
          <a:prstGeom prst="rect">
            <a:avLst/>
          </a:prstGeom>
        </p:spPr>
        <p:txBody>
          <a:bodyPr wrap="square">
            <a:spAutoFit/>
          </a:bodyPr>
          <a:lstStyle/>
          <a:p>
            <a:pPr defTabSz="233363">
              <a:spcBef>
                <a:spcPts val="600"/>
              </a:spcBef>
              <a:spcAft>
                <a:spcPts val="600"/>
              </a:spcAft>
            </a:pPr>
            <a:r>
              <a:rPr lang="vi-VN" sz="1600" u="sng" dirty="0">
                <a:latin typeface="+mj-lt"/>
              </a:rPr>
              <a:t>*Ý nghĩa của việc trả lời câu hỏi: </a:t>
            </a:r>
            <a:r>
              <a:rPr lang="vi-VN" sz="1600" dirty="0">
                <a:latin typeface="+mj-lt"/>
              </a:rPr>
              <a:t>tìm ra các công nghệ/ngôn ngữ lập trình/framework được tuyển dụng nhiều nhất, có xu hướng phát triển trong tương lai để chuẩn bị các kiến thức về những công nghệ này để “bắt kịp” xu hướng. </a:t>
            </a:r>
            <a:endParaRPr lang="en-US" sz="1600" dirty="0">
              <a:latin typeface="+mj-lt"/>
            </a:endParaRPr>
          </a:p>
          <a:p>
            <a:pPr defTabSz="233363">
              <a:spcBef>
                <a:spcPts val="600"/>
              </a:spcBef>
              <a:spcAft>
                <a:spcPts val="600"/>
              </a:spcAft>
            </a:pPr>
            <a:r>
              <a:rPr lang="vi-VN" sz="1600" b="1" u="sng" dirty="0">
                <a:latin typeface="+mj-lt"/>
              </a:rPr>
              <a:t>c. Câu hỏi 3: </a:t>
            </a:r>
            <a:r>
              <a:rPr lang="vi-VN" sz="1600" dirty="0">
                <a:latin typeface="+mj-lt"/>
              </a:rPr>
              <a:t>Hãy tìm những quận huyện ở HCM và HN trong df_job, sau đó lưu vào 2 dict là hcm </a:t>
            </a:r>
            <a:r>
              <a:rPr lang="en-US" sz="1600" dirty="0">
                <a:latin typeface="+mj-lt"/>
              </a:rPr>
              <a:t>	</a:t>
            </a:r>
            <a:r>
              <a:rPr lang="vi-VN" sz="1600" dirty="0">
                <a:latin typeface="+mj-lt"/>
              </a:rPr>
              <a:t>và hn với keys là tên huyện, values là số lượng việc làm tuyển dụng ở quận huyện đó. Sau đó vẽ </a:t>
            </a:r>
            <a:r>
              <a:rPr lang="en-US" sz="1600" dirty="0">
                <a:latin typeface="+mj-lt"/>
              </a:rPr>
              <a:t>	</a:t>
            </a:r>
            <a:r>
              <a:rPr lang="vi-VN" sz="1600" dirty="0">
                <a:latin typeface="+mj-lt"/>
              </a:rPr>
              <a:t>một barchart để thể hiện dict này. </a:t>
            </a:r>
            <a:endParaRPr lang="en-US" sz="1600" dirty="0">
              <a:latin typeface="+mj-lt"/>
            </a:endParaRPr>
          </a:p>
          <a:p>
            <a:pPr defTabSz="233363">
              <a:spcBef>
                <a:spcPts val="600"/>
              </a:spcBef>
              <a:spcAft>
                <a:spcPts val="600"/>
              </a:spcAft>
            </a:pPr>
            <a:r>
              <a:rPr lang="vi-VN" sz="1600" u="sng" dirty="0">
                <a:latin typeface="+mj-lt"/>
              </a:rPr>
              <a:t>*Tiền xử lý để trả lời câu hỏi:</a:t>
            </a:r>
            <a:r>
              <a:rPr lang="vi-VN" sz="1600" dirty="0">
                <a:latin typeface="+mj-lt"/>
              </a:rPr>
              <a:t> Hiển thị các địa chỉ thuộc HCM vào dict hcm:</a:t>
            </a:r>
            <a:endParaRPr lang="en-US" sz="1600" dirty="0">
              <a:latin typeface="+mj-l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2603241" y="1560281"/>
            <a:ext cx="6531428" cy="763500"/>
          </a:xfrm>
          <a:prstGeom prst="rect">
            <a:avLst/>
          </a:prstGeom>
        </p:spPr>
        <p:txBody>
          <a:bodyPr spcFirstLastPara="1" wrap="square" lIns="121900" tIns="121900" rIns="121900" bIns="121900" anchor="t" anchorCtr="0">
            <a:noAutofit/>
          </a:bodyPr>
          <a:lstStyle/>
          <a:p>
            <a:pPr lvl="0"/>
            <a:r>
              <a:rPr lang="en-US" sz="2500" b="1" dirty="0">
                <a:latin typeface="Times New Roman" pitchFamily="18" charset="0"/>
                <a:cs typeface="Times New Roman" pitchFamily="18" charset="0"/>
              </a:rPr>
              <a:t>CÁC THÀNH VIÊN TRONG NHÓM:</a:t>
            </a:r>
            <a:endParaRPr sz="2500" b="1" dirty="0">
              <a:solidFill>
                <a:schemeClr val="accent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56903639"/>
              </p:ext>
            </p:extLst>
          </p:nvPr>
        </p:nvGraphicFramePr>
        <p:xfrm>
          <a:off x="2575250" y="2556587"/>
          <a:ext cx="7025950" cy="2092600"/>
        </p:xfrm>
        <a:graphic>
          <a:graphicData uri="http://schemas.openxmlformats.org/drawingml/2006/table">
            <a:tbl>
              <a:tblPr firstRow="1" firstCol="1" bandRow="1">
                <a:tableStyleId>{5C22544A-7EE6-4342-B048-85BDC9FD1C3A}</a:tableStyleId>
              </a:tblPr>
              <a:tblGrid>
                <a:gridCol w="911260">
                  <a:extLst>
                    <a:ext uri="{9D8B030D-6E8A-4147-A177-3AD203B41FA5}">
                      <a16:colId xmlns:a16="http://schemas.microsoft.com/office/drawing/2014/main" val="20000"/>
                    </a:ext>
                  </a:extLst>
                </a:gridCol>
                <a:gridCol w="4264289">
                  <a:extLst>
                    <a:ext uri="{9D8B030D-6E8A-4147-A177-3AD203B41FA5}">
                      <a16:colId xmlns:a16="http://schemas.microsoft.com/office/drawing/2014/main" val="20001"/>
                    </a:ext>
                  </a:extLst>
                </a:gridCol>
                <a:gridCol w="1850401">
                  <a:extLst>
                    <a:ext uri="{9D8B030D-6E8A-4147-A177-3AD203B41FA5}">
                      <a16:colId xmlns:a16="http://schemas.microsoft.com/office/drawing/2014/main" val="20002"/>
                    </a:ext>
                  </a:extLst>
                </a:gridCol>
              </a:tblGrid>
              <a:tr h="457196">
                <a:tc>
                  <a:txBody>
                    <a:bodyPr/>
                    <a:lstStyle/>
                    <a:p>
                      <a:pPr marL="0" marR="0" algn="ctr">
                        <a:lnSpc>
                          <a:spcPct val="150000"/>
                        </a:lnSpc>
                        <a:spcBef>
                          <a:spcPts val="0"/>
                        </a:spcBef>
                        <a:spcAft>
                          <a:spcPts val="0"/>
                        </a:spcAft>
                      </a:pPr>
                      <a:r>
                        <a:rPr lang="en-US" sz="2000" dirty="0">
                          <a:effectLst/>
                          <a:latin typeface="Times New Roman" pitchFamily="18" charset="0"/>
                          <a:cs typeface="Times New Roman" pitchFamily="18" charset="0"/>
                        </a:rPr>
                        <a:t>STT</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effectLst/>
                          <a:latin typeface="Times New Roman" pitchFamily="18" charset="0"/>
                          <a:cs typeface="Times New Roman" pitchFamily="18" charset="0"/>
                        </a:rPr>
                        <a:t>HỌ VÀ TÊN</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MSSV</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vi-VN" sz="2000" dirty="0">
                          <a:latin typeface="+mj-lt"/>
                        </a:rPr>
                        <a:t>PHẠM PHÚ HOÀNG SƠN</a:t>
                      </a:r>
                      <a:endParaRPr lang="en-US" sz="2000" dirty="0">
                        <a:effectLst/>
                        <a:latin typeface="+mj-lt"/>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20120366</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1"/>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vi-VN" sz="2000" dirty="0">
                          <a:latin typeface="+mj-lt"/>
                        </a:rPr>
                        <a:t>HÀ XUÂN TRƯỜNG</a:t>
                      </a:r>
                      <a:endParaRPr lang="en-US" sz="2000" dirty="0">
                        <a:effectLst/>
                        <a:latin typeface="+mj-lt"/>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20120391</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2"/>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3</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NGUYỄN HOÀNG VIỆT </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20120402</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3"/>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4</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TRẦN MINH QUANG </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20120559</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996" y="1323067"/>
            <a:ext cx="4920726" cy="380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662057" y="851635"/>
            <a:ext cx="1949573" cy="338554"/>
          </a:xfrm>
          <a:prstGeom prst="rect">
            <a:avLst/>
          </a:prstGeom>
        </p:spPr>
        <p:txBody>
          <a:bodyPr wrap="none">
            <a:spAutoFit/>
          </a:bodyPr>
          <a:lstStyle/>
          <a:p>
            <a:r>
              <a:rPr lang="en-US" sz="1600" dirty="0" err="1">
                <a:latin typeface="Times New Roman" pitchFamily="18" charset="0"/>
                <a:cs typeface="Times New Roman" pitchFamily="18" charset="0"/>
              </a:rPr>
              <a:t>Tương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tự</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dict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hn</a:t>
            </a:r>
            <a:r>
              <a:rPr lang="en-US" sz="1600" dirty="0">
                <a:latin typeface="Times New Roman" pitchFamily="18" charset="0"/>
                <a:cs typeface="Times New Roman" pitchFamily="18" charset="0"/>
              </a:rPr>
              <a:t>:</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7" y="1323066"/>
            <a:ext cx="4795935" cy="380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 name="Rectangle 5"/>
          <p:cNvSpPr/>
          <p:nvPr/>
        </p:nvSpPr>
        <p:spPr>
          <a:xfrm>
            <a:off x="1497900" y="410614"/>
            <a:ext cx="1088760" cy="338554"/>
          </a:xfrm>
          <a:prstGeom prst="rect">
            <a:avLst/>
          </a:prstGeom>
        </p:spPr>
        <p:txBody>
          <a:bodyPr wrap="none">
            <a:spAutoFit/>
          </a:bodyPr>
          <a:lstStyle/>
          <a:p>
            <a:r>
              <a:rPr lang="en-US" sz="1600" dirty="0" err="1">
                <a:latin typeface="Times New Roman" pitchFamily="18" charset="0"/>
                <a:cs typeface="Times New Roman" pitchFamily="18" charset="0"/>
              </a:rPr>
              <a:t>Trực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quan</a:t>
            </a:r>
            <a:r>
              <a:rPr lang="en-US" sz="1600" dirty="0">
                <a:latin typeface="Times New Roman" pitchFamily="18" charset="0"/>
                <a:cs typeface="Times New Roman" pitchFamily="18" charset="0"/>
              </a:rPr>
              <a:t>:</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191" y="1260830"/>
            <a:ext cx="5212037" cy="424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8999" y="1260829"/>
            <a:ext cx="5591926" cy="424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2" name="Rectangle 1"/>
          <p:cNvSpPr/>
          <p:nvPr/>
        </p:nvSpPr>
        <p:spPr>
          <a:xfrm>
            <a:off x="831979" y="1463290"/>
            <a:ext cx="5363547" cy="3046988"/>
          </a:xfrm>
          <a:prstGeom prst="rect">
            <a:avLst/>
          </a:prstGeom>
        </p:spPr>
        <p:txBody>
          <a:bodyPr wrap="square">
            <a:spAutoFit/>
          </a:bodyPr>
          <a:lstStyle/>
          <a:p>
            <a:pPr defTabSz="344488"/>
            <a:r>
              <a:rPr lang="vi-VN" sz="1600" u="sng" dirty="0">
                <a:latin typeface="+mj-lt"/>
              </a:rPr>
              <a:t>*Trả lời: </a:t>
            </a:r>
            <a:endParaRPr lang="en-US" sz="1600" u="sng" dirty="0">
              <a:latin typeface="+mj-lt"/>
            </a:endParaRPr>
          </a:p>
          <a:p>
            <a:pPr defTabSz="344488"/>
            <a:r>
              <a:rPr lang="en-US" sz="1600" dirty="0">
                <a:latin typeface="+mj-lt"/>
              </a:rPr>
              <a:t>	</a:t>
            </a:r>
            <a:r>
              <a:rPr lang="vi-VN" sz="1600" dirty="0">
                <a:latin typeface="+mj-lt"/>
              </a:rPr>
              <a:t>• TPHCM: Quận 1 (District 1) và quận Tân Bình là 2 quận có nhiều việc làm IT đang được tuyển dụng nhất. </a:t>
            </a:r>
            <a:endParaRPr lang="en-US" sz="1600" dirty="0">
              <a:latin typeface="+mj-lt"/>
            </a:endParaRPr>
          </a:p>
          <a:p>
            <a:pPr defTabSz="344488"/>
            <a:r>
              <a:rPr lang="en-US" sz="1600" dirty="0">
                <a:latin typeface="+mj-lt"/>
              </a:rPr>
              <a:t>	</a:t>
            </a:r>
            <a:r>
              <a:rPr lang="vi-VN" sz="1600" dirty="0">
                <a:latin typeface="+mj-lt"/>
              </a:rPr>
              <a:t>• Hà Nội: Quận Cầu Giấy là quận có nhiều việc làm IT đang được tuyển dụng nhất. </a:t>
            </a:r>
            <a:endParaRPr lang="en-US" sz="1600" dirty="0">
              <a:latin typeface="+mj-lt"/>
            </a:endParaRPr>
          </a:p>
          <a:p>
            <a:pPr defTabSz="344488"/>
            <a:r>
              <a:rPr lang="en-US" sz="1600" dirty="0">
                <a:latin typeface="+mj-lt"/>
              </a:rPr>
              <a:t>	</a:t>
            </a:r>
            <a:r>
              <a:rPr lang="vi-VN" sz="1600" u="sng" dirty="0">
                <a:latin typeface="+mj-lt"/>
              </a:rPr>
              <a:t>*Ý nghĩa của việc trả lời câu hỏi: </a:t>
            </a:r>
            <a:r>
              <a:rPr lang="vi-VN" sz="1600" dirty="0">
                <a:latin typeface="+mj-lt"/>
              </a:rPr>
              <a:t>phục vụ cho việc tra cứu việc làm theo vị trí địa lí. </a:t>
            </a:r>
            <a:endParaRPr lang="en-US" sz="1600" dirty="0">
              <a:latin typeface="+mj-lt"/>
            </a:endParaRPr>
          </a:p>
          <a:p>
            <a:pPr defTabSz="344488"/>
            <a:r>
              <a:rPr lang="vi-VN" sz="1600" b="1" u="sng" dirty="0">
                <a:latin typeface="+mj-lt"/>
              </a:rPr>
              <a:t>d. Câu hỏi 4: </a:t>
            </a:r>
            <a:r>
              <a:rPr lang="vi-VN" sz="1600" dirty="0">
                <a:latin typeface="+mj-lt"/>
              </a:rPr>
              <a:t>Những công ty nước ngoài có số nhân viên trên 1000 thuộc những nước nào, số lượng, tỉ lệ ra sao và tỉ lệ Outsourcing cho từng nước? </a:t>
            </a:r>
            <a:endParaRPr lang="en-US" sz="1600" dirty="0">
              <a:latin typeface="+mj-lt"/>
            </a:endParaRPr>
          </a:p>
          <a:p>
            <a:pPr defTabSz="344488"/>
            <a:r>
              <a:rPr lang="en-US" sz="1600" dirty="0">
                <a:latin typeface="+mj-lt"/>
              </a:rPr>
              <a:t>	</a:t>
            </a:r>
            <a:r>
              <a:rPr lang="vi-VN" sz="1600" u="sng" dirty="0">
                <a:latin typeface="+mj-lt"/>
              </a:rPr>
              <a:t>* Tiền xử lí để trả lời câu hỏi: </a:t>
            </a:r>
            <a:r>
              <a:rPr lang="vi-VN" sz="1600" dirty="0">
                <a:latin typeface="+mj-lt"/>
              </a:rPr>
              <a:t>lưu các thông tin vào một dataframe country_df</a:t>
            </a:r>
            <a:endParaRPr lang="en-US" sz="1600" dirty="0">
              <a:latin typeface="+mj-lt"/>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522" y="1448220"/>
            <a:ext cx="4881097" cy="3077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6" name="Rectangle 5"/>
          <p:cNvSpPr/>
          <p:nvPr/>
        </p:nvSpPr>
        <p:spPr>
          <a:xfrm>
            <a:off x="1600537" y="415280"/>
            <a:ext cx="1088760" cy="338554"/>
          </a:xfrm>
          <a:prstGeom prst="rect">
            <a:avLst/>
          </a:prstGeom>
        </p:spPr>
        <p:txBody>
          <a:bodyPr wrap="none">
            <a:spAutoFit/>
          </a:bodyPr>
          <a:lstStyle/>
          <a:p>
            <a:r>
              <a:rPr lang="en-US" sz="1600" dirty="0" err="1">
                <a:latin typeface="Times New Roman" pitchFamily="18" charset="0"/>
                <a:cs typeface="Times New Roman" pitchFamily="18" charset="0"/>
              </a:rPr>
              <a:t>Trực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quan</a:t>
            </a:r>
            <a:r>
              <a:rPr lang="en-US" sz="1600" dirty="0">
                <a:latin typeface="Times New Roman" pitchFamily="18" charset="0"/>
                <a:cs typeface="Times New Roman" pitchFamily="18" charset="0"/>
              </a:rPr>
              <a: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46" y="584557"/>
            <a:ext cx="5735377" cy="55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2" name="Rectangle 1"/>
          <p:cNvSpPr/>
          <p:nvPr/>
        </p:nvSpPr>
        <p:spPr>
          <a:xfrm>
            <a:off x="6956756" y="1692791"/>
            <a:ext cx="4781154" cy="2800767"/>
          </a:xfrm>
          <a:prstGeom prst="rect">
            <a:avLst/>
          </a:prstGeom>
        </p:spPr>
        <p:txBody>
          <a:bodyPr wrap="square">
            <a:spAutoFit/>
          </a:bodyPr>
          <a:lstStyle/>
          <a:p>
            <a:pPr>
              <a:tabLst>
                <a:tab pos="344488" algn="l"/>
              </a:tabLst>
            </a:pPr>
            <a:r>
              <a:rPr lang="vi-VN" sz="1600" u="sng" dirty="0">
                <a:latin typeface="+mj-lt"/>
              </a:rPr>
              <a:t>*Trả lời </a:t>
            </a:r>
            <a:endParaRPr lang="en-US" sz="1600" u="sng" dirty="0">
              <a:latin typeface="+mj-lt"/>
            </a:endParaRPr>
          </a:p>
          <a:p>
            <a:pPr>
              <a:tabLst>
                <a:tab pos="344488" algn="l"/>
              </a:tabLst>
            </a:pPr>
            <a:r>
              <a:rPr lang="en-US" sz="1600" dirty="0">
                <a:latin typeface="+mj-lt"/>
              </a:rPr>
              <a:t>	</a:t>
            </a:r>
            <a:r>
              <a:rPr lang="vi-VN" sz="1600" dirty="0">
                <a:latin typeface="+mj-lt"/>
              </a:rPr>
              <a:t>• Có 15 quốc gia có tổng số lượng công ti lớn hơn 1000 nhân sự ở tập dữ liệu này</a:t>
            </a:r>
            <a:endParaRPr lang="en-US" sz="1600" dirty="0">
              <a:latin typeface="+mj-lt"/>
            </a:endParaRPr>
          </a:p>
          <a:p>
            <a:pPr>
              <a:tabLst>
                <a:tab pos="344488" algn="l"/>
              </a:tabLst>
            </a:pPr>
            <a:r>
              <a:rPr lang="en-US" sz="1600" dirty="0">
                <a:latin typeface="+mj-lt"/>
              </a:rPr>
              <a:t>	</a:t>
            </a:r>
            <a:r>
              <a:rPr lang="vi-VN" sz="1600" dirty="0">
                <a:latin typeface="+mj-lt"/>
              </a:rPr>
              <a:t>• Trong số đó Mỹ và Singapore là 2 quốc gia có số lượng công ti góp mặt là lớn nhất, và đây cũng là 2 thị trường tiềm năng nhất về mặt tuyển dụng nhân sự. </a:t>
            </a:r>
            <a:endParaRPr lang="en-US" sz="1600" dirty="0">
              <a:latin typeface="+mj-lt"/>
            </a:endParaRPr>
          </a:p>
          <a:p>
            <a:pPr>
              <a:tabLst>
                <a:tab pos="344488" algn="l"/>
              </a:tabLst>
            </a:pPr>
            <a:r>
              <a:rPr lang="vi-VN" sz="1600" u="sng" dirty="0">
                <a:latin typeface="+mj-lt"/>
              </a:rPr>
              <a:t>*Ý nghĩa</a:t>
            </a:r>
            <a:r>
              <a:rPr lang="vi-VN" sz="1600" dirty="0">
                <a:latin typeface="+mj-lt"/>
              </a:rPr>
              <a:t>: cho chúng ta nắm được số lượng những công ty có thể xem là bigtech của một quốc gia là bao nhiêu, và cũng cho ta nắm được xem thị trường tuyển dụng nào là đông đảo nhất với một thị trường </a:t>
            </a:r>
            <a:r>
              <a:rPr lang="vi-VN" sz="1600" dirty="0" err="1">
                <a:latin typeface="+mj-lt"/>
              </a:rPr>
              <a:t>outsourcing</a:t>
            </a:r>
            <a:r>
              <a:rPr lang="vi-VN" sz="1600" dirty="0">
                <a:latin typeface="+mj-lt"/>
              </a:rPr>
              <a:t> như Việt Nam.</a:t>
            </a:r>
            <a:endParaRPr lang="en-US" sz="1600" dirty="0">
              <a:latin typeface="+mj-lt"/>
            </a:endParaRPr>
          </a:p>
        </p:txBody>
      </p:sp>
      <p:pic>
        <p:nvPicPr>
          <p:cNvPr id="6" name="Picture 5">
            <a:extLst>
              <a:ext uri="{FF2B5EF4-FFF2-40B4-BE49-F238E27FC236}">
                <a16:creationId xmlns:a16="http://schemas.microsoft.com/office/drawing/2014/main" id="{F5B2D684-E07E-FE9D-DA4C-4A36CFB08E28}"/>
              </a:ext>
            </a:extLst>
          </p:cNvPr>
          <p:cNvPicPr>
            <a:picLocks noChangeAspect="1"/>
          </p:cNvPicPr>
          <p:nvPr/>
        </p:nvPicPr>
        <p:blipFill>
          <a:blip r:embed="rId3"/>
          <a:stretch>
            <a:fillRect/>
          </a:stretch>
        </p:blipFill>
        <p:spPr>
          <a:xfrm>
            <a:off x="554224" y="1692791"/>
            <a:ext cx="6402532" cy="2800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3514" y="852912"/>
            <a:ext cx="11361000" cy="4736100"/>
          </a:xfrm>
        </p:spPr>
        <p:txBody>
          <a:bodyPr/>
          <a:lstStyle/>
          <a:p>
            <a:r>
              <a:rPr lang="en-US" dirty="0"/>
              <a:t>THANK YOU!</a:t>
            </a:r>
          </a:p>
        </p:txBody>
      </p:sp>
    </p:spTree>
    <p:extLst>
      <p:ext uri="{BB962C8B-B14F-4D97-AF65-F5344CB8AC3E}">
        <p14:creationId xmlns:p14="http://schemas.microsoft.com/office/powerpoint/2010/main" val="9184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Title 1"/>
          <p:cNvSpPr>
            <a:spLocks noGrp="1"/>
          </p:cNvSpPr>
          <p:nvPr>
            <p:ph type="title"/>
          </p:nvPr>
        </p:nvSpPr>
        <p:spPr>
          <a:xfrm>
            <a:off x="2593910" y="1698170"/>
            <a:ext cx="8005666" cy="3732245"/>
          </a:xfrm>
        </p:spPr>
        <p:txBody>
          <a:bodyPr/>
          <a:lstStyle/>
          <a:p>
            <a:pPr algn="l">
              <a:spcBef>
                <a:spcPts val="600"/>
              </a:spcBef>
              <a:spcAft>
                <a:spcPts val="600"/>
              </a:spcAft>
              <a:tabLst>
                <a:tab pos="0" algn="l"/>
                <a:tab pos="914400" algn="r"/>
                <a:tab pos="8229600" algn="r"/>
              </a:tabLst>
            </a:pPr>
            <a:br>
              <a:rPr lang="en-US" sz="2800" b="1" dirty="0">
                <a:latin typeface="+mj-lt"/>
              </a:rPr>
            </a:br>
            <a:r>
              <a:rPr lang="vi-VN" sz="2800" b="1" dirty="0">
                <a:latin typeface="+mj-lt"/>
              </a:rPr>
              <a:t>1. Giới thiệu sơ bộ về đồ án</a:t>
            </a:r>
            <a:r>
              <a:rPr lang="en-US" sz="2800" b="1" dirty="0">
                <a:latin typeface="+mj-lt"/>
              </a:rPr>
              <a:t>	</a:t>
            </a:r>
            <a:br>
              <a:rPr lang="en-US" sz="2800" b="1" dirty="0">
                <a:latin typeface="+mj-lt"/>
              </a:rPr>
            </a:br>
            <a:r>
              <a:rPr lang="vi-VN" sz="2800" b="1" dirty="0">
                <a:latin typeface="+mj-lt"/>
              </a:rPr>
              <a:t>2. Giới thiệu về thu thập dữ liệu</a:t>
            </a:r>
            <a:br>
              <a:rPr lang="en-US" sz="2800" b="1" dirty="0">
                <a:latin typeface="+mj-lt"/>
              </a:rPr>
            </a:br>
            <a:r>
              <a:rPr lang="vi-VN" sz="2800" b="1" dirty="0">
                <a:latin typeface="+mj-lt"/>
              </a:rPr>
              <a:t>3. Khám phá dữ liệu và tiền xử lí dữ liệu</a:t>
            </a:r>
            <a:br>
              <a:rPr lang="en-US" sz="2800" b="1" dirty="0">
                <a:latin typeface="+mj-lt"/>
              </a:rPr>
            </a:br>
            <a:r>
              <a:rPr lang="en-US" sz="2800" b="1" dirty="0">
                <a:latin typeface="+mj-lt"/>
              </a:rPr>
              <a:t>  	 </a:t>
            </a:r>
            <a:r>
              <a:rPr lang="vi-VN" sz="2800" b="1" dirty="0">
                <a:latin typeface="+mj-lt"/>
              </a:rPr>
              <a:t>1. Dataframe df_job</a:t>
            </a:r>
            <a:br>
              <a:rPr lang="en-US" sz="2800" b="1" dirty="0">
                <a:latin typeface="+mj-lt"/>
              </a:rPr>
            </a:br>
            <a:r>
              <a:rPr lang="en-US" sz="2800" b="1" dirty="0">
                <a:latin typeface="+mj-lt"/>
              </a:rPr>
              <a:t>   </a:t>
            </a:r>
            <a:r>
              <a:rPr lang="vi-VN" sz="2800" b="1" dirty="0">
                <a:latin typeface="+mj-lt"/>
              </a:rPr>
              <a:t>2. Dataframe df_companies</a:t>
            </a:r>
            <a:br>
              <a:rPr lang="en-US" sz="2800" b="1" dirty="0">
                <a:latin typeface="+mj-lt"/>
              </a:rPr>
            </a:br>
            <a:r>
              <a:rPr lang="vi-VN" sz="2800" b="1" dirty="0">
                <a:latin typeface="+mj-lt"/>
              </a:rPr>
              <a:t>4. Đặt câu hỏi và trả lời</a:t>
            </a:r>
            <a:endParaRPr lang="en-US" sz="2800" b="1" dirty="0">
              <a:latin typeface="+mj-lt"/>
            </a:endParaRPr>
          </a:p>
        </p:txBody>
      </p:sp>
      <p:sp>
        <p:nvSpPr>
          <p:cNvPr id="3" name="TextBox 2"/>
          <p:cNvSpPr txBox="1"/>
          <p:nvPr/>
        </p:nvSpPr>
        <p:spPr>
          <a:xfrm>
            <a:off x="4646646" y="1082351"/>
            <a:ext cx="2929812" cy="553998"/>
          </a:xfrm>
          <a:prstGeom prst="rect">
            <a:avLst/>
          </a:prstGeom>
          <a:noFill/>
        </p:spPr>
        <p:txBody>
          <a:bodyPr wrap="square" rtlCol="0">
            <a:spAutoFit/>
          </a:bodyPr>
          <a:lstStyle/>
          <a:p>
            <a:pPr algn="ctr"/>
            <a:r>
              <a:rPr lang="en-US" sz="3000" b="1" dirty="0">
                <a:solidFill>
                  <a:schemeClr val="accent1"/>
                </a:solidFill>
                <a:latin typeface="Times New Roman" pitchFamily="18" charset="0"/>
                <a:cs typeface="Times New Roman" pitchFamily="18" charset="0"/>
              </a:rPr>
              <a:t>MỤC LỤC</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Box 2"/>
          <p:cNvSpPr txBox="1"/>
          <p:nvPr/>
        </p:nvSpPr>
        <p:spPr>
          <a:xfrm>
            <a:off x="2039391" y="631105"/>
            <a:ext cx="8472196" cy="2877711"/>
          </a:xfrm>
          <a:prstGeom prst="rect">
            <a:avLst/>
          </a:prstGeom>
          <a:noFill/>
        </p:spPr>
        <p:txBody>
          <a:bodyPr wrap="square" rtlCol="0">
            <a:spAutoFit/>
          </a:bodyPr>
          <a:lstStyle/>
          <a:p>
            <a:pPr defTabSz="457200"/>
            <a:r>
              <a:rPr lang="en-US" sz="2500" dirty="0">
                <a:solidFill>
                  <a:srgbClr val="0070C0"/>
                </a:solidFill>
                <a:latin typeface="Times New Roman" pitchFamily="18" charset="0"/>
                <a:cs typeface="Times New Roman" pitchFamily="18" charset="0"/>
              </a:rPr>
              <a:t>1. </a:t>
            </a:r>
            <a:r>
              <a:rPr lang="vi-VN" sz="2500" dirty="0">
                <a:solidFill>
                  <a:srgbClr val="0070C0"/>
                </a:solidFill>
                <a:latin typeface="Times New Roman" pitchFamily="18" charset="0"/>
                <a:cs typeface="Times New Roman" pitchFamily="18" charset="0"/>
              </a:rPr>
              <a:t>Giới thiệu sơ bộ về đồ án </a:t>
            </a:r>
            <a:endParaRPr lang="en-US" sz="2500" dirty="0">
              <a:solidFill>
                <a:srgbClr val="0070C0"/>
              </a:solidFill>
              <a:latin typeface="Times New Roman" pitchFamily="18" charset="0"/>
              <a:cs typeface="Times New Roman" pitchFamily="18" charset="0"/>
            </a:endParaRPr>
          </a:p>
          <a:p>
            <a:pPr defTabSz="457200"/>
            <a:endParaRPr lang="en-US" sz="2000" dirty="0">
              <a:solidFill>
                <a:srgbClr val="0070C0"/>
              </a:solidFill>
              <a:latin typeface="Times New Roman" pitchFamily="18" charset="0"/>
              <a:cs typeface="Times New Roman" pitchFamily="18" charset="0"/>
            </a:endParaRPr>
          </a:p>
          <a:p>
            <a:pPr defTabSz="457200">
              <a:lnSpc>
                <a:spcPct val="150000"/>
              </a:lnSpc>
            </a:pPr>
            <a:r>
              <a:rPr lang="en-US" sz="2000" dirty="0">
                <a:latin typeface="+mj-lt"/>
              </a:rPr>
              <a:t>	</a:t>
            </a:r>
            <a:r>
              <a:rPr lang="vi-VN" sz="2000" dirty="0">
                <a:latin typeface="+mj-lt"/>
              </a:rPr>
              <a:t>Đồ án lần này được thực hiện để nâng cao khả năng thực hiện một quy trình khoa học dữ liệu. Đồ án tổng hợp lại tất cả kiến thức và kĩ năng đã được học ở môn Lập trình khoa học dữ liệu giúp cho sinh viên có thể ôn tập và cũng cố kiến thức cũng như nâng cao khả năng của bản thân. </a:t>
            </a:r>
            <a:endParaRPr lang="en-US" sz="2000" dirty="0">
              <a:latin typeface="+mj-lt"/>
            </a:endParaRPr>
          </a:p>
          <a:p>
            <a:pPr defTabSz="457200"/>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Box 2"/>
          <p:cNvSpPr txBox="1"/>
          <p:nvPr/>
        </p:nvSpPr>
        <p:spPr>
          <a:xfrm>
            <a:off x="2118049" y="219957"/>
            <a:ext cx="8472196" cy="4555093"/>
          </a:xfrm>
          <a:prstGeom prst="rect">
            <a:avLst/>
          </a:prstGeom>
          <a:noFill/>
        </p:spPr>
        <p:txBody>
          <a:bodyPr wrap="square" rtlCol="0">
            <a:spAutoFit/>
          </a:bodyPr>
          <a:lstStyle/>
          <a:p>
            <a:pPr defTabSz="457200"/>
            <a:r>
              <a:rPr lang="vi-VN" sz="2500" dirty="0">
                <a:solidFill>
                  <a:srgbClr val="0070C0"/>
                </a:solidFill>
                <a:latin typeface="+mj-lt"/>
              </a:rPr>
              <a:t>2. Giới thiệu về thu thập dữ liệu </a:t>
            </a:r>
            <a:endParaRPr lang="en-US" sz="2500" dirty="0">
              <a:solidFill>
                <a:srgbClr val="0070C0"/>
              </a:solidFill>
              <a:latin typeface="+mj-lt"/>
            </a:endParaRPr>
          </a:p>
          <a:p>
            <a:pPr defTabSz="457200"/>
            <a:endParaRPr lang="en-US" sz="2500" dirty="0">
              <a:solidFill>
                <a:srgbClr val="0070C0"/>
              </a:solidFill>
              <a:latin typeface="+mj-lt"/>
            </a:endParaRPr>
          </a:p>
          <a:p>
            <a:pPr defTabSz="457200"/>
            <a:r>
              <a:rPr lang="en-US" sz="2000" dirty="0">
                <a:latin typeface="+mj-lt"/>
              </a:rPr>
              <a:t>	</a:t>
            </a:r>
            <a:r>
              <a:rPr lang="vi-VN" sz="2000" dirty="0">
                <a:latin typeface="+mj-lt"/>
              </a:rPr>
              <a:t>Tập dữ liệu của đồ án lần này được lấy trên kaggle gồm có 2 file là jobs.csv và companies.csv, vì là tập dữ liệu thu thập về việc làm trên website itviec.com nên tập dữ liệu này vẫn còn là tập dữ liệu chưa được cấp phép, tuy nhiên chúng ta chỉ sử dụng dữ liệu này cho việc thực hiện một đồ án trong môi trường đại học và không sử dụng để cho mục đích kiếm tiền nên nhóm chúng em sẽ sử dụng tập dữ liệu này cho đồ án. </a:t>
            </a:r>
            <a:endParaRPr lang="en-US" sz="2000" dirty="0">
              <a:latin typeface="+mj-lt"/>
            </a:endParaRPr>
          </a:p>
          <a:p>
            <a:pPr defTabSz="457200"/>
            <a:r>
              <a:rPr lang="en-US" sz="2000" dirty="0">
                <a:latin typeface="+mj-lt"/>
              </a:rPr>
              <a:t>	</a:t>
            </a:r>
            <a:r>
              <a:rPr lang="vi-VN" sz="2000" dirty="0">
                <a:latin typeface="+mj-lt"/>
              </a:rPr>
              <a:t>Tập dữ liệu được thu thập bằng cách sử dụng thư viện scrapy để cào dữ liệu tại trang tìm kiếm việc làm của website itviec.com sau đó lưu vào 2 file csv và được đăng tải lên kaggle. </a:t>
            </a:r>
            <a:endParaRPr lang="en-US" sz="2000" dirty="0">
              <a:latin typeface="+mj-lt"/>
            </a:endParaRPr>
          </a:p>
          <a:p>
            <a:pPr defTabSz="457200"/>
            <a:r>
              <a:rPr lang="en-US" sz="2000" dirty="0">
                <a:latin typeface="+mj-lt"/>
              </a:rPr>
              <a:t>	</a:t>
            </a:r>
            <a:r>
              <a:rPr lang="vi-VN" sz="2000" dirty="0">
                <a:latin typeface="+mj-lt"/>
              </a:rPr>
              <a:t>Dữ liệu của 2 file sẽ được lưu vào trong 2 dataframe là df_job và df_companies. </a:t>
            </a:r>
            <a:endParaRPr lang="en-US" sz="2000" dirty="0">
              <a:latin typeface="+mj-lt"/>
            </a:endParaRPr>
          </a:p>
          <a:p>
            <a:pPr defTabSz="457200"/>
            <a:r>
              <a:rPr lang="vi-VN" sz="2000" dirty="0">
                <a:latin typeface="+mj-lt"/>
              </a:rPr>
              <a:t>Nhóm chúng em đã tải tập dữ liệu này về trên kaggle và sử dụng nó. </a:t>
            </a:r>
            <a:endParaRPr lang="en-US" sz="2000" dirty="0">
              <a:latin typeface="+mj-lt"/>
            </a:endParaRPr>
          </a:p>
        </p:txBody>
      </p:sp>
    </p:spTree>
    <p:extLst>
      <p:ext uri="{BB962C8B-B14F-4D97-AF65-F5344CB8AC3E}">
        <p14:creationId xmlns:p14="http://schemas.microsoft.com/office/powerpoint/2010/main" val="14160903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Box 2"/>
          <p:cNvSpPr txBox="1"/>
          <p:nvPr/>
        </p:nvSpPr>
        <p:spPr>
          <a:xfrm>
            <a:off x="2118049" y="219957"/>
            <a:ext cx="8472196" cy="1508105"/>
          </a:xfrm>
          <a:prstGeom prst="rect">
            <a:avLst/>
          </a:prstGeom>
          <a:noFill/>
        </p:spPr>
        <p:txBody>
          <a:bodyPr wrap="square" rtlCol="0">
            <a:spAutoFit/>
          </a:bodyPr>
          <a:lstStyle/>
          <a:p>
            <a:pPr defTabSz="457200"/>
            <a:r>
              <a:rPr lang="vi-VN" sz="1600" dirty="0">
                <a:solidFill>
                  <a:srgbClr val="0070C0"/>
                </a:solidFill>
                <a:latin typeface="+mj-lt"/>
              </a:rPr>
              <a:t>3. </a:t>
            </a:r>
            <a:r>
              <a:rPr lang="vi-VN" sz="2000" dirty="0">
                <a:solidFill>
                  <a:srgbClr val="0070C0"/>
                </a:solidFill>
                <a:latin typeface="+mj-lt"/>
              </a:rPr>
              <a:t>Khám phá dữ liệu và tiền xử lí dữ liệu </a:t>
            </a:r>
            <a:endParaRPr lang="en-US" sz="2000" dirty="0">
              <a:solidFill>
                <a:srgbClr val="0070C0"/>
              </a:solidFill>
              <a:latin typeface="+mj-lt"/>
            </a:endParaRPr>
          </a:p>
          <a:p>
            <a:pPr marL="168275" lvl="8" defTabSz="457200"/>
            <a:endParaRPr lang="en-US" sz="2000" dirty="0">
              <a:solidFill>
                <a:srgbClr val="0070C0"/>
              </a:solidFill>
              <a:latin typeface="+mj-lt"/>
            </a:endParaRPr>
          </a:p>
          <a:p>
            <a:pPr marL="168275" lvl="8" defTabSz="457200"/>
            <a:r>
              <a:rPr lang="en-US" sz="2000" dirty="0">
                <a:solidFill>
                  <a:srgbClr val="0070C0"/>
                </a:solidFill>
                <a:latin typeface="+mj-lt"/>
              </a:rPr>
              <a:t>1. </a:t>
            </a:r>
            <a:r>
              <a:rPr lang="vi-VN" sz="2000" dirty="0">
                <a:solidFill>
                  <a:srgbClr val="0070C0"/>
                </a:solidFill>
                <a:latin typeface="+mj-lt"/>
              </a:rPr>
              <a:t>Dataframe df_job </a:t>
            </a:r>
            <a:endParaRPr lang="en-US" sz="2000" dirty="0">
              <a:solidFill>
                <a:srgbClr val="0070C0"/>
              </a:solidFill>
              <a:latin typeface="+mj-lt"/>
            </a:endParaRPr>
          </a:p>
          <a:p>
            <a:pPr marL="168275" lvl="8" indent="177800" defTabSz="457200">
              <a:buAutoNum type="arabicPeriod"/>
            </a:pPr>
            <a:endParaRPr lang="en-US" sz="1600" dirty="0">
              <a:solidFill>
                <a:srgbClr val="0070C0"/>
              </a:solidFill>
              <a:latin typeface="+mj-lt"/>
            </a:endParaRPr>
          </a:p>
          <a:p>
            <a:pPr defTabSz="457200"/>
            <a:r>
              <a:rPr lang="en-US" sz="1600" dirty="0">
                <a:latin typeface="+mj-lt"/>
              </a:rPr>
              <a:t>	</a:t>
            </a:r>
            <a:r>
              <a:rPr lang="vi-VN" sz="1600" dirty="0">
                <a:latin typeface="+mj-lt"/>
              </a:rPr>
              <a:t>Dữ liệu có 7 cột và 1412 dòng</a:t>
            </a:r>
            <a:endParaRPr lang="en-US" sz="1600" dirty="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687" y="1811671"/>
            <a:ext cx="4638448" cy="174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701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3" name="Text Placeholder 2"/>
          <p:cNvSpPr>
            <a:spLocks noGrp="1"/>
          </p:cNvSpPr>
          <p:nvPr>
            <p:ph type="body" idx="1"/>
          </p:nvPr>
        </p:nvSpPr>
        <p:spPr>
          <a:xfrm>
            <a:off x="2015409" y="80899"/>
            <a:ext cx="9527700" cy="3331029"/>
          </a:xfrm>
        </p:spPr>
        <p:txBody>
          <a:bodyPr/>
          <a:lstStyle/>
          <a:p>
            <a:pPr marL="76200" indent="0">
              <a:buNone/>
            </a:pPr>
            <a:r>
              <a:rPr lang="vi-VN" sz="1600" dirty="0">
                <a:solidFill>
                  <a:schemeClr val="tx1"/>
                </a:solidFill>
                <a:latin typeface="+mj-lt"/>
              </a:rPr>
              <a:t>Mỗi dòng ở đây thể hiện cho một việc làm mà nhà tuyển dụng đặt ra. </a:t>
            </a:r>
            <a:endParaRPr lang="en-US" sz="1600" dirty="0">
              <a:solidFill>
                <a:schemeClr val="tx1"/>
              </a:solidFill>
              <a:latin typeface="+mj-lt"/>
            </a:endParaRPr>
          </a:p>
          <a:p>
            <a:pPr marL="76200" indent="0">
              <a:buNone/>
            </a:pPr>
            <a:r>
              <a:rPr lang="vi-VN" sz="1600" dirty="0">
                <a:solidFill>
                  <a:schemeClr val="tx1"/>
                </a:solidFill>
                <a:latin typeface="+mj-lt"/>
              </a:rPr>
              <a:t>Các cột thể hiện những mô tả về công việc của nhà tuyển dụng: </a:t>
            </a:r>
            <a:endParaRPr lang="en-US" sz="1600" dirty="0">
              <a:solidFill>
                <a:schemeClr val="tx1"/>
              </a:solidFill>
              <a:latin typeface="+mj-lt"/>
            </a:endParaRPr>
          </a:p>
          <a:p>
            <a:pPr marL="76200" indent="0">
              <a:buNone/>
            </a:pPr>
            <a:r>
              <a:rPr lang="vi-VN" sz="1600" dirty="0">
                <a:solidFill>
                  <a:schemeClr val="tx1"/>
                </a:solidFill>
                <a:latin typeface="+mj-lt"/>
              </a:rPr>
              <a:t>• job</a:t>
            </a:r>
            <a:r>
              <a:rPr lang="en-US" sz="1600" dirty="0">
                <a:solidFill>
                  <a:schemeClr val="tx1"/>
                </a:solidFill>
                <a:latin typeface="+mj-lt"/>
              </a:rPr>
              <a:t>_</a:t>
            </a:r>
            <a:r>
              <a:rPr lang="vi-VN" sz="1600" dirty="0">
                <a:solidFill>
                  <a:schemeClr val="tx1"/>
                </a:solidFill>
                <a:latin typeface="+mj-lt"/>
              </a:rPr>
              <a:t>id: Loại công việc </a:t>
            </a:r>
            <a:endParaRPr lang="en-US" sz="1600" dirty="0">
              <a:solidFill>
                <a:schemeClr val="tx1"/>
              </a:solidFill>
              <a:latin typeface="+mj-lt"/>
            </a:endParaRPr>
          </a:p>
          <a:p>
            <a:pPr marL="76200" indent="0">
              <a:buNone/>
            </a:pPr>
            <a:r>
              <a:rPr lang="vi-VN" sz="1600" dirty="0">
                <a:solidFill>
                  <a:schemeClr val="tx1"/>
                </a:solidFill>
                <a:latin typeface="+mj-lt"/>
              </a:rPr>
              <a:t>• copany_id: Loại công ti</a:t>
            </a:r>
            <a:endParaRPr lang="en-US" sz="1600" dirty="0">
              <a:solidFill>
                <a:schemeClr val="tx1"/>
              </a:solidFill>
              <a:latin typeface="+mj-lt"/>
            </a:endParaRPr>
          </a:p>
          <a:p>
            <a:pPr marL="76200" indent="0">
              <a:buNone/>
            </a:pPr>
            <a:r>
              <a:rPr lang="vi-VN" sz="1600" dirty="0">
                <a:solidFill>
                  <a:schemeClr val="tx1"/>
                </a:solidFill>
                <a:latin typeface="+mj-lt"/>
              </a:rPr>
              <a:t>• job_name: Tên công việc </a:t>
            </a:r>
            <a:endParaRPr lang="en-US" sz="1600" dirty="0">
              <a:solidFill>
                <a:schemeClr val="tx1"/>
              </a:solidFill>
              <a:latin typeface="+mj-lt"/>
            </a:endParaRPr>
          </a:p>
          <a:p>
            <a:pPr marL="76200" indent="0">
              <a:buNone/>
            </a:pPr>
            <a:r>
              <a:rPr lang="vi-VN" sz="1600" dirty="0">
                <a:solidFill>
                  <a:schemeClr val="tx1"/>
                </a:solidFill>
                <a:latin typeface="+mj-lt"/>
              </a:rPr>
              <a:t>• taglist: Danh sách từ khóa liên quan đến công việc </a:t>
            </a:r>
            <a:endParaRPr lang="en-US" sz="1600" dirty="0">
              <a:solidFill>
                <a:schemeClr val="tx1"/>
              </a:solidFill>
              <a:latin typeface="+mj-lt"/>
            </a:endParaRPr>
          </a:p>
          <a:p>
            <a:pPr marL="76200" indent="0">
              <a:buNone/>
            </a:pPr>
            <a:r>
              <a:rPr lang="vi-VN" sz="1600" dirty="0">
                <a:solidFill>
                  <a:schemeClr val="tx1"/>
                </a:solidFill>
                <a:latin typeface="+mj-lt"/>
              </a:rPr>
              <a:t>• location: Địa điểm làm việc </a:t>
            </a:r>
            <a:endParaRPr lang="en-US" sz="1600" dirty="0">
              <a:solidFill>
                <a:schemeClr val="tx1"/>
              </a:solidFill>
              <a:latin typeface="+mj-lt"/>
            </a:endParaRPr>
          </a:p>
          <a:p>
            <a:pPr marL="76200" indent="0">
              <a:buNone/>
            </a:pPr>
            <a:r>
              <a:rPr lang="vi-VN" sz="1600" dirty="0">
                <a:solidFill>
                  <a:schemeClr val="tx1"/>
                </a:solidFill>
                <a:latin typeface="+mj-lt"/>
              </a:rPr>
              <a:t>• three_reasons: Lợi ích khi làm việc tại đây </a:t>
            </a:r>
            <a:endParaRPr lang="en-US" sz="1600" dirty="0">
              <a:solidFill>
                <a:schemeClr val="tx1"/>
              </a:solidFill>
              <a:latin typeface="+mj-lt"/>
            </a:endParaRPr>
          </a:p>
          <a:p>
            <a:pPr marL="76200" indent="0">
              <a:buNone/>
            </a:pPr>
            <a:r>
              <a:rPr lang="vi-VN" sz="1600" dirty="0">
                <a:solidFill>
                  <a:schemeClr val="tx1"/>
                </a:solidFill>
                <a:latin typeface="+mj-lt"/>
              </a:rPr>
              <a:t>• description: Mô tả thêm về công việc</a:t>
            </a:r>
            <a:endParaRPr lang="en-US" sz="1600" dirty="0">
              <a:solidFill>
                <a:schemeClr val="tx1"/>
              </a:solidFill>
              <a:latin typeface="+mj-lt"/>
            </a:endParaRPr>
          </a:p>
          <a:p>
            <a:pPr marL="76200" indent="0">
              <a:buNone/>
            </a:pPr>
            <a:r>
              <a:rPr lang="vi-VN" sz="1600" dirty="0">
                <a:solidFill>
                  <a:schemeClr val="tx1"/>
                </a:solidFill>
                <a:latin typeface="+mj-lt"/>
              </a:rPr>
              <a:t>Các kiểu dữ liệu trong tập này hoàn toàn là dạng chuỗi, một số chỗ là NaN nên sẽ được gán là kiểu float trong pandas. Áp dụng phương thức type() để kiểm tra từng ô dữ liệu trong một cột rồi lưu lại vào một set()</a:t>
            </a:r>
            <a:endParaRPr lang="en-US" sz="1600" dirty="0">
              <a:solidFill>
                <a:schemeClr val="tx1"/>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216" y="3477240"/>
            <a:ext cx="5467318" cy="286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ext Placeholder 2"/>
          <p:cNvSpPr>
            <a:spLocks noGrp="1"/>
          </p:cNvSpPr>
          <p:nvPr>
            <p:ph type="body" idx="1"/>
          </p:nvPr>
        </p:nvSpPr>
        <p:spPr>
          <a:xfrm>
            <a:off x="2341984" y="183699"/>
            <a:ext cx="7557796" cy="1589117"/>
          </a:xfrm>
        </p:spPr>
        <p:txBody>
          <a:bodyPr/>
          <a:lstStyle/>
          <a:p>
            <a:pPr marL="76200" indent="0">
              <a:buNone/>
            </a:pPr>
            <a:r>
              <a:rPr lang="vi-VN" sz="1600" dirty="0">
                <a:solidFill>
                  <a:schemeClr val="tx1"/>
                </a:solidFill>
                <a:latin typeface="Times New Roman" pitchFamily="18" charset="0"/>
                <a:cs typeface="Times New Roman" pitchFamily="18" charset="0"/>
              </a:rPr>
              <a:t>Chúng ta có 2 vấn đề cần xử lí với kiểu dữ liệu này: </a:t>
            </a:r>
            <a:endParaRPr lang="en-US" sz="1600" dirty="0">
              <a:solidFill>
                <a:schemeClr val="tx1"/>
              </a:solidFill>
              <a:latin typeface="Times New Roman" pitchFamily="18" charset="0"/>
              <a:cs typeface="Times New Roman" pitchFamily="18" charset="0"/>
            </a:endParaRPr>
          </a:p>
          <a:p>
            <a:pPr marL="76200" indent="0">
              <a:buNone/>
            </a:pPr>
            <a:r>
              <a:rPr lang="vi-VN" sz="1600" dirty="0">
                <a:solidFill>
                  <a:schemeClr val="tx1"/>
                </a:solidFill>
                <a:latin typeface="Times New Roman" pitchFamily="18" charset="0"/>
                <a:cs typeface="Times New Roman" pitchFamily="18" charset="0"/>
              </a:rPr>
              <a:t>• Thay thế các NaN sang dạng chuỗi rỗng </a:t>
            </a:r>
            <a:endParaRPr lang="en-US" sz="1600" dirty="0">
              <a:solidFill>
                <a:schemeClr val="tx1"/>
              </a:solidFill>
              <a:latin typeface="Times New Roman" pitchFamily="18" charset="0"/>
              <a:cs typeface="Times New Roman" pitchFamily="18" charset="0"/>
            </a:endParaRPr>
          </a:p>
          <a:p>
            <a:pPr marL="76200" indent="0">
              <a:buNone/>
            </a:pPr>
            <a:r>
              <a:rPr lang="vi-VN" sz="1600" dirty="0">
                <a:solidFill>
                  <a:schemeClr val="tx1"/>
                </a:solidFill>
                <a:latin typeface="Times New Roman" pitchFamily="18" charset="0"/>
                <a:cs typeface="Times New Roman" pitchFamily="18" charset="0"/>
              </a:rPr>
              <a:t>• Vì description là dạng chuỗi được phân cách bởi các kí tự xuống dòng và tab nên ta lưu từng giá trị riêng vào một list để dễ sử dụng</a:t>
            </a:r>
            <a:endParaRPr lang="en-US" sz="1600"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243" y="1560157"/>
            <a:ext cx="66675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21243" y="5122506"/>
            <a:ext cx="6800039" cy="830997"/>
          </a:xfrm>
          <a:prstGeom prst="rect">
            <a:avLst/>
          </a:prstGeom>
          <a:noFill/>
        </p:spPr>
        <p:txBody>
          <a:bodyPr wrap="square" rtlCol="0">
            <a:spAutoFit/>
          </a:bodyPr>
          <a:lstStyle/>
          <a:p>
            <a:pPr defTabSz="457200"/>
            <a:r>
              <a:rPr lang="en-US" sz="1600" dirty="0">
                <a:latin typeface="+mj-lt"/>
              </a:rPr>
              <a:t>	</a:t>
            </a:r>
            <a:r>
              <a:rPr lang="vi-VN" sz="1600" dirty="0">
                <a:latin typeface="+mj-lt"/>
              </a:rPr>
              <a:t>Do là dữ liệu dạng chuỗi, ta tìm kiếm các đặc trưng của nó về phân bố như cách đã được học, ta kiểm tra số giá trị null của một cột, số lượng các giá trị khác nhau và các giá trị đó là gì. </a:t>
            </a:r>
            <a:endParaRPr lang="en-US" sz="1600" dirty="0">
              <a:latin typeface="+mj-lt"/>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487" y="201775"/>
            <a:ext cx="4591050"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9445" y="1685469"/>
            <a:ext cx="4705134" cy="338554"/>
          </a:xfrm>
          <a:prstGeom prst="rect">
            <a:avLst/>
          </a:prstGeom>
        </p:spPr>
        <p:txBody>
          <a:bodyPr wrap="none">
            <a:spAutoFit/>
          </a:bodyPr>
          <a:lstStyle/>
          <a:p>
            <a:r>
              <a:rPr lang="vi-VN" sz="1600" dirty="0">
                <a:latin typeface="+mj-lt"/>
              </a:rPr>
              <a:t>Ở đây là các đặc trưng của những cột dạng categorical </a:t>
            </a:r>
            <a:endParaRPr lang="en-US" sz="1600" dirty="0">
              <a:latin typeface="+mj-lt"/>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575" y="2371067"/>
            <a:ext cx="9401573" cy="196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theme/theme1.xml><?xml version="1.0" encoding="utf-8"?>
<a:theme xmlns:a="http://schemas.openxmlformats.org/drawingml/2006/main" name="SlidesMania">
  <a:themeElements>
    <a:clrScheme name="Simple Light">
      <a:dk1>
        <a:srgbClr val="000000"/>
      </a:dk1>
      <a:lt1>
        <a:srgbClr val="FFFFFF"/>
      </a:lt1>
      <a:dk2>
        <a:srgbClr val="595959"/>
      </a:dk2>
      <a:lt2>
        <a:srgbClr val="434343"/>
      </a:lt2>
      <a:accent1>
        <a:srgbClr val="43AA8B"/>
      </a:accent1>
      <a:accent2>
        <a:srgbClr val="90BE6D"/>
      </a:accent2>
      <a:accent3>
        <a:srgbClr val="F9C74F"/>
      </a:accent3>
      <a:accent4>
        <a:srgbClr val="F3F3F3"/>
      </a:accent4>
      <a:accent5>
        <a:srgbClr val="FFE592"/>
      </a:accent5>
      <a:accent6>
        <a:srgbClr val="FFFFFF"/>
      </a:accent6>
      <a:hlink>
        <a:srgbClr val="43AA8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2213</Words>
  <Application>Microsoft Office PowerPoint</Application>
  <PresentationFormat>Widescreen</PresentationFormat>
  <Paragraphs>121</Paragraphs>
  <Slides>25</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Handlee</vt:lpstr>
      <vt:lpstr>Calibri</vt:lpstr>
      <vt:lpstr>Montserrat</vt:lpstr>
      <vt:lpstr>Homemade Apple</vt:lpstr>
      <vt:lpstr>Abril Fatface</vt:lpstr>
      <vt:lpstr>Barlow Condensed</vt:lpstr>
      <vt:lpstr>Times New Roman</vt:lpstr>
      <vt:lpstr>Poppins</vt:lpstr>
      <vt:lpstr>Arial</vt:lpstr>
      <vt:lpstr>SlidesMania</vt:lpstr>
      <vt:lpstr>  BÁO CÁO ĐỒ ÁN MÔN LẬP TRÌNH  KHOA HỌC DỮ LIỆU – THỰC HÀNH  | Đề tài |  THỰC HIỆN MỘT QUY TRÌNH KHOA HỌC DỮ LIỆU VỚI TẬP DỮ LIỆU VỀ VIỆC LÀM IT Ở VIỆT NAM   NGÀNH: KHOA HỌC DỮ LIỆU </vt:lpstr>
      <vt:lpstr>CÁC THÀNH VIÊN TRONG NHÓM:</vt:lpstr>
      <vt:lpstr> 1. Giới thiệu sơ bộ về đồ án  2. Giới thiệu về thu thập dữ liệu 3. Khám phá dữ liệu và tiền xử lí dữ liệu     1. Dataframe df_job    2. Dataframe df_companies 4. Đặt câu hỏi và trả lời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QUẢN TRỊ CHIẾN LƯỢC   ĐỀ TÀI:  PHÂN TÍCH CHIẾN LƯỢC KINH DOANH CỦA CÔNG TY TNHH NESTLÉ VIỆT NAM GIAI ĐOẠN 2016 -2020</dc:title>
  <dc:creator>Admin</dc:creator>
  <cp:lastModifiedBy>HÀ XUÂN TRƯỜNG</cp:lastModifiedBy>
  <cp:revision>29</cp:revision>
  <dcterms:modified xsi:type="dcterms:W3CDTF">2022-12-17T02:47:34Z</dcterms:modified>
</cp:coreProperties>
</file>