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
      <p:font typeface="Merriweather"/>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regular.fntdata"/><Relationship Id="rId20" Type="http://schemas.openxmlformats.org/officeDocument/2006/relationships/slide" Target="slides/slide15.xml"/><Relationship Id="rId42" Type="http://schemas.openxmlformats.org/officeDocument/2006/relationships/font" Target="fonts/Merriweather-italic.fntdata"/><Relationship Id="rId41" Type="http://schemas.openxmlformats.org/officeDocument/2006/relationships/font" Target="fonts/Merriweather-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Merriweather-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c3becd824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c3becd824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c3becd824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c3becd824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c3becd824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c3becd824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c3becd824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c3becd824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c185eedc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c185eedc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c3becd824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c3becd824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c3becd82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c3becd82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c3becd824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c3becd824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c3becd824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c3becd824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c3becd824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c3becd824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4c966901c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4c966901c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c3becd824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c3becd824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c3becd824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c3becd824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40272ac4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40272ac4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c3becd824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c3becd824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c3becd824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c3becd824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c3becd824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c3becd824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c3becd824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c3becd824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40272ac4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40272ac4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c3becd824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c3becd824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64d5d9b2f5_5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64d5d9b2f5_5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40091f1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40091f1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64d5d9b2f5_5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64d5d9b2f5_5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40272ac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40272ac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c3becd824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c3becd824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c3becd824_1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c3becd824_1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c3becd824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c3becd824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40272ac4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40272ac4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c3becd824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c3becd824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5.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16.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pic>
        <p:nvPicPr>
          <p:cNvPr id="64" name="Google Shape;64;p13"/>
          <p:cNvPicPr preferRelativeResize="0"/>
          <p:nvPr/>
        </p:nvPicPr>
        <p:blipFill>
          <a:blip r:embed="rId3">
            <a:alphaModFix/>
          </a:blip>
          <a:stretch>
            <a:fillRect/>
          </a:stretch>
        </p:blipFill>
        <p:spPr>
          <a:xfrm>
            <a:off x="3939700" y="291813"/>
            <a:ext cx="3324951" cy="2017137"/>
          </a:xfrm>
          <a:prstGeom prst="rect">
            <a:avLst/>
          </a:prstGeom>
          <a:noFill/>
          <a:ln>
            <a:noFill/>
          </a:ln>
        </p:spPr>
      </p:pic>
      <p:sp>
        <p:nvSpPr>
          <p:cNvPr id="65" name="Google Shape;65;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Dự đoán giá laptop</a:t>
            </a:r>
            <a:endParaRPr/>
          </a:p>
        </p:txBody>
      </p:sp>
      <p:sp>
        <p:nvSpPr>
          <p:cNvPr id="66" name="Google Shape;66;p13"/>
          <p:cNvSpPr txBox="1"/>
          <p:nvPr>
            <p:ph idx="1" type="subTitle"/>
          </p:nvPr>
        </p:nvSpPr>
        <p:spPr>
          <a:xfrm>
            <a:off x="573300" y="1345925"/>
            <a:ext cx="4183500" cy="56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Đồ án cuối kỳ</a:t>
            </a:r>
            <a:endParaRPr b="1" sz="1800"/>
          </a:p>
          <a:p>
            <a:pPr indent="0" lvl="0" marL="0" rtl="0" algn="l">
              <a:spcBef>
                <a:spcPts val="0"/>
              </a:spcBef>
              <a:spcAft>
                <a:spcPts val="0"/>
              </a:spcAft>
              <a:buNone/>
            </a:pPr>
            <a:r>
              <a:rPr lang="en" sz="2400"/>
              <a:t>Khoa học dữ liệu</a:t>
            </a:r>
            <a:endParaRPr sz="2400"/>
          </a:p>
        </p:txBody>
      </p:sp>
      <p:pic>
        <p:nvPicPr>
          <p:cNvPr id="67" name="Google Shape;67;p13"/>
          <p:cNvPicPr preferRelativeResize="0"/>
          <p:nvPr/>
        </p:nvPicPr>
        <p:blipFill>
          <a:blip r:embed="rId4">
            <a:alphaModFix/>
          </a:blip>
          <a:stretch>
            <a:fillRect/>
          </a:stretch>
        </p:blipFill>
        <p:spPr>
          <a:xfrm>
            <a:off x="7389274" y="109450"/>
            <a:ext cx="1654401" cy="1299649"/>
          </a:xfrm>
          <a:prstGeom prst="rect">
            <a:avLst/>
          </a:prstGeom>
          <a:noFill/>
          <a:ln>
            <a:noFill/>
          </a:ln>
        </p:spPr>
      </p:pic>
      <p:sp>
        <p:nvSpPr>
          <p:cNvPr id="68" name="Google Shape;68;p13"/>
          <p:cNvSpPr txBox="1"/>
          <p:nvPr>
            <p:ph idx="1" type="subTitle"/>
          </p:nvPr>
        </p:nvSpPr>
        <p:spPr>
          <a:xfrm>
            <a:off x="3629750" y="3944600"/>
            <a:ext cx="5089500" cy="73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3F3F3"/>
              </a:buClr>
              <a:buSzPts val="1800"/>
              <a:buChar char="★"/>
            </a:pPr>
            <a:r>
              <a:rPr lang="en" sz="1800">
                <a:solidFill>
                  <a:srgbClr val="F3F3F3"/>
                </a:solidFill>
              </a:rPr>
              <a:t>Nguyễn Thanh Tuấn			1612744</a:t>
            </a:r>
            <a:endParaRPr sz="1800">
              <a:solidFill>
                <a:srgbClr val="F3F3F3"/>
              </a:solidFill>
            </a:endParaRPr>
          </a:p>
          <a:p>
            <a:pPr indent="-342900" lvl="0" marL="457200" rtl="0" algn="l">
              <a:spcBef>
                <a:spcPts val="0"/>
              </a:spcBef>
              <a:spcAft>
                <a:spcPts val="0"/>
              </a:spcAft>
              <a:buClr>
                <a:srgbClr val="F3F3F3"/>
              </a:buClr>
              <a:buSzPts val="1800"/>
              <a:buChar char="★"/>
            </a:pPr>
            <a:r>
              <a:rPr lang="en" sz="1800">
                <a:solidFill>
                  <a:srgbClr val="F3F3F3"/>
                </a:solidFill>
              </a:rPr>
              <a:t>Hoàng Xuân Trường			1612899</a:t>
            </a:r>
            <a:endParaRPr sz="1800">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126" name="Google Shape;126;p22"/>
          <p:cNvSpPr txBox="1"/>
          <p:nvPr/>
        </p:nvSpPr>
        <p:spPr>
          <a:xfrm>
            <a:off x="235525" y="1284675"/>
            <a:ext cx="8661000" cy="3704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Rút trích thông tin đặc trưng</a:t>
            </a:r>
            <a:r>
              <a:rPr lang="en" sz="1800">
                <a:latin typeface="Roboto"/>
                <a:ea typeface="Roboto"/>
                <a:cs typeface="Roboto"/>
                <a:sym typeface="Roboto"/>
              </a:rPr>
              <a:t>: </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Rút trích đặc trưng cần thiết từ giá trị. Ví dụ:</a:t>
            </a:r>
            <a:endParaRPr sz="1800">
              <a:latin typeface="Roboto"/>
              <a:ea typeface="Roboto"/>
              <a:cs typeface="Roboto"/>
              <a:sym typeface="Roboto"/>
            </a:endParaRPr>
          </a:p>
          <a:p>
            <a:pPr indent="-342900" lvl="2" marL="1371600" rtl="0" algn="l">
              <a:spcBef>
                <a:spcPts val="0"/>
              </a:spcBef>
              <a:spcAft>
                <a:spcPts val="0"/>
              </a:spcAft>
              <a:buSzPts val="1800"/>
              <a:buFont typeface="Roboto"/>
              <a:buChar char="■"/>
            </a:pPr>
            <a:r>
              <a:rPr lang="en" sz="1800">
                <a:latin typeface="Roboto"/>
                <a:ea typeface="Roboto"/>
                <a:cs typeface="Roboto"/>
                <a:sym typeface="Roboto"/>
              </a:rPr>
              <a:t>Giá: </a:t>
            </a:r>
            <a:r>
              <a:rPr lang="en" sz="1800">
                <a:latin typeface="Roboto"/>
                <a:ea typeface="Roboto"/>
                <a:cs typeface="Roboto"/>
                <a:sym typeface="Roboto"/>
              </a:rPr>
              <a:t>“Your price for this item is 300$” -&gt; rút trích ra giá trị 300.</a:t>
            </a:r>
            <a:endParaRPr sz="1800">
              <a:latin typeface="Roboto"/>
              <a:ea typeface="Roboto"/>
              <a:cs typeface="Roboto"/>
              <a:sym typeface="Roboto"/>
            </a:endParaRPr>
          </a:p>
          <a:p>
            <a:pPr indent="-342900" lvl="2" marL="1371600" rtl="0" algn="l">
              <a:spcBef>
                <a:spcPts val="0"/>
              </a:spcBef>
              <a:spcAft>
                <a:spcPts val="0"/>
              </a:spcAft>
              <a:buSzPts val="1800"/>
              <a:buFont typeface="Roboto"/>
              <a:buChar char="■"/>
            </a:pPr>
            <a:r>
              <a:rPr lang="en" sz="1800">
                <a:latin typeface="Roboto"/>
                <a:ea typeface="Roboto"/>
                <a:cs typeface="Roboto"/>
                <a:sym typeface="Roboto"/>
              </a:rPr>
              <a:t>Kích thước màn hình: “11.6 inches” -&gt; Lấy giá trị 11.6.</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Rút trích và thêm cột vào dữ liệu khi cần thiết: Ví dụ:</a:t>
            </a:r>
            <a:endParaRPr sz="1800">
              <a:latin typeface="Roboto"/>
              <a:ea typeface="Roboto"/>
              <a:cs typeface="Roboto"/>
              <a:sym typeface="Roboto"/>
            </a:endParaRPr>
          </a:p>
          <a:p>
            <a:pPr indent="-342900" lvl="2" marL="1371600" rtl="0" algn="l">
              <a:spcBef>
                <a:spcPts val="0"/>
              </a:spcBef>
              <a:spcAft>
                <a:spcPts val="0"/>
              </a:spcAft>
              <a:buSzPts val="1800"/>
              <a:buFont typeface="Roboto"/>
              <a:buChar char="■"/>
            </a:pPr>
            <a:r>
              <a:rPr lang="en" sz="1800">
                <a:latin typeface="Roboto"/>
                <a:ea typeface="Roboto"/>
                <a:cs typeface="Roboto"/>
                <a:sym typeface="Roboto"/>
              </a:rPr>
              <a:t>Độ phân giải: “1366 x 768” -&gt; Tách thành 2 cột mới có giá trị lần lượt là 1366 và 768.</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Đồng bộ hóa các giá trị về cùng format:</a:t>
            </a:r>
            <a:endParaRPr sz="1800">
              <a:latin typeface="Roboto"/>
              <a:ea typeface="Roboto"/>
              <a:cs typeface="Roboto"/>
              <a:sym typeface="Roboto"/>
            </a:endParaRPr>
          </a:p>
          <a:p>
            <a:pPr indent="-342900" lvl="2" marL="1371600" rtl="0" algn="l">
              <a:spcBef>
                <a:spcPts val="0"/>
              </a:spcBef>
              <a:spcAft>
                <a:spcPts val="0"/>
              </a:spcAft>
              <a:buSzPts val="1800"/>
              <a:buFont typeface="Roboto"/>
              <a:buChar char="■"/>
            </a:pPr>
            <a:r>
              <a:rPr lang="en" sz="1800">
                <a:latin typeface="Roboto"/>
                <a:ea typeface="Roboto"/>
                <a:cs typeface="Roboto"/>
                <a:sym typeface="Roboto"/>
              </a:rPr>
              <a:t>Ví dụ: “Samsung”/”SAMSUNG”/”samsung” -&gt; đưa về chữ thường hết, ta được “samsung”.</a:t>
            </a:r>
            <a:endParaRPr sz="1800">
              <a:latin typeface="Roboto"/>
              <a:ea typeface="Roboto"/>
              <a:cs typeface="Roboto"/>
              <a:sym typeface="Roboto"/>
            </a:endParaRPr>
          </a:p>
          <a:p>
            <a:pPr indent="-342900" lvl="2" marL="1371600" rtl="0" algn="l">
              <a:spcBef>
                <a:spcPts val="0"/>
              </a:spcBef>
              <a:spcAft>
                <a:spcPts val="0"/>
              </a:spcAft>
              <a:buSzPts val="1800"/>
              <a:buFont typeface="Roboto"/>
              <a:buChar char="■"/>
            </a:pPr>
            <a:r>
              <a:rPr lang="en"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132" name="Google Shape;132;p23"/>
          <p:cNvSpPr txBox="1"/>
          <p:nvPr/>
        </p:nvSpPr>
        <p:spPr>
          <a:xfrm>
            <a:off x="702075" y="1540700"/>
            <a:ext cx="7614900" cy="3524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Dữ liệu cuối cùng:</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Số thuộc tính: 26 (25 thuộc tính train, 1 thuộc tính nhãn).</a:t>
            </a:r>
            <a:endParaRPr sz="1800">
              <a:latin typeface="Roboto"/>
              <a:ea typeface="Roboto"/>
              <a:cs typeface="Roboto"/>
              <a:sym typeface="Roboto"/>
            </a:endParaRPr>
          </a:p>
          <a:p>
            <a:pPr indent="-342900" lvl="2" marL="1371600" rtl="0" algn="l">
              <a:spcBef>
                <a:spcPts val="0"/>
              </a:spcBef>
              <a:spcAft>
                <a:spcPts val="0"/>
              </a:spcAft>
              <a:buSzPts val="1800"/>
              <a:buFont typeface="Roboto"/>
              <a:buChar char="■"/>
            </a:pPr>
            <a:r>
              <a:rPr lang="en" sz="1800">
                <a:latin typeface="Roboto"/>
                <a:ea typeface="Roboto"/>
                <a:cs typeface="Roboto"/>
                <a:sym typeface="Roboto"/>
              </a:rPr>
              <a:t>Số thuộc tính dạng numeric: 13.</a:t>
            </a:r>
            <a:endParaRPr sz="1800">
              <a:latin typeface="Roboto"/>
              <a:ea typeface="Roboto"/>
              <a:cs typeface="Roboto"/>
              <a:sym typeface="Roboto"/>
            </a:endParaRPr>
          </a:p>
          <a:p>
            <a:pPr indent="-342900" lvl="2" marL="1371600" rtl="0" algn="l">
              <a:spcBef>
                <a:spcPts val="0"/>
              </a:spcBef>
              <a:spcAft>
                <a:spcPts val="0"/>
              </a:spcAft>
              <a:buSzPts val="1800"/>
              <a:buFont typeface="Roboto"/>
              <a:buChar char="■"/>
            </a:pPr>
            <a:r>
              <a:rPr lang="en" sz="1800">
                <a:latin typeface="Roboto"/>
                <a:ea typeface="Roboto"/>
                <a:cs typeface="Roboto"/>
                <a:sym typeface="Roboto"/>
              </a:rPr>
              <a:t>Số thuộc tính dạng category: 13.</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Tỉ lệ dữ liệu thiếu:</a:t>
            </a:r>
            <a:endParaRPr sz="1800">
              <a:latin typeface="Roboto"/>
              <a:ea typeface="Roboto"/>
              <a:cs typeface="Roboto"/>
              <a:sym typeface="Roboto"/>
            </a:endParaRPr>
          </a:p>
          <a:p>
            <a:pPr indent="-342900" lvl="2" marL="1371600" rtl="0" algn="l">
              <a:lnSpc>
                <a:spcPct val="115000"/>
              </a:lnSpc>
              <a:spcBef>
                <a:spcPts val="0"/>
              </a:spcBef>
              <a:spcAft>
                <a:spcPts val="0"/>
              </a:spcAft>
              <a:buSzPts val="1800"/>
              <a:buFont typeface="Roboto"/>
              <a:buChar char="■"/>
            </a:pPr>
            <a:r>
              <a:rPr lang="en" sz="1100">
                <a:highlight>
                  <a:srgbClr val="FFFFFF"/>
                </a:highlight>
              </a:rPr>
              <a:t>RAM_type, Feature__Keyboard_Touch_Screen: </a:t>
            </a:r>
            <a:r>
              <a:rPr lang="en" sz="1800">
                <a:highlight>
                  <a:srgbClr val="FFFFFF"/>
                </a:highlight>
                <a:latin typeface="Roboto"/>
                <a:ea typeface="Roboto"/>
                <a:cs typeface="Roboto"/>
                <a:sym typeface="Roboto"/>
              </a:rPr>
              <a:t>Thiếu gần 35%.</a:t>
            </a:r>
            <a:endParaRPr sz="1800">
              <a:highlight>
                <a:srgbClr val="FFFFFF"/>
              </a:highlight>
            </a:endParaRPr>
          </a:p>
          <a:p>
            <a:pPr indent="-342900" lvl="2" marL="1371600" rtl="0" algn="l">
              <a:lnSpc>
                <a:spcPct val="115000"/>
              </a:lnSpc>
              <a:spcBef>
                <a:spcPts val="0"/>
              </a:spcBef>
              <a:spcAft>
                <a:spcPts val="0"/>
              </a:spcAft>
              <a:buSzPts val="1800"/>
              <a:buFont typeface="Roboto"/>
              <a:buChar char="■"/>
            </a:pPr>
            <a:r>
              <a:rPr lang="en" sz="1100">
                <a:highlight>
                  <a:srgbClr val="FFFFFF"/>
                </a:highlight>
              </a:rPr>
              <a:t>Feature__Mac_Features: </a:t>
            </a:r>
            <a:r>
              <a:rPr lang="en" sz="1800">
                <a:highlight>
                  <a:srgbClr val="FFFFFF"/>
                </a:highlight>
                <a:latin typeface="Roboto"/>
                <a:ea typeface="Roboto"/>
                <a:cs typeface="Roboto"/>
                <a:sym typeface="Roboto"/>
              </a:rPr>
              <a:t>Thiếu gần 93% -&gt; Không bỏ được, vì tính năng này ảnh hưởng nhiều đến giá sản phẩm.</a:t>
            </a:r>
            <a:endParaRPr sz="1800">
              <a:highlight>
                <a:srgbClr val="FFFFFF"/>
              </a:highlight>
              <a:latin typeface="Roboto"/>
              <a:ea typeface="Roboto"/>
              <a:cs typeface="Roboto"/>
              <a:sym typeface="Roboto"/>
            </a:endParaRPr>
          </a:p>
          <a:p>
            <a:pPr indent="-342900" lvl="2" marL="1371600" rtl="0" algn="l">
              <a:spcBef>
                <a:spcPts val="0"/>
              </a:spcBef>
              <a:spcAft>
                <a:spcPts val="0"/>
              </a:spcAft>
              <a:buSzPts val="1800"/>
              <a:buFont typeface="Roboto"/>
              <a:buChar char="■"/>
            </a:pPr>
            <a:r>
              <a:rPr lang="en" sz="1800">
                <a:latin typeface="Roboto"/>
                <a:ea typeface="Roboto"/>
                <a:cs typeface="Roboto"/>
                <a:sym typeface="Roboto"/>
              </a:rPr>
              <a:t>Các cột còn lại: Thiếu &lt;10%.</a:t>
            </a:r>
            <a:endParaRPr sz="18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138" name="Google Shape;138;p24"/>
          <p:cNvSpPr txBox="1"/>
          <p:nvPr/>
        </p:nvSpPr>
        <p:spPr>
          <a:xfrm>
            <a:off x="0" y="1231100"/>
            <a:ext cx="9144000" cy="3912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Lựa chọn giá trị sẽ điền cho các giá trị thiếu (trong pipeline):</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Các thuộc tính số: Thuộc tính ‘Price’ không có null.</a:t>
            </a:r>
            <a:endParaRPr sz="1800">
              <a:latin typeface="Roboto"/>
              <a:ea typeface="Roboto"/>
              <a:cs typeface="Roboto"/>
              <a:sym typeface="Roboto"/>
            </a:endParaRPr>
          </a:p>
          <a:p>
            <a:pPr indent="-342900" lvl="2" marL="1371600" rtl="0" algn="l">
              <a:spcBef>
                <a:spcPts val="0"/>
              </a:spcBef>
              <a:spcAft>
                <a:spcPts val="0"/>
              </a:spcAft>
              <a:buSzPts val="1800"/>
              <a:buFont typeface="Roboto"/>
              <a:buChar char="■"/>
            </a:pPr>
            <a:r>
              <a:rPr lang="en" sz="1800">
                <a:latin typeface="Roboto"/>
                <a:ea typeface="Roboto"/>
                <a:cs typeface="Roboto"/>
                <a:sym typeface="Roboto"/>
              </a:rPr>
              <a:t>Các giá trị điền mean (trung bình): Vì các thông số này null điền mean sẽ lấy được tính tổng quan của thuộc tính.</a:t>
            </a:r>
            <a:endParaRPr sz="1800">
              <a:latin typeface="Roboto"/>
              <a:ea typeface="Roboto"/>
              <a:cs typeface="Roboto"/>
              <a:sym typeface="Roboto"/>
            </a:endParaRPr>
          </a:p>
          <a:p>
            <a:pPr indent="-292100" lvl="3" marL="1828800" rtl="0" algn="l">
              <a:spcBef>
                <a:spcPts val="0"/>
              </a:spcBef>
              <a:spcAft>
                <a:spcPts val="0"/>
              </a:spcAft>
              <a:buSzPts val="1000"/>
              <a:buFont typeface="Georgia"/>
              <a:buChar char="●"/>
            </a:pPr>
            <a:r>
              <a:rPr lang="en" sz="1000">
                <a:highlight>
                  <a:srgbClr val="FFFFFF"/>
                </a:highlight>
                <a:latin typeface="Georgia"/>
                <a:ea typeface="Georgia"/>
                <a:cs typeface="Georgia"/>
                <a:sym typeface="Georgia"/>
              </a:rPr>
              <a:t>'Key_Specs__Screen_Size'</a:t>
            </a:r>
            <a:endParaRPr sz="1000">
              <a:highlight>
                <a:srgbClr val="FFFFFF"/>
              </a:highlight>
              <a:latin typeface="Georgia"/>
              <a:ea typeface="Georgia"/>
              <a:cs typeface="Georgia"/>
              <a:sym typeface="Georgia"/>
            </a:endParaRPr>
          </a:p>
          <a:p>
            <a:pPr indent="-292100" lvl="3" marL="1828800" rtl="0" algn="l">
              <a:spcBef>
                <a:spcPts val="0"/>
              </a:spcBef>
              <a:spcAft>
                <a:spcPts val="0"/>
              </a:spcAft>
              <a:buSzPts val="1000"/>
              <a:buFont typeface="Georgia"/>
              <a:buChar char="●"/>
            </a:pPr>
            <a:r>
              <a:rPr lang="en" sz="1000">
                <a:highlight>
                  <a:srgbClr val="FFFFFF"/>
                </a:highlight>
                <a:latin typeface="Georgia"/>
                <a:ea typeface="Georgia"/>
                <a:cs typeface="Georgia"/>
                <a:sym typeface="Georgia"/>
              </a:rPr>
              <a:t>'Key_Specs__System_Memory'</a:t>
            </a:r>
            <a:endParaRPr sz="1000">
              <a:highlight>
                <a:srgbClr val="FFFFFF"/>
              </a:highlight>
              <a:latin typeface="Georgia"/>
              <a:ea typeface="Georgia"/>
              <a:cs typeface="Georgia"/>
              <a:sym typeface="Georgia"/>
            </a:endParaRPr>
          </a:p>
          <a:p>
            <a:pPr indent="-292100" lvl="3" marL="1828800" rtl="0" algn="l">
              <a:spcBef>
                <a:spcPts val="0"/>
              </a:spcBef>
              <a:spcAft>
                <a:spcPts val="0"/>
              </a:spcAft>
              <a:buSzPts val="1000"/>
              <a:buFont typeface="Georgia"/>
              <a:buChar char="●"/>
            </a:pPr>
            <a:r>
              <a:rPr lang="en" sz="1000">
                <a:highlight>
                  <a:srgbClr val="FFFFFF"/>
                </a:highlight>
                <a:latin typeface="Georgia"/>
                <a:ea typeface="Georgia"/>
                <a:cs typeface="Georgia"/>
                <a:sym typeface="Georgia"/>
              </a:rPr>
              <a:t>'RAM_speed'</a:t>
            </a:r>
            <a:endParaRPr sz="1000">
              <a:highlight>
                <a:srgbClr val="FFFFFF"/>
              </a:highlight>
              <a:latin typeface="Georgia"/>
              <a:ea typeface="Georgia"/>
              <a:cs typeface="Georgia"/>
              <a:sym typeface="Georgia"/>
            </a:endParaRPr>
          </a:p>
          <a:p>
            <a:pPr indent="-292100" lvl="3" marL="1828800" rtl="0" algn="l">
              <a:spcBef>
                <a:spcPts val="0"/>
              </a:spcBef>
              <a:spcAft>
                <a:spcPts val="0"/>
              </a:spcAft>
              <a:buSzPts val="1000"/>
              <a:buFont typeface="Georgia"/>
              <a:buChar char="●"/>
            </a:pPr>
            <a:r>
              <a:rPr lang="en" sz="1000">
                <a:highlight>
                  <a:srgbClr val="FFFFFF"/>
                </a:highlight>
                <a:latin typeface="Georgia"/>
                <a:ea typeface="Georgia"/>
                <a:cs typeface="Georgia"/>
                <a:sym typeface="Georgia"/>
              </a:rPr>
              <a:t>'Screen_resolution1',</a:t>
            </a:r>
            <a:endParaRPr sz="1000">
              <a:highlight>
                <a:srgbClr val="FFFFFF"/>
              </a:highlight>
              <a:latin typeface="Georgia"/>
              <a:ea typeface="Georgia"/>
              <a:cs typeface="Georgia"/>
              <a:sym typeface="Georgia"/>
            </a:endParaRPr>
          </a:p>
          <a:p>
            <a:pPr indent="-292100" lvl="3" marL="1828800" rtl="0" algn="l">
              <a:spcBef>
                <a:spcPts val="0"/>
              </a:spcBef>
              <a:spcAft>
                <a:spcPts val="0"/>
              </a:spcAft>
              <a:buSzPts val="1000"/>
              <a:buFont typeface="Georgia"/>
              <a:buChar char="●"/>
            </a:pPr>
            <a:r>
              <a:rPr lang="en" sz="1000">
                <a:highlight>
                  <a:srgbClr val="FFFFFF"/>
                </a:highlight>
                <a:latin typeface="Georgia"/>
                <a:ea typeface="Georgia"/>
                <a:cs typeface="Georgia"/>
                <a:sym typeface="Georgia"/>
              </a:rPr>
              <a:t> 'Screen_resolution2'</a:t>
            </a:r>
            <a:endParaRPr sz="1000">
              <a:highlight>
                <a:srgbClr val="FFFFFF"/>
              </a:highlight>
              <a:latin typeface="Georgia"/>
              <a:ea typeface="Georgia"/>
              <a:cs typeface="Georgia"/>
              <a:sym typeface="Georgia"/>
            </a:endParaRPr>
          </a:p>
          <a:p>
            <a:pPr indent="-292100" lvl="3" marL="1828800" rtl="0" algn="l">
              <a:spcBef>
                <a:spcPts val="0"/>
              </a:spcBef>
              <a:spcAft>
                <a:spcPts val="0"/>
              </a:spcAft>
              <a:buSzPts val="1000"/>
              <a:buFont typeface="Georgia"/>
              <a:buChar char="●"/>
            </a:pPr>
            <a:r>
              <a:rPr lang="en" sz="1000">
                <a:highlight>
                  <a:srgbClr val="FFFFFF"/>
                </a:highlight>
                <a:latin typeface="Georgia"/>
                <a:ea typeface="Georgia"/>
                <a:cs typeface="Georgia"/>
                <a:sym typeface="Georgia"/>
              </a:rPr>
              <a:t>'Port_Number_USB_Ports'</a:t>
            </a:r>
            <a:endParaRPr sz="1000">
              <a:highlight>
                <a:srgbClr val="FFFFFF"/>
              </a:highlight>
              <a:latin typeface="Georgia"/>
              <a:ea typeface="Georgia"/>
              <a:cs typeface="Georgia"/>
              <a:sym typeface="Georgia"/>
            </a:endParaRPr>
          </a:p>
          <a:p>
            <a:pPr indent="-292100" lvl="3" marL="1828800" rtl="0" algn="l">
              <a:spcBef>
                <a:spcPts val="0"/>
              </a:spcBef>
              <a:spcAft>
                <a:spcPts val="0"/>
              </a:spcAft>
              <a:buSzPts val="1000"/>
              <a:buFont typeface="Georgia"/>
              <a:buChar char="●"/>
            </a:pPr>
            <a:r>
              <a:rPr lang="en" sz="1000">
                <a:highlight>
                  <a:srgbClr val="FFFFFF"/>
                </a:highlight>
                <a:latin typeface="Georgia"/>
                <a:ea typeface="Georgia"/>
                <a:cs typeface="Georgia"/>
                <a:sym typeface="Georgia"/>
              </a:rPr>
              <a:t>'Dimension__Product_Depth'</a:t>
            </a:r>
            <a:endParaRPr sz="1000">
              <a:highlight>
                <a:srgbClr val="FFFFFF"/>
              </a:highlight>
              <a:latin typeface="Georgia"/>
              <a:ea typeface="Georgia"/>
              <a:cs typeface="Georgia"/>
              <a:sym typeface="Georgia"/>
            </a:endParaRPr>
          </a:p>
          <a:p>
            <a:pPr indent="-292100" lvl="3" marL="1828800" rtl="0" algn="l">
              <a:spcBef>
                <a:spcPts val="0"/>
              </a:spcBef>
              <a:spcAft>
                <a:spcPts val="0"/>
              </a:spcAft>
              <a:buSzPts val="1000"/>
              <a:buFont typeface="Georgia"/>
              <a:buChar char="●"/>
            </a:pPr>
            <a:r>
              <a:rPr lang="en" sz="1000">
                <a:highlight>
                  <a:srgbClr val="FFFFFF"/>
                </a:highlight>
                <a:latin typeface="Georgia"/>
                <a:ea typeface="Georgia"/>
                <a:cs typeface="Georgia"/>
                <a:sym typeface="Georgia"/>
              </a:rPr>
              <a:t>'Dimension__Product_Height'</a:t>
            </a:r>
            <a:endParaRPr sz="1000">
              <a:highlight>
                <a:srgbClr val="FFFFFF"/>
              </a:highlight>
              <a:latin typeface="Georgia"/>
              <a:ea typeface="Georgia"/>
              <a:cs typeface="Georgia"/>
              <a:sym typeface="Georgia"/>
            </a:endParaRPr>
          </a:p>
          <a:p>
            <a:pPr indent="-292100" lvl="3" marL="1828800" rtl="0" algn="l">
              <a:spcBef>
                <a:spcPts val="0"/>
              </a:spcBef>
              <a:spcAft>
                <a:spcPts val="0"/>
              </a:spcAft>
              <a:buSzPts val="1000"/>
              <a:buFont typeface="Georgia"/>
              <a:buChar char="●"/>
            </a:pPr>
            <a:r>
              <a:rPr lang="en" sz="1000">
                <a:highlight>
                  <a:srgbClr val="FFFFFF"/>
                </a:highlight>
                <a:latin typeface="Georgia"/>
                <a:ea typeface="Georgia"/>
                <a:cs typeface="Georgia"/>
                <a:sym typeface="Georgia"/>
              </a:rPr>
              <a:t>'Dimension__Product_Weight',</a:t>
            </a:r>
            <a:endParaRPr sz="1000">
              <a:highlight>
                <a:srgbClr val="FFFFFF"/>
              </a:highlight>
              <a:latin typeface="Georgia"/>
              <a:ea typeface="Georgia"/>
              <a:cs typeface="Georgia"/>
              <a:sym typeface="Georgia"/>
            </a:endParaRPr>
          </a:p>
          <a:p>
            <a:pPr indent="-292100" lvl="3" marL="1828800" rtl="0" algn="l">
              <a:lnSpc>
                <a:spcPct val="115000"/>
              </a:lnSpc>
              <a:spcBef>
                <a:spcPts val="0"/>
              </a:spcBef>
              <a:spcAft>
                <a:spcPts val="0"/>
              </a:spcAft>
              <a:buSzPts val="1000"/>
              <a:buFont typeface="Georgia"/>
              <a:buChar char="●"/>
            </a:pPr>
            <a:r>
              <a:rPr lang="en" sz="1000">
                <a:highlight>
                  <a:srgbClr val="FFFFFF"/>
                </a:highlight>
                <a:latin typeface="Georgia"/>
                <a:ea typeface="Georgia"/>
                <a:cs typeface="Georgia"/>
                <a:sym typeface="Georgia"/>
              </a:rPr>
              <a:t> </a:t>
            </a:r>
            <a:r>
              <a:rPr lang="en" sz="1000">
                <a:highlight>
                  <a:srgbClr val="FFFFFF"/>
                </a:highlight>
                <a:latin typeface="Georgia"/>
                <a:ea typeface="Georgia"/>
                <a:cs typeface="Georgia"/>
                <a:sym typeface="Georgia"/>
              </a:rPr>
              <a:t>'Dimension__Product_Width'</a:t>
            </a:r>
            <a:endParaRPr sz="1800">
              <a:latin typeface="Roboto"/>
              <a:ea typeface="Roboto"/>
              <a:cs typeface="Roboto"/>
              <a:sym typeface="Roboto"/>
            </a:endParaRPr>
          </a:p>
          <a:p>
            <a:pPr indent="-342900" lvl="2" marL="1371600" rtl="0" algn="l">
              <a:spcBef>
                <a:spcPts val="0"/>
              </a:spcBef>
              <a:spcAft>
                <a:spcPts val="0"/>
              </a:spcAft>
              <a:buSzPts val="1800"/>
              <a:buFont typeface="Roboto"/>
              <a:buChar char="■"/>
            </a:pPr>
            <a:r>
              <a:rPr lang="en" sz="1800">
                <a:latin typeface="Roboto"/>
                <a:ea typeface="Roboto"/>
                <a:cs typeface="Roboto"/>
                <a:sym typeface="Roboto"/>
              </a:rPr>
              <a:t>Các giá trị 0.0: Vì các thuộc tính này null/nan là không có chứ không phải thiếu (ví dụ: nếu máy tính không SSD có sẽ điền 0.0 vào thuộc tính </a:t>
            </a:r>
            <a:r>
              <a:rPr i="1" lang="en" sz="1800">
                <a:latin typeface="Roboto"/>
                <a:ea typeface="Roboto"/>
                <a:cs typeface="Roboto"/>
                <a:sym typeface="Roboto"/>
              </a:rPr>
              <a:t>‘Storage__Solid_State_Drive_Capacity</a:t>
            </a:r>
            <a:r>
              <a:rPr lang="en" sz="1800">
                <a:latin typeface="Roboto"/>
                <a:ea typeface="Roboto"/>
                <a:cs typeface="Roboto"/>
                <a:sym typeface="Roboto"/>
              </a:rPr>
              <a:t>).</a:t>
            </a:r>
            <a:endParaRPr sz="1000">
              <a:highlight>
                <a:srgbClr val="FFFFFF"/>
              </a:highlight>
              <a:latin typeface="Georgia"/>
              <a:ea typeface="Georgia"/>
              <a:cs typeface="Georgia"/>
              <a:sym typeface="Georgia"/>
            </a:endParaRPr>
          </a:p>
          <a:p>
            <a:pPr indent="-292100" lvl="3" marL="1828800" rtl="0" algn="l">
              <a:spcBef>
                <a:spcPts val="0"/>
              </a:spcBef>
              <a:spcAft>
                <a:spcPts val="0"/>
              </a:spcAft>
              <a:buSzPts val="1000"/>
              <a:buFont typeface="Georgia"/>
              <a:buChar char="●"/>
            </a:pPr>
            <a:r>
              <a:rPr lang="en" sz="1000">
                <a:highlight>
                  <a:srgbClr val="FFFFFF"/>
                </a:highlight>
                <a:latin typeface="Georgia"/>
                <a:ea typeface="Georgia"/>
                <a:cs typeface="Georgia"/>
                <a:sym typeface="Georgia"/>
              </a:rPr>
              <a:t>'Storage__eMMC_Capacity' - Có thể điền ngay lúc tiền xử lý, vì đây là giá trị cứng.</a:t>
            </a:r>
            <a:endParaRPr sz="1000">
              <a:highlight>
                <a:srgbClr val="FFFFFF"/>
              </a:highlight>
              <a:latin typeface="Georgia"/>
              <a:ea typeface="Georgia"/>
              <a:cs typeface="Georgia"/>
              <a:sym typeface="Georgia"/>
            </a:endParaRPr>
          </a:p>
          <a:p>
            <a:pPr indent="-292100" lvl="3" marL="1828800" rtl="0" algn="l">
              <a:spcBef>
                <a:spcPts val="0"/>
              </a:spcBef>
              <a:spcAft>
                <a:spcPts val="0"/>
              </a:spcAft>
              <a:buSzPts val="1000"/>
              <a:buFont typeface="Georgia"/>
              <a:buChar char="●"/>
            </a:pPr>
            <a:r>
              <a:rPr lang="en" sz="1000">
                <a:highlight>
                  <a:srgbClr val="FFFFFF"/>
                </a:highlight>
                <a:latin typeface="Georgia"/>
                <a:ea typeface="Georgia"/>
                <a:cs typeface="Georgia"/>
                <a:sym typeface="Georgia"/>
              </a:rPr>
              <a:t>'Storage__Solid_State_Drive_Capacity' - Có thể điền ngay lúc tiền xử lý, vì đây là giá trị cứng.</a:t>
            </a:r>
            <a:endParaRPr sz="1000">
              <a:highlight>
                <a:srgbClr val="FFFFFF"/>
              </a:highlight>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144" name="Google Shape;144;p25"/>
          <p:cNvSpPr txBox="1"/>
          <p:nvPr/>
        </p:nvSpPr>
        <p:spPr>
          <a:xfrm>
            <a:off x="311700" y="1231100"/>
            <a:ext cx="8520600" cy="3758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Lựa chọn giá trị sẽ điền cho các giá trị thiếu (trong pipeline):</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Các thuộc category:</a:t>
            </a:r>
            <a:endParaRPr sz="1800">
              <a:latin typeface="Roboto"/>
              <a:ea typeface="Roboto"/>
              <a:cs typeface="Roboto"/>
              <a:sym typeface="Roboto"/>
            </a:endParaRPr>
          </a:p>
          <a:p>
            <a:pPr indent="-342900" lvl="2" marL="1371600" rtl="0" algn="l">
              <a:spcBef>
                <a:spcPts val="0"/>
              </a:spcBef>
              <a:spcAft>
                <a:spcPts val="0"/>
              </a:spcAft>
              <a:buSzPts val="1800"/>
              <a:buFont typeface="Roboto"/>
              <a:buChar char="■"/>
            </a:pPr>
            <a:r>
              <a:rPr lang="en" sz="1800">
                <a:latin typeface="Roboto"/>
                <a:ea typeface="Roboto"/>
                <a:cs typeface="Roboto"/>
                <a:sym typeface="Roboto"/>
              </a:rPr>
              <a:t>Điền các giá trị null bằng mode (giá trị có tầng suất xuất hiện nhiều nhất trong cột).</a:t>
            </a:r>
            <a:endParaRPr sz="1800">
              <a:latin typeface="Roboto"/>
              <a:ea typeface="Roboto"/>
              <a:cs typeface="Roboto"/>
              <a:sym typeface="Roboto"/>
            </a:endParaRPr>
          </a:p>
          <a:p>
            <a:pPr indent="-292100" lvl="3" marL="1828800" rtl="0" algn="l">
              <a:spcBef>
                <a:spcPts val="0"/>
              </a:spcBef>
              <a:spcAft>
                <a:spcPts val="0"/>
              </a:spcAft>
              <a:buSzPts val="1000"/>
              <a:buFont typeface="Georgia"/>
              <a:buChar char="●"/>
            </a:pPr>
            <a:r>
              <a:rPr lang="en" sz="1000">
                <a:highlight>
                  <a:srgbClr val="FFFFFF"/>
                </a:highlight>
                <a:latin typeface="Georgia"/>
                <a:ea typeface="Georgia"/>
                <a:cs typeface="Georgia"/>
                <a:sym typeface="Georgia"/>
              </a:rPr>
              <a:t>‘Key_Specs__Touch_Screen'</a:t>
            </a:r>
            <a:endParaRPr sz="1000">
              <a:highlight>
                <a:srgbClr val="FFFFFF"/>
              </a:highlight>
              <a:latin typeface="Georgia"/>
              <a:ea typeface="Georgia"/>
              <a:cs typeface="Georgia"/>
              <a:sym typeface="Georgia"/>
            </a:endParaRPr>
          </a:p>
          <a:p>
            <a:pPr indent="-292100" lvl="3" marL="1828800" rtl="0" algn="l">
              <a:spcBef>
                <a:spcPts val="0"/>
              </a:spcBef>
              <a:spcAft>
                <a:spcPts val="0"/>
              </a:spcAft>
              <a:buSzPts val="1000"/>
              <a:buFont typeface="Georgia"/>
              <a:buChar char="●"/>
            </a:pPr>
            <a:r>
              <a:rPr lang="en" sz="1000">
                <a:highlight>
                  <a:srgbClr val="FFFFFF"/>
                </a:highlight>
                <a:latin typeface="Georgia"/>
                <a:ea typeface="Georgia"/>
                <a:cs typeface="Georgia"/>
                <a:sym typeface="Georgia"/>
              </a:rPr>
              <a:t>'Key_Specs__Storage_Type',</a:t>
            </a:r>
            <a:endParaRPr sz="1000">
              <a:highlight>
                <a:srgbClr val="FFFFFF"/>
              </a:highlight>
              <a:latin typeface="Georgia"/>
              <a:ea typeface="Georgia"/>
              <a:cs typeface="Georgia"/>
              <a:sym typeface="Georgia"/>
            </a:endParaRPr>
          </a:p>
          <a:p>
            <a:pPr indent="-292100" lvl="3" marL="1828800" rtl="0" algn="l">
              <a:spcBef>
                <a:spcPts val="0"/>
              </a:spcBef>
              <a:spcAft>
                <a:spcPts val="0"/>
              </a:spcAft>
              <a:buSzPts val="1000"/>
              <a:buFont typeface="Georgia"/>
              <a:buChar char="●"/>
            </a:pPr>
            <a:r>
              <a:rPr lang="en" sz="1000">
                <a:highlight>
                  <a:srgbClr val="FFFFFF"/>
                </a:highlight>
                <a:latin typeface="Georgia"/>
                <a:ea typeface="Georgia"/>
                <a:cs typeface="Georgia"/>
                <a:sym typeface="Georgia"/>
              </a:rPr>
              <a:t>'RAM_type'</a:t>
            </a:r>
            <a:endParaRPr sz="1000">
              <a:highlight>
                <a:srgbClr val="FFFFFF"/>
              </a:highlight>
              <a:latin typeface="Georgia"/>
              <a:ea typeface="Georgia"/>
              <a:cs typeface="Georgia"/>
              <a:sym typeface="Georgia"/>
            </a:endParaRPr>
          </a:p>
          <a:p>
            <a:pPr indent="-292100" lvl="3" marL="1828800" rtl="0" algn="l">
              <a:spcBef>
                <a:spcPts val="0"/>
              </a:spcBef>
              <a:spcAft>
                <a:spcPts val="0"/>
              </a:spcAft>
              <a:buSzPts val="1000"/>
              <a:buFont typeface="Georgia"/>
              <a:buChar char="●"/>
            </a:pPr>
            <a:r>
              <a:rPr lang="en" sz="1000">
                <a:highlight>
                  <a:srgbClr val="FFFFFF"/>
                </a:highlight>
                <a:latin typeface="Georgia"/>
                <a:ea typeface="Georgia"/>
                <a:cs typeface="Georgia"/>
                <a:sym typeface="Georgia"/>
              </a:rPr>
              <a:t>'Processor'</a:t>
            </a:r>
            <a:endParaRPr sz="1000">
              <a:highlight>
                <a:srgbClr val="FFFFFF"/>
              </a:highlight>
              <a:latin typeface="Georgia"/>
              <a:ea typeface="Georgia"/>
              <a:cs typeface="Georgia"/>
              <a:sym typeface="Georgia"/>
            </a:endParaRPr>
          </a:p>
          <a:p>
            <a:pPr indent="-292100" lvl="3" marL="1828800" rtl="0" algn="l">
              <a:spcBef>
                <a:spcPts val="0"/>
              </a:spcBef>
              <a:spcAft>
                <a:spcPts val="0"/>
              </a:spcAft>
              <a:buSzPts val="1000"/>
              <a:buFont typeface="Georgia"/>
              <a:buChar char="●"/>
            </a:pPr>
            <a:r>
              <a:rPr lang="en" sz="1000">
                <a:highlight>
                  <a:srgbClr val="FFFFFF"/>
                </a:highlight>
                <a:latin typeface="Georgia"/>
                <a:ea typeface="Georgia"/>
                <a:cs typeface="Georgia"/>
                <a:sym typeface="Georgia"/>
              </a:rPr>
              <a:t>‘Graphics__Graphics'</a:t>
            </a:r>
            <a:endParaRPr sz="1000">
              <a:highlight>
                <a:srgbClr val="FFFFFF"/>
              </a:highlight>
              <a:latin typeface="Georgia"/>
              <a:ea typeface="Georgia"/>
              <a:cs typeface="Georgia"/>
              <a:sym typeface="Georgia"/>
            </a:endParaRPr>
          </a:p>
          <a:p>
            <a:pPr indent="-292100" lvl="3" marL="1828800" rtl="0" algn="l">
              <a:spcBef>
                <a:spcPts val="0"/>
              </a:spcBef>
              <a:spcAft>
                <a:spcPts val="0"/>
              </a:spcAft>
              <a:buSzPts val="1000"/>
              <a:buFont typeface="Georgia"/>
              <a:buChar char="●"/>
            </a:pPr>
            <a:r>
              <a:rPr lang="en" sz="1000">
                <a:highlight>
                  <a:srgbClr val="FFFFFF"/>
                </a:highlight>
                <a:latin typeface="Georgia"/>
                <a:ea typeface="Georgia"/>
                <a:cs typeface="Georgia"/>
                <a:sym typeface="Georgia"/>
              </a:rPr>
              <a:t> 'Key_Specs__Operating_System'</a:t>
            </a:r>
            <a:endParaRPr sz="1000">
              <a:highlight>
                <a:srgbClr val="FFFFFF"/>
              </a:highlight>
              <a:latin typeface="Georgia"/>
              <a:ea typeface="Georgia"/>
              <a:cs typeface="Georgia"/>
              <a:sym typeface="Georgia"/>
            </a:endParaRPr>
          </a:p>
          <a:p>
            <a:pPr indent="-292100" lvl="3" marL="1828800" rtl="0" algn="l">
              <a:spcBef>
                <a:spcPts val="0"/>
              </a:spcBef>
              <a:spcAft>
                <a:spcPts val="0"/>
              </a:spcAft>
              <a:buSzPts val="1000"/>
              <a:buFont typeface="Georgia"/>
              <a:buChar char="●"/>
            </a:pPr>
            <a:r>
              <a:rPr lang="en" sz="1000">
                <a:highlight>
                  <a:srgbClr val="FFFFFF"/>
                </a:highlight>
                <a:latin typeface="Georgia"/>
                <a:ea typeface="Georgia"/>
                <a:cs typeface="Georgia"/>
                <a:sym typeface="Georgia"/>
              </a:rPr>
              <a:t> 'Key_Specs__Battery_Type'</a:t>
            </a:r>
            <a:endParaRPr sz="1000">
              <a:highlight>
                <a:srgbClr val="FFFFFF"/>
              </a:highlight>
              <a:latin typeface="Georgia"/>
              <a:ea typeface="Georgia"/>
              <a:cs typeface="Georgia"/>
              <a:sym typeface="Georgia"/>
            </a:endParaRPr>
          </a:p>
          <a:p>
            <a:pPr indent="-292100" lvl="3" marL="1828800" rtl="0" algn="l">
              <a:spcBef>
                <a:spcPts val="0"/>
              </a:spcBef>
              <a:spcAft>
                <a:spcPts val="0"/>
              </a:spcAft>
              <a:buSzPts val="1000"/>
              <a:buFont typeface="Georgia"/>
              <a:buChar char="●"/>
            </a:pPr>
            <a:r>
              <a:rPr lang="en" sz="1000">
                <a:highlight>
                  <a:srgbClr val="FFFFFF"/>
                </a:highlight>
                <a:latin typeface="Georgia"/>
                <a:ea typeface="Georgia"/>
                <a:cs typeface="Georgia"/>
                <a:sym typeface="Georgia"/>
              </a:rPr>
              <a:t>'General__Color_Category'</a:t>
            </a:r>
            <a:endParaRPr sz="1000">
              <a:highlight>
                <a:srgbClr val="FFFFFF"/>
              </a:highlight>
              <a:latin typeface="Georgia"/>
              <a:ea typeface="Georgia"/>
              <a:cs typeface="Georgia"/>
              <a:sym typeface="Georgia"/>
            </a:endParaRPr>
          </a:p>
          <a:p>
            <a:pPr indent="-292100" lvl="3" marL="1828800" rtl="0" algn="l">
              <a:spcBef>
                <a:spcPts val="0"/>
              </a:spcBef>
              <a:spcAft>
                <a:spcPts val="0"/>
              </a:spcAft>
              <a:buSzPts val="1000"/>
              <a:buFont typeface="Georgia"/>
              <a:buChar char="●"/>
            </a:pPr>
            <a:r>
              <a:rPr lang="en" sz="1000">
                <a:highlight>
                  <a:srgbClr val="FFFFFF"/>
                </a:highlight>
                <a:latin typeface="Georgia"/>
                <a:ea typeface="Georgia"/>
                <a:cs typeface="Georgia"/>
                <a:sym typeface="Georgia"/>
              </a:rPr>
              <a:t>'General__Brand'</a:t>
            </a:r>
            <a:endParaRPr sz="1000">
              <a:highlight>
                <a:srgbClr val="FFFFFF"/>
              </a:highlight>
              <a:latin typeface="Georgia"/>
              <a:ea typeface="Georgia"/>
              <a:cs typeface="Georgia"/>
              <a:sym typeface="Georgia"/>
            </a:endParaRPr>
          </a:p>
          <a:p>
            <a:pPr indent="-292100" lvl="3" marL="1828800" rtl="0" algn="l">
              <a:spcBef>
                <a:spcPts val="0"/>
              </a:spcBef>
              <a:spcAft>
                <a:spcPts val="0"/>
              </a:spcAft>
              <a:buSzPts val="1000"/>
              <a:buFont typeface="Georgia"/>
              <a:buChar char="●"/>
            </a:pPr>
            <a:r>
              <a:rPr lang="en" sz="1000">
                <a:highlight>
                  <a:srgbClr val="FFFFFF"/>
                </a:highlight>
                <a:latin typeface="Georgia"/>
                <a:ea typeface="Georgia"/>
                <a:cs typeface="Georgia"/>
                <a:sym typeface="Georgia"/>
              </a:rPr>
              <a:t>'Feature__Keyboard_Touch_Screen'</a:t>
            </a:r>
            <a:endParaRPr sz="1000">
              <a:highlight>
                <a:srgbClr val="FFFFFF"/>
              </a:highlight>
              <a:latin typeface="Georgia"/>
              <a:ea typeface="Georgia"/>
              <a:cs typeface="Georgia"/>
              <a:sym typeface="Georgia"/>
            </a:endParaRPr>
          </a:p>
          <a:p>
            <a:pPr indent="-292100" lvl="3" marL="1828800" rtl="0" algn="l">
              <a:spcBef>
                <a:spcPts val="0"/>
              </a:spcBef>
              <a:spcAft>
                <a:spcPts val="0"/>
              </a:spcAft>
              <a:buSzPts val="1000"/>
              <a:buFont typeface="Georgia"/>
              <a:buChar char="●"/>
            </a:pPr>
            <a:r>
              <a:rPr lang="en" sz="1000">
                <a:highlight>
                  <a:srgbClr val="FFFFFF"/>
                </a:highlight>
                <a:latin typeface="Georgia"/>
                <a:ea typeface="Georgia"/>
                <a:cs typeface="Georgia"/>
                <a:sym typeface="Georgia"/>
              </a:rPr>
              <a:t>'Feature__Backlit_Keyboard'</a:t>
            </a:r>
            <a:endParaRPr sz="1000">
              <a:highlight>
                <a:srgbClr val="FFFFFF"/>
              </a:highlight>
              <a:latin typeface="Georgia"/>
              <a:ea typeface="Georgia"/>
              <a:cs typeface="Georgia"/>
              <a:sym typeface="Georgia"/>
            </a:endParaRPr>
          </a:p>
          <a:p>
            <a:pPr indent="-292100" lvl="3" marL="1828800" rtl="0" algn="l">
              <a:spcBef>
                <a:spcPts val="0"/>
              </a:spcBef>
              <a:spcAft>
                <a:spcPts val="0"/>
              </a:spcAft>
              <a:buSzPts val="1000"/>
              <a:buFont typeface="Georgia"/>
              <a:buChar char="●"/>
            </a:pPr>
            <a:r>
              <a:rPr lang="en" sz="1000">
                <a:highlight>
                  <a:srgbClr val="FFFFFF"/>
                </a:highlight>
                <a:latin typeface="Georgia"/>
                <a:ea typeface="Georgia"/>
                <a:cs typeface="Georgia"/>
                <a:sym typeface="Georgia"/>
              </a:rPr>
              <a:t> 'Display__Display_Type'</a:t>
            </a:r>
            <a:endParaRPr sz="1800">
              <a:latin typeface="Roboto"/>
              <a:ea typeface="Roboto"/>
              <a:cs typeface="Roboto"/>
              <a:sym typeface="Roboto"/>
            </a:endParaRPr>
          </a:p>
          <a:p>
            <a:pPr indent="-342900" lvl="2" marL="1371600" rtl="0" algn="l">
              <a:spcBef>
                <a:spcPts val="0"/>
              </a:spcBef>
              <a:spcAft>
                <a:spcPts val="0"/>
              </a:spcAft>
              <a:buSzPts val="1800"/>
              <a:buFont typeface="Roboto"/>
              <a:buChar char="■"/>
            </a:pPr>
            <a:r>
              <a:rPr lang="en" sz="1800">
                <a:latin typeface="Roboto"/>
                <a:ea typeface="Roboto"/>
                <a:cs typeface="Roboto"/>
                <a:sym typeface="Roboto"/>
              </a:rPr>
              <a:t>Các giá trị null/nan trong các cột này được điền bằng ‘</a:t>
            </a:r>
            <a:r>
              <a:rPr b="1" lang="en" sz="1800">
                <a:latin typeface="Roboto"/>
                <a:ea typeface="Roboto"/>
                <a:cs typeface="Roboto"/>
                <a:sym typeface="Roboto"/>
              </a:rPr>
              <a:t>NotHave</a:t>
            </a:r>
            <a:r>
              <a:rPr lang="en" sz="1800">
                <a:latin typeface="Roboto"/>
                <a:ea typeface="Roboto"/>
                <a:cs typeface="Roboto"/>
                <a:sym typeface="Roboto"/>
              </a:rPr>
              <a:t>’: Vì máy tính không có chứ không phải thiếu giá trị.</a:t>
            </a:r>
            <a:endParaRPr sz="1800">
              <a:latin typeface="Roboto"/>
              <a:ea typeface="Roboto"/>
              <a:cs typeface="Roboto"/>
              <a:sym typeface="Roboto"/>
            </a:endParaRPr>
          </a:p>
          <a:p>
            <a:pPr indent="-292100" lvl="3" marL="1828800" rtl="0" algn="l">
              <a:spcBef>
                <a:spcPts val="0"/>
              </a:spcBef>
              <a:spcAft>
                <a:spcPts val="0"/>
              </a:spcAft>
              <a:buSzPts val="1000"/>
              <a:buFont typeface="Georgia"/>
              <a:buChar char="●"/>
            </a:pPr>
            <a:r>
              <a:rPr lang="en" sz="1000">
                <a:highlight>
                  <a:srgbClr val="FFFFFF"/>
                </a:highlight>
                <a:latin typeface="Georgia"/>
                <a:ea typeface="Georgia"/>
                <a:cs typeface="Georgia"/>
                <a:sym typeface="Georgia"/>
              </a:rPr>
              <a:t> 'Feature__Mac_Features' </a:t>
            </a:r>
            <a:endParaRPr sz="1000">
              <a:highlight>
                <a:srgbClr val="FFFFFF"/>
              </a:highlight>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150" name="Google Shape;150;p26"/>
          <p:cNvSpPr txBox="1"/>
          <p:nvPr/>
        </p:nvSpPr>
        <p:spPr>
          <a:xfrm>
            <a:off x="267900" y="1540700"/>
            <a:ext cx="5433900" cy="3409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Biểu đồ kiểm tra sự phân bố giá sản phẩm trong các khoảng giá trị (trên toàn tập dữ liệu).</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b="1" i="1" lang="en" sz="1800">
                <a:latin typeface="Roboto"/>
                <a:ea typeface="Roboto"/>
                <a:cs typeface="Roboto"/>
                <a:sym typeface="Roboto"/>
              </a:rPr>
              <a:t>Trục tung</a:t>
            </a:r>
            <a:r>
              <a:rPr lang="en" sz="1800">
                <a:latin typeface="Roboto"/>
                <a:ea typeface="Roboto"/>
                <a:cs typeface="Roboto"/>
                <a:sym typeface="Roboto"/>
              </a:rPr>
              <a:t>: Số lượng sản phẩm</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b="1" i="1" lang="en" sz="1800">
                <a:latin typeface="Roboto"/>
                <a:ea typeface="Roboto"/>
                <a:cs typeface="Roboto"/>
                <a:sym typeface="Roboto"/>
              </a:rPr>
              <a:t>Trục hoành</a:t>
            </a:r>
            <a:r>
              <a:rPr lang="en" sz="1800">
                <a:latin typeface="Roboto"/>
                <a:ea typeface="Roboto"/>
                <a:cs typeface="Roboto"/>
                <a:sym typeface="Roboto"/>
              </a:rPr>
              <a:t>: </a:t>
            </a:r>
            <a:r>
              <a:rPr b="1" i="1" lang="en" sz="1800">
                <a:latin typeface="Roboto"/>
                <a:ea typeface="Roboto"/>
                <a:cs typeface="Roboto"/>
                <a:sym typeface="Roboto"/>
              </a:rPr>
              <a:t>Giá</a:t>
            </a:r>
            <a:r>
              <a:rPr lang="en" sz="1800">
                <a:latin typeface="Roboto"/>
                <a:ea typeface="Roboto"/>
                <a:cs typeface="Roboto"/>
                <a:sym typeface="Roboto"/>
              </a:rPr>
              <a:t> các sản phẩm trong data ta được </a:t>
            </a:r>
            <a:r>
              <a:rPr b="1" i="1" lang="en" sz="1800">
                <a:latin typeface="Roboto"/>
                <a:ea typeface="Roboto"/>
                <a:cs typeface="Roboto"/>
                <a:sym typeface="Roboto"/>
              </a:rPr>
              <a:t>chia thành 4 khoảng</a:t>
            </a:r>
            <a:r>
              <a:rPr lang="en" sz="1800">
                <a:latin typeface="Roboto"/>
                <a:ea typeface="Roboto"/>
                <a:cs typeface="Roboto"/>
                <a:sym typeface="Roboto"/>
              </a:rPr>
              <a:t> bằng nhau. </a:t>
            </a:r>
            <a:r>
              <a:rPr b="1" i="1" lang="en" sz="1800">
                <a:latin typeface="Roboto"/>
                <a:ea typeface="Roboto"/>
                <a:cs typeface="Roboto"/>
                <a:sym typeface="Roboto"/>
              </a:rPr>
              <a:t>Đánh theo mức độ từ 0 đến 3</a:t>
            </a:r>
            <a:r>
              <a:rPr lang="en" sz="1800">
                <a:latin typeface="Roboto"/>
                <a:ea typeface="Roboto"/>
                <a:cs typeface="Roboto"/>
                <a:sym typeface="Roboto"/>
              </a:rPr>
              <a:t>.</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Đánh giá: Giá càng cao thì sản phẩm càng ít.</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Ít có sản phẩm có giá cao (các sản phẩm cao cấp).</a:t>
            </a:r>
            <a:endParaRPr sz="1800">
              <a:latin typeface="Roboto"/>
              <a:ea typeface="Roboto"/>
              <a:cs typeface="Roboto"/>
              <a:sym typeface="Roboto"/>
            </a:endParaRPr>
          </a:p>
        </p:txBody>
      </p:sp>
      <p:pic>
        <p:nvPicPr>
          <p:cNvPr id="151" name="Google Shape;151;p26"/>
          <p:cNvPicPr preferRelativeResize="0"/>
          <p:nvPr/>
        </p:nvPicPr>
        <p:blipFill>
          <a:blip r:embed="rId3">
            <a:alphaModFix/>
          </a:blip>
          <a:stretch>
            <a:fillRect/>
          </a:stretch>
        </p:blipFill>
        <p:spPr>
          <a:xfrm>
            <a:off x="5854275" y="1277025"/>
            <a:ext cx="3137326" cy="196246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Phân chia dữ liệu</a:t>
            </a:r>
            <a:endParaRPr/>
          </a:p>
        </p:txBody>
      </p:sp>
      <p:sp>
        <p:nvSpPr>
          <p:cNvPr id="157" name="Google Shape;157;p27"/>
          <p:cNvSpPr txBox="1"/>
          <p:nvPr/>
        </p:nvSpPr>
        <p:spPr>
          <a:xfrm>
            <a:off x="225025" y="1489475"/>
            <a:ext cx="8733300" cy="3525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Dữ liệu được tách ra thành 3 phần chính:</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10%: Dùng để test (đánh giá cho mô hình chọn cuối cùng).</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90%: Dùng cho quá trình train. Tập này được chia thành 2 tập nhỏ trong quá trình train, gồm:</a:t>
            </a:r>
            <a:endParaRPr sz="1800">
              <a:latin typeface="Roboto"/>
              <a:ea typeface="Roboto"/>
              <a:cs typeface="Roboto"/>
              <a:sym typeface="Roboto"/>
            </a:endParaRPr>
          </a:p>
          <a:p>
            <a:pPr indent="-342900" lvl="2" marL="1371600" rtl="0" algn="l">
              <a:spcBef>
                <a:spcPts val="0"/>
              </a:spcBef>
              <a:spcAft>
                <a:spcPts val="0"/>
              </a:spcAft>
              <a:buSzPts val="1800"/>
              <a:buFont typeface="Roboto"/>
              <a:buChar char="■"/>
            </a:pPr>
            <a:r>
              <a:rPr lang="en" sz="1800">
                <a:latin typeface="Roboto"/>
                <a:ea typeface="Roboto"/>
                <a:cs typeface="Roboto"/>
                <a:sym typeface="Roboto"/>
              </a:rPr>
              <a:t>15%: Dùng làm tập validation (đánh giá mô hình trong quá trình train).</a:t>
            </a:r>
            <a:endParaRPr sz="1800">
              <a:latin typeface="Roboto"/>
              <a:ea typeface="Roboto"/>
              <a:cs typeface="Roboto"/>
              <a:sym typeface="Roboto"/>
            </a:endParaRPr>
          </a:p>
          <a:p>
            <a:pPr indent="-342900" lvl="2" marL="1371600" rtl="0" algn="l">
              <a:spcBef>
                <a:spcPts val="0"/>
              </a:spcBef>
              <a:spcAft>
                <a:spcPts val="0"/>
              </a:spcAft>
              <a:buSzPts val="1800"/>
              <a:buFont typeface="Roboto"/>
              <a:buChar char="■"/>
            </a:pPr>
            <a:r>
              <a:rPr lang="en" sz="1800">
                <a:latin typeface="Roboto"/>
                <a:ea typeface="Roboto"/>
                <a:cs typeface="Roboto"/>
                <a:sym typeface="Roboto"/>
              </a:rPr>
              <a:t>95%: Dùng làm tập train (tập dùng để huấn luyện mô hình).</a:t>
            </a:r>
            <a:endParaRPr sz="18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a:t>
            </a:r>
            <a:endParaRPr/>
          </a:p>
        </p:txBody>
      </p:sp>
      <p:sp>
        <p:nvSpPr>
          <p:cNvPr id="163" name="Google Shape;163;p28"/>
          <p:cNvSpPr txBox="1"/>
          <p:nvPr/>
        </p:nvSpPr>
        <p:spPr>
          <a:xfrm>
            <a:off x="311725" y="1414475"/>
            <a:ext cx="8453700" cy="3621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Pipeline: Dữ liệu được đưa vào pipeline với các tác vụ:</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dropAndAddColums: Thực hiện việc thêm hoặc xóa các cột trong dữ liệu (trường hợp này không dùng tới).</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FilllNa: Điền các giá trị rỗng trong data (giá trị fill nói trong phần Preprocessing).</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Chuẩn hóa.</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Train với model.</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Việc tạo pipeline có tác dụng giúp dễ quả lý luồng công việc. Đồng thời giúp việc điền các giá trị rỗng (null/nan) vào tập validation/test dựa trên các giá trị lấy từ tập train (không phải lấy từ chính tập validation hay tập test. Vì 2 tập val/test khá nhỏ, đồng thời việc train thực hiện trên dữ liệu train - tức các giá trị tiêu chuẩn phải lấy từ tập train, nếu lấy từ tập val/test thì các giá trị điền này có thể sẽ khác nhau giữa tập train-val-test) -&gt; Đảm bảo đồng bộ dữ liệu.</a:t>
            </a:r>
            <a:endParaRPr sz="18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a:t>
            </a:r>
            <a:endParaRPr/>
          </a:p>
        </p:txBody>
      </p:sp>
      <p:sp>
        <p:nvSpPr>
          <p:cNvPr id="169" name="Google Shape;169;p29"/>
          <p:cNvSpPr txBox="1"/>
          <p:nvPr/>
        </p:nvSpPr>
        <p:spPr>
          <a:xfrm>
            <a:off x="492925" y="1703775"/>
            <a:ext cx="6268500" cy="3193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Nhóm thử nghiệm train dữ liệu qua 2 thuật toán chính:</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Linear Regression (Để kiểm tra tính chuẩn của dữ liệu - sự phụ thuộc của các thuộc tính dữ liệu với các mô hình -&gt; Dữ liệu có thực sự tốt không, nhóm đã thực hiện train bộ dữ liệu trên một số thuật toán cải tiến của LinearRegression là Lasso (thêm L1), Ridge (Thêm L1) và ElasticNet (Thêm L1 và L2) để đánh giá độ ổn định của data khi đưa vào các mô hình training).</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Random forest.</a:t>
            </a:r>
            <a:endParaRPr sz="18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a:t>
            </a:r>
            <a:endParaRPr/>
          </a:p>
        </p:txBody>
      </p:sp>
      <p:sp>
        <p:nvSpPr>
          <p:cNvPr id="175" name="Google Shape;175;p30"/>
          <p:cNvSpPr txBox="1"/>
          <p:nvPr>
            <p:ph idx="1" type="body"/>
          </p:nvPr>
        </p:nvSpPr>
        <p:spPr>
          <a:xfrm>
            <a:off x="311700" y="1290575"/>
            <a:ext cx="8421600" cy="385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LinearRegression:</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Score:</a:t>
            </a:r>
            <a:endParaRPr sz="1800">
              <a:solidFill>
                <a:srgbClr val="000000"/>
              </a:solidFill>
            </a:endParaRPr>
          </a:p>
          <a:p>
            <a:pPr indent="-342900" lvl="2" marL="1371600" rtl="0" algn="l">
              <a:spcBef>
                <a:spcPts val="0"/>
              </a:spcBef>
              <a:spcAft>
                <a:spcPts val="0"/>
              </a:spcAft>
              <a:buClr>
                <a:srgbClr val="000000"/>
              </a:buClr>
              <a:buSzPts val="1800"/>
              <a:buChar char="■"/>
            </a:pPr>
            <a:r>
              <a:rPr lang="en" sz="1800">
                <a:solidFill>
                  <a:srgbClr val="000000"/>
                </a:solidFill>
              </a:rPr>
              <a:t>91.7% trên tập train.</a:t>
            </a:r>
            <a:endParaRPr sz="1800">
              <a:solidFill>
                <a:srgbClr val="000000"/>
              </a:solidFill>
            </a:endParaRPr>
          </a:p>
          <a:p>
            <a:pPr indent="-342900" lvl="2" marL="1371600" rtl="0" algn="l">
              <a:spcBef>
                <a:spcPts val="0"/>
              </a:spcBef>
              <a:spcAft>
                <a:spcPts val="0"/>
              </a:spcAft>
              <a:buClr>
                <a:srgbClr val="000000"/>
              </a:buClr>
              <a:buSzPts val="1800"/>
              <a:buChar char="■"/>
            </a:pPr>
            <a:r>
              <a:rPr lang="en" sz="1800">
                <a:solidFill>
                  <a:srgbClr val="000000"/>
                </a:solidFill>
              </a:rPr>
              <a:t>85.9% trên tập validation.</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Nhận xét: Do mô hình ban đầu còn khá đơn giản, nên độ chính xác bên trên vẫn chưa thấy mô hình và dữ liệu có thực sự khớp hay không (chỉ biết score khá cao trên 2 tập -&gt; tuy nhiên vẫn chưa xác định sự phụ thuộc thật sự của các thuộc tính với mô hình có ổn hay không).</a:t>
            </a:r>
            <a:endParaRPr sz="1800">
              <a:solidFill>
                <a:srgbClr val="000000"/>
              </a:solidFill>
            </a:endParaRPr>
          </a:p>
          <a:p>
            <a:pPr indent="0" lvl="0" marL="0" rtl="0" algn="l">
              <a:spcBef>
                <a:spcPts val="1600"/>
              </a:spcBef>
              <a:spcAft>
                <a:spcPts val="1600"/>
              </a:spcAft>
              <a:buNone/>
            </a:pPr>
            <a:r>
              <a:rPr lang="en" sz="1800">
                <a:solidFill>
                  <a:srgbClr val="000000"/>
                </a:solidFill>
              </a:rPr>
              <a:t>=&gt; Thêm các thử nghiệm trên các mô hình tương tự (có thêm L1, L2 - Laso, Ridge, ElasticNet) -&gt; Xem sự phụ thuộc dữ liệu vào các mô hình có tốt không -&gt; Dữ liệu (các thuộc tính) có thật sự tốt để train hay chưa.</a:t>
            </a:r>
            <a:endParaRPr sz="1800">
              <a:solidFill>
                <a:srgbClr val="000000"/>
              </a:solidFill>
            </a:endParaRPr>
          </a:p>
        </p:txBody>
      </p:sp>
      <p:pic>
        <p:nvPicPr>
          <p:cNvPr id="176" name="Google Shape;176;p30"/>
          <p:cNvPicPr preferRelativeResize="0"/>
          <p:nvPr/>
        </p:nvPicPr>
        <p:blipFill>
          <a:blip r:embed="rId3">
            <a:alphaModFix/>
          </a:blip>
          <a:stretch>
            <a:fillRect/>
          </a:stretch>
        </p:blipFill>
        <p:spPr>
          <a:xfrm>
            <a:off x="5242425" y="1738300"/>
            <a:ext cx="2970931" cy="196125"/>
          </a:xfrm>
          <a:prstGeom prst="rect">
            <a:avLst/>
          </a:prstGeom>
          <a:noFill/>
          <a:ln>
            <a:noFill/>
          </a:ln>
        </p:spPr>
      </p:pic>
      <p:sp>
        <p:nvSpPr>
          <p:cNvPr id="177" name="Google Shape;177;p30"/>
          <p:cNvSpPr txBox="1"/>
          <p:nvPr/>
        </p:nvSpPr>
        <p:spPr>
          <a:xfrm>
            <a:off x="5379250" y="1858500"/>
            <a:ext cx="2834100" cy="62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Score của LinearRegression trên tập train và validation</a:t>
            </a:r>
            <a:endParaRPr sz="12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a:t>
            </a:r>
            <a:endParaRPr/>
          </a:p>
        </p:txBody>
      </p:sp>
      <p:sp>
        <p:nvSpPr>
          <p:cNvPr id="183" name="Google Shape;183;p31"/>
          <p:cNvSpPr txBox="1"/>
          <p:nvPr>
            <p:ph idx="1" type="body"/>
          </p:nvPr>
        </p:nvSpPr>
        <p:spPr>
          <a:xfrm>
            <a:off x="311700" y="1505700"/>
            <a:ext cx="8520600" cy="3513900"/>
          </a:xfrm>
          <a:prstGeom prst="rect">
            <a:avLst/>
          </a:prstGeom>
        </p:spPr>
        <p:txBody>
          <a:bodyPr anchorCtr="0" anchor="t" bIns="91425" lIns="91425" spcFirstLastPara="1" rIns="91425" wrap="square" tIns="91425">
            <a:noAutofit/>
          </a:bodyPr>
          <a:lstStyle/>
          <a:p>
            <a:pPr indent="-342900" lvl="0" marL="914400" rtl="0" algn="l">
              <a:spcBef>
                <a:spcPts val="0"/>
              </a:spcBef>
              <a:spcAft>
                <a:spcPts val="0"/>
              </a:spcAft>
              <a:buClr>
                <a:srgbClr val="000000"/>
              </a:buClr>
              <a:buSzPts val="1800"/>
              <a:buChar char="●"/>
            </a:pPr>
            <a:r>
              <a:rPr lang="en" sz="1800">
                <a:solidFill>
                  <a:srgbClr val="000000"/>
                </a:solidFill>
              </a:rPr>
              <a:t>Lasso (L1):</a:t>
            </a:r>
            <a:endParaRPr sz="1800">
              <a:solidFill>
                <a:srgbClr val="000000"/>
              </a:solidFill>
            </a:endParaRPr>
          </a:p>
          <a:p>
            <a:pPr indent="0" lvl="0" marL="0" rtl="0" algn="l">
              <a:spcBef>
                <a:spcPts val="1600"/>
              </a:spcBef>
              <a:spcAft>
                <a:spcPts val="0"/>
              </a:spcAft>
              <a:buNone/>
            </a:pPr>
            <a:r>
              <a:t/>
            </a:r>
            <a:endParaRPr sz="1800">
              <a:solidFill>
                <a:srgbClr val="000000"/>
              </a:solidFill>
            </a:endParaRPr>
          </a:p>
          <a:p>
            <a:pPr indent="0" lvl="0" marL="0" rtl="0" algn="l">
              <a:spcBef>
                <a:spcPts val="1600"/>
              </a:spcBef>
              <a:spcAft>
                <a:spcPts val="0"/>
              </a:spcAft>
              <a:buNone/>
            </a:pPr>
            <a:r>
              <a:t/>
            </a:r>
            <a:endParaRPr sz="1800">
              <a:solidFill>
                <a:srgbClr val="000000"/>
              </a:solidFill>
            </a:endParaRPr>
          </a:p>
          <a:p>
            <a:pPr indent="-342900" lvl="0" marL="914400" rtl="0" algn="l">
              <a:spcBef>
                <a:spcPts val="1600"/>
              </a:spcBef>
              <a:spcAft>
                <a:spcPts val="0"/>
              </a:spcAft>
              <a:buClr>
                <a:srgbClr val="000000"/>
              </a:buClr>
              <a:buSzPts val="1800"/>
              <a:buChar char="●"/>
            </a:pPr>
            <a:r>
              <a:rPr lang="en" sz="1800">
                <a:solidFill>
                  <a:srgbClr val="000000"/>
                </a:solidFill>
              </a:rPr>
              <a:t>Ridge (L2):</a:t>
            </a:r>
            <a:endParaRPr sz="1800">
              <a:solidFill>
                <a:srgbClr val="000000"/>
              </a:solidFill>
            </a:endParaRPr>
          </a:p>
        </p:txBody>
      </p:sp>
      <p:pic>
        <p:nvPicPr>
          <p:cNvPr id="184" name="Google Shape;184;p31"/>
          <p:cNvPicPr preferRelativeResize="0"/>
          <p:nvPr/>
        </p:nvPicPr>
        <p:blipFill>
          <a:blip r:embed="rId3">
            <a:alphaModFix/>
          </a:blip>
          <a:stretch>
            <a:fillRect/>
          </a:stretch>
        </p:blipFill>
        <p:spPr>
          <a:xfrm>
            <a:off x="2262975" y="1882975"/>
            <a:ext cx="5391150" cy="1276350"/>
          </a:xfrm>
          <a:prstGeom prst="rect">
            <a:avLst/>
          </a:prstGeom>
          <a:noFill/>
          <a:ln>
            <a:noFill/>
          </a:ln>
        </p:spPr>
      </p:pic>
      <p:pic>
        <p:nvPicPr>
          <p:cNvPr id="185" name="Google Shape;185;p31"/>
          <p:cNvPicPr preferRelativeResize="0"/>
          <p:nvPr/>
        </p:nvPicPr>
        <p:blipFill>
          <a:blip r:embed="rId4">
            <a:alphaModFix/>
          </a:blip>
          <a:stretch>
            <a:fillRect/>
          </a:stretch>
        </p:blipFill>
        <p:spPr>
          <a:xfrm>
            <a:off x="2317750" y="3536675"/>
            <a:ext cx="5410200" cy="1257300"/>
          </a:xfrm>
          <a:prstGeom prst="rect">
            <a:avLst/>
          </a:prstGeom>
          <a:noFill/>
          <a:ln>
            <a:noFill/>
          </a:ln>
        </p:spPr>
      </p:pic>
      <p:sp>
        <p:nvSpPr>
          <p:cNvPr id="186" name="Google Shape;186;p31"/>
          <p:cNvSpPr txBox="1"/>
          <p:nvPr/>
        </p:nvSpPr>
        <p:spPr>
          <a:xfrm>
            <a:off x="2616600" y="3057525"/>
            <a:ext cx="5270100" cy="3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Roboto"/>
                <a:ea typeface="Roboto"/>
                <a:cs typeface="Roboto"/>
                <a:sym typeface="Roboto"/>
              </a:rPr>
              <a:t>Score trên tập train và validation khi dùng Lasso</a:t>
            </a:r>
            <a:endParaRPr i="1">
              <a:latin typeface="Roboto"/>
              <a:ea typeface="Roboto"/>
              <a:cs typeface="Roboto"/>
              <a:sym typeface="Roboto"/>
            </a:endParaRPr>
          </a:p>
        </p:txBody>
      </p:sp>
      <p:sp>
        <p:nvSpPr>
          <p:cNvPr id="187" name="Google Shape;187;p31"/>
          <p:cNvSpPr txBox="1"/>
          <p:nvPr/>
        </p:nvSpPr>
        <p:spPr>
          <a:xfrm>
            <a:off x="2616600" y="4742675"/>
            <a:ext cx="5270100" cy="3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Roboto"/>
                <a:ea typeface="Roboto"/>
                <a:cs typeface="Roboto"/>
                <a:sym typeface="Roboto"/>
              </a:rPr>
              <a:t>Score trên tập train và validation khi dùng Ridge</a:t>
            </a:r>
            <a:endParaRPr i="1">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Nội dung</a:t>
            </a:r>
            <a:endParaRPr/>
          </a:p>
        </p:txBody>
      </p:sp>
      <p:sp>
        <p:nvSpPr>
          <p:cNvPr id="74" name="Google Shape;74;p14"/>
          <p:cNvSpPr txBox="1"/>
          <p:nvPr>
            <p:ph idx="1" type="body"/>
          </p:nvPr>
        </p:nvSpPr>
        <p:spPr>
          <a:xfrm>
            <a:off x="4637050" y="850925"/>
            <a:ext cx="4166400" cy="2705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Giới thiệu đề tài</a:t>
            </a:r>
            <a:endParaRPr sz="2400"/>
          </a:p>
          <a:p>
            <a:pPr indent="-381000" lvl="0" marL="457200" rtl="0" algn="l">
              <a:spcBef>
                <a:spcPts val="0"/>
              </a:spcBef>
              <a:spcAft>
                <a:spcPts val="0"/>
              </a:spcAft>
              <a:buSzPts val="2400"/>
              <a:buAutoNum type="arabicPeriod"/>
            </a:pPr>
            <a:r>
              <a:rPr lang="en" sz="2400"/>
              <a:t>Crawl data</a:t>
            </a:r>
            <a:endParaRPr sz="2400"/>
          </a:p>
          <a:p>
            <a:pPr indent="-381000" lvl="0" marL="457200" rtl="0" algn="l">
              <a:spcBef>
                <a:spcPts val="0"/>
              </a:spcBef>
              <a:spcAft>
                <a:spcPts val="0"/>
              </a:spcAft>
              <a:buSzPts val="2400"/>
              <a:buAutoNum type="arabicPeriod"/>
            </a:pPr>
            <a:r>
              <a:rPr lang="en" sz="2400"/>
              <a:t>Preprocessing</a:t>
            </a:r>
            <a:endParaRPr sz="2400"/>
          </a:p>
          <a:p>
            <a:pPr indent="-381000" lvl="0" marL="457200" rtl="0" algn="l">
              <a:spcBef>
                <a:spcPts val="0"/>
              </a:spcBef>
              <a:spcAft>
                <a:spcPts val="0"/>
              </a:spcAft>
              <a:buSzPts val="2400"/>
              <a:buAutoNum type="arabicPeriod"/>
            </a:pPr>
            <a:r>
              <a:rPr lang="en" sz="2400"/>
              <a:t>Model</a:t>
            </a:r>
            <a:endParaRPr sz="2400"/>
          </a:p>
          <a:p>
            <a:pPr indent="-381000" lvl="0" marL="457200" rtl="0" algn="l">
              <a:spcBef>
                <a:spcPts val="0"/>
              </a:spcBef>
              <a:spcAft>
                <a:spcPts val="0"/>
              </a:spcAft>
              <a:buSzPts val="2400"/>
              <a:buAutoNum type="arabicPeriod"/>
            </a:pPr>
            <a:r>
              <a:rPr lang="en" sz="2400"/>
              <a:t>Test và đánh giá model</a:t>
            </a:r>
            <a:endParaRPr sz="2400"/>
          </a:p>
        </p:txBody>
      </p:sp>
      <p:pic>
        <p:nvPicPr>
          <p:cNvPr id="75" name="Google Shape;75;p14"/>
          <p:cNvPicPr preferRelativeResize="0"/>
          <p:nvPr/>
        </p:nvPicPr>
        <p:blipFill>
          <a:blip r:embed="rId3">
            <a:alphaModFix/>
          </a:blip>
          <a:stretch>
            <a:fillRect/>
          </a:stretch>
        </p:blipFill>
        <p:spPr>
          <a:xfrm>
            <a:off x="1083425" y="1826975"/>
            <a:ext cx="2034646" cy="21267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a:t>
            </a:r>
            <a:endParaRPr/>
          </a:p>
        </p:txBody>
      </p:sp>
      <p:sp>
        <p:nvSpPr>
          <p:cNvPr id="193" name="Google Shape;193;p32"/>
          <p:cNvSpPr txBox="1"/>
          <p:nvPr>
            <p:ph idx="1" type="body"/>
          </p:nvPr>
        </p:nvSpPr>
        <p:spPr>
          <a:xfrm>
            <a:off x="311700" y="1312000"/>
            <a:ext cx="8520600" cy="3771900"/>
          </a:xfrm>
          <a:prstGeom prst="rect">
            <a:avLst/>
          </a:prstGeom>
        </p:spPr>
        <p:txBody>
          <a:bodyPr anchorCtr="0" anchor="t" bIns="91425" lIns="91425" spcFirstLastPara="1" rIns="91425" wrap="square" tIns="91425">
            <a:noAutofit/>
          </a:bodyPr>
          <a:lstStyle/>
          <a:p>
            <a:pPr indent="-342900" lvl="0" marL="914400" rtl="0" algn="l">
              <a:spcBef>
                <a:spcPts val="0"/>
              </a:spcBef>
              <a:spcAft>
                <a:spcPts val="0"/>
              </a:spcAft>
              <a:buClr>
                <a:srgbClr val="000000"/>
              </a:buClr>
              <a:buSzPts val="1800"/>
              <a:buChar char="●"/>
            </a:pPr>
            <a:r>
              <a:rPr lang="en" sz="1800">
                <a:solidFill>
                  <a:srgbClr val="000000"/>
                </a:solidFill>
              </a:rPr>
              <a:t>ElasticNet</a:t>
            </a:r>
            <a:r>
              <a:rPr lang="en" sz="1800">
                <a:solidFill>
                  <a:srgbClr val="000000"/>
                </a:solidFill>
              </a:rPr>
              <a:t>:</a:t>
            </a:r>
            <a:endParaRPr sz="1800">
              <a:solidFill>
                <a:srgbClr val="000000"/>
              </a:solidFill>
            </a:endParaRPr>
          </a:p>
          <a:p>
            <a:pPr indent="0" lvl="0" marL="0" rtl="0" algn="l">
              <a:spcBef>
                <a:spcPts val="1600"/>
              </a:spcBef>
              <a:spcAft>
                <a:spcPts val="0"/>
              </a:spcAft>
              <a:buNone/>
            </a:pPr>
            <a:r>
              <a:t/>
            </a:r>
            <a:endParaRPr sz="1800">
              <a:solidFill>
                <a:srgbClr val="000000"/>
              </a:solidFill>
            </a:endParaRPr>
          </a:p>
          <a:p>
            <a:pPr indent="0" lvl="0" marL="0" rtl="0" algn="l">
              <a:spcBef>
                <a:spcPts val="1600"/>
              </a:spcBef>
              <a:spcAft>
                <a:spcPts val="0"/>
              </a:spcAft>
              <a:buNone/>
            </a:pPr>
            <a:r>
              <a:t/>
            </a:r>
            <a:endParaRPr sz="1800">
              <a:solidFill>
                <a:srgbClr val="000000"/>
              </a:solidFill>
            </a:endParaRPr>
          </a:p>
          <a:p>
            <a:pPr indent="0" lvl="0" marL="0" rtl="0" algn="l">
              <a:spcBef>
                <a:spcPts val="1600"/>
              </a:spcBef>
              <a:spcAft>
                <a:spcPts val="0"/>
              </a:spcAft>
              <a:buNone/>
            </a:pPr>
            <a:r>
              <a:t/>
            </a:r>
            <a:endParaRPr sz="1800">
              <a:solidFill>
                <a:srgbClr val="000000"/>
              </a:solidFill>
            </a:endParaRPr>
          </a:p>
          <a:p>
            <a:pPr indent="-342900" lvl="0" marL="457200" rtl="0" algn="l">
              <a:spcBef>
                <a:spcPts val="1600"/>
              </a:spcBef>
              <a:spcAft>
                <a:spcPts val="0"/>
              </a:spcAft>
              <a:buClr>
                <a:srgbClr val="000000"/>
              </a:buClr>
              <a:buSzPts val="1800"/>
              <a:buChar char="★"/>
            </a:pPr>
            <a:r>
              <a:rPr lang="en" sz="1800">
                <a:solidFill>
                  <a:srgbClr val="000000"/>
                </a:solidFill>
              </a:rPr>
              <a:t>Nhận xét: Dù áp dụng Linear, hay thêm các L1, L2 thì score trên tập train và test vẫn khá ổn định (dường như sự chênh lệch không nhiều, chêch lệch chỉ khoảng 1%) =&gt; Các dữ liệu ít bị nhiễu, khá đồng bộ với nhau (chuẩn) =&gt; Phù hợp để fit với các mô hình huấn luyện (các mô hình tương tự (GradientBoosting - cải tiến tốc độ của Gradient) cũng như mô hình khác).</a:t>
            </a:r>
            <a:endParaRPr sz="1800">
              <a:solidFill>
                <a:srgbClr val="000000"/>
              </a:solidFill>
            </a:endParaRPr>
          </a:p>
        </p:txBody>
      </p:sp>
      <p:pic>
        <p:nvPicPr>
          <p:cNvPr id="194" name="Google Shape;194;p32"/>
          <p:cNvPicPr preferRelativeResize="0"/>
          <p:nvPr/>
        </p:nvPicPr>
        <p:blipFill>
          <a:blip r:embed="rId3">
            <a:alphaModFix/>
          </a:blip>
          <a:stretch>
            <a:fillRect/>
          </a:stretch>
        </p:blipFill>
        <p:spPr>
          <a:xfrm>
            <a:off x="2124075" y="1903250"/>
            <a:ext cx="5410200" cy="1314450"/>
          </a:xfrm>
          <a:prstGeom prst="rect">
            <a:avLst/>
          </a:prstGeom>
          <a:noFill/>
          <a:ln>
            <a:noFill/>
          </a:ln>
        </p:spPr>
      </p:pic>
      <p:sp>
        <p:nvSpPr>
          <p:cNvPr id="195" name="Google Shape;195;p32"/>
          <p:cNvSpPr txBox="1"/>
          <p:nvPr/>
        </p:nvSpPr>
        <p:spPr>
          <a:xfrm>
            <a:off x="2616600" y="3133725"/>
            <a:ext cx="5270100" cy="3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Roboto"/>
                <a:ea typeface="Roboto"/>
                <a:cs typeface="Roboto"/>
                <a:sym typeface="Roboto"/>
              </a:rPr>
              <a:t>Score trên tập train và validation khi dùng ElasticNet</a:t>
            </a:r>
            <a:endParaRPr i="1">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a:t>
            </a:r>
            <a:endParaRPr/>
          </a:p>
        </p:txBody>
      </p:sp>
      <p:sp>
        <p:nvSpPr>
          <p:cNvPr id="201" name="Google Shape;201;p33"/>
          <p:cNvSpPr txBox="1"/>
          <p:nvPr>
            <p:ph idx="1" type="body"/>
          </p:nvPr>
        </p:nvSpPr>
        <p:spPr>
          <a:xfrm>
            <a:off x="311700" y="1227600"/>
            <a:ext cx="8520600" cy="391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Randomforest:</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Dùng randomforest để giúp hạn chế sự buộc chặt vào dữ liệu</a:t>
            </a:r>
            <a:r>
              <a:rPr lang="en" sz="1800">
                <a:solidFill>
                  <a:srgbClr val="000000"/>
                </a:solidFill>
              </a:rPr>
              <a:t> khi train</a:t>
            </a:r>
            <a:r>
              <a:rPr lang="en" sz="1800">
                <a:solidFill>
                  <a:srgbClr val="000000"/>
                </a:solidFill>
              </a:rPr>
              <a:t> (do được hình thành từ nhiều DecisionTree - vote để chọn sự giá trị có độ tin cậy cao nhất -&gt; Không phải chỉ dồn hết vào 1 cây như DecisionTree) - đặc biệt khi dữ liệu train hiện tại khá ít - mà vẫn đảm bảo được độ chính xác ổn định.</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Dữ liệu hiện tại ít: Nên chọn max_depth (độ sâu tối đa) cũng như n_estimators (số DecisionTree build để vote) không nên quá lớn. Vì nếu, chọn quá lớn có thể sẽ chỉ làm giảm tốc độ học mà kết quả không tốt hơn với trường hợp tham số này nhỏ, đồng thời có thể các DecisionTree sẽ khá giống nhau dẫn đến việc vote (và xây dụng nhiều cây không còn tác dụng) không khác gì với DecisionTree bình thường.</a:t>
            </a:r>
            <a:endParaRPr sz="1800">
              <a:solidFill>
                <a:srgbClr val="000000"/>
              </a:solidFill>
            </a:endParaRPr>
          </a:p>
          <a:p>
            <a:pPr indent="0" lvl="0" marL="914400" rtl="0" algn="l">
              <a:spcBef>
                <a:spcPts val="1600"/>
              </a:spcBef>
              <a:spcAft>
                <a:spcPts val="1600"/>
              </a:spcAft>
              <a:buNone/>
            </a:pPr>
            <a:r>
              <a:t/>
            </a:r>
            <a:endParaRPr sz="18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odel</a:t>
            </a:r>
            <a:endParaRPr/>
          </a:p>
        </p:txBody>
      </p:sp>
      <p:sp>
        <p:nvSpPr>
          <p:cNvPr id="207" name="Google Shape;207;p34"/>
          <p:cNvSpPr txBox="1"/>
          <p:nvPr/>
        </p:nvSpPr>
        <p:spPr>
          <a:xfrm>
            <a:off x="395075" y="1464225"/>
            <a:ext cx="8367000" cy="1182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Randomforest:</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Đánh giá score của mô hình (trên tập train và validation) chỉ dựa trên n_estimators:</a:t>
            </a:r>
            <a:endParaRPr sz="1800">
              <a:latin typeface="Roboto"/>
              <a:ea typeface="Roboto"/>
              <a:cs typeface="Roboto"/>
              <a:sym typeface="Roboto"/>
            </a:endParaRPr>
          </a:p>
        </p:txBody>
      </p:sp>
      <p:pic>
        <p:nvPicPr>
          <p:cNvPr id="208" name="Google Shape;208;p34"/>
          <p:cNvPicPr preferRelativeResize="0"/>
          <p:nvPr/>
        </p:nvPicPr>
        <p:blipFill>
          <a:blip r:embed="rId3">
            <a:alphaModFix/>
          </a:blip>
          <a:stretch>
            <a:fillRect/>
          </a:stretch>
        </p:blipFill>
        <p:spPr>
          <a:xfrm>
            <a:off x="2134775" y="2427500"/>
            <a:ext cx="4751138" cy="2306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a:t>
            </a:r>
            <a:endParaRPr/>
          </a:p>
        </p:txBody>
      </p:sp>
      <p:sp>
        <p:nvSpPr>
          <p:cNvPr id="214" name="Google Shape;214;p35"/>
          <p:cNvSpPr txBox="1"/>
          <p:nvPr>
            <p:ph idx="1" type="body"/>
          </p:nvPr>
        </p:nvSpPr>
        <p:spPr>
          <a:xfrm>
            <a:off x="311700" y="1360875"/>
            <a:ext cx="8520600" cy="3936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Randomforest: (2 siêu tham số max_depth và n_estimators)</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Score trên tập train và tập validation khi áp dụng với randomforest:</a:t>
            </a:r>
            <a:endParaRPr sz="1800">
              <a:solidFill>
                <a:srgbClr val="000000"/>
              </a:solidFill>
            </a:endParaRPr>
          </a:p>
          <a:p>
            <a:pPr indent="0" lvl="0" marL="914400" rtl="0" algn="l">
              <a:spcBef>
                <a:spcPts val="1600"/>
              </a:spcBef>
              <a:spcAft>
                <a:spcPts val="1600"/>
              </a:spcAft>
              <a:buNone/>
            </a:pPr>
            <a:r>
              <a:t/>
            </a:r>
            <a:endParaRPr sz="1800">
              <a:solidFill>
                <a:srgbClr val="000000"/>
              </a:solidFill>
            </a:endParaRPr>
          </a:p>
        </p:txBody>
      </p:sp>
      <p:pic>
        <p:nvPicPr>
          <p:cNvPr id="215" name="Google Shape;215;p35"/>
          <p:cNvPicPr preferRelativeResize="0"/>
          <p:nvPr/>
        </p:nvPicPr>
        <p:blipFill>
          <a:blip r:embed="rId3">
            <a:alphaModFix/>
          </a:blip>
          <a:stretch>
            <a:fillRect/>
          </a:stretch>
        </p:blipFill>
        <p:spPr>
          <a:xfrm>
            <a:off x="776275" y="2106213"/>
            <a:ext cx="7591425" cy="3114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a:t>
            </a:r>
            <a:endParaRPr/>
          </a:p>
        </p:txBody>
      </p:sp>
      <p:sp>
        <p:nvSpPr>
          <p:cNvPr id="221" name="Google Shape;221;p36"/>
          <p:cNvSpPr txBox="1"/>
          <p:nvPr>
            <p:ph idx="1" type="body"/>
          </p:nvPr>
        </p:nvSpPr>
        <p:spPr>
          <a:xfrm>
            <a:off x="311700" y="1284675"/>
            <a:ext cx="8520600" cy="3936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Randomforest:</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Đánh giá:</a:t>
            </a:r>
            <a:endParaRPr sz="1800">
              <a:solidFill>
                <a:srgbClr val="000000"/>
              </a:solidFill>
            </a:endParaRPr>
          </a:p>
          <a:p>
            <a:pPr indent="-342900" lvl="2" marL="1371600" rtl="0" algn="l">
              <a:spcBef>
                <a:spcPts val="0"/>
              </a:spcBef>
              <a:spcAft>
                <a:spcPts val="0"/>
              </a:spcAft>
              <a:buClr>
                <a:srgbClr val="000000"/>
              </a:buClr>
              <a:buSzPts val="1800"/>
              <a:buChar char="■"/>
            </a:pPr>
            <a:r>
              <a:rPr lang="en" sz="1800">
                <a:solidFill>
                  <a:srgbClr val="000000"/>
                </a:solidFill>
              </a:rPr>
              <a:t>Ta thấy một cách chọn 2 tham số max_depth, n_estimators làm cho mô hình có score khá thấp trên tập train và validation.</a:t>
            </a:r>
            <a:endParaRPr sz="1800">
              <a:solidFill>
                <a:srgbClr val="000000"/>
              </a:solidFill>
            </a:endParaRPr>
          </a:p>
          <a:p>
            <a:pPr indent="-342900" lvl="2" marL="1371600" rtl="0" algn="l">
              <a:spcBef>
                <a:spcPts val="0"/>
              </a:spcBef>
              <a:spcAft>
                <a:spcPts val="0"/>
              </a:spcAft>
              <a:buClr>
                <a:srgbClr val="000000"/>
              </a:buClr>
              <a:buSzPts val="1800"/>
              <a:buChar char="■"/>
            </a:pPr>
            <a:r>
              <a:rPr lang="en" sz="1800">
                <a:solidFill>
                  <a:srgbClr val="000000"/>
                </a:solidFill>
              </a:rPr>
              <a:t>Ngoài ra, các giá trị còn lại có score khá ổn định, tuy nhiên sẽ rơi vào trường hợp giá trị của max_depth hoặc n_estimators quá cao (so với dữ liệu hiện tại) -&gt; Dù 2 tham số này cao nhưng score gần như tương tự nhau.</a:t>
            </a:r>
            <a:endParaRPr sz="1800">
              <a:solidFill>
                <a:srgbClr val="000000"/>
              </a:solidFill>
            </a:endParaRPr>
          </a:p>
          <a:p>
            <a:pPr indent="-342900" lvl="2" marL="1371600" rtl="0" algn="l">
              <a:spcBef>
                <a:spcPts val="0"/>
              </a:spcBef>
              <a:spcAft>
                <a:spcPts val="0"/>
              </a:spcAft>
              <a:buClr>
                <a:srgbClr val="000000"/>
              </a:buClr>
              <a:buSzPts val="1800"/>
              <a:buChar char="■"/>
            </a:pPr>
            <a:r>
              <a:rPr lang="en" sz="1800">
                <a:solidFill>
                  <a:srgbClr val="000000"/>
                </a:solidFill>
              </a:rPr>
              <a:t>Chọn tham số tốt nhất: Từ các phân tích trên, ta chọn n_estimators=10 và max_depth=15 là 2 giá trị khá hợp lý cho dữ liệu.</a:t>
            </a:r>
            <a:endParaRPr sz="18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a:t>
            </a:r>
            <a:endParaRPr/>
          </a:p>
        </p:txBody>
      </p:sp>
      <p:sp>
        <p:nvSpPr>
          <p:cNvPr id="227" name="Google Shape;227;p37"/>
          <p:cNvSpPr txBox="1"/>
          <p:nvPr>
            <p:ph idx="1" type="body"/>
          </p:nvPr>
        </p:nvSpPr>
        <p:spPr>
          <a:xfrm>
            <a:off x="311700" y="1400625"/>
            <a:ext cx="8520600" cy="318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Đánh giá mô hình dựa trên (so sánh) với các mô hình Regression tương tự:</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Biểu đồ so sánh nhanh về score (trên tập train và validation):</a:t>
            </a:r>
            <a:endParaRPr sz="1800">
              <a:solidFill>
                <a:srgbClr val="000000"/>
              </a:solidFill>
            </a:endParaRPr>
          </a:p>
        </p:txBody>
      </p:sp>
      <p:pic>
        <p:nvPicPr>
          <p:cNvPr id="228" name="Google Shape;228;p37"/>
          <p:cNvPicPr preferRelativeResize="0"/>
          <p:nvPr/>
        </p:nvPicPr>
        <p:blipFill>
          <a:blip r:embed="rId3">
            <a:alphaModFix/>
          </a:blip>
          <a:stretch>
            <a:fillRect/>
          </a:stretch>
        </p:blipFill>
        <p:spPr>
          <a:xfrm>
            <a:off x="296475" y="2111700"/>
            <a:ext cx="8520599" cy="294312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a:t>
            </a:r>
            <a:endParaRPr/>
          </a:p>
        </p:txBody>
      </p:sp>
      <p:sp>
        <p:nvSpPr>
          <p:cNvPr id="234" name="Google Shape;234;p38"/>
          <p:cNvSpPr txBox="1"/>
          <p:nvPr>
            <p:ph idx="1" type="body"/>
          </p:nvPr>
        </p:nvSpPr>
        <p:spPr>
          <a:xfrm>
            <a:off x="311700" y="1400625"/>
            <a:ext cx="8520600" cy="3560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Đánh giá mô hình dựa trên (so sánh) với các mô hình Regression tương tự - đánh giá dựa trên validation_score:</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Nhận xét: Đánh giá các mô hình theo các score metrics khác nhau, ta thấy Randomforest có khả năng fit mô hình phù hợp hơn các mô hình khác.</a:t>
            </a:r>
            <a:endParaRPr sz="1800">
              <a:solidFill>
                <a:srgbClr val="000000"/>
              </a:solidFill>
            </a:endParaRPr>
          </a:p>
          <a:p>
            <a:pPr indent="-342900" lvl="2" marL="1371600" rtl="0" algn="l">
              <a:spcBef>
                <a:spcPts val="0"/>
              </a:spcBef>
              <a:spcAft>
                <a:spcPts val="0"/>
              </a:spcAft>
              <a:buClr>
                <a:srgbClr val="000000"/>
              </a:buClr>
              <a:buSzPts val="1800"/>
              <a:buChar char="■"/>
            </a:pPr>
            <a:r>
              <a:rPr lang="en" sz="1800">
                <a:solidFill>
                  <a:srgbClr val="000000"/>
                </a:solidFill>
              </a:rPr>
              <a:t>Theo độ lỗi: R^2, ta thấy sự chêch lệch không cao giữa RandomForest và các mô hình khác.</a:t>
            </a:r>
            <a:endParaRPr sz="1800">
              <a:solidFill>
                <a:srgbClr val="000000"/>
              </a:solidFill>
            </a:endParaRPr>
          </a:p>
          <a:p>
            <a:pPr indent="-342900" lvl="2" marL="1371600" rtl="0" algn="l">
              <a:spcBef>
                <a:spcPts val="0"/>
              </a:spcBef>
              <a:spcAft>
                <a:spcPts val="0"/>
              </a:spcAft>
              <a:buClr>
                <a:srgbClr val="000000"/>
              </a:buClr>
              <a:buSzPts val="1800"/>
              <a:buChar char="■"/>
            </a:pPr>
            <a:r>
              <a:rPr lang="en" sz="1800">
                <a:solidFill>
                  <a:srgbClr val="000000"/>
                </a:solidFill>
              </a:rPr>
              <a:t>Theo mse (mean square error) mà mae (median absolute error), ta thấy sự khác biệt tổng thể giữa nhãn predict và nhãn đúng của các mô hình khác cao hơn khá nhiều so với RandomForest.</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Mô hình lựa chọn cuối cùng: RandomForest: n_estimator=10, max_depth=15.</a:t>
            </a:r>
            <a:endParaRPr sz="18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est và đánh giá model</a:t>
            </a:r>
            <a:endParaRPr/>
          </a:p>
        </p:txBody>
      </p:sp>
      <p:sp>
        <p:nvSpPr>
          <p:cNvPr id="240" name="Google Shape;240;p39"/>
          <p:cNvSpPr txBox="1"/>
          <p:nvPr/>
        </p:nvSpPr>
        <p:spPr>
          <a:xfrm>
            <a:off x="311725" y="1510900"/>
            <a:ext cx="8520600" cy="3461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333333"/>
              </a:buClr>
              <a:buSzPts val="1800"/>
              <a:buFont typeface="Roboto"/>
              <a:buChar char="●"/>
            </a:pPr>
            <a:r>
              <a:rPr lang="en" sz="1800">
                <a:solidFill>
                  <a:srgbClr val="333333"/>
                </a:solidFill>
                <a:highlight>
                  <a:srgbClr val="FFFFFF"/>
                </a:highlight>
                <a:latin typeface="Roboto"/>
                <a:ea typeface="Roboto"/>
                <a:cs typeface="Roboto"/>
                <a:sym typeface="Roboto"/>
              </a:rPr>
              <a:t>Dữ liệu test: Dữ liệu test được tách từ 10% tổng dữ liệu (Đã được clean - chưa chuẩn hóa, chưa fillNa - việc này được thực hiện trong pipeline khi tính score với model test).</a:t>
            </a:r>
            <a:endParaRPr sz="1800">
              <a:solidFill>
                <a:srgbClr val="333333"/>
              </a:solidFill>
              <a:highlight>
                <a:srgbClr val="FFFFFF"/>
              </a:highlight>
              <a:latin typeface="Roboto"/>
              <a:ea typeface="Roboto"/>
              <a:cs typeface="Roboto"/>
              <a:sym typeface="Roboto"/>
            </a:endParaRPr>
          </a:p>
          <a:p>
            <a:pPr indent="-342900" lvl="0" marL="457200" rtl="0" algn="l">
              <a:spcBef>
                <a:spcPts val="0"/>
              </a:spcBef>
              <a:spcAft>
                <a:spcPts val="0"/>
              </a:spcAft>
              <a:buClr>
                <a:srgbClr val="333333"/>
              </a:buClr>
              <a:buSzPts val="1800"/>
              <a:buFont typeface="Roboto"/>
              <a:buChar char="●"/>
            </a:pPr>
            <a:r>
              <a:rPr lang="en" sz="1800">
                <a:solidFill>
                  <a:srgbClr val="333333"/>
                </a:solidFill>
                <a:highlight>
                  <a:srgbClr val="FFFFFF"/>
                </a:highlight>
                <a:latin typeface="Roboto"/>
                <a:ea typeface="Roboto"/>
                <a:cs typeface="Roboto"/>
                <a:sym typeface="Roboto"/>
              </a:rPr>
              <a:t>Dữ liệu test được fit vào mô hình RandomForest (n_estimators=10, max_depth=15). </a:t>
            </a:r>
            <a:endParaRPr sz="1800">
              <a:solidFill>
                <a:srgbClr val="333333"/>
              </a:solidFill>
              <a:highlight>
                <a:srgbClr val="FFFFFF"/>
              </a:highlight>
              <a:latin typeface="Roboto"/>
              <a:ea typeface="Roboto"/>
              <a:cs typeface="Roboto"/>
              <a:sym typeface="Roboto"/>
            </a:endParaRPr>
          </a:p>
          <a:p>
            <a:pPr indent="-342900" lvl="0" marL="457200" rtl="0" algn="l">
              <a:spcBef>
                <a:spcPts val="0"/>
              </a:spcBef>
              <a:spcAft>
                <a:spcPts val="0"/>
              </a:spcAft>
              <a:buClr>
                <a:srgbClr val="333333"/>
              </a:buClr>
              <a:buSzPts val="1800"/>
              <a:buFont typeface="Roboto"/>
              <a:buChar char="●"/>
            </a:pPr>
            <a:r>
              <a:rPr lang="en" sz="1800">
                <a:solidFill>
                  <a:srgbClr val="333333"/>
                </a:solidFill>
                <a:highlight>
                  <a:srgbClr val="FFFFFF"/>
                </a:highlight>
                <a:latin typeface="Roboto"/>
                <a:ea typeface="Roboto"/>
                <a:cs typeface="Roboto"/>
                <a:sym typeface="Roboto"/>
              </a:rPr>
              <a:t>Quá trình được đưa vào pipeline (fit model với train data), do đó, các giá trị khi transform thực sự (tính score) thì test_data được chuẩn hóa từ các giá trị lấy từ tập train (giá trị mean, mode, …).</a:t>
            </a:r>
            <a:endParaRPr sz="1800">
              <a:solidFill>
                <a:srgbClr val="333333"/>
              </a:solidFill>
              <a:highlight>
                <a:srgbClr val="FFFFFF"/>
              </a:highlight>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và đánh giá model</a:t>
            </a:r>
            <a:endParaRPr/>
          </a:p>
        </p:txBody>
      </p:sp>
      <p:sp>
        <p:nvSpPr>
          <p:cNvPr id="246" name="Google Shape;246;p40"/>
          <p:cNvSpPr txBox="1"/>
          <p:nvPr/>
        </p:nvSpPr>
        <p:spPr>
          <a:xfrm>
            <a:off x="311725" y="1510900"/>
            <a:ext cx="4862400" cy="3429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333333"/>
              </a:buClr>
              <a:buSzPts val="1800"/>
              <a:buFont typeface="Roboto"/>
              <a:buChar char="●"/>
            </a:pPr>
            <a:r>
              <a:rPr lang="en" sz="1800">
                <a:solidFill>
                  <a:srgbClr val="333333"/>
                </a:solidFill>
                <a:highlight>
                  <a:srgbClr val="FFFFFF"/>
                </a:highlight>
                <a:latin typeface="Roboto"/>
                <a:ea typeface="Roboto"/>
                <a:cs typeface="Roboto"/>
                <a:sym typeface="Roboto"/>
              </a:rPr>
              <a:t>Kết quả: </a:t>
            </a:r>
            <a:r>
              <a:rPr b="1" i="1" lang="en" sz="1800">
                <a:solidFill>
                  <a:srgbClr val="333333"/>
                </a:solidFill>
                <a:highlight>
                  <a:srgbClr val="FFFFFF"/>
                </a:highlight>
                <a:latin typeface="Roboto"/>
                <a:ea typeface="Roboto"/>
                <a:cs typeface="Roboto"/>
                <a:sym typeface="Roboto"/>
              </a:rPr>
              <a:t>Score trên tập test</a:t>
            </a:r>
            <a:r>
              <a:rPr lang="en" sz="1800">
                <a:solidFill>
                  <a:srgbClr val="333333"/>
                </a:solidFill>
                <a:highlight>
                  <a:srgbClr val="FFFFFF"/>
                </a:highlight>
                <a:latin typeface="Roboto"/>
                <a:ea typeface="Roboto"/>
                <a:cs typeface="Roboto"/>
                <a:sym typeface="Roboto"/>
              </a:rPr>
              <a:t> từ </a:t>
            </a:r>
            <a:r>
              <a:rPr b="1" i="1" lang="en" sz="1800">
                <a:solidFill>
                  <a:srgbClr val="333333"/>
                </a:solidFill>
                <a:highlight>
                  <a:srgbClr val="FFFFFF"/>
                </a:highlight>
                <a:latin typeface="Roboto"/>
                <a:ea typeface="Roboto"/>
                <a:cs typeface="Roboto"/>
                <a:sym typeface="Roboto"/>
              </a:rPr>
              <a:t>82-85%</a:t>
            </a:r>
            <a:r>
              <a:rPr lang="en" sz="1800">
                <a:solidFill>
                  <a:srgbClr val="333333"/>
                </a:solidFill>
                <a:highlight>
                  <a:srgbClr val="FFFFFF"/>
                </a:highlight>
                <a:latin typeface="Roboto"/>
                <a:ea typeface="Roboto"/>
                <a:cs typeface="Roboto"/>
                <a:sym typeface="Roboto"/>
              </a:rPr>
              <a:t>.</a:t>
            </a:r>
            <a:endParaRPr sz="1800">
              <a:solidFill>
                <a:srgbClr val="333333"/>
              </a:solidFill>
              <a:highlight>
                <a:srgbClr val="FFFFFF"/>
              </a:highlight>
              <a:latin typeface="Roboto"/>
              <a:ea typeface="Roboto"/>
              <a:cs typeface="Roboto"/>
              <a:sym typeface="Roboto"/>
            </a:endParaRPr>
          </a:p>
          <a:p>
            <a:pPr indent="-342900" lvl="0" marL="457200" rtl="0" algn="l">
              <a:spcBef>
                <a:spcPts val="0"/>
              </a:spcBef>
              <a:spcAft>
                <a:spcPts val="0"/>
              </a:spcAft>
              <a:buClr>
                <a:srgbClr val="333333"/>
              </a:buClr>
              <a:buSzPts val="1800"/>
              <a:buFont typeface="Roboto"/>
              <a:buChar char="●"/>
            </a:pPr>
            <a:r>
              <a:rPr lang="en" sz="1800">
                <a:solidFill>
                  <a:srgbClr val="333333"/>
                </a:solidFill>
                <a:highlight>
                  <a:srgbClr val="FFFFFF"/>
                </a:highlight>
                <a:latin typeface="Roboto"/>
                <a:ea typeface="Roboto"/>
                <a:cs typeface="Roboto"/>
                <a:sym typeface="Roboto"/>
              </a:rPr>
              <a:t>Hình bên phải là kết quả được so sánh giữa giá thực sự (nhãn đúng) và giá predict (mô hình đề xuất). Các cột:</a:t>
            </a:r>
            <a:endParaRPr sz="1800">
              <a:solidFill>
                <a:srgbClr val="333333"/>
              </a:solidFill>
              <a:highlight>
                <a:srgbClr val="FFFFFF"/>
              </a:highlight>
              <a:latin typeface="Roboto"/>
              <a:ea typeface="Roboto"/>
              <a:cs typeface="Roboto"/>
              <a:sym typeface="Roboto"/>
            </a:endParaRPr>
          </a:p>
          <a:p>
            <a:pPr indent="-342900" lvl="1" marL="914400" rtl="0" algn="l">
              <a:spcBef>
                <a:spcPts val="0"/>
              </a:spcBef>
              <a:spcAft>
                <a:spcPts val="0"/>
              </a:spcAft>
              <a:buClr>
                <a:srgbClr val="333333"/>
              </a:buClr>
              <a:buSzPts val="1800"/>
              <a:buFont typeface="Roboto"/>
              <a:buChar char="○"/>
            </a:pPr>
            <a:r>
              <a:rPr b="1" i="1" lang="en" sz="1800">
                <a:solidFill>
                  <a:srgbClr val="333333"/>
                </a:solidFill>
                <a:highlight>
                  <a:srgbClr val="FFFFFF"/>
                </a:highlight>
                <a:latin typeface="Roboto"/>
                <a:ea typeface="Roboto"/>
                <a:cs typeface="Roboto"/>
                <a:sym typeface="Roboto"/>
              </a:rPr>
              <a:t>Predicted</a:t>
            </a:r>
            <a:r>
              <a:rPr lang="en" sz="1800">
                <a:solidFill>
                  <a:srgbClr val="333333"/>
                </a:solidFill>
                <a:highlight>
                  <a:srgbClr val="FFFFFF"/>
                </a:highlight>
                <a:latin typeface="Roboto"/>
                <a:ea typeface="Roboto"/>
                <a:cs typeface="Roboto"/>
                <a:sym typeface="Roboto"/>
              </a:rPr>
              <a:t>: Giá sản phẩm được predict từ mô hình.</a:t>
            </a:r>
            <a:endParaRPr sz="1800">
              <a:solidFill>
                <a:srgbClr val="333333"/>
              </a:solidFill>
              <a:highlight>
                <a:srgbClr val="FFFFFF"/>
              </a:highlight>
              <a:latin typeface="Roboto"/>
              <a:ea typeface="Roboto"/>
              <a:cs typeface="Roboto"/>
              <a:sym typeface="Roboto"/>
            </a:endParaRPr>
          </a:p>
          <a:p>
            <a:pPr indent="-342900" lvl="1" marL="914400" rtl="0" algn="l">
              <a:spcBef>
                <a:spcPts val="0"/>
              </a:spcBef>
              <a:spcAft>
                <a:spcPts val="0"/>
              </a:spcAft>
              <a:buClr>
                <a:srgbClr val="333333"/>
              </a:buClr>
              <a:buSzPts val="1800"/>
              <a:buFont typeface="Roboto"/>
              <a:buChar char="○"/>
            </a:pPr>
            <a:r>
              <a:rPr b="1" i="1" lang="en" sz="1800">
                <a:solidFill>
                  <a:srgbClr val="333333"/>
                </a:solidFill>
                <a:highlight>
                  <a:srgbClr val="FFFFFF"/>
                </a:highlight>
                <a:latin typeface="Roboto"/>
                <a:ea typeface="Roboto"/>
                <a:cs typeface="Roboto"/>
                <a:sym typeface="Roboto"/>
              </a:rPr>
              <a:t>True</a:t>
            </a:r>
            <a:r>
              <a:rPr lang="en" sz="1800">
                <a:solidFill>
                  <a:srgbClr val="333333"/>
                </a:solidFill>
                <a:highlight>
                  <a:srgbClr val="FFFFFF"/>
                </a:highlight>
                <a:latin typeface="Roboto"/>
                <a:ea typeface="Roboto"/>
                <a:cs typeface="Roboto"/>
                <a:sym typeface="Roboto"/>
              </a:rPr>
              <a:t>: Giá sản phẩm thực sự (đúng).</a:t>
            </a:r>
            <a:endParaRPr sz="1800">
              <a:solidFill>
                <a:srgbClr val="333333"/>
              </a:solidFill>
              <a:highlight>
                <a:srgbClr val="FFFFFF"/>
              </a:highlight>
              <a:latin typeface="Roboto"/>
              <a:ea typeface="Roboto"/>
              <a:cs typeface="Roboto"/>
              <a:sym typeface="Roboto"/>
            </a:endParaRPr>
          </a:p>
          <a:p>
            <a:pPr indent="-342900" lvl="1" marL="914400" rtl="0" algn="l">
              <a:spcBef>
                <a:spcPts val="0"/>
              </a:spcBef>
              <a:spcAft>
                <a:spcPts val="0"/>
              </a:spcAft>
              <a:buClr>
                <a:srgbClr val="333333"/>
              </a:buClr>
              <a:buSzPts val="1800"/>
              <a:buFont typeface="Roboto"/>
              <a:buChar char="○"/>
            </a:pPr>
            <a:r>
              <a:rPr b="1" i="1" lang="en" sz="1800">
                <a:solidFill>
                  <a:srgbClr val="333333"/>
                </a:solidFill>
                <a:highlight>
                  <a:srgbClr val="FFFFFF"/>
                </a:highlight>
                <a:latin typeface="Roboto"/>
                <a:ea typeface="Roboto"/>
                <a:cs typeface="Roboto"/>
                <a:sym typeface="Roboto"/>
              </a:rPr>
              <a:t>Difference</a:t>
            </a:r>
            <a:r>
              <a:rPr lang="en" sz="1800">
                <a:solidFill>
                  <a:srgbClr val="333333"/>
                </a:solidFill>
                <a:highlight>
                  <a:srgbClr val="FFFFFF"/>
                </a:highlight>
                <a:latin typeface="Roboto"/>
                <a:ea typeface="Roboto"/>
                <a:cs typeface="Roboto"/>
                <a:sym typeface="Roboto"/>
              </a:rPr>
              <a:t>: Sự chênh lệch giữa giá đúng và giá predict.</a:t>
            </a:r>
            <a:endParaRPr sz="1800">
              <a:solidFill>
                <a:srgbClr val="333333"/>
              </a:solidFill>
              <a:highlight>
                <a:srgbClr val="FFFFFF"/>
              </a:highlight>
              <a:latin typeface="Roboto"/>
              <a:ea typeface="Roboto"/>
              <a:cs typeface="Roboto"/>
              <a:sym typeface="Roboto"/>
            </a:endParaRPr>
          </a:p>
          <a:p>
            <a:pPr indent="-342900" lvl="2" marL="1371600" rtl="0" algn="l">
              <a:spcBef>
                <a:spcPts val="0"/>
              </a:spcBef>
              <a:spcAft>
                <a:spcPts val="0"/>
              </a:spcAft>
              <a:buClr>
                <a:srgbClr val="333333"/>
              </a:buClr>
              <a:buSzPts val="1800"/>
              <a:buFont typeface="Roboto"/>
              <a:buChar char="■"/>
            </a:pPr>
            <a:r>
              <a:rPr lang="en" sz="1800">
                <a:solidFill>
                  <a:srgbClr val="333333"/>
                </a:solidFill>
                <a:highlight>
                  <a:srgbClr val="FFFFFF"/>
                </a:highlight>
                <a:latin typeface="Roboto"/>
                <a:ea typeface="Roboto"/>
                <a:cs typeface="Roboto"/>
                <a:sym typeface="Roboto"/>
              </a:rPr>
              <a:t>&gt; 0: predicted cao hơn true.</a:t>
            </a:r>
            <a:endParaRPr sz="1800">
              <a:solidFill>
                <a:srgbClr val="333333"/>
              </a:solidFill>
              <a:highlight>
                <a:srgbClr val="FFFFFF"/>
              </a:highlight>
              <a:latin typeface="Roboto"/>
              <a:ea typeface="Roboto"/>
              <a:cs typeface="Roboto"/>
              <a:sym typeface="Roboto"/>
            </a:endParaRPr>
          </a:p>
          <a:p>
            <a:pPr indent="-342900" lvl="2" marL="1371600" rtl="0" algn="l">
              <a:spcBef>
                <a:spcPts val="0"/>
              </a:spcBef>
              <a:spcAft>
                <a:spcPts val="0"/>
              </a:spcAft>
              <a:buClr>
                <a:srgbClr val="333333"/>
              </a:buClr>
              <a:buSzPts val="1800"/>
              <a:buFont typeface="Roboto"/>
              <a:buChar char="■"/>
            </a:pPr>
            <a:r>
              <a:rPr lang="en" sz="1800">
                <a:solidFill>
                  <a:srgbClr val="333333"/>
                </a:solidFill>
                <a:highlight>
                  <a:srgbClr val="FFFFFF"/>
                </a:highlight>
                <a:latin typeface="Roboto"/>
                <a:ea typeface="Roboto"/>
                <a:cs typeface="Roboto"/>
                <a:sym typeface="Roboto"/>
              </a:rPr>
              <a:t>&lt; 0: predicted thấp hơn true.</a:t>
            </a:r>
            <a:endParaRPr sz="1800">
              <a:solidFill>
                <a:srgbClr val="333333"/>
              </a:solidFill>
              <a:highlight>
                <a:srgbClr val="FFFFFF"/>
              </a:highlight>
              <a:latin typeface="Roboto"/>
              <a:ea typeface="Roboto"/>
              <a:cs typeface="Roboto"/>
              <a:sym typeface="Roboto"/>
            </a:endParaRPr>
          </a:p>
        </p:txBody>
      </p:sp>
      <p:pic>
        <p:nvPicPr>
          <p:cNvPr id="247" name="Google Shape;247;p40"/>
          <p:cNvPicPr preferRelativeResize="0"/>
          <p:nvPr/>
        </p:nvPicPr>
        <p:blipFill>
          <a:blip r:embed="rId3">
            <a:alphaModFix/>
          </a:blip>
          <a:stretch>
            <a:fillRect/>
          </a:stretch>
        </p:blipFill>
        <p:spPr>
          <a:xfrm>
            <a:off x="5872950" y="1298450"/>
            <a:ext cx="2819777" cy="3714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416925" y="3220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Q&amp;A</a:t>
            </a:r>
            <a:endParaRPr b="1"/>
          </a:p>
        </p:txBody>
      </p:sp>
      <p:pic>
        <p:nvPicPr>
          <p:cNvPr id="253" name="Google Shape;253;p41"/>
          <p:cNvPicPr preferRelativeResize="0"/>
          <p:nvPr/>
        </p:nvPicPr>
        <p:blipFill>
          <a:blip r:embed="rId3">
            <a:alphaModFix/>
          </a:blip>
          <a:stretch>
            <a:fillRect/>
          </a:stretch>
        </p:blipFill>
        <p:spPr>
          <a:xfrm>
            <a:off x="2208850" y="1797000"/>
            <a:ext cx="4524415" cy="2266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Giới thiệu đề tài</a:t>
            </a:r>
            <a:endParaRPr/>
          </a:p>
        </p:txBody>
      </p:sp>
      <p:sp>
        <p:nvSpPr>
          <p:cNvPr id="81" name="Google Shape;81;p15"/>
          <p:cNvSpPr txBox="1"/>
          <p:nvPr/>
        </p:nvSpPr>
        <p:spPr>
          <a:xfrm>
            <a:off x="437750" y="1615225"/>
            <a:ext cx="4134300" cy="28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4292E"/>
                </a:solidFill>
                <a:highlight>
                  <a:srgbClr val="FFFFFF"/>
                </a:highlight>
                <a:latin typeface="Roboto"/>
                <a:ea typeface="Roboto"/>
                <a:cs typeface="Roboto"/>
                <a:sym typeface="Roboto"/>
              </a:rPr>
              <a:t>Dự đoán giá laptop, tablet từ các thông tin cấu thành (hãng, CPU, ram, gpu,...)</a:t>
            </a:r>
            <a:endParaRPr sz="1800">
              <a:solidFill>
                <a:srgbClr val="24292E"/>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rgbClr val="24292E"/>
              </a:buClr>
              <a:buSzPts val="1800"/>
              <a:buFont typeface="Roboto"/>
              <a:buChar char="●"/>
            </a:pPr>
            <a:r>
              <a:rPr b="1" lang="en" sz="1800">
                <a:solidFill>
                  <a:srgbClr val="24292E"/>
                </a:solidFill>
                <a:highlight>
                  <a:srgbClr val="FFFFFF"/>
                </a:highlight>
                <a:latin typeface="Roboto"/>
                <a:ea typeface="Roboto"/>
                <a:cs typeface="Roboto"/>
                <a:sym typeface="Roboto"/>
              </a:rPr>
              <a:t>Input</a:t>
            </a:r>
            <a:r>
              <a:rPr lang="en" sz="1800">
                <a:solidFill>
                  <a:srgbClr val="24292E"/>
                </a:solidFill>
                <a:highlight>
                  <a:srgbClr val="FFFFFF"/>
                </a:highlight>
                <a:latin typeface="Roboto"/>
                <a:ea typeface="Roboto"/>
                <a:cs typeface="Roboto"/>
                <a:sym typeface="Roboto"/>
              </a:rPr>
              <a:t>: các thông tin của máy tính: hãng, CPU, ram, ...</a:t>
            </a:r>
            <a:endParaRPr sz="1800">
              <a:solidFill>
                <a:srgbClr val="24292E"/>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rgbClr val="24292E"/>
              </a:buClr>
              <a:buSzPts val="1800"/>
              <a:buFont typeface="Roboto"/>
              <a:buChar char="●"/>
            </a:pPr>
            <a:r>
              <a:rPr b="1" lang="en" sz="1800">
                <a:solidFill>
                  <a:srgbClr val="24292E"/>
                </a:solidFill>
                <a:highlight>
                  <a:srgbClr val="FFFFFF"/>
                </a:highlight>
                <a:latin typeface="Roboto"/>
                <a:ea typeface="Roboto"/>
                <a:cs typeface="Roboto"/>
                <a:sym typeface="Roboto"/>
              </a:rPr>
              <a:t>Output</a:t>
            </a:r>
            <a:r>
              <a:rPr lang="en" sz="1800">
                <a:solidFill>
                  <a:srgbClr val="24292E"/>
                </a:solidFill>
                <a:highlight>
                  <a:srgbClr val="FFFFFF"/>
                </a:highlight>
                <a:latin typeface="Roboto"/>
                <a:ea typeface="Roboto"/>
                <a:cs typeface="Roboto"/>
                <a:sym typeface="Roboto"/>
              </a:rPr>
              <a:t>: Giá sản phẩm.</a:t>
            </a:r>
            <a:endParaRPr sz="1800">
              <a:latin typeface="Roboto"/>
              <a:ea typeface="Roboto"/>
              <a:cs typeface="Roboto"/>
              <a:sym typeface="Roboto"/>
            </a:endParaRPr>
          </a:p>
        </p:txBody>
      </p:sp>
      <p:pic>
        <p:nvPicPr>
          <p:cNvPr id="82" name="Google Shape;82;p15"/>
          <p:cNvPicPr preferRelativeResize="0"/>
          <p:nvPr/>
        </p:nvPicPr>
        <p:blipFill>
          <a:blip r:embed="rId3">
            <a:alphaModFix/>
          </a:blip>
          <a:stretch>
            <a:fillRect/>
          </a:stretch>
        </p:blipFill>
        <p:spPr>
          <a:xfrm>
            <a:off x="4390800" y="1277025"/>
            <a:ext cx="4600801" cy="30686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2"/>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Cảm ơn thầy và các bạn đã lắng nghe!</a:t>
            </a:r>
            <a:endParaRPr sz="3000"/>
          </a:p>
        </p:txBody>
      </p:sp>
      <p:pic>
        <p:nvPicPr>
          <p:cNvPr id="259" name="Google Shape;259;p42"/>
          <p:cNvPicPr preferRelativeResize="0"/>
          <p:nvPr/>
        </p:nvPicPr>
        <p:blipFill>
          <a:blip r:embed="rId3">
            <a:alphaModFix/>
          </a:blip>
          <a:stretch>
            <a:fillRect/>
          </a:stretch>
        </p:blipFill>
        <p:spPr>
          <a:xfrm>
            <a:off x="1693988" y="114750"/>
            <a:ext cx="5622134" cy="42166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pic>
        <p:nvPicPr>
          <p:cNvPr id="87" name="Google Shape;87;p16"/>
          <p:cNvPicPr preferRelativeResize="0"/>
          <p:nvPr/>
        </p:nvPicPr>
        <p:blipFill>
          <a:blip r:embed="rId3">
            <a:alphaModFix/>
          </a:blip>
          <a:stretch>
            <a:fillRect/>
          </a:stretch>
        </p:blipFill>
        <p:spPr>
          <a:xfrm>
            <a:off x="4651050" y="1286150"/>
            <a:ext cx="2665650" cy="2665650"/>
          </a:xfrm>
          <a:prstGeom prst="rect">
            <a:avLst/>
          </a:prstGeom>
          <a:noFill/>
          <a:ln>
            <a:noFill/>
          </a:ln>
        </p:spPr>
      </p:pic>
      <p:sp>
        <p:nvSpPr>
          <p:cNvPr id="88" name="Google Shape;88;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a:t>
            </a:r>
            <a:r>
              <a:rPr lang="en"/>
              <a:t>awl data</a:t>
            </a:r>
            <a:endParaRPr/>
          </a:p>
        </p:txBody>
      </p:sp>
      <p:sp>
        <p:nvSpPr>
          <p:cNvPr id="89" name="Google Shape;89;p16"/>
          <p:cNvSpPr txBox="1"/>
          <p:nvPr/>
        </p:nvSpPr>
        <p:spPr>
          <a:xfrm>
            <a:off x="365325" y="1712450"/>
            <a:ext cx="4206600" cy="32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33333"/>
                </a:solidFill>
                <a:highlight>
                  <a:srgbClr val="FFFFFF"/>
                </a:highlight>
                <a:latin typeface="Roboto"/>
                <a:ea typeface="Roboto"/>
                <a:cs typeface="Roboto"/>
                <a:sym typeface="Roboto"/>
              </a:rPr>
              <a:t>Từ 2 nguồn chính:</a:t>
            </a:r>
            <a:endParaRPr sz="1800">
              <a:solidFill>
                <a:srgbClr val="333333"/>
              </a:solidFill>
              <a:highlight>
                <a:srgbClr val="FFFFFF"/>
              </a:highlight>
              <a:latin typeface="Roboto"/>
              <a:ea typeface="Roboto"/>
              <a:cs typeface="Roboto"/>
              <a:sym typeface="Roboto"/>
            </a:endParaRPr>
          </a:p>
          <a:p>
            <a:pPr indent="-342900" lvl="0" marL="457200" rtl="0" algn="l">
              <a:spcBef>
                <a:spcPts val="0"/>
              </a:spcBef>
              <a:spcAft>
                <a:spcPts val="0"/>
              </a:spcAft>
              <a:buClr>
                <a:srgbClr val="333333"/>
              </a:buClr>
              <a:buSzPts val="1800"/>
              <a:buFont typeface="Roboto"/>
              <a:buChar char="●"/>
            </a:pPr>
            <a:r>
              <a:rPr b="1" lang="en" sz="1800">
                <a:solidFill>
                  <a:srgbClr val="333333"/>
                </a:solidFill>
                <a:highlight>
                  <a:srgbClr val="FFFFFF"/>
                </a:highlight>
                <a:latin typeface="Roboto"/>
                <a:ea typeface="Roboto"/>
                <a:cs typeface="Roboto"/>
                <a:sym typeface="Roboto"/>
              </a:rPr>
              <a:t>Amazon</a:t>
            </a:r>
            <a:r>
              <a:rPr lang="en" sz="1800">
                <a:solidFill>
                  <a:srgbClr val="333333"/>
                </a:solidFill>
                <a:highlight>
                  <a:srgbClr val="FFFFFF"/>
                </a:highlight>
                <a:latin typeface="Roboto"/>
                <a:ea typeface="Roboto"/>
                <a:cs typeface="Roboto"/>
                <a:sym typeface="Roboto"/>
              </a:rPr>
              <a:t> ~ 5600 items: nhiều nhưng không chi tiết (41 thuộc tính).</a:t>
            </a:r>
            <a:endParaRPr sz="1800">
              <a:solidFill>
                <a:srgbClr val="333333"/>
              </a:solidFill>
              <a:highlight>
                <a:srgbClr val="FFFFFF"/>
              </a:highlight>
              <a:latin typeface="Roboto"/>
              <a:ea typeface="Roboto"/>
              <a:cs typeface="Roboto"/>
              <a:sym typeface="Roboto"/>
            </a:endParaRPr>
          </a:p>
          <a:p>
            <a:pPr indent="-342900" lvl="0" marL="457200" rtl="0" algn="l">
              <a:spcBef>
                <a:spcPts val="0"/>
              </a:spcBef>
              <a:spcAft>
                <a:spcPts val="0"/>
              </a:spcAft>
              <a:buClr>
                <a:srgbClr val="333333"/>
              </a:buClr>
              <a:buSzPts val="1800"/>
              <a:buFont typeface="Roboto"/>
              <a:buChar char="●"/>
            </a:pPr>
            <a:r>
              <a:rPr b="1" lang="en" sz="1800">
                <a:solidFill>
                  <a:srgbClr val="333333"/>
                </a:solidFill>
                <a:highlight>
                  <a:srgbClr val="FFFFFF"/>
                </a:highlight>
                <a:latin typeface="Roboto"/>
                <a:ea typeface="Roboto"/>
                <a:cs typeface="Roboto"/>
                <a:sym typeface="Roboto"/>
              </a:rPr>
              <a:t>Best buy</a:t>
            </a:r>
            <a:r>
              <a:rPr lang="en" sz="1800">
                <a:solidFill>
                  <a:srgbClr val="333333"/>
                </a:solidFill>
                <a:highlight>
                  <a:srgbClr val="FFFFFF"/>
                </a:highlight>
                <a:latin typeface="Roboto"/>
                <a:ea typeface="Roboto"/>
                <a:cs typeface="Roboto"/>
                <a:sym typeface="Roboto"/>
              </a:rPr>
              <a:t> </a:t>
            </a:r>
            <a:r>
              <a:rPr lang="en" sz="1800">
                <a:solidFill>
                  <a:srgbClr val="333333"/>
                </a:solidFill>
                <a:highlight>
                  <a:srgbClr val="FFFFFF"/>
                </a:highlight>
                <a:latin typeface="Roboto"/>
                <a:ea typeface="Roboto"/>
                <a:cs typeface="Roboto"/>
                <a:sym typeface="Roboto"/>
              </a:rPr>
              <a:t>~</a:t>
            </a:r>
            <a:r>
              <a:rPr lang="en" sz="1800">
                <a:solidFill>
                  <a:srgbClr val="333333"/>
                </a:solidFill>
                <a:highlight>
                  <a:srgbClr val="FFFFFF"/>
                </a:highlight>
                <a:latin typeface="Roboto"/>
                <a:ea typeface="Roboto"/>
                <a:cs typeface="Roboto"/>
                <a:sym typeface="Roboto"/>
              </a:rPr>
              <a:t> 1000 items: ít nhưng rất chi tiết (136 thuộc tính).</a:t>
            </a:r>
            <a:endParaRPr sz="18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8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b="1" lang="en" sz="1800">
                <a:solidFill>
                  <a:srgbClr val="333333"/>
                </a:solidFill>
                <a:highlight>
                  <a:srgbClr val="FFFFFF"/>
                </a:highlight>
                <a:latin typeface="Roboto"/>
                <a:ea typeface="Roboto"/>
                <a:cs typeface="Roboto"/>
                <a:sym typeface="Roboto"/>
              </a:rPr>
              <a:t>Tính hợp lệ</a:t>
            </a:r>
            <a:r>
              <a:rPr lang="en" sz="1800">
                <a:solidFill>
                  <a:srgbClr val="333333"/>
                </a:solidFill>
                <a:highlight>
                  <a:srgbClr val="FFFFFF"/>
                </a:highlight>
                <a:latin typeface="Roboto"/>
                <a:ea typeface="Roboto"/>
                <a:cs typeface="Roboto"/>
                <a:sym typeface="Roboto"/>
              </a:rPr>
              <a:t> của dữ liệu: Dữ liệu </a:t>
            </a:r>
            <a:r>
              <a:rPr b="1" lang="en" sz="1800">
                <a:solidFill>
                  <a:srgbClr val="333333"/>
                </a:solidFill>
                <a:highlight>
                  <a:srgbClr val="FFFFFF"/>
                </a:highlight>
                <a:latin typeface="Roboto"/>
                <a:ea typeface="Roboto"/>
                <a:cs typeface="Roboto"/>
                <a:sym typeface="Roboto"/>
              </a:rPr>
              <a:t>được phép crawl</a:t>
            </a:r>
            <a:r>
              <a:rPr lang="en" sz="1800">
                <a:solidFill>
                  <a:srgbClr val="333333"/>
                </a:solidFill>
                <a:highlight>
                  <a:srgbClr val="FFFFFF"/>
                </a:highlight>
                <a:latin typeface="Roboto"/>
                <a:ea typeface="Roboto"/>
                <a:cs typeface="Roboto"/>
                <a:sym typeface="Roboto"/>
              </a:rPr>
              <a:t> (Đã </a:t>
            </a:r>
            <a:r>
              <a:rPr b="1" i="1" lang="en" sz="1800">
                <a:solidFill>
                  <a:srgbClr val="333333"/>
                </a:solidFill>
                <a:highlight>
                  <a:srgbClr val="FFFFFF"/>
                </a:highlight>
                <a:latin typeface="Roboto"/>
                <a:ea typeface="Roboto"/>
                <a:cs typeface="Roboto"/>
                <a:sym typeface="Roboto"/>
              </a:rPr>
              <a:t>kiểm tra thủ công</a:t>
            </a:r>
            <a:r>
              <a:rPr lang="en" sz="1800">
                <a:solidFill>
                  <a:srgbClr val="333333"/>
                </a:solidFill>
                <a:highlight>
                  <a:srgbClr val="FFFFFF"/>
                </a:highlight>
                <a:latin typeface="Roboto"/>
                <a:ea typeface="Roboto"/>
                <a:cs typeface="Roboto"/>
                <a:sym typeface="Roboto"/>
              </a:rPr>
              <a:t> trên một số link cụ thể).</a:t>
            </a:r>
            <a:endParaRPr sz="1800">
              <a:solidFill>
                <a:srgbClr val="333333"/>
              </a:solidFill>
              <a:highlight>
                <a:srgbClr val="FFFFFF"/>
              </a:highlight>
              <a:latin typeface="Roboto"/>
              <a:ea typeface="Roboto"/>
              <a:cs typeface="Roboto"/>
              <a:sym typeface="Roboto"/>
            </a:endParaRPr>
          </a:p>
        </p:txBody>
      </p:sp>
      <p:pic>
        <p:nvPicPr>
          <p:cNvPr id="90" name="Google Shape;90;p16"/>
          <p:cNvPicPr preferRelativeResize="0"/>
          <p:nvPr/>
        </p:nvPicPr>
        <p:blipFill>
          <a:blip r:embed="rId4">
            <a:alphaModFix/>
          </a:blip>
          <a:stretch>
            <a:fillRect/>
          </a:stretch>
        </p:blipFill>
        <p:spPr>
          <a:xfrm>
            <a:off x="6341883" y="3212925"/>
            <a:ext cx="2802126" cy="1930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Crawl data</a:t>
            </a:r>
            <a:endParaRPr/>
          </a:p>
        </p:txBody>
      </p:sp>
      <p:sp>
        <p:nvSpPr>
          <p:cNvPr id="96" name="Google Shape;96;p17"/>
          <p:cNvSpPr txBox="1"/>
          <p:nvPr/>
        </p:nvSpPr>
        <p:spPr>
          <a:xfrm>
            <a:off x="365325" y="1360875"/>
            <a:ext cx="8520600" cy="3610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333333"/>
              </a:buClr>
              <a:buSzPts val="1800"/>
              <a:buFont typeface="Roboto"/>
              <a:buChar char="●"/>
            </a:pPr>
            <a:r>
              <a:rPr lang="en" sz="1800">
                <a:solidFill>
                  <a:srgbClr val="333333"/>
                </a:solidFill>
                <a:highlight>
                  <a:srgbClr val="FFFFFF"/>
                </a:highlight>
                <a:latin typeface="Roboto"/>
                <a:ea typeface="Roboto"/>
                <a:cs typeface="Roboto"/>
                <a:sym typeface="Roboto"/>
              </a:rPr>
              <a:t>Amazon Data:</a:t>
            </a:r>
            <a:endParaRPr sz="1800">
              <a:solidFill>
                <a:srgbClr val="333333"/>
              </a:solidFill>
              <a:highlight>
                <a:srgbClr val="FFFFFF"/>
              </a:highlight>
              <a:latin typeface="Roboto"/>
              <a:ea typeface="Roboto"/>
              <a:cs typeface="Roboto"/>
              <a:sym typeface="Roboto"/>
            </a:endParaRPr>
          </a:p>
          <a:p>
            <a:pPr indent="-342900" lvl="1" marL="914400" rtl="0" algn="l">
              <a:spcBef>
                <a:spcPts val="0"/>
              </a:spcBef>
              <a:spcAft>
                <a:spcPts val="0"/>
              </a:spcAft>
              <a:buClr>
                <a:srgbClr val="333333"/>
              </a:buClr>
              <a:buSzPts val="1800"/>
              <a:buFont typeface="Roboto"/>
              <a:buChar char="○"/>
            </a:pPr>
            <a:r>
              <a:rPr lang="en" sz="1800">
                <a:solidFill>
                  <a:srgbClr val="333333"/>
                </a:solidFill>
                <a:highlight>
                  <a:srgbClr val="FFFFFF"/>
                </a:highlight>
                <a:latin typeface="Roboto"/>
                <a:ea typeface="Roboto"/>
                <a:cs typeface="Roboto"/>
                <a:sym typeface="Roboto"/>
              </a:rPr>
              <a:t>Nhiều dữ liệu - gần 6000 items.</a:t>
            </a:r>
            <a:endParaRPr sz="1800">
              <a:solidFill>
                <a:srgbClr val="333333"/>
              </a:solidFill>
              <a:highlight>
                <a:srgbClr val="FFFFFF"/>
              </a:highlight>
              <a:latin typeface="Roboto"/>
              <a:ea typeface="Roboto"/>
              <a:cs typeface="Roboto"/>
              <a:sym typeface="Roboto"/>
            </a:endParaRPr>
          </a:p>
          <a:p>
            <a:pPr indent="-342900" lvl="1" marL="914400" rtl="0" algn="l">
              <a:spcBef>
                <a:spcPts val="0"/>
              </a:spcBef>
              <a:spcAft>
                <a:spcPts val="0"/>
              </a:spcAft>
              <a:buClr>
                <a:srgbClr val="333333"/>
              </a:buClr>
              <a:buSzPts val="1800"/>
              <a:buFont typeface="Roboto"/>
              <a:buChar char="○"/>
            </a:pPr>
            <a:r>
              <a:rPr lang="en" sz="1800">
                <a:solidFill>
                  <a:srgbClr val="333333"/>
                </a:solidFill>
                <a:highlight>
                  <a:srgbClr val="FFFFFF"/>
                </a:highlight>
                <a:latin typeface="Roboto"/>
                <a:ea typeface="Roboto"/>
                <a:cs typeface="Roboto"/>
                <a:sym typeface="Roboto"/>
              </a:rPr>
              <a:t>Số thuộc tính ít: 41 thuộc tính.</a:t>
            </a:r>
            <a:endParaRPr sz="1800">
              <a:solidFill>
                <a:srgbClr val="333333"/>
              </a:solidFill>
              <a:highlight>
                <a:srgbClr val="FFFFFF"/>
              </a:highlight>
              <a:latin typeface="Roboto"/>
              <a:ea typeface="Roboto"/>
              <a:cs typeface="Roboto"/>
              <a:sym typeface="Roboto"/>
            </a:endParaRPr>
          </a:p>
          <a:p>
            <a:pPr indent="-342900" lvl="1" marL="914400" rtl="0" algn="l">
              <a:spcBef>
                <a:spcPts val="0"/>
              </a:spcBef>
              <a:spcAft>
                <a:spcPts val="0"/>
              </a:spcAft>
              <a:buClr>
                <a:srgbClr val="333333"/>
              </a:buClr>
              <a:buSzPts val="1800"/>
              <a:buFont typeface="Roboto"/>
              <a:buChar char="○"/>
            </a:pPr>
            <a:r>
              <a:rPr lang="en" sz="1800">
                <a:solidFill>
                  <a:srgbClr val="333333"/>
                </a:solidFill>
                <a:highlight>
                  <a:srgbClr val="FFFFFF"/>
                </a:highlight>
                <a:latin typeface="Roboto"/>
                <a:ea typeface="Roboto"/>
                <a:cs typeface="Roboto"/>
                <a:sym typeface="Roboto"/>
              </a:rPr>
              <a:t>Thông tin cần thiết rút trích từ dữ liệu có nhiều thông tin thiếu, giá trị null nhiều.</a:t>
            </a:r>
            <a:endParaRPr sz="1800">
              <a:solidFill>
                <a:srgbClr val="333333"/>
              </a:solidFill>
              <a:highlight>
                <a:srgbClr val="FFFFFF"/>
              </a:highlight>
              <a:latin typeface="Roboto"/>
              <a:ea typeface="Roboto"/>
              <a:cs typeface="Roboto"/>
              <a:sym typeface="Roboto"/>
            </a:endParaRPr>
          </a:p>
          <a:p>
            <a:pPr indent="-342900" lvl="1" marL="914400" rtl="0" algn="l">
              <a:spcBef>
                <a:spcPts val="0"/>
              </a:spcBef>
              <a:spcAft>
                <a:spcPts val="0"/>
              </a:spcAft>
              <a:buClr>
                <a:srgbClr val="333333"/>
              </a:buClr>
              <a:buSzPts val="1800"/>
              <a:buFont typeface="Roboto"/>
              <a:buChar char="○"/>
            </a:pPr>
            <a:r>
              <a:rPr lang="en" sz="1800">
                <a:solidFill>
                  <a:srgbClr val="333333"/>
                </a:solidFill>
                <a:highlight>
                  <a:srgbClr val="FFFFFF"/>
                </a:highlight>
                <a:latin typeface="Roboto"/>
                <a:ea typeface="Roboto"/>
                <a:cs typeface="Roboto"/>
                <a:sym typeface="Roboto"/>
              </a:rPr>
              <a:t>Giá ảo khá nhiều. Ví dụ có một số giá 1$ hoặc 2$ (trường hợp này dễ nhận dạng, tuy nhiên các trường hợp khác như 300$ nhưng vẫn chưa chắc đó là giá bán thực tế).</a:t>
            </a:r>
            <a:endParaRPr sz="1800">
              <a:solidFill>
                <a:srgbClr val="333333"/>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Crawl data</a:t>
            </a:r>
            <a:endParaRPr/>
          </a:p>
        </p:txBody>
      </p:sp>
      <p:sp>
        <p:nvSpPr>
          <p:cNvPr id="102" name="Google Shape;102;p18"/>
          <p:cNvSpPr txBox="1"/>
          <p:nvPr/>
        </p:nvSpPr>
        <p:spPr>
          <a:xfrm>
            <a:off x="365325" y="1360875"/>
            <a:ext cx="8520600" cy="3610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333333"/>
              </a:buClr>
              <a:buSzPts val="1800"/>
              <a:buFont typeface="Roboto"/>
              <a:buChar char="●"/>
            </a:pPr>
            <a:r>
              <a:rPr lang="en" sz="1800">
                <a:solidFill>
                  <a:srgbClr val="333333"/>
                </a:solidFill>
                <a:highlight>
                  <a:srgbClr val="FFFFFF"/>
                </a:highlight>
                <a:latin typeface="Roboto"/>
                <a:ea typeface="Roboto"/>
                <a:cs typeface="Roboto"/>
                <a:sym typeface="Roboto"/>
              </a:rPr>
              <a:t>BestBuy</a:t>
            </a:r>
            <a:r>
              <a:rPr lang="en" sz="1800">
                <a:solidFill>
                  <a:srgbClr val="333333"/>
                </a:solidFill>
                <a:highlight>
                  <a:srgbClr val="FFFFFF"/>
                </a:highlight>
                <a:latin typeface="Roboto"/>
                <a:ea typeface="Roboto"/>
                <a:cs typeface="Roboto"/>
                <a:sym typeface="Roboto"/>
              </a:rPr>
              <a:t> Data:</a:t>
            </a:r>
            <a:endParaRPr sz="1800">
              <a:solidFill>
                <a:srgbClr val="333333"/>
              </a:solidFill>
              <a:highlight>
                <a:srgbClr val="FFFFFF"/>
              </a:highlight>
              <a:latin typeface="Roboto"/>
              <a:ea typeface="Roboto"/>
              <a:cs typeface="Roboto"/>
              <a:sym typeface="Roboto"/>
            </a:endParaRPr>
          </a:p>
          <a:p>
            <a:pPr indent="-342900" lvl="1" marL="914400" rtl="0" algn="l">
              <a:spcBef>
                <a:spcPts val="0"/>
              </a:spcBef>
              <a:spcAft>
                <a:spcPts val="0"/>
              </a:spcAft>
              <a:buClr>
                <a:srgbClr val="333333"/>
              </a:buClr>
              <a:buSzPts val="1800"/>
              <a:buFont typeface="Roboto"/>
              <a:buChar char="○"/>
            </a:pPr>
            <a:r>
              <a:rPr lang="en" sz="1800">
                <a:solidFill>
                  <a:srgbClr val="333333"/>
                </a:solidFill>
                <a:highlight>
                  <a:srgbClr val="FFFFFF"/>
                </a:highlight>
                <a:latin typeface="Roboto"/>
                <a:ea typeface="Roboto"/>
                <a:cs typeface="Roboto"/>
                <a:sym typeface="Roboto"/>
              </a:rPr>
              <a:t>Số lượng dữ liệu ít - hơn 1000 items.</a:t>
            </a:r>
            <a:endParaRPr sz="1800">
              <a:solidFill>
                <a:srgbClr val="333333"/>
              </a:solidFill>
              <a:highlight>
                <a:srgbClr val="FFFFFF"/>
              </a:highlight>
              <a:latin typeface="Roboto"/>
              <a:ea typeface="Roboto"/>
              <a:cs typeface="Roboto"/>
              <a:sym typeface="Roboto"/>
            </a:endParaRPr>
          </a:p>
          <a:p>
            <a:pPr indent="-342900" lvl="1" marL="914400" rtl="0" algn="l">
              <a:spcBef>
                <a:spcPts val="0"/>
              </a:spcBef>
              <a:spcAft>
                <a:spcPts val="0"/>
              </a:spcAft>
              <a:buClr>
                <a:srgbClr val="333333"/>
              </a:buClr>
              <a:buSzPts val="1800"/>
              <a:buFont typeface="Roboto"/>
              <a:buChar char="○"/>
            </a:pPr>
            <a:r>
              <a:rPr lang="en" sz="1800">
                <a:solidFill>
                  <a:srgbClr val="333333"/>
                </a:solidFill>
                <a:highlight>
                  <a:srgbClr val="FFFFFF"/>
                </a:highlight>
                <a:latin typeface="Roboto"/>
                <a:ea typeface="Roboto"/>
                <a:cs typeface="Roboto"/>
                <a:sym typeface="Roboto"/>
              </a:rPr>
              <a:t>Dữ liệu rất nhiều thuộc tính: 168 thuộc tính.</a:t>
            </a:r>
            <a:endParaRPr sz="1800">
              <a:solidFill>
                <a:srgbClr val="333333"/>
              </a:solidFill>
              <a:highlight>
                <a:srgbClr val="FFFFFF"/>
              </a:highlight>
              <a:latin typeface="Roboto"/>
              <a:ea typeface="Roboto"/>
              <a:cs typeface="Roboto"/>
              <a:sym typeface="Roboto"/>
            </a:endParaRPr>
          </a:p>
          <a:p>
            <a:pPr indent="-342900" lvl="1" marL="914400" rtl="0" algn="l">
              <a:spcBef>
                <a:spcPts val="0"/>
              </a:spcBef>
              <a:spcAft>
                <a:spcPts val="0"/>
              </a:spcAft>
              <a:buClr>
                <a:srgbClr val="333333"/>
              </a:buClr>
              <a:buSzPts val="1800"/>
              <a:buFont typeface="Roboto"/>
              <a:buChar char="○"/>
            </a:pPr>
            <a:r>
              <a:rPr lang="en" sz="1800">
                <a:solidFill>
                  <a:srgbClr val="333333"/>
                </a:solidFill>
                <a:highlight>
                  <a:srgbClr val="FFFFFF"/>
                </a:highlight>
                <a:latin typeface="Roboto"/>
                <a:ea typeface="Roboto"/>
                <a:cs typeface="Roboto"/>
                <a:sym typeface="Roboto"/>
              </a:rPr>
              <a:t>Các thuộc tính tuy nhiều, nhưng không rối, do có nhiều thuộc tính là triển khai chi tiết của thuộc tính khác.</a:t>
            </a:r>
            <a:endParaRPr sz="1800">
              <a:solidFill>
                <a:srgbClr val="333333"/>
              </a:solidFill>
              <a:highlight>
                <a:srgbClr val="FFFFFF"/>
              </a:highlight>
              <a:latin typeface="Roboto"/>
              <a:ea typeface="Roboto"/>
              <a:cs typeface="Roboto"/>
              <a:sym typeface="Roboto"/>
            </a:endParaRPr>
          </a:p>
          <a:p>
            <a:pPr indent="-342900" lvl="1" marL="914400" rtl="0" algn="l">
              <a:spcBef>
                <a:spcPts val="0"/>
              </a:spcBef>
              <a:spcAft>
                <a:spcPts val="0"/>
              </a:spcAft>
              <a:buClr>
                <a:srgbClr val="333333"/>
              </a:buClr>
              <a:buSzPts val="1800"/>
              <a:buFont typeface="Roboto"/>
              <a:buChar char="○"/>
            </a:pPr>
            <a:r>
              <a:rPr lang="en" sz="1800">
                <a:solidFill>
                  <a:srgbClr val="333333"/>
                </a:solidFill>
                <a:highlight>
                  <a:srgbClr val="FFFFFF"/>
                </a:highlight>
                <a:latin typeface="Roboto"/>
                <a:ea typeface="Roboto"/>
                <a:cs typeface="Roboto"/>
                <a:sym typeface="Roboto"/>
              </a:rPr>
              <a:t>Thông tin lấy từ dữ liệu đầy đủ hơn: Ít bị thiếu.</a:t>
            </a:r>
            <a:endParaRPr sz="1800">
              <a:solidFill>
                <a:srgbClr val="333333"/>
              </a:solidFill>
              <a:highlight>
                <a:srgbClr val="FFFFFF"/>
              </a:highlight>
              <a:latin typeface="Roboto"/>
              <a:ea typeface="Roboto"/>
              <a:cs typeface="Roboto"/>
              <a:sym typeface="Roboto"/>
            </a:endParaRPr>
          </a:p>
          <a:p>
            <a:pPr indent="-342900" lvl="1" marL="914400" rtl="0" algn="l">
              <a:spcBef>
                <a:spcPts val="0"/>
              </a:spcBef>
              <a:spcAft>
                <a:spcPts val="0"/>
              </a:spcAft>
              <a:buClr>
                <a:srgbClr val="333333"/>
              </a:buClr>
              <a:buSzPts val="1800"/>
              <a:buFont typeface="Roboto"/>
              <a:buChar char="○"/>
            </a:pPr>
            <a:r>
              <a:rPr lang="en" sz="1800">
                <a:solidFill>
                  <a:srgbClr val="333333"/>
                </a:solidFill>
                <a:highlight>
                  <a:srgbClr val="FFFFFF"/>
                </a:highlight>
                <a:latin typeface="Roboto"/>
                <a:ea typeface="Roboto"/>
                <a:cs typeface="Roboto"/>
                <a:sym typeface="Roboto"/>
              </a:rPr>
              <a:t>Dữ liệu khá chuẩn, không có dữ liệu nhiễu: Giá đồng bộ, không có giá ảo.</a:t>
            </a:r>
            <a:endParaRPr sz="1800">
              <a:solidFill>
                <a:srgbClr val="333333"/>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Crawl data</a:t>
            </a:r>
            <a:endParaRPr/>
          </a:p>
        </p:txBody>
      </p:sp>
      <p:sp>
        <p:nvSpPr>
          <p:cNvPr id="108" name="Google Shape;108;p19"/>
          <p:cNvSpPr txBox="1"/>
          <p:nvPr/>
        </p:nvSpPr>
        <p:spPr>
          <a:xfrm>
            <a:off x="365325" y="1360875"/>
            <a:ext cx="8520600" cy="3610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333333"/>
              </a:buClr>
              <a:buSzPts val="1800"/>
              <a:buFont typeface="Roboto"/>
              <a:buChar char="●"/>
            </a:pPr>
            <a:r>
              <a:rPr lang="en" sz="1800">
                <a:solidFill>
                  <a:srgbClr val="333333"/>
                </a:solidFill>
                <a:highlight>
                  <a:srgbClr val="FFFFFF"/>
                </a:highlight>
                <a:latin typeface="Roboto"/>
                <a:ea typeface="Roboto"/>
                <a:cs typeface="Roboto"/>
                <a:sym typeface="Roboto"/>
              </a:rPr>
              <a:t>Chọn dữ liệu cho việc xây dựng mô hình:</a:t>
            </a:r>
            <a:endParaRPr sz="1800">
              <a:solidFill>
                <a:srgbClr val="333333"/>
              </a:solidFill>
              <a:highlight>
                <a:srgbClr val="FFFFFF"/>
              </a:highlight>
              <a:latin typeface="Roboto"/>
              <a:ea typeface="Roboto"/>
              <a:cs typeface="Roboto"/>
              <a:sym typeface="Roboto"/>
            </a:endParaRPr>
          </a:p>
          <a:p>
            <a:pPr indent="-342900" lvl="1" marL="914400" rtl="0" algn="l">
              <a:spcBef>
                <a:spcPts val="0"/>
              </a:spcBef>
              <a:spcAft>
                <a:spcPts val="0"/>
              </a:spcAft>
              <a:buClr>
                <a:srgbClr val="333333"/>
              </a:buClr>
              <a:buSzPts val="1800"/>
              <a:buFont typeface="Roboto"/>
              <a:buChar char="○"/>
            </a:pPr>
            <a:r>
              <a:rPr lang="en" sz="1800">
                <a:solidFill>
                  <a:srgbClr val="333333"/>
                </a:solidFill>
                <a:highlight>
                  <a:srgbClr val="FFFFFF"/>
                </a:highlight>
                <a:latin typeface="Roboto"/>
                <a:ea typeface="Roboto"/>
                <a:cs typeface="Roboto"/>
                <a:sym typeface="Roboto"/>
              </a:rPr>
              <a:t>Gộp dữ liệu:</a:t>
            </a:r>
            <a:endParaRPr sz="1800">
              <a:solidFill>
                <a:srgbClr val="333333"/>
              </a:solidFill>
              <a:highlight>
                <a:srgbClr val="FFFFFF"/>
              </a:highlight>
              <a:latin typeface="Roboto"/>
              <a:ea typeface="Roboto"/>
              <a:cs typeface="Roboto"/>
              <a:sym typeface="Roboto"/>
            </a:endParaRPr>
          </a:p>
          <a:p>
            <a:pPr indent="-342900" lvl="2" marL="1371600" rtl="0" algn="l">
              <a:spcBef>
                <a:spcPts val="0"/>
              </a:spcBef>
              <a:spcAft>
                <a:spcPts val="0"/>
              </a:spcAft>
              <a:buClr>
                <a:srgbClr val="333333"/>
              </a:buClr>
              <a:buSzPts val="1800"/>
              <a:buFont typeface="Roboto"/>
              <a:buChar char="■"/>
            </a:pPr>
            <a:r>
              <a:rPr lang="en" sz="1800">
                <a:solidFill>
                  <a:srgbClr val="333333"/>
                </a:solidFill>
                <a:highlight>
                  <a:srgbClr val="FFFFFF"/>
                </a:highlight>
                <a:latin typeface="Roboto"/>
                <a:ea typeface="Roboto"/>
                <a:cs typeface="Roboto"/>
                <a:sym typeface="Roboto"/>
              </a:rPr>
              <a:t>Dữ liệu trùng: Cùng sản phẩm nhưng giá khác -&gt; Không biết lấy giá nào hợp lý hơn.</a:t>
            </a:r>
            <a:endParaRPr sz="1800">
              <a:solidFill>
                <a:srgbClr val="333333"/>
              </a:solidFill>
              <a:highlight>
                <a:srgbClr val="FFFFFF"/>
              </a:highlight>
              <a:latin typeface="Roboto"/>
              <a:ea typeface="Roboto"/>
              <a:cs typeface="Roboto"/>
              <a:sym typeface="Roboto"/>
            </a:endParaRPr>
          </a:p>
          <a:p>
            <a:pPr indent="-342900" lvl="2" marL="1371600" rtl="0" algn="l">
              <a:spcBef>
                <a:spcPts val="0"/>
              </a:spcBef>
              <a:spcAft>
                <a:spcPts val="0"/>
              </a:spcAft>
              <a:buClr>
                <a:srgbClr val="333333"/>
              </a:buClr>
              <a:buSzPts val="1800"/>
              <a:buFont typeface="Roboto"/>
              <a:buChar char="■"/>
            </a:pPr>
            <a:r>
              <a:rPr lang="en" sz="1800">
                <a:solidFill>
                  <a:srgbClr val="333333"/>
                </a:solidFill>
                <a:highlight>
                  <a:srgbClr val="FFFFFF"/>
                </a:highlight>
                <a:latin typeface="Roboto"/>
                <a:ea typeface="Roboto"/>
                <a:cs typeface="Roboto"/>
                <a:sym typeface="Roboto"/>
              </a:rPr>
              <a:t>Thuộc tính không đồng bộ: Amazon có thuộc tính này nhưng BestBuy không có -&gt; Khó ghép, nếu bỏ thì không còn nhiều thuộc tính có giá trị.</a:t>
            </a:r>
            <a:endParaRPr sz="1800">
              <a:solidFill>
                <a:srgbClr val="333333"/>
              </a:solidFill>
              <a:highlight>
                <a:srgbClr val="FFFFFF"/>
              </a:highlight>
              <a:latin typeface="Roboto"/>
              <a:ea typeface="Roboto"/>
              <a:cs typeface="Roboto"/>
              <a:sym typeface="Roboto"/>
            </a:endParaRPr>
          </a:p>
          <a:p>
            <a:pPr indent="-342900" lvl="0" marL="457200" rtl="0" algn="l">
              <a:spcBef>
                <a:spcPts val="0"/>
              </a:spcBef>
              <a:spcAft>
                <a:spcPts val="0"/>
              </a:spcAft>
              <a:buClr>
                <a:srgbClr val="333333"/>
              </a:buClr>
              <a:buSzPts val="1800"/>
              <a:buFont typeface="Roboto"/>
              <a:buChar char="➔"/>
            </a:pPr>
            <a:r>
              <a:rPr lang="en" sz="1800">
                <a:solidFill>
                  <a:srgbClr val="333333"/>
                </a:solidFill>
                <a:highlight>
                  <a:srgbClr val="FFFFFF"/>
                </a:highlight>
                <a:latin typeface="Roboto"/>
                <a:ea typeface="Roboto"/>
                <a:cs typeface="Roboto"/>
                <a:sym typeface="Roboto"/>
              </a:rPr>
              <a:t>Không gộp chung, chỉ dùng 1 bộ dữ liệu duy nhất.</a:t>
            </a:r>
            <a:endParaRPr sz="1800">
              <a:solidFill>
                <a:srgbClr val="333333"/>
              </a:solidFill>
              <a:highlight>
                <a:srgbClr val="FFFFFF"/>
              </a:highlight>
              <a:latin typeface="Roboto"/>
              <a:ea typeface="Roboto"/>
              <a:cs typeface="Roboto"/>
              <a:sym typeface="Roboto"/>
            </a:endParaRPr>
          </a:p>
          <a:p>
            <a:pPr indent="-342900" lvl="0" marL="457200" rtl="0" algn="l">
              <a:spcBef>
                <a:spcPts val="0"/>
              </a:spcBef>
              <a:spcAft>
                <a:spcPts val="0"/>
              </a:spcAft>
              <a:buClr>
                <a:srgbClr val="333333"/>
              </a:buClr>
              <a:buSzPts val="1800"/>
              <a:buFont typeface="Roboto"/>
              <a:buChar char="➔"/>
            </a:pPr>
            <a:r>
              <a:rPr b="1" lang="en" sz="1800">
                <a:solidFill>
                  <a:srgbClr val="333333"/>
                </a:solidFill>
                <a:highlight>
                  <a:srgbClr val="FFFFFF"/>
                </a:highlight>
                <a:latin typeface="Roboto"/>
                <a:ea typeface="Roboto"/>
                <a:cs typeface="Roboto"/>
                <a:sym typeface="Roboto"/>
              </a:rPr>
              <a:t>Sử dụng dữ liệu BestBuy </a:t>
            </a:r>
            <a:r>
              <a:rPr lang="en" sz="1800">
                <a:solidFill>
                  <a:srgbClr val="333333"/>
                </a:solidFill>
                <a:highlight>
                  <a:srgbClr val="FFFFFF"/>
                </a:highlight>
                <a:latin typeface="Roboto"/>
                <a:ea typeface="Roboto"/>
                <a:cs typeface="Roboto"/>
                <a:sym typeface="Roboto"/>
              </a:rPr>
              <a:t>để xây dựng mô hình: Do BestBuy dữ liệu ít thuộc tính null (tính trên tập dữ liệu mà </a:t>
            </a:r>
            <a:r>
              <a:rPr lang="en" sz="1800">
                <a:solidFill>
                  <a:srgbClr val="333333"/>
                </a:solidFill>
                <a:highlight>
                  <a:schemeClr val="lt1"/>
                </a:highlight>
                <a:latin typeface="Roboto"/>
                <a:ea typeface="Roboto"/>
                <a:cs typeface="Roboto"/>
                <a:sym typeface="Roboto"/>
              </a:rPr>
              <a:t>các thuộc tính cần thiết được</a:t>
            </a:r>
            <a:r>
              <a:rPr lang="en" sz="1800">
                <a:solidFill>
                  <a:srgbClr val="333333"/>
                </a:solidFill>
                <a:highlight>
                  <a:srgbClr val="FFFFFF"/>
                </a:highlight>
                <a:latin typeface="Roboto"/>
                <a:ea typeface="Roboto"/>
                <a:cs typeface="Roboto"/>
                <a:sym typeface="Roboto"/>
              </a:rPr>
              <a:t> rút trích từ dữ liệu thô) và giá của BestBuy không có giá trị ảo như Amazon.</a:t>
            </a:r>
            <a:endParaRPr sz="1800">
              <a:solidFill>
                <a:srgbClr val="333333"/>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a:t>
            </a:r>
            <a:r>
              <a:rPr lang="en"/>
              <a:t>ocessing</a:t>
            </a:r>
            <a:endParaRPr/>
          </a:p>
        </p:txBody>
      </p:sp>
      <p:sp>
        <p:nvSpPr>
          <p:cNvPr id="114" name="Google Shape;114;p20"/>
          <p:cNvSpPr txBox="1"/>
          <p:nvPr/>
        </p:nvSpPr>
        <p:spPr>
          <a:xfrm>
            <a:off x="702075" y="1540700"/>
            <a:ext cx="7614900" cy="3524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Chú ý: Giai đoạn này có thể gộp chung vào 1 class và đưa chung vào pipeline khi fit mô hình. Giai đoạn này chủ yếu là rút trích đặc trưng và clean data, không điền các giá trị null/nan trong giai đoạn này (điền null/nan thực hiện trong pipeline - fit trong giai đoạn train/val/test trên model).</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Các công việc cần làm:</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Chọn/loại bỏ các thuộc tính.</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Rút trích các dữ liệu cần thiết từ các thuộc tính (Ví dụ lấy giá từ string - “Your price for this item is 300$”-&gt; lấy giá trị 300, ….).</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Lựa chọn các giá trị điền cho các giá trị rỗng trong các cột (không điền luôn trong giai đoạn này).</a:t>
            </a:r>
            <a:endParaRPr sz="18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120" name="Google Shape;120;p21"/>
          <p:cNvSpPr txBox="1"/>
          <p:nvPr/>
        </p:nvSpPr>
        <p:spPr>
          <a:xfrm>
            <a:off x="235525" y="1284675"/>
            <a:ext cx="8661000" cy="3704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Chọn, loại bỏ các thuộc tính: </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Điều kiện loại bỏ các thuộc tính:</a:t>
            </a:r>
            <a:endParaRPr sz="1800">
              <a:latin typeface="Roboto"/>
              <a:ea typeface="Roboto"/>
              <a:cs typeface="Roboto"/>
              <a:sym typeface="Roboto"/>
            </a:endParaRPr>
          </a:p>
          <a:p>
            <a:pPr indent="-342900" lvl="2" marL="1371600" rtl="0" algn="l">
              <a:spcBef>
                <a:spcPts val="0"/>
              </a:spcBef>
              <a:spcAft>
                <a:spcPts val="0"/>
              </a:spcAft>
              <a:buSzPts val="1800"/>
              <a:buFont typeface="Roboto"/>
              <a:buChar char="■"/>
            </a:pPr>
            <a:r>
              <a:rPr lang="en" sz="1800">
                <a:latin typeface="Roboto"/>
                <a:ea typeface="Roboto"/>
                <a:cs typeface="Roboto"/>
                <a:sym typeface="Roboto"/>
              </a:rPr>
              <a:t>Các thuộc tính trùng (hoặc triển khai của nhau), chỉ lấy 1 thuộc tính đặc trưng, các cột còn lại drop. Ví dụ:</a:t>
            </a:r>
            <a:endParaRPr sz="1800">
              <a:latin typeface="Roboto"/>
              <a:ea typeface="Roboto"/>
              <a:cs typeface="Roboto"/>
              <a:sym typeface="Roboto"/>
            </a:endParaRPr>
          </a:p>
          <a:p>
            <a:pPr indent="-342900" lvl="3" marL="1828800" rtl="0" algn="l">
              <a:spcBef>
                <a:spcPts val="0"/>
              </a:spcBef>
              <a:spcAft>
                <a:spcPts val="0"/>
              </a:spcAft>
              <a:buSzPts val="1800"/>
              <a:buFont typeface="Roboto"/>
              <a:buChar char="●"/>
            </a:pPr>
            <a:r>
              <a:rPr lang="en" sz="1100">
                <a:highlight>
                  <a:srgbClr val="FFFFFF"/>
                </a:highlight>
              </a:rPr>
              <a:t>’Key Specs__Total Storage Capacity’ Và ‘Storage__Total Storage Capacity’ thể hiện cùng một đặc trưng là tổng dung lượng lưu trữ.</a:t>
            </a:r>
            <a:endParaRPr sz="1100">
              <a:highlight>
                <a:srgbClr val="FFFFFF"/>
              </a:highlight>
            </a:endParaRPr>
          </a:p>
          <a:p>
            <a:pPr indent="-342900" lvl="3" marL="1828800" rtl="0" algn="l">
              <a:lnSpc>
                <a:spcPct val="115000"/>
              </a:lnSpc>
              <a:spcBef>
                <a:spcPts val="0"/>
              </a:spcBef>
              <a:spcAft>
                <a:spcPts val="0"/>
              </a:spcAft>
              <a:buSzPts val="1800"/>
              <a:buFont typeface="Roboto"/>
              <a:buChar char="●"/>
            </a:pPr>
            <a:r>
              <a:rPr lang="en" sz="1100">
                <a:highlight>
                  <a:srgbClr val="FFFFFF"/>
                </a:highlight>
              </a:rPr>
              <a:t>‘Processor__Processor Model’ đã bao gồm các thuộc tính ‘Processor__Processor Brand’, ‘Processor__Processor Speed (Base)’,... nên chỉ lấy </a:t>
            </a:r>
            <a:r>
              <a:rPr lang="en" sz="1100">
                <a:highlight>
                  <a:srgbClr val="FFFFFF"/>
                </a:highlight>
              </a:rPr>
              <a:t>‘Processor__Processor Model’ là được.</a:t>
            </a:r>
            <a:endParaRPr sz="1800">
              <a:latin typeface="Roboto"/>
              <a:ea typeface="Roboto"/>
              <a:cs typeface="Roboto"/>
              <a:sym typeface="Roboto"/>
            </a:endParaRPr>
          </a:p>
          <a:p>
            <a:pPr indent="-342900" lvl="2" marL="1371600" rtl="0" algn="l">
              <a:spcBef>
                <a:spcPts val="0"/>
              </a:spcBef>
              <a:spcAft>
                <a:spcPts val="0"/>
              </a:spcAft>
              <a:buSzPts val="1800"/>
              <a:buFont typeface="Roboto"/>
              <a:buChar char="■"/>
            </a:pPr>
            <a:r>
              <a:rPr lang="en" sz="1800">
                <a:latin typeface="Roboto"/>
                <a:ea typeface="Roboto"/>
                <a:cs typeface="Roboto"/>
                <a:sym typeface="Roboto"/>
              </a:rPr>
              <a:t>Các thuộc tính: Null nhiều, có nhiều giá trị rỗng.</a:t>
            </a:r>
            <a:endParaRPr sz="1800">
              <a:latin typeface="Roboto"/>
              <a:ea typeface="Roboto"/>
              <a:cs typeface="Roboto"/>
              <a:sym typeface="Roboto"/>
            </a:endParaRPr>
          </a:p>
          <a:p>
            <a:pPr indent="-342900" lvl="2" marL="1371600" rtl="0" algn="l">
              <a:spcBef>
                <a:spcPts val="0"/>
              </a:spcBef>
              <a:spcAft>
                <a:spcPts val="0"/>
              </a:spcAft>
              <a:buSzPts val="1800"/>
              <a:buFont typeface="Roboto"/>
              <a:buChar char="■"/>
            </a:pPr>
            <a:r>
              <a:rPr lang="en" sz="1800">
                <a:latin typeface="Roboto"/>
                <a:ea typeface="Roboto"/>
                <a:cs typeface="Roboto"/>
                <a:sym typeface="Roboto"/>
              </a:rPr>
              <a:t>Các thuộc tính không ảnh hưởng đến giá sản phẩm nhiều (đưa vào chỉ làm phức tạp mô hình dễ overfit). Ví dụ: thuộc tính Bluetooth_version,.....</a:t>
            </a:r>
            <a:endParaRPr sz="1800">
              <a:latin typeface="Roboto"/>
              <a:ea typeface="Roboto"/>
              <a:cs typeface="Roboto"/>
              <a:sym typeface="Roboto"/>
            </a:endParaRPr>
          </a:p>
          <a:p>
            <a:pPr indent="-342900" lvl="2" marL="1371600" rtl="0" algn="l">
              <a:spcBef>
                <a:spcPts val="0"/>
              </a:spcBef>
              <a:spcAft>
                <a:spcPts val="0"/>
              </a:spcAft>
              <a:buSzPts val="1800"/>
              <a:buFont typeface="Roboto"/>
              <a:buChar char="■"/>
            </a:pPr>
            <a:r>
              <a:rPr lang="en" sz="1800">
                <a:latin typeface="Roboto"/>
                <a:ea typeface="Roboto"/>
                <a:cs typeface="Roboto"/>
                <a:sym typeface="Roboto"/>
              </a:rPr>
              <a:t>Các thuộc tính có rất nhiều giá trị khác nhau. Ví dụ: Number_series (hầu như mỗi máy có số series khác nhau).</a:t>
            </a:r>
            <a:endParaRPr sz="1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