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41" autoAdjust="0"/>
  </p:normalViewPr>
  <p:slideViewPr>
    <p:cSldViewPr snapToGrid="0">
      <p:cViewPr varScale="1">
        <p:scale>
          <a:sx n="53" d="100"/>
          <a:sy n="53" d="100"/>
        </p:scale>
        <p:origin x="1825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F8EDE-257A-44A1-8DBE-7A773F85D37A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252B-B6B5-4542-87DB-7B3F99C1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7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59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5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58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88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59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8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8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5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4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7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3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252B-B6B5-4542-87DB-7B3F99C10E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3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7B768-9B47-8D83-8A3B-EEB1188DF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4F7C0E-39AF-A1DB-79BB-C8DB272A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6C0C5-83E3-9A50-3625-26099ADC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CA8FE-F271-DE01-2459-4B657858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20A1F-6CEB-2E14-AAA8-A1474AD2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36B8C-C255-3A52-57C2-3521E804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C1A94-4722-7DC6-C4C9-814493F1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EEF69-D432-1B4F-F29E-105FC765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42343-8147-E80E-14DA-FAD2F719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3A600-34AE-4BA2-E79F-CD78E8D9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83E52A-9341-F592-4C17-9308DD0B8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30B4B-B3D4-6DD5-7D6D-6C81C3704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E62B6-7A84-87A9-B4A0-FC112052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2B278-5F5B-7915-01B5-91615DCC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5E924-7471-4443-D94F-FAEC8FE8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5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61B87-B996-428F-D917-6234C752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FF56D-2694-9506-3097-22C8AB73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18579-53D7-FC5E-287A-C8B1DE6E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17D06-194D-D64E-65B9-9BE80956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CD963-F887-F4D8-3082-E3568505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64A61-09F0-DE56-C018-C2218480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9F442-C22E-62A2-719A-0AA9F6DD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B4815-DB71-6BFF-55A0-CAC6EBB7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89274-DF97-562B-30C5-41C10BDE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2ECEE-0A29-842F-55B1-BE3F22EF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0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42C6D-E352-8AD2-08EF-81B98410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F8C1C-29F7-6CF0-D624-CD77DB2D9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EE5A57-9507-6826-2145-E2A4908E4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B1198-6F76-F6D4-6AB3-62344171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CFEE2-21DA-0492-4CA1-D0E8CE5B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04DFA-A074-DD45-BC48-15ECEDCA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5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4F1AE-0976-ABC1-51DB-CB044866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06C7A-2261-1D6C-51AD-F2F11DD3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4C6099-7153-66EB-6C47-438E1942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8046C5-E379-E979-A163-BB72447D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8F45A-CBA1-59DA-9D2D-F895FE2BF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FAE8F4-57F7-6ED1-6F28-BA72ED17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EED47-4CA6-0B07-B00A-4F237CF9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4A329D-791C-FBA3-FFC7-8C82AACB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3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1BF1C-AE7D-B39D-A7B3-FC430E6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366255-C512-4688-2DEA-928B9BA8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F711CA-860E-6AED-26B4-177517FF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F86370-3947-3B2F-099E-7F5352E1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1CD9E3-6274-A495-3599-0B7C8E35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63F67B-A72B-88B8-F9DD-24618BD4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3549D-AAB3-A785-6FFE-35A1F959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5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1BAE-0D01-4839-6970-48B1BA5D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1F218-DCCF-3B3F-EEE5-71D1D9D3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D1D2C-FF1F-871B-FD6B-D5D1E5B4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9CD75-C821-2013-7FAB-F1C25B79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6045A-B85A-F8AF-DB2C-D4303D26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68864-4D30-6085-6247-46271DFC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85919-EA2A-2353-EFE5-D297A9D0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A078C7-3320-661D-B218-4394138F5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03EC0-6BCF-A5AF-A5EA-9683E4FDB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15D5A-8FD6-8FAB-A735-E6EBFCC6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6D7A0-6D0D-2D1B-D621-74E8D1A4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D1D06-759E-5690-EF28-79084AFF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F05CA5-3362-641C-6217-FAF7E65C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E2AA8-BA49-8607-BF2F-D0768E24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7D11-C6C0-EB5D-5DA3-9E4B0CF84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9C10-D3C7-48A4-93DD-BA211E4402E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22EC1-4E59-CD76-798A-91FB6B40C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263F3-2E2D-E8AF-80D1-365FF1164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04C9-E8F9-40D3-821B-AD50C3C7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8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2F1E4-E2C1-98A6-35AB-CEC3FCD91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MirChecker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Detecting Bugs in Rust Programs via Static Analysis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C782A8-91DA-56EA-229C-18957A7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Zhuohua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Jincheng Wang,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Mingshen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Sun, John C.S. Lui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任灏贇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21210240303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1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4B7B2-3BB4-3C44-7925-486CB7C7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Traversal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07953-4C19-05A8-C3B5-93E64702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" y="1857718"/>
            <a:ext cx="5237605" cy="3142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19EF0E-5F7E-D161-1652-9D2BA006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4157"/>
            <a:ext cx="4366396" cy="55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4B7B2-3BB4-3C44-7925-486CB7C7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Traversal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7CA181-938D-52F6-1B84-5A1FC203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2" y="1828631"/>
            <a:ext cx="6244577" cy="29432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88D3A0-661C-BF86-F0E8-8071277B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98" y="4771837"/>
            <a:ext cx="6809972" cy="17210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8046CC-3C48-C51A-C3DE-86C05D0EB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723" y="2086163"/>
            <a:ext cx="4567077" cy="40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4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4B7B2-3BB4-3C44-7925-486CB7C7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Traversal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7CA181-938D-52F6-1B84-5A1FC2030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25"/>
          <a:stretch/>
        </p:blipFill>
        <p:spPr>
          <a:xfrm>
            <a:off x="344812" y="1762386"/>
            <a:ext cx="5214112" cy="14370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81776B-700E-9609-EE24-776384B4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2" y="3271120"/>
            <a:ext cx="5460902" cy="33410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B68495-8367-EC8E-1E06-686E16EEA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089" y="1921799"/>
            <a:ext cx="6296911" cy="42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773CF-EB10-D303-BE6A-AD48E77B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Interprocedural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14256-840A-54D6-A1FD-7043ECEE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analyze if it is within the current crate that is being analyzed and its location can be statically determined.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some special handlers for some functions that are commonly used but hard to be analyzed (e.g.,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as_mut_ptr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recursive functions.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3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707F0-6A01-11B3-906A-E07746AC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Conditions for Bug Detectors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DC59C-5C92-5986-C64A-BFADC949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Panics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the conditions from the</a:t>
            </a:r>
            <a:r>
              <a:rPr lang="en-US" altLang="zh-CN" sz="2800" dirty="0"/>
              <a:t>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Assert(</a:t>
            </a:r>
            <a:r>
              <a:rPr lang="en-US" altLang="ko-KR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cond</a:t>
            </a:r>
            <a:r>
              <a:rPr lang="en-US" altLang="ko-KR" sz="200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terminators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SMT solver to verify the satisfiability of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!</a:t>
            </a:r>
            <a:r>
              <a:rPr lang="en-US" altLang="zh-CN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cond</a:t>
            </a:r>
            <a:endParaRPr lang="en-US" altLang="zh-CN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en-US" altLang="zh-CN" sz="3200" dirty="0"/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Corruptions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 list of unsafe functions such as</a:t>
            </a:r>
            <a:r>
              <a:rPr lang="en-US" altLang="zh-CN" sz="2800" dirty="0"/>
              <a:t> </a:t>
            </a:r>
            <a:r>
              <a:rPr lang="en-US" altLang="zh-CN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Vec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altLang="zh-CN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from_raw_parts</a:t>
            </a:r>
            <a:endParaRPr lang="en-US" altLang="zh-CN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whether the original owner is used after the ownership has been transferred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03264-DD88-3278-3D69-6C839D90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07BF5-DF20-02C6-0CFA-A319F499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9313"/>
            <a:ext cx="10515600" cy="109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33 bugs in 12 crates.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(17 runtime panics and 16 memory-safety issues)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0436C-C431-7DCB-4C72-448E70E0C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8" y="1825625"/>
            <a:ext cx="12060302" cy="32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0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03264-DD88-3278-3D69-6C839D90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07BF5-DF20-02C6-0CFA-A319F499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panics &amp; lifetime corruptions bugs in Rust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numerical analysis &amp; symbolic analysis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false-positive rate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251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B934A-313B-FF64-620F-51DE5484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 Bugs Overview (Runtime Panics)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AF4B23-2C2B-277E-4E76-126CB7C45D1D}"/>
              </a:ext>
            </a:extLst>
          </p:cNvPr>
          <p:cNvSpPr txBox="1"/>
          <p:nvPr/>
        </p:nvSpPr>
        <p:spPr>
          <a:xfrm>
            <a:off x="838199" y="1854654"/>
            <a:ext cx="1007654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fn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Fira Code" panose="020B0509050000020004" pitchFamily="49" charset="0"/>
              </a:rPr>
              <a:t>encoded_size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bytes_len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: </a:t>
            </a:r>
            <a:r>
              <a:rPr lang="en-US" altLang="zh-CN" sz="2000" b="0" dirty="0" err="1">
                <a:solidFill>
                  <a:srgbClr val="267F99"/>
                </a:solidFill>
                <a:effectLst/>
                <a:latin typeface="Fira Code" panose="020B0509050000020004" pitchFamily="49" charset="0"/>
              </a:rPr>
              <a:t>usize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config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: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Fira Code" panose="020B0509050000020004" pitchFamily="49" charset="0"/>
              </a:rPr>
              <a:t>Config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) -&gt; </a:t>
            </a:r>
            <a:r>
              <a:rPr lang="en-US" altLang="zh-CN" sz="2000" b="0" dirty="0" err="1">
                <a:solidFill>
                  <a:srgbClr val="267F99"/>
                </a:solidFill>
                <a:effectLst/>
                <a:latin typeface="Fira Code" panose="020B0509050000020004" pitchFamily="49" charset="0"/>
              </a:rPr>
              <a:t>usize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rem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bytes_len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%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; 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complete_input_chunks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bytes_len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/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complete_output_chars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complete_input_chunks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*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printing_output_chars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altLang="zh-CN" sz="2000" b="0" dirty="0">
                <a:solidFill>
                  <a:srgbClr val="AF00DB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rem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==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complete_output_chars</a:t>
            </a:r>
            <a:endParaRPr lang="en-US" altLang="zh-CN" sz="20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} </a:t>
            </a:r>
            <a:r>
              <a:rPr lang="en-US" altLang="zh-CN" sz="2000" b="0" dirty="0">
                <a:solidFill>
                  <a:srgbClr val="AF00DB"/>
                </a:solidFill>
                <a:effectLst/>
                <a:latin typeface="Fira Code" panose="020B0509050000020004" pitchFamily="49" charset="0"/>
              </a:rPr>
              <a:t>else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complete_output_chars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+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Fira Code" panose="020B0509050000020004" pitchFamily="49" charset="0"/>
              </a:rPr>
              <a:t>4</a:t>
            </a:r>
            <a:endParaRPr lang="en-US" altLang="zh-CN" sz="20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};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...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}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9E9D87-2E84-5E3D-BDBE-21024AA43055}"/>
              </a:ext>
            </a:extLst>
          </p:cNvPr>
          <p:cNvGrpSpPr/>
          <p:nvPr/>
        </p:nvGrpSpPr>
        <p:grpSpPr>
          <a:xfrm>
            <a:off x="5733143" y="3120571"/>
            <a:ext cx="6201142" cy="1180281"/>
            <a:chOff x="5733143" y="3120571"/>
            <a:chExt cx="6201142" cy="118028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E4ABDBE-8583-B8D7-1629-1D046B28D028}"/>
                </a:ext>
              </a:extLst>
            </p:cNvPr>
            <p:cNvSpPr txBox="1"/>
            <p:nvPr/>
          </p:nvSpPr>
          <p:spPr>
            <a:xfrm>
              <a:off x="8200571" y="3592966"/>
              <a:ext cx="3733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 Overflow</a:t>
              </a:r>
              <a:endPara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9415D7-3934-3278-9314-79EE14CF45C8}"/>
                </a:ext>
              </a:extLst>
            </p:cNvPr>
            <p:cNvSpPr/>
            <p:nvPr/>
          </p:nvSpPr>
          <p:spPr>
            <a:xfrm>
              <a:off x="5733143" y="3120571"/>
              <a:ext cx="4136571" cy="3084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B934A-313B-FF64-620F-51DE5484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 Bugs Overview (Lifetime Corruption)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360BDD-4E40-F5A9-91CE-64CE7A49B0E8}"/>
              </a:ext>
            </a:extLst>
          </p:cNvPr>
          <p:cNvSpPr txBox="1"/>
          <p:nvPr/>
        </p:nvSpPr>
        <p:spPr>
          <a:xfrm>
            <a:off x="838199" y="1854654"/>
            <a:ext cx="101926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fn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buffer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: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Fira Code" panose="020B0509050000020004" pitchFamily="49" charset="0"/>
              </a:rPr>
              <a:t>Buffer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) -&gt; </a:t>
            </a:r>
            <a:r>
              <a:rPr lang="en-US" altLang="zh-CN" sz="2000" b="0" dirty="0" err="1">
                <a:solidFill>
                  <a:srgbClr val="267F99"/>
                </a:solidFill>
                <a:effectLst/>
                <a:latin typeface="Fira Code" panose="020B0509050000020004" pitchFamily="49" charset="0"/>
              </a:rPr>
              <a:t>Vec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Fira Code" panose="020B0509050000020004" pitchFamily="49" charset="0"/>
              </a:rPr>
              <a:t>u8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&gt;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mut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slice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Fira Code" panose="020B0509050000020004" pitchFamily="49" charset="0"/>
              </a:rPr>
              <a:t>Buffer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::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Fira Code" panose="020B0509050000020004" pitchFamily="49" charset="0"/>
              </a:rPr>
              <a:t>allocate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buffer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.len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len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buffer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Fira Code" panose="020B0509050000020004" pitchFamily="49" charset="0"/>
              </a:rPr>
              <a:t>copy_to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(&amp;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mut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slice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Fira Code" panose="020B0509050000020004" pitchFamily="49" charset="0"/>
              </a:rPr>
              <a:t>unsafe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267F99"/>
                </a:solidFill>
                <a:effectLst/>
                <a:latin typeface="Fira Code" panose="020B0509050000020004" pitchFamily="49" charset="0"/>
              </a:rPr>
              <a:t>Vec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::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Fira Code" panose="020B0509050000020004" pitchFamily="49" charset="0"/>
              </a:rPr>
              <a:t>from_raw_parts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(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       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slice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Fira Code" panose="020B0509050000020004" pitchFamily="49" charset="0"/>
              </a:rPr>
              <a:t>as_mut_ptr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(),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len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slice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Fira Code" panose="020B0509050000020004" pitchFamily="49" charset="0"/>
              </a:rPr>
              <a:t>len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())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448304-EAAB-067B-22B1-61E5DC0CEE04}"/>
              </a:ext>
            </a:extLst>
          </p:cNvPr>
          <p:cNvSpPr txBox="1"/>
          <p:nvPr/>
        </p:nvSpPr>
        <p:spPr>
          <a:xfrm>
            <a:off x="8200657" y="4219222"/>
            <a:ext cx="3311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Use-After-Free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E4C3-659D-C5BC-9F53-D7AB52CC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134FA-804B-228F-7080-A9EFE827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Panics:   The range of integer variable?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static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Corruption: The ownership of each allocation?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CFG &amp; symbolically keep track of the ownership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C980A-2707-3E99-6942-A271A2D5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MirChecker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264D3-0EED-6FFB-6E9A-3F1E5863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program semantics</a:t>
            </a:r>
          </a:p>
          <a:p>
            <a:pPr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numerical static analysis and symbolic execution</a:t>
            </a:r>
          </a:p>
          <a:p>
            <a:pPr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analysis on top of Rust MIR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(Why not LLVM IR?)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63A46F-42CD-24C5-10FD-B7AEF252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39" y="3659747"/>
            <a:ext cx="8939121" cy="30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9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B835D-EED8-AA9A-D3B2-350F4E6D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D57306-67E2-0C15-64A9-AF39F53A5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3086" y="1452918"/>
                <a:ext cx="5776686" cy="53212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Assignment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Binary operation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zh-CN" dirty="0"/>
                  <a:t>Comparison operation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zh-CN" dirty="0"/>
                  <a:t>Function call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Call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Drop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Drop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  <a:endParaRPr lang="en-US" altLang="ko-KR" dirty="0"/>
              </a:p>
              <a:p>
                <a:r>
                  <a:rPr lang="en-US" altLang="ko-KR" dirty="0"/>
                  <a:t>Assertion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Assert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  <a:endParaRPr lang="en-US" altLang="ko-KR" dirty="0"/>
              </a:p>
              <a:p>
                <a:r>
                  <a:rPr lang="en-US" altLang="ko-KR" dirty="0" err="1"/>
                  <a:t>Goto</a:t>
                </a:r>
                <a:r>
                  <a:rPr lang="en-US" altLang="ko-KR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Goto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  <a:endParaRPr lang="en-US" altLang="ko-KR" dirty="0"/>
              </a:p>
              <a:p>
                <a:r>
                  <a:rPr lang="en-US" altLang="ko-KR" dirty="0" err="1"/>
                  <a:t>SwitchInt</a:t>
                </a:r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SwitchInt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D57306-67E2-0C15-64A9-AF39F53A5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3086" y="1452918"/>
                <a:ext cx="5776686" cy="5321234"/>
              </a:xfrm>
              <a:blipFill>
                <a:blip r:embed="rId3"/>
                <a:stretch>
                  <a:fillRect l="-1899" t="-1947" r="-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D01DF07-5BF3-4AC1-34E8-B84406B0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1674652"/>
            <a:ext cx="5776686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A270D-1505-3860-E117-2949485B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BC26B-E106-D82A-A141-B1D343DF0569}"/>
              </a:ext>
            </a:extLst>
          </p:cNvPr>
          <p:cNvSpPr txBox="1"/>
          <p:nvPr/>
        </p:nvSpPr>
        <p:spPr>
          <a:xfrm>
            <a:off x="838199" y="1854654"/>
            <a:ext cx="10192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sz="36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sz="3600" b="0" dirty="0">
                <a:solidFill>
                  <a:srgbClr val="098658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sz="36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] = *</a:t>
            </a:r>
            <a:r>
              <a:rPr lang="en-US" altLang="zh-CN" sz="3600" b="0" dirty="0">
                <a:solidFill>
                  <a:srgbClr val="001080"/>
                </a:solidFill>
                <a:effectLst/>
                <a:latin typeface="Fira Code" panose="020B0509050000020004" pitchFamily="49" charset="0"/>
              </a:rPr>
              <a:t>p</a:t>
            </a:r>
            <a:r>
              <a:rPr lang="en-US" altLang="zh-CN" sz="3600" b="0" dirty="0">
                <a:solidFill>
                  <a:srgbClr val="000000"/>
                </a:solidFill>
                <a:effectLst/>
                <a:latin typeface="Fira Code" panose="020B0509050000020004" pitchFamily="49" charset="0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02DB89-4BD9-BD8D-5B58-F2EE4D6BB2DF}"/>
              </a:ext>
            </a:extLst>
          </p:cNvPr>
          <p:cNvSpPr txBox="1"/>
          <p:nvPr/>
        </p:nvSpPr>
        <p:spPr>
          <a:xfrm>
            <a:off x="838198" y="2988492"/>
            <a:ext cx="10337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which memory cell is accessed during static analysis?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Points-to analysis?</a:t>
            </a:r>
          </a:p>
          <a:p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 expression as an abstract memory address!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5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D7E3A-71D2-AF8B-A291-8910983E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 &amp; Symbolic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7963E-927B-EB20-A2DD-F089E1CD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29" y="3222158"/>
            <a:ext cx="5981183" cy="36358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F0F09F-FE06-73E2-E9AF-FD661DD98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629" y="1798325"/>
            <a:ext cx="6099629" cy="1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D7E3A-71D2-AF8B-A291-8910983E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 &amp; Symbolic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34249E-597D-F85C-0B38-F4CF52E2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8" y="1835832"/>
            <a:ext cx="11423205" cy="43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549</Words>
  <Application>Microsoft Office PowerPoint</Application>
  <PresentationFormat>宽屏</PresentationFormat>
  <Paragraphs>101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Cambria Math</vt:lpstr>
      <vt:lpstr>Fira Code</vt:lpstr>
      <vt:lpstr>Times New Roman</vt:lpstr>
      <vt:lpstr>Office 主题​​</vt:lpstr>
      <vt:lpstr>MirChecker: Detecting Bugs in Rust Programs via Static Analysis</vt:lpstr>
      <vt:lpstr>Rust Bugs Overview (Runtime Panics)</vt:lpstr>
      <vt:lpstr>Rust Bugs Overview (Lifetime Corruption)</vt:lpstr>
      <vt:lpstr>Challenges</vt:lpstr>
      <vt:lpstr>Design of MirChecker</vt:lpstr>
      <vt:lpstr>Language Model</vt:lpstr>
      <vt:lpstr>Memory Model</vt:lpstr>
      <vt:lpstr>Numerical Analysis &amp; Symbolic Analysis</vt:lpstr>
      <vt:lpstr>Numerical Analysis &amp; Symbolic Analysis</vt:lpstr>
      <vt:lpstr>CFG Traversal</vt:lpstr>
      <vt:lpstr>CFG Traversal</vt:lpstr>
      <vt:lpstr>CFG Traversal</vt:lpstr>
      <vt:lpstr>Interprocedural Analysis</vt:lpstr>
      <vt:lpstr>Verification Conditions for Bug Detectors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MirChecker: Detecting Bugs in Rust Programs via Static Analysis</dc:title>
  <dc:creator>任 灏赟</dc:creator>
  <cp:lastModifiedBy>任 灏赟</cp:lastModifiedBy>
  <cp:revision>41</cp:revision>
  <dcterms:created xsi:type="dcterms:W3CDTF">2022-05-31T04:34:01Z</dcterms:created>
  <dcterms:modified xsi:type="dcterms:W3CDTF">2022-05-31T10:24:41Z</dcterms:modified>
</cp:coreProperties>
</file>