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7" r:id="rId3"/>
    <p:sldId id="258" r:id="rId4"/>
    <p:sldId id="260" r:id="rId5"/>
    <p:sldId id="259" r:id="rId6"/>
    <p:sldId id="261" r:id="rId7"/>
    <p:sldId id="262" r:id="rId8"/>
    <p:sldId id="263" r:id="rId9"/>
    <p:sldId id="273" r:id="rId10"/>
    <p:sldId id="274" r:id="rId11"/>
    <p:sldId id="279" r:id="rId12"/>
    <p:sldId id="264" r:id="rId13"/>
    <p:sldId id="265" r:id="rId14"/>
    <p:sldId id="278" r:id="rId15"/>
    <p:sldId id="266" r:id="rId16"/>
    <p:sldId id="267" r:id="rId17"/>
    <p:sldId id="268" r:id="rId18"/>
    <p:sldId id="269" r:id="rId19"/>
    <p:sldId id="270" r:id="rId20"/>
    <p:sldId id="271" r:id="rId21"/>
    <p:sldId id="272" r:id="rId22"/>
    <p:sldId id="275" r:id="rId23"/>
    <p:sldId id="276" r:id="rId24"/>
    <p:sldId id="277"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21"/>
    <a:srgbClr val="0065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99" autoAdjust="0"/>
  </p:normalViewPr>
  <p:slideViewPr>
    <p:cSldViewPr snapToGrid="0">
      <p:cViewPr varScale="1">
        <p:scale>
          <a:sx n="64" d="100"/>
          <a:sy n="64" d="100"/>
        </p:scale>
        <p:origin x="1397"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2A093B-E009-4C04-93EB-429F26176CC4}" type="datetimeFigureOut">
              <a:rPr lang="zh-CN" altLang="en-US" smtClean="0"/>
              <a:t>2022/5/31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BECF0-10CC-4FA0-835B-27F9AD5FBF39}" type="slidenum">
              <a:rPr lang="zh-CN" altLang="en-US" smtClean="0"/>
              <a:t>‹#›</a:t>
            </a:fld>
            <a:endParaRPr lang="zh-CN" altLang="en-US"/>
          </a:p>
        </p:txBody>
      </p:sp>
    </p:spTree>
    <p:extLst>
      <p:ext uri="{BB962C8B-B14F-4D97-AF65-F5344CB8AC3E}">
        <p14:creationId xmlns:p14="http://schemas.microsoft.com/office/powerpoint/2010/main" val="2827561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老师同学们好，我今天</a:t>
            </a:r>
            <a:r>
              <a:rPr lang="en-US" altLang="zh-CN" dirty="0" smtClean="0"/>
              <a:t>pre</a:t>
            </a:r>
            <a:r>
              <a:rPr lang="zh-CN" altLang="en-US" dirty="0" smtClean="0"/>
              <a:t>的内容是内存分配器的发展历史，内容呢，偏科普性质一点，希望大家觉得听起来有意思。</a:t>
            </a:r>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1</a:t>
            </a:fld>
            <a:endParaRPr lang="zh-CN" altLang="en-US"/>
          </a:p>
        </p:txBody>
      </p:sp>
    </p:spTree>
    <p:extLst>
      <p:ext uri="{BB962C8B-B14F-4D97-AF65-F5344CB8AC3E}">
        <p14:creationId xmlns:p14="http://schemas.microsoft.com/office/powerpoint/2010/main" val="40542083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小内存会通过</a:t>
            </a:r>
            <a:r>
              <a:rPr lang="en-US" altLang="zh-CN" dirty="0" smtClean="0"/>
              <a:t>allocator</a:t>
            </a:r>
            <a:r>
              <a:rPr lang="zh-CN" altLang="en-US" dirty="0" smtClean="0"/>
              <a:t>设定的</a:t>
            </a:r>
            <a:r>
              <a:rPr lang="en-US" altLang="zh-CN" dirty="0" smtClean="0"/>
              <a:t>freelist</a:t>
            </a:r>
            <a:r>
              <a:rPr lang="zh-CN" altLang="en-US" dirty="0" smtClean="0"/>
              <a:t>链表直接查找小内存相对应大小的</a:t>
            </a:r>
            <a:r>
              <a:rPr lang="en-US" altLang="zh-CN" dirty="0" smtClean="0"/>
              <a:t>bin</a:t>
            </a:r>
            <a:r>
              <a:rPr lang="zh-CN" altLang="en-US" dirty="0" smtClean="0"/>
              <a:t>链表，如果内存真的不够了，那么会调用</a:t>
            </a:r>
            <a:r>
              <a:rPr lang="en-US" altLang="zh-CN" dirty="0" smtClean="0"/>
              <a:t>brk</a:t>
            </a:r>
            <a:r>
              <a:rPr lang="zh-CN" altLang="en-US" dirty="0" smtClean="0"/>
              <a:t>系统调用，特别的大内存的分配，会直接调用</a:t>
            </a:r>
            <a:r>
              <a:rPr lang="en-US" altLang="zh-CN" dirty="0" smtClean="0"/>
              <a:t>mmap</a:t>
            </a:r>
            <a:r>
              <a:rPr lang="zh-CN" altLang="en-US" dirty="0" smtClean="0"/>
              <a:t>，所以实际上最早的</a:t>
            </a:r>
            <a:r>
              <a:rPr lang="en-US" altLang="zh-CN" dirty="0" smtClean="0"/>
              <a:t>allocator</a:t>
            </a:r>
            <a:r>
              <a:rPr lang="zh-CN" altLang="en-US" dirty="0" smtClean="0"/>
              <a:t>大内存的分配操作都是相对比较慢的，当然现在的</a:t>
            </a:r>
            <a:r>
              <a:rPr lang="en-US" altLang="zh-CN" dirty="0" smtClean="0"/>
              <a:t>alloctor</a:t>
            </a:r>
            <a:r>
              <a:rPr lang="zh-CN" altLang="en-US" dirty="0" smtClean="0"/>
              <a:t>对大内存分配操作也比较慢。现在基本上即便现在最先进的</a:t>
            </a:r>
            <a:r>
              <a:rPr lang="en-US" altLang="zh-CN" dirty="0" smtClean="0"/>
              <a:t>allocator</a:t>
            </a:r>
            <a:r>
              <a:rPr lang="zh-CN" altLang="en-US" dirty="0" smtClean="0"/>
              <a:t>的设计思路都是与这个方法非常类似的。我们回来看</a:t>
            </a:r>
            <a:r>
              <a:rPr lang="en-US" altLang="zh-CN" dirty="0" smtClean="0"/>
              <a:t>dlmalloc</a:t>
            </a:r>
            <a:r>
              <a:rPr lang="zh-CN" altLang="en-US" dirty="0" smtClean="0"/>
              <a:t>，它的问题在于，对于多线程并不能很好支持，假设有两个线程同时要申请内存，那么只有一个线程能够进入临界区申请内存，另一个线程必须等待临界区中没有线程才能进入，因为所有的线程在这里共享一个堆。</a:t>
            </a:r>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10</a:t>
            </a:fld>
            <a:endParaRPr lang="zh-CN" altLang="en-US"/>
          </a:p>
        </p:txBody>
      </p:sp>
    </p:spTree>
    <p:extLst>
      <p:ext uri="{BB962C8B-B14F-4D97-AF65-F5344CB8AC3E}">
        <p14:creationId xmlns:p14="http://schemas.microsoft.com/office/powerpoint/2010/main" val="25011282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后来，</a:t>
            </a:r>
            <a:r>
              <a:rPr lang="en-US" altLang="zh-CN" dirty="0" smtClean="0"/>
              <a:t>ptmalloc</a:t>
            </a:r>
            <a:r>
              <a:rPr lang="zh-CN" altLang="en-US" dirty="0" smtClean="0"/>
              <a:t>在</a:t>
            </a:r>
            <a:r>
              <a:rPr lang="en-US" altLang="zh-CN" dirty="0" smtClean="0"/>
              <a:t>2006</a:t>
            </a:r>
            <a:r>
              <a:rPr lang="zh-CN" altLang="en-US" dirty="0" smtClean="0"/>
              <a:t>年集成到了</a:t>
            </a:r>
            <a:r>
              <a:rPr lang="en-US" altLang="zh-CN" dirty="0" smtClean="0"/>
              <a:t>glic</a:t>
            </a:r>
            <a:r>
              <a:rPr lang="zh-CN" altLang="en-US" dirty="0" smtClean="0"/>
              <a:t>里面作为默认的堆分配器实现，沿用直到今天</a:t>
            </a:r>
            <a:r>
              <a:rPr lang="en-US" altLang="zh-CN" dirty="0" smtClean="0"/>
              <a:t>linux</a:t>
            </a:r>
            <a:r>
              <a:rPr lang="zh-CN" altLang="en-US" dirty="0" smtClean="0"/>
              <a:t>，我们在这里主要看他是如何在</a:t>
            </a:r>
            <a:r>
              <a:rPr lang="en-US" altLang="zh-CN" dirty="0" smtClean="0"/>
              <a:t>dlmalloc</a:t>
            </a:r>
            <a:r>
              <a:rPr lang="zh-CN" altLang="en-US" dirty="0" smtClean="0"/>
              <a:t>上做出改进的</a:t>
            </a:r>
            <a:r>
              <a:rPr lang="en-US" altLang="zh-CN" dirty="0" smtClean="0"/>
              <a:t>,ptmalloc</a:t>
            </a:r>
            <a:r>
              <a:rPr lang="zh-CN" altLang="en-US" dirty="0" smtClean="0"/>
              <a:t>的细节实现我们就不过多讲了。 </a:t>
            </a:r>
            <a:r>
              <a:rPr lang="en-US" altLang="zh-CN" dirty="0" smtClean="0"/>
              <a:t>Ptmalloc</a:t>
            </a:r>
            <a:r>
              <a:rPr lang="zh-CN" altLang="en-US" dirty="0" smtClean="0"/>
              <a:t>可以说本身就是在</a:t>
            </a:r>
            <a:r>
              <a:rPr lang="en-US" altLang="zh-CN" dirty="0" smtClean="0"/>
              <a:t>dlmalloc</a:t>
            </a:r>
            <a:r>
              <a:rPr lang="zh-CN" altLang="en-US" dirty="0" smtClean="0"/>
              <a:t>的基础上对多线程问题做出改进，我们简单来说他使得多线程每个线程都拥有一个自己的堆，那么假设两个线程再同时调用</a:t>
            </a:r>
            <a:r>
              <a:rPr lang="en-US" altLang="zh-CN" dirty="0" smtClean="0"/>
              <a:t>malloc,</a:t>
            </a:r>
            <a:r>
              <a:rPr lang="zh-CN" altLang="en-US" dirty="0" smtClean="0"/>
              <a:t>每个线程都会直接得到分配。</a:t>
            </a:r>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11</a:t>
            </a:fld>
            <a:endParaRPr lang="zh-CN" altLang="en-US"/>
          </a:p>
        </p:txBody>
      </p:sp>
    </p:spTree>
    <p:extLst>
      <p:ext uri="{BB962C8B-B14F-4D97-AF65-F5344CB8AC3E}">
        <p14:creationId xmlns:p14="http://schemas.microsoft.com/office/powerpoint/2010/main" val="40211119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ptmalloc</a:t>
            </a:r>
            <a:r>
              <a:rPr lang="zh-CN" altLang="en-US" dirty="0" smtClean="0"/>
              <a:t>虽然已经在多线程上做出了支持，但是这还远远不够，速度还是空间上都还不够更好。从空间角度看，虽然每个线程有自己的堆了，但是每个线程的堆都不能互相交替使用，另外每个</a:t>
            </a:r>
            <a:r>
              <a:rPr lang="en-US" altLang="zh-CN" dirty="0" smtClean="0"/>
              <a:t>chunk</a:t>
            </a:r>
            <a:r>
              <a:rPr lang="zh-CN" altLang="en-US" dirty="0" smtClean="0"/>
              <a:t>都固定有</a:t>
            </a:r>
            <a:r>
              <a:rPr lang="en-US" altLang="zh-CN" dirty="0" smtClean="0"/>
              <a:t>8B</a:t>
            </a:r>
            <a:r>
              <a:rPr lang="zh-CN" altLang="en-US" dirty="0" smtClean="0"/>
              <a:t>的头开销。从时间角度看另外多线程分配和释放内存、合并相邻内存的时候，还需要对分配区加锁。也就是说还具有很大改进的空间。。</a:t>
            </a:r>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12</a:t>
            </a:fld>
            <a:endParaRPr lang="zh-CN" altLang="en-US"/>
          </a:p>
        </p:txBody>
      </p:sp>
    </p:spTree>
    <p:extLst>
      <p:ext uri="{BB962C8B-B14F-4D97-AF65-F5344CB8AC3E}">
        <p14:creationId xmlns:p14="http://schemas.microsoft.com/office/powerpoint/2010/main" val="1419527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Google</a:t>
            </a:r>
            <a:r>
              <a:rPr lang="zh-CN" altLang="en-US" dirty="0" smtClean="0"/>
              <a:t>后来研发了</a:t>
            </a:r>
            <a:r>
              <a:rPr lang="en-US" altLang="zh-CN" dirty="0" smtClean="0"/>
              <a:t>tcmalloc</a:t>
            </a:r>
            <a:r>
              <a:rPr lang="zh-CN" altLang="en-US" dirty="0" smtClean="0"/>
              <a:t>，全程</a:t>
            </a:r>
            <a:r>
              <a:rPr lang="en-US" altLang="zh-CN" dirty="0" smtClean="0"/>
              <a:t>Thread-caching malloc</a:t>
            </a:r>
            <a:r>
              <a:rPr lang="zh-CN" altLang="en-US" dirty="0" smtClean="0"/>
              <a:t>，叫做线程缓存分配。我们不讨论其</a:t>
            </a:r>
            <a:r>
              <a:rPr lang="zh-CN" altLang="en-US" smtClean="0"/>
              <a:t>内部结构具</a:t>
            </a:r>
            <a:r>
              <a:rPr lang="zh-CN" altLang="en-US" dirty="0" smtClean="0"/>
              <a:t>体实现，它在多线程上做出了更多也更复杂的优化，我们简单来看一下。</a:t>
            </a:r>
            <a:r>
              <a:rPr lang="en-US" altLang="zh-CN" dirty="0" smtClean="0"/>
              <a:t>Tcmalloc</a:t>
            </a:r>
            <a:r>
              <a:rPr lang="zh-CN" altLang="en-US" dirty="0" smtClean="0"/>
              <a:t>设置了一个</a:t>
            </a:r>
            <a:r>
              <a:rPr lang="en-US" altLang="zh-CN" dirty="0" smtClean="0"/>
              <a:t>central cache</a:t>
            </a:r>
            <a:r>
              <a:rPr lang="zh-CN" altLang="en-US" dirty="0" smtClean="0"/>
              <a:t>作为中央缓存，而每个线程又各自拥有她们自己的</a:t>
            </a:r>
            <a:r>
              <a:rPr lang="en-US" altLang="zh-CN" dirty="0" smtClean="0"/>
              <a:t>threadcache </a:t>
            </a:r>
            <a:r>
              <a:rPr lang="zh-CN" altLang="en-US" dirty="0" smtClean="0"/>
              <a:t>线程缓存，那么从空间上看，线程缓存会阶段性的向中央缓存归还不用的内存，这样线程间空间共享就解决了，另外</a:t>
            </a:r>
            <a:r>
              <a:rPr lang="en-US" altLang="zh-CN" dirty="0" smtClean="0"/>
              <a:t>tcmalloc</a:t>
            </a:r>
            <a:r>
              <a:rPr lang="zh-CN" altLang="en-US" dirty="0" smtClean="0"/>
              <a:t>也不需要一个</a:t>
            </a:r>
            <a:r>
              <a:rPr lang="en-US" altLang="zh-CN" dirty="0" smtClean="0"/>
              <a:t>8B</a:t>
            </a:r>
            <a:r>
              <a:rPr lang="zh-CN" altLang="en-US" dirty="0" smtClean="0"/>
              <a:t>的</a:t>
            </a:r>
            <a:r>
              <a:rPr lang="en-US" altLang="zh-CN" dirty="0" smtClean="0"/>
              <a:t>chunkhead</a:t>
            </a:r>
            <a:r>
              <a:rPr lang="zh-CN" altLang="en-US" dirty="0" smtClean="0"/>
              <a:t>。从时间上看，</a:t>
            </a:r>
            <a:r>
              <a:rPr lang="en-US" altLang="zh-CN" dirty="0" smtClean="0"/>
              <a:t>tcmalloc</a:t>
            </a:r>
            <a:r>
              <a:rPr lang="zh-CN" altLang="en-US" dirty="0" smtClean="0"/>
              <a:t>设置小内存一定从自己的线程缓存中获取而不需要从中央缓存中获取，那么小内存的获取也不需要加锁了，那么时间上效率也提高了。</a:t>
            </a:r>
            <a:r>
              <a:rPr lang="en-US" altLang="zh-CN" dirty="0" smtClean="0"/>
              <a:t>Tcmalloc</a:t>
            </a:r>
            <a:r>
              <a:rPr lang="zh-CN" altLang="en-US" dirty="0" smtClean="0"/>
              <a:t>的出现以及沿用至今，基本代表着</a:t>
            </a:r>
            <a:r>
              <a:rPr lang="en-US" altLang="zh-CN" dirty="0" smtClean="0"/>
              <a:t>allocator</a:t>
            </a:r>
            <a:r>
              <a:rPr lang="zh-CN" altLang="en-US" dirty="0" smtClean="0"/>
              <a:t>已经发展到了巅峰，现在的</a:t>
            </a:r>
            <a:r>
              <a:rPr lang="en-US" altLang="zh-CN" dirty="0" smtClean="0"/>
              <a:t>allocator</a:t>
            </a:r>
            <a:r>
              <a:rPr lang="zh-CN" altLang="en-US" dirty="0" smtClean="0"/>
              <a:t>有着相较于之前版本非常低的空间以及时间上的</a:t>
            </a:r>
            <a:r>
              <a:rPr lang="en-US" altLang="zh-CN" dirty="0" smtClean="0"/>
              <a:t>overhead</a:t>
            </a:r>
            <a:r>
              <a:rPr lang="zh-CN" altLang="en-US" dirty="0" smtClean="0"/>
              <a:t>。但是这是否意味着</a:t>
            </a:r>
            <a:r>
              <a:rPr lang="en-US" altLang="zh-CN" dirty="0" smtClean="0"/>
              <a:t>allocator</a:t>
            </a:r>
            <a:r>
              <a:rPr lang="zh-CN" altLang="en-US" dirty="0" smtClean="0"/>
              <a:t>的发展就已经结束了呢？</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13</a:t>
            </a:fld>
            <a:endParaRPr lang="zh-CN" altLang="en-US"/>
          </a:p>
        </p:txBody>
      </p:sp>
    </p:spTree>
    <p:extLst>
      <p:ext uri="{BB962C8B-B14F-4D97-AF65-F5344CB8AC3E}">
        <p14:creationId xmlns:p14="http://schemas.microsoft.com/office/powerpoint/2010/main" val="188622811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我们从另一个角度出发，</a:t>
            </a:r>
            <a:r>
              <a:rPr lang="en-US" altLang="zh-CN" dirty="0" smtClean="0"/>
              <a:t>allocator</a:t>
            </a:r>
            <a:r>
              <a:rPr lang="zh-CN" altLang="en-US" dirty="0" smtClean="0"/>
              <a:t>是否可以在除了时空间效率的问题上做出改进呢？我们都知道</a:t>
            </a:r>
            <a:r>
              <a:rPr lang="en-US" altLang="zh-CN" dirty="0" smtClean="0"/>
              <a:t>malloc</a:t>
            </a:r>
            <a:r>
              <a:rPr lang="zh-CN" altLang="en-US" dirty="0" smtClean="0"/>
              <a:t>函数是与内存地址指针密不可分的，</a:t>
            </a:r>
            <a:r>
              <a:rPr lang="en-US" altLang="zh-CN" dirty="0" smtClean="0"/>
              <a:t>danglingpointer</a:t>
            </a:r>
            <a:r>
              <a:rPr lang="zh-CN" altLang="en-US" dirty="0" smtClean="0"/>
              <a:t>的问题一直是一个导致用户非定义行为的大问题，无论是</a:t>
            </a:r>
            <a:r>
              <a:rPr lang="en-US" altLang="zh-CN" dirty="0" smtClean="0"/>
              <a:t>use after free</a:t>
            </a:r>
            <a:r>
              <a:rPr lang="zh-CN" altLang="en-US" dirty="0" smtClean="0"/>
              <a:t>，释放指针后使用，还是</a:t>
            </a:r>
            <a:r>
              <a:rPr lang="en-US" altLang="zh-CN" dirty="0" smtClean="0"/>
              <a:t>double free </a:t>
            </a:r>
            <a:r>
              <a:rPr lang="zh-CN" altLang="en-US" dirty="0" smtClean="0"/>
              <a:t>双重释放，都是程序员很容易在使用</a:t>
            </a:r>
            <a:r>
              <a:rPr lang="en-US" altLang="zh-CN" dirty="0" smtClean="0"/>
              <a:t>allocator</a:t>
            </a:r>
            <a:r>
              <a:rPr lang="zh-CN" altLang="en-US" dirty="0" smtClean="0"/>
              <a:t>进行内存分配时犯出的错误。</a:t>
            </a:r>
            <a:r>
              <a:rPr lang="en-US" altLang="zh-CN" dirty="0" smtClean="0"/>
              <a:t>1998 </a:t>
            </a:r>
            <a:r>
              <a:rPr lang="zh-CN" altLang="en-US" dirty="0" smtClean="0"/>
              <a:t>年出现了</a:t>
            </a:r>
            <a:r>
              <a:rPr lang="en-US" altLang="zh-CN" dirty="0" smtClean="0"/>
              <a:t>phkmalloc</a:t>
            </a:r>
            <a:r>
              <a:rPr lang="zh-CN" altLang="en-US" dirty="0" smtClean="0"/>
              <a:t>，一个叫做</a:t>
            </a:r>
            <a:r>
              <a:rPr lang="en-US" altLang="zh-CN" dirty="0" smtClean="0"/>
              <a:t>poul henning kamp</a:t>
            </a:r>
            <a:r>
              <a:rPr lang="zh-CN" altLang="en-US" dirty="0" smtClean="0"/>
              <a:t>的人为</a:t>
            </a:r>
            <a:r>
              <a:rPr lang="en-US" altLang="zh-CN" dirty="0" smtClean="0"/>
              <a:t>freebsd</a:t>
            </a:r>
            <a:r>
              <a:rPr lang="zh-CN" altLang="en-US" dirty="0" smtClean="0"/>
              <a:t>系统做的，</a:t>
            </a:r>
            <a:r>
              <a:rPr lang="en-US" altLang="zh-CN" dirty="0" smtClean="0"/>
              <a:t>phkmalloc</a:t>
            </a:r>
            <a:r>
              <a:rPr lang="zh-CN" altLang="en-US" smtClean="0"/>
              <a:t>的策略是对程序员完全不信任，</a:t>
            </a:r>
            <a:r>
              <a:rPr lang="zh-CN" altLang="en-US" dirty="0" smtClean="0"/>
              <a:t>由</a:t>
            </a:r>
            <a:r>
              <a:rPr lang="en-US" altLang="zh-CN" dirty="0" smtClean="0"/>
              <a:t>allocator</a:t>
            </a:r>
            <a:r>
              <a:rPr lang="zh-CN" altLang="en-US" dirty="0" smtClean="0"/>
              <a:t>来解决内存分配时发生的</a:t>
            </a:r>
            <a:r>
              <a:rPr lang="en-US" altLang="zh-CN" dirty="0" smtClean="0"/>
              <a:t>dangglingpointers</a:t>
            </a:r>
            <a:r>
              <a:rPr lang="zh-CN" altLang="en-US" dirty="0" smtClean="0"/>
              <a:t>的问题，无论是程序员想要在分配的区块外写入内存、或者释放修改过的指针、或者</a:t>
            </a:r>
            <a:r>
              <a:rPr lang="en-US" altLang="zh-CN" dirty="0" smtClean="0"/>
              <a:t>double free</a:t>
            </a:r>
            <a:r>
              <a:rPr lang="zh-CN" altLang="en-US" dirty="0" smtClean="0"/>
              <a:t>或者</a:t>
            </a:r>
            <a:r>
              <a:rPr lang="en-US" altLang="zh-CN" dirty="0" smtClean="0"/>
              <a:t>use after free</a:t>
            </a:r>
            <a:r>
              <a:rPr lang="zh-CN" altLang="en-US" dirty="0" smtClean="0"/>
              <a:t>，它全部解决掉，程序员完全不用担心内存分配导致的</a:t>
            </a:r>
            <a:r>
              <a:rPr lang="en-US" altLang="zh-CN" dirty="0" smtClean="0"/>
              <a:t>danglingpointer</a:t>
            </a:r>
            <a:r>
              <a:rPr lang="zh-CN" altLang="en-US" dirty="0" smtClean="0"/>
              <a:t>问题。比如它解决</a:t>
            </a:r>
            <a:r>
              <a:rPr lang="en-US" altLang="zh-CN" dirty="0" smtClean="0"/>
              <a:t>double free</a:t>
            </a:r>
            <a:r>
              <a:rPr lang="zh-CN" altLang="en-US" dirty="0" smtClean="0"/>
              <a:t>的方法就是在释放一块内存时去检查这快内存是否属于</a:t>
            </a:r>
            <a:r>
              <a:rPr lang="en-US" altLang="zh-CN" dirty="0" smtClean="0"/>
              <a:t>allocator</a:t>
            </a:r>
            <a:r>
              <a:rPr lang="zh-CN" altLang="en-US" dirty="0" smtClean="0"/>
              <a:t>管理。这让</a:t>
            </a:r>
            <a:r>
              <a:rPr lang="en-US" altLang="zh-CN" dirty="0" smtClean="0"/>
              <a:t>allocator</a:t>
            </a:r>
            <a:r>
              <a:rPr lang="zh-CN" altLang="en-US" dirty="0" smtClean="0"/>
              <a:t>的安全性上升了一个巨大台阶。但是缺点非常明显，在当时多线程急速发展的时代，</a:t>
            </a:r>
            <a:r>
              <a:rPr lang="en-US" altLang="zh-CN" dirty="0" smtClean="0"/>
              <a:t>allocator</a:t>
            </a:r>
            <a:r>
              <a:rPr lang="zh-CN" altLang="en-US" dirty="0" smtClean="0"/>
              <a:t>的速度才是关键。如此多的检查成为了内存分配的桎梏。但是它依然作为 </a:t>
            </a:r>
            <a:r>
              <a:rPr lang="en-US" altLang="zh-CN" dirty="0" smtClean="0"/>
              <a:t>freeBSD</a:t>
            </a:r>
            <a:r>
              <a:rPr lang="zh-CN" altLang="en-US" dirty="0" smtClean="0"/>
              <a:t>系统的内置内存分配器工作了很长一段时间，</a:t>
            </a:r>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14</a:t>
            </a:fld>
            <a:endParaRPr lang="zh-CN" altLang="en-US"/>
          </a:p>
        </p:txBody>
      </p:sp>
    </p:spTree>
    <p:extLst>
      <p:ext uri="{BB962C8B-B14F-4D97-AF65-F5344CB8AC3E}">
        <p14:creationId xmlns:p14="http://schemas.microsoft.com/office/powerpoint/2010/main" val="38605035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freeBSD</a:t>
            </a:r>
            <a:r>
              <a:rPr lang="zh-CN" altLang="en-US" baseline="0" dirty="0" smtClean="0"/>
              <a:t>是一个</a:t>
            </a:r>
            <a:r>
              <a:rPr lang="en-US" altLang="zh-CN" baseline="0" dirty="0" smtClean="0"/>
              <a:t>93</a:t>
            </a:r>
            <a:r>
              <a:rPr lang="zh-CN" altLang="en-US" baseline="0" dirty="0" smtClean="0"/>
              <a:t>年开始发展的</a:t>
            </a:r>
            <a:r>
              <a:rPr lang="en-US" altLang="zh-CN" baseline="0" dirty="0" smtClean="0"/>
              <a:t>unix</a:t>
            </a:r>
            <a:r>
              <a:rPr lang="zh-CN" altLang="en-US" baseline="0" dirty="0" smtClean="0"/>
              <a:t>系统，我们所熟知的任天堂</a:t>
            </a:r>
            <a:r>
              <a:rPr lang="en-US" altLang="zh-CN" baseline="0" dirty="0" smtClean="0"/>
              <a:t>switch</a:t>
            </a:r>
            <a:r>
              <a:rPr lang="zh-CN" altLang="en-US" baseline="0" dirty="0" smtClean="0"/>
              <a:t>游戏机，就是采用了</a:t>
            </a:r>
            <a:r>
              <a:rPr lang="en-US" altLang="zh-CN" baseline="0" dirty="0" smtClean="0"/>
              <a:t>Freebsd</a:t>
            </a:r>
            <a:r>
              <a:rPr lang="zh-CN" altLang="en-US" baseline="0" dirty="0" smtClean="0"/>
              <a:t>作为内核。</a:t>
            </a:r>
            <a:r>
              <a:rPr lang="en-US" altLang="zh-CN" baseline="0" dirty="0" smtClean="0"/>
              <a:t>Phkmalloc</a:t>
            </a:r>
            <a:r>
              <a:rPr lang="zh-CN" altLang="en-US" baseline="0" dirty="0" smtClean="0"/>
              <a:t>在</a:t>
            </a:r>
            <a:r>
              <a:rPr lang="en-US" altLang="zh-CN" baseline="0" dirty="0" smtClean="0"/>
              <a:t>FREEBSD</a:t>
            </a:r>
            <a:r>
              <a:rPr lang="zh-CN" altLang="en-US" baseline="0" dirty="0" smtClean="0"/>
              <a:t>一直服役</a:t>
            </a:r>
            <a:r>
              <a:rPr lang="zh-CN" altLang="en-US" dirty="0" smtClean="0"/>
              <a:t>到</a:t>
            </a:r>
            <a:r>
              <a:rPr lang="en-US" altLang="zh-CN" dirty="0" smtClean="0"/>
              <a:t>jemalloc</a:t>
            </a:r>
            <a:r>
              <a:rPr lang="zh-CN" altLang="en-US" dirty="0" smtClean="0"/>
              <a:t>出现，</a:t>
            </a:r>
            <a:r>
              <a:rPr lang="en-US" altLang="zh-CN" dirty="0" smtClean="0"/>
              <a:t>jemalloc</a:t>
            </a:r>
            <a:r>
              <a:rPr lang="zh-CN" altLang="en-US" dirty="0" smtClean="0"/>
              <a:t>在多线程问题上做出了巨大提升，</a:t>
            </a:r>
            <a:r>
              <a:rPr lang="en-US" altLang="zh-CN" baseline="0" dirty="0" smtClean="0"/>
              <a:t> </a:t>
            </a:r>
            <a:r>
              <a:rPr lang="zh-CN" altLang="en-US" baseline="0" dirty="0" smtClean="0"/>
              <a:t>才代替了</a:t>
            </a:r>
            <a:r>
              <a:rPr lang="en-US" altLang="zh-CN" baseline="0" dirty="0" smtClean="0"/>
              <a:t>phkmalloc</a:t>
            </a:r>
            <a:r>
              <a:rPr lang="zh-CN" altLang="en-US" baseline="0" dirty="0" smtClean="0"/>
              <a:t>成为了</a:t>
            </a:r>
            <a:r>
              <a:rPr lang="en-US" altLang="zh-CN" baseline="0" dirty="0" smtClean="0"/>
              <a:t>freeBSD</a:t>
            </a:r>
            <a:r>
              <a:rPr lang="zh-CN" altLang="en-US" baseline="0" dirty="0" smtClean="0"/>
              <a:t>系统的内置分配器。时间原因，我们也不再介绍</a:t>
            </a:r>
            <a:r>
              <a:rPr lang="en-US" altLang="zh-CN" baseline="0" dirty="0" smtClean="0"/>
              <a:t>jemalloc</a:t>
            </a:r>
            <a:r>
              <a:rPr lang="zh-CN" altLang="en-US" baseline="0" dirty="0" smtClean="0"/>
              <a:t>了。事实上如今</a:t>
            </a:r>
            <a:r>
              <a:rPr lang="en-US" altLang="zh-CN" baseline="0" dirty="0" smtClean="0"/>
              <a:t>jemalloc</a:t>
            </a:r>
            <a:r>
              <a:rPr lang="zh-CN" altLang="en-US" baseline="0" dirty="0" smtClean="0"/>
              <a:t>和</a:t>
            </a:r>
            <a:r>
              <a:rPr lang="en-US" altLang="zh-CN" baseline="0" dirty="0" smtClean="0"/>
              <a:t>tcmalloc</a:t>
            </a:r>
            <a:r>
              <a:rPr lang="zh-CN" altLang="en-US" baseline="0" dirty="0" smtClean="0"/>
              <a:t>可以说就是目前性能最好的两个</a:t>
            </a:r>
            <a:r>
              <a:rPr lang="en-US" altLang="zh-CN" baseline="0" dirty="0" smtClean="0"/>
              <a:t>allocator</a:t>
            </a:r>
            <a:r>
              <a:rPr lang="zh-CN" altLang="en-US" baseline="0" dirty="0" smtClean="0"/>
              <a:t>了。</a:t>
            </a:r>
            <a:endParaRPr lang="zh-CN" altLang="en-US" dirty="0" smtClean="0"/>
          </a:p>
        </p:txBody>
      </p:sp>
      <p:sp>
        <p:nvSpPr>
          <p:cNvPr id="4" name="灯片编号占位符 3"/>
          <p:cNvSpPr>
            <a:spLocks noGrp="1"/>
          </p:cNvSpPr>
          <p:nvPr>
            <p:ph type="sldNum" sz="quarter" idx="10"/>
          </p:nvPr>
        </p:nvSpPr>
        <p:spPr/>
        <p:txBody>
          <a:bodyPr/>
          <a:lstStyle/>
          <a:p>
            <a:fld id="{652BECF0-10CC-4FA0-835B-27F9AD5FBF39}" type="slidenum">
              <a:rPr lang="zh-CN" altLang="en-US" smtClean="0"/>
              <a:t>15</a:t>
            </a:fld>
            <a:endParaRPr lang="zh-CN" altLang="en-US"/>
          </a:p>
        </p:txBody>
      </p:sp>
    </p:spTree>
    <p:extLst>
      <p:ext uri="{BB962C8B-B14F-4D97-AF65-F5344CB8AC3E}">
        <p14:creationId xmlns:p14="http://schemas.microsoft.com/office/powerpoint/2010/main" val="31366729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我们既然已经看了这么多的</a:t>
            </a:r>
            <a:r>
              <a:rPr lang="en-US" altLang="zh-CN" dirty="0" smtClean="0"/>
              <a:t>allocator</a:t>
            </a:r>
            <a:r>
              <a:rPr lang="zh-CN" altLang="en-US" dirty="0" smtClean="0"/>
              <a:t>，现在先来对这几个</a:t>
            </a:r>
            <a:r>
              <a:rPr lang="en-US" altLang="zh-CN" dirty="0" smtClean="0"/>
              <a:t>allocator</a:t>
            </a:r>
            <a:r>
              <a:rPr lang="zh-CN" altLang="en-US" dirty="0" smtClean="0"/>
              <a:t>做个评价，</a:t>
            </a:r>
            <a:r>
              <a:rPr lang="en-US" altLang="zh-CN" dirty="0" smtClean="0"/>
              <a:t>2011</a:t>
            </a:r>
            <a:r>
              <a:rPr lang="zh-CN" altLang="en-US" dirty="0" smtClean="0"/>
              <a:t>年</a:t>
            </a:r>
            <a:r>
              <a:rPr lang="en-US" altLang="zh-CN" dirty="0" smtClean="0"/>
              <a:t>facebook</a:t>
            </a:r>
            <a:r>
              <a:rPr lang="zh-CN" altLang="en-US" dirty="0" smtClean="0"/>
              <a:t>对几个知名的</a:t>
            </a:r>
            <a:r>
              <a:rPr lang="en-US" altLang="zh-CN" dirty="0" smtClean="0"/>
              <a:t>allocator</a:t>
            </a:r>
            <a:r>
              <a:rPr lang="zh-CN" altLang="en-US" dirty="0" smtClean="0"/>
              <a:t>做出了测试，从吞吐率的角度上来看，基本上可以说是最好的两个</a:t>
            </a:r>
            <a:r>
              <a:rPr lang="en-US" altLang="zh-CN" dirty="0" smtClean="0"/>
              <a:t>allocator</a:t>
            </a:r>
            <a:r>
              <a:rPr lang="zh-CN" altLang="en-US" dirty="0" smtClean="0"/>
              <a:t>就是</a:t>
            </a:r>
            <a:r>
              <a:rPr lang="en-US" altLang="zh-CN" dirty="0" smtClean="0"/>
              <a:t>tcmalloc</a:t>
            </a:r>
            <a:r>
              <a:rPr lang="zh-CN" altLang="en-US" dirty="0" smtClean="0"/>
              <a:t>和</a:t>
            </a:r>
            <a:r>
              <a:rPr lang="en-US" altLang="zh-CN" dirty="0" smtClean="0"/>
              <a:t>jemalloc</a:t>
            </a:r>
            <a:r>
              <a:rPr lang="zh-CN" altLang="en-US" dirty="0" smtClean="0"/>
              <a:t>了，性能已经可以说是</a:t>
            </a:r>
            <a:r>
              <a:rPr lang="en-US" altLang="zh-CN" dirty="0" smtClean="0"/>
              <a:t>ptmalloc</a:t>
            </a:r>
            <a:r>
              <a:rPr lang="zh-CN" altLang="en-US" dirty="0" smtClean="0"/>
              <a:t>的两倍了，而且这两个</a:t>
            </a:r>
            <a:r>
              <a:rPr lang="en-US" altLang="zh-CN" dirty="0" smtClean="0"/>
              <a:t>allocator</a:t>
            </a:r>
            <a:r>
              <a:rPr lang="zh-CN" altLang="en-US" dirty="0" smtClean="0"/>
              <a:t>已经发展到</a:t>
            </a:r>
            <a:r>
              <a:rPr lang="en-US" altLang="zh-CN" dirty="0" smtClean="0"/>
              <a:t>2022</a:t>
            </a:r>
            <a:r>
              <a:rPr lang="zh-CN" altLang="en-US" dirty="0" smtClean="0"/>
              <a:t>年的今天了。</a:t>
            </a:r>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16</a:t>
            </a:fld>
            <a:endParaRPr lang="zh-CN" altLang="en-US"/>
          </a:p>
        </p:txBody>
      </p:sp>
    </p:spTree>
    <p:extLst>
      <p:ext uri="{BB962C8B-B14F-4D97-AF65-F5344CB8AC3E}">
        <p14:creationId xmlns:p14="http://schemas.microsoft.com/office/powerpoint/2010/main" val="86254127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更不要说当前的</a:t>
            </a:r>
            <a:r>
              <a:rPr lang="en-US" altLang="zh-CN" dirty="0" smtClean="0"/>
              <a:t>ptmalloc</a:t>
            </a:r>
            <a:r>
              <a:rPr lang="zh-CN" altLang="en-US" dirty="0" smtClean="0"/>
              <a:t>饱受诟病的内存泄漏，无论知乎还是</a:t>
            </a:r>
            <a:r>
              <a:rPr lang="en-US" altLang="zh-CN" dirty="0" smtClean="0"/>
              <a:t>stackoverflow</a:t>
            </a:r>
            <a:r>
              <a:rPr lang="zh-CN" altLang="en-US" dirty="0" smtClean="0"/>
              <a:t>都有类似的问题。甚至还有公司做的软件产品的服务器开了三个月结果发现内存不够用导致崩溃的，原因就是因为这</a:t>
            </a:r>
            <a:r>
              <a:rPr lang="en-US" altLang="zh-CN" dirty="0" smtClean="0"/>
              <a:t>ptmalloc</a:t>
            </a:r>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17</a:t>
            </a:fld>
            <a:endParaRPr lang="zh-CN" altLang="en-US"/>
          </a:p>
        </p:txBody>
      </p:sp>
    </p:spTree>
    <p:extLst>
      <p:ext uri="{BB962C8B-B14F-4D97-AF65-F5344CB8AC3E}">
        <p14:creationId xmlns:p14="http://schemas.microsoft.com/office/powerpoint/2010/main" val="2270312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既然如此 ，我们还用</a:t>
            </a:r>
            <a:r>
              <a:rPr lang="en-US" altLang="zh-CN" dirty="0" smtClean="0"/>
              <a:t>ptmalloc</a:t>
            </a:r>
            <a:r>
              <a:rPr lang="zh-CN" altLang="en-US" dirty="0" smtClean="0"/>
              <a:t>干啥？ 事实上，除了</a:t>
            </a:r>
            <a:r>
              <a:rPr lang="en-US" altLang="zh-CN" dirty="0" smtClean="0"/>
              <a:t>ptmalloc</a:t>
            </a:r>
            <a:r>
              <a:rPr lang="zh-CN" altLang="en-US" dirty="0" smtClean="0"/>
              <a:t>是</a:t>
            </a:r>
            <a:r>
              <a:rPr lang="en-US" altLang="zh-CN" dirty="0" smtClean="0"/>
              <a:t>glibc</a:t>
            </a:r>
            <a:r>
              <a:rPr lang="zh-CN" altLang="en-US" dirty="0" smtClean="0"/>
              <a:t>默认的内存分配器这个原因以外，还有原因是，现在程序员们写的代码，受到</a:t>
            </a:r>
            <a:r>
              <a:rPr lang="en-US" altLang="zh-CN" dirty="0" smtClean="0"/>
              <a:t>allocator</a:t>
            </a:r>
            <a:r>
              <a:rPr lang="zh-CN" altLang="en-US" dirty="0" smtClean="0"/>
              <a:t>影响已经变小了，即便是饱受诟病的</a:t>
            </a:r>
            <a:r>
              <a:rPr lang="en-US" altLang="zh-CN" dirty="0" smtClean="0"/>
              <a:t>ptmalloc</a:t>
            </a:r>
            <a:r>
              <a:rPr lang="zh-CN" altLang="en-US" dirty="0" smtClean="0"/>
              <a:t>，大多数程序员们也会觉得无所谓。不过从另一个角度看，事实上社区们也会提出类似的问题，我能不能自己写一个</a:t>
            </a:r>
            <a:r>
              <a:rPr lang="en-US" altLang="zh-CN" dirty="0" smtClean="0"/>
              <a:t>allocator</a:t>
            </a:r>
            <a:r>
              <a:rPr lang="zh-CN" altLang="en-US" dirty="0" smtClean="0"/>
              <a:t>，自己用？当然是可以的，因为在不同的实际场景之下，</a:t>
            </a:r>
            <a:r>
              <a:rPr lang="en-US" altLang="zh-CN" dirty="0" smtClean="0"/>
              <a:t>allocator</a:t>
            </a:r>
            <a:r>
              <a:rPr lang="zh-CN" altLang="en-US" dirty="0" smtClean="0"/>
              <a:t>们的工作效率也是不一样的，如果能够做出一个</a:t>
            </a:r>
            <a:r>
              <a:rPr lang="en-US" altLang="zh-CN" dirty="0" smtClean="0"/>
              <a:t>allocator</a:t>
            </a:r>
            <a:r>
              <a:rPr lang="zh-CN" altLang="en-US" dirty="0" smtClean="0"/>
              <a:t>在当前场景下效率能够比普适性高的</a:t>
            </a:r>
            <a:r>
              <a:rPr lang="en-US" altLang="zh-CN" dirty="0" smtClean="0"/>
              <a:t>tcmalloc</a:t>
            </a:r>
            <a:r>
              <a:rPr lang="zh-CN" altLang="en-US" dirty="0" smtClean="0"/>
              <a:t>更好，那当然是更好的！所以，实际上</a:t>
            </a:r>
            <a:r>
              <a:rPr lang="en-US" altLang="zh-CN" dirty="0" smtClean="0"/>
              <a:t>allocator</a:t>
            </a:r>
            <a:r>
              <a:rPr lang="zh-CN" altLang="en-US" dirty="0" smtClean="0"/>
              <a:t>的论文非常之多，现有的百八十篇是至少的，而且你甚至可以发现他们的</a:t>
            </a:r>
            <a:r>
              <a:rPr lang="en-US" altLang="zh-CN" dirty="0" smtClean="0"/>
              <a:t>allocator</a:t>
            </a:r>
            <a:r>
              <a:rPr lang="zh-CN" altLang="en-US" dirty="0" smtClean="0"/>
              <a:t>结构都非常的相似。</a:t>
            </a:r>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18</a:t>
            </a:fld>
            <a:endParaRPr lang="zh-CN" altLang="en-US"/>
          </a:p>
        </p:txBody>
      </p:sp>
    </p:spTree>
    <p:extLst>
      <p:ext uri="{BB962C8B-B14F-4D97-AF65-F5344CB8AC3E}">
        <p14:creationId xmlns:p14="http://schemas.microsoft.com/office/powerpoint/2010/main" val="25233745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我们再看，现在的</a:t>
            </a:r>
            <a:r>
              <a:rPr lang="en-US" altLang="zh-CN" dirty="0" smtClean="0"/>
              <a:t>allocator</a:t>
            </a:r>
            <a:r>
              <a:rPr lang="zh-CN" altLang="en-US" dirty="0" smtClean="0"/>
              <a:t>究竟发展到哪一步了？未来</a:t>
            </a:r>
            <a:r>
              <a:rPr lang="en-US" altLang="zh-CN" dirty="0" smtClean="0"/>
              <a:t>allocator</a:t>
            </a:r>
            <a:r>
              <a:rPr lang="zh-CN" altLang="en-US" dirty="0" smtClean="0"/>
              <a:t>还有发展方向吗？ </a:t>
            </a:r>
            <a:r>
              <a:rPr lang="en-US" altLang="zh-CN" dirty="0" smtClean="0"/>
              <a:t>Google</a:t>
            </a:r>
            <a:r>
              <a:rPr lang="zh-CN" altLang="en-US" dirty="0" smtClean="0"/>
              <a:t>的大佬给出了几个观点，从时间上看，</a:t>
            </a:r>
            <a:r>
              <a:rPr lang="en-US" altLang="zh-CN" dirty="0" smtClean="0"/>
              <a:t>allocator</a:t>
            </a:r>
            <a:r>
              <a:rPr lang="zh-CN" altLang="en-US" dirty="0" smtClean="0"/>
              <a:t>提高速度的瓶颈，已经从</a:t>
            </a:r>
            <a:r>
              <a:rPr lang="en-US" altLang="zh-CN" dirty="0" smtClean="0"/>
              <a:t>allocator</a:t>
            </a:r>
            <a:r>
              <a:rPr lang="zh-CN" altLang="en-US" dirty="0" smtClean="0"/>
              <a:t>结构、多线程问题等等变成了如何增高快表的命中率，这也是</a:t>
            </a:r>
            <a:r>
              <a:rPr lang="en-US" altLang="zh-CN" dirty="0" smtClean="0"/>
              <a:t>google</a:t>
            </a:r>
            <a:r>
              <a:rPr lang="zh-CN" altLang="en-US" dirty="0" smtClean="0"/>
              <a:t>目前去更新</a:t>
            </a:r>
            <a:r>
              <a:rPr lang="en-US" altLang="zh-CN" dirty="0" smtClean="0"/>
              <a:t>tcmalloc</a:t>
            </a:r>
            <a:r>
              <a:rPr lang="zh-CN" altLang="en-US" dirty="0" smtClean="0"/>
              <a:t>的方向，同时他所追求的也是</a:t>
            </a:r>
            <a:r>
              <a:rPr lang="en-US" altLang="zh-CN" dirty="0" smtClean="0"/>
              <a:t>tcmalloc</a:t>
            </a:r>
            <a:r>
              <a:rPr lang="zh-CN" altLang="en-US" dirty="0" smtClean="0"/>
              <a:t>如何在谷歌大型的服务器组里面更好的工作。而从空间上看，对不同的应用程序来说，他们各自的空间使用情况也是不同的，空间使用的波峰和波谷会很大影响内存分配器产生的内存碎片，如何去让内存碎片的产生随着时间变化更加平均也是一个问题，这个问题和不同的需求场景又有很大的关系。</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19</a:t>
            </a:fld>
            <a:endParaRPr lang="zh-CN" altLang="en-US"/>
          </a:p>
        </p:txBody>
      </p:sp>
    </p:spTree>
    <p:extLst>
      <p:ext uri="{BB962C8B-B14F-4D97-AF65-F5344CB8AC3E}">
        <p14:creationId xmlns:p14="http://schemas.microsoft.com/office/powerpoint/2010/main" val="12115076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首先是目录，第一部分是</a:t>
            </a:r>
            <a:r>
              <a:rPr lang="en-US" altLang="zh-CN" dirty="0" smtClean="0"/>
              <a:t>allocator</a:t>
            </a:r>
            <a:r>
              <a:rPr lang="zh-CN" altLang="en-US" dirty="0" smtClean="0"/>
              <a:t>的来历，也可说是</a:t>
            </a:r>
            <a:r>
              <a:rPr lang="en-US" altLang="zh-CN" dirty="0" smtClean="0"/>
              <a:t>memory</a:t>
            </a:r>
            <a:r>
              <a:rPr lang="zh-CN" altLang="en-US" baseline="0" dirty="0" smtClean="0"/>
              <a:t> </a:t>
            </a:r>
            <a:r>
              <a:rPr lang="en-US" altLang="zh-CN" baseline="0" dirty="0" smtClean="0"/>
              <a:t>allocation</a:t>
            </a:r>
            <a:r>
              <a:rPr lang="zh-CN" altLang="en-US" baseline="0" dirty="0" smtClean="0"/>
              <a:t>的来历，第二部分是今天的</a:t>
            </a:r>
            <a:r>
              <a:rPr lang="en-US" altLang="zh-CN" baseline="0" dirty="0" smtClean="0"/>
              <a:t>allocator</a:t>
            </a:r>
            <a:r>
              <a:rPr lang="zh-CN" altLang="en-US" baseline="0" dirty="0" smtClean="0"/>
              <a:t>们，第三部分是</a:t>
            </a:r>
            <a:r>
              <a:rPr lang="en-US" altLang="zh-CN" baseline="0" dirty="0" smtClean="0"/>
              <a:t>allocator</a:t>
            </a:r>
            <a:r>
              <a:rPr lang="zh-CN" altLang="en-US" baseline="0" dirty="0" smtClean="0"/>
              <a:t>的未来会如何发展，最后一小部分是</a:t>
            </a:r>
            <a:r>
              <a:rPr lang="en-US" altLang="zh-CN" baseline="0" dirty="0" smtClean="0"/>
              <a:t>rust</a:t>
            </a:r>
            <a:r>
              <a:rPr lang="zh-CN" altLang="en-US" baseline="0" dirty="0" smtClean="0"/>
              <a:t>中的</a:t>
            </a:r>
            <a:r>
              <a:rPr lang="en-US" altLang="zh-CN" baseline="0" dirty="0" smtClean="0"/>
              <a:t>allocator</a:t>
            </a:r>
            <a:r>
              <a:rPr lang="zh-CN" altLang="en-US" baseline="0" dirty="0" smtClean="0"/>
              <a:t>是什么样子的</a:t>
            </a:r>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2</a:t>
            </a:fld>
            <a:endParaRPr lang="zh-CN" altLang="en-US"/>
          </a:p>
        </p:txBody>
      </p:sp>
    </p:spTree>
    <p:extLst>
      <p:ext uri="{BB962C8B-B14F-4D97-AF65-F5344CB8AC3E}">
        <p14:creationId xmlns:p14="http://schemas.microsoft.com/office/powerpoint/2010/main" val="176965739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另外，得益于硬件的发展，内存持久化也成为了一个很大的课题，如何让内存分配器在持久化内存的条件下发挥更好的性能，也是目前的一个大课题，现在来看发的有关</a:t>
            </a:r>
            <a:r>
              <a:rPr lang="en-US" altLang="zh-CN" dirty="0" smtClean="0"/>
              <a:t>allocator</a:t>
            </a:r>
            <a:r>
              <a:rPr lang="zh-CN" altLang="en-US" dirty="0" smtClean="0"/>
              <a:t>的论文，基本上</a:t>
            </a:r>
            <a:r>
              <a:rPr lang="en-US" altLang="zh-CN" dirty="0" smtClean="0"/>
              <a:t>10</a:t>
            </a:r>
            <a:r>
              <a:rPr lang="zh-CN" altLang="en-US" dirty="0" smtClean="0"/>
              <a:t>篇论文有</a:t>
            </a:r>
            <a:r>
              <a:rPr lang="en-US" altLang="zh-CN" dirty="0" smtClean="0"/>
              <a:t>8</a:t>
            </a:r>
            <a:r>
              <a:rPr lang="zh-CN" altLang="en-US" dirty="0" smtClean="0"/>
              <a:t>篇都是持久化内存分配器了。</a:t>
            </a:r>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20</a:t>
            </a:fld>
            <a:endParaRPr lang="zh-CN" altLang="en-US"/>
          </a:p>
        </p:txBody>
      </p:sp>
    </p:spTree>
    <p:extLst>
      <p:ext uri="{BB962C8B-B14F-4D97-AF65-F5344CB8AC3E}">
        <p14:creationId xmlns:p14="http://schemas.microsoft.com/office/powerpoint/2010/main" val="2766261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我们最后把</a:t>
            </a:r>
            <a:r>
              <a:rPr lang="en-US" altLang="zh-CN" dirty="0" smtClean="0"/>
              <a:t>allocator</a:t>
            </a:r>
            <a:r>
              <a:rPr lang="zh-CN" altLang="en-US" dirty="0" smtClean="0"/>
              <a:t>放在</a:t>
            </a:r>
            <a:r>
              <a:rPr lang="en-US" altLang="zh-CN" dirty="0" smtClean="0"/>
              <a:t>rust</a:t>
            </a:r>
            <a:r>
              <a:rPr lang="zh-CN" altLang="en-US" dirty="0" smtClean="0"/>
              <a:t>中看，一个注重内存安全的语言，它的</a:t>
            </a:r>
            <a:r>
              <a:rPr lang="en-US" altLang="zh-CN" dirty="0" smtClean="0"/>
              <a:t>allocator</a:t>
            </a:r>
            <a:r>
              <a:rPr lang="zh-CN" altLang="en-US" dirty="0" smtClean="0"/>
              <a:t>又是什么样的呢？事实上，它默认的内存分配器有两个，一个就是那个饱受诟病的</a:t>
            </a:r>
            <a:r>
              <a:rPr lang="en-US" altLang="zh-CN" dirty="0" smtClean="0"/>
              <a:t>ptmalloc</a:t>
            </a:r>
            <a:r>
              <a:rPr lang="zh-CN" altLang="en-US" dirty="0" smtClean="0"/>
              <a:t>，而另一个是</a:t>
            </a:r>
            <a:r>
              <a:rPr lang="en-US" altLang="zh-CN" dirty="0" smtClean="0"/>
              <a:t>jemalloc</a:t>
            </a:r>
            <a:r>
              <a:rPr lang="zh-CN" altLang="en-US" dirty="0" smtClean="0"/>
              <a:t>。当前</a:t>
            </a:r>
            <a:r>
              <a:rPr lang="en-US" altLang="zh-CN" dirty="0" smtClean="0"/>
              <a:t>rust</a:t>
            </a:r>
            <a:r>
              <a:rPr lang="zh-CN" altLang="en-US" dirty="0" smtClean="0"/>
              <a:t>有关</a:t>
            </a:r>
            <a:r>
              <a:rPr lang="en-US" altLang="zh-CN" dirty="0" smtClean="0"/>
              <a:t>allocator</a:t>
            </a:r>
            <a:r>
              <a:rPr lang="zh-CN" altLang="en-US" dirty="0" smtClean="0"/>
              <a:t>的</a:t>
            </a:r>
            <a:r>
              <a:rPr lang="en-US" altLang="zh-CN" dirty="0" smtClean="0"/>
              <a:t>RFC</a:t>
            </a:r>
            <a:r>
              <a:rPr lang="zh-CN" altLang="en-US" dirty="0" smtClean="0"/>
              <a:t>有两个 ，一个是</a:t>
            </a:r>
            <a:r>
              <a:rPr lang="en-US" altLang="zh-CN" dirty="0" smtClean="0"/>
              <a:t>RFC1398</a:t>
            </a:r>
            <a:r>
              <a:rPr lang="zh-CN" altLang="en-US" dirty="0" smtClean="0"/>
              <a:t>，另一个是</a:t>
            </a:r>
            <a:r>
              <a:rPr lang="en-US" altLang="zh-CN" dirty="0" smtClean="0"/>
              <a:t>RFC1974</a:t>
            </a:r>
            <a:r>
              <a:rPr lang="zh-CN" altLang="en-US" dirty="0" smtClean="0"/>
              <a:t>，它们的观点是，默认的分配器可能会不适合当前的使用场景，这是一点，另外，默认分配器总是会有问题，比如</a:t>
            </a:r>
            <a:r>
              <a:rPr lang="en-US" altLang="zh-CN" dirty="0" smtClean="0"/>
              <a:t>jemalloc</a:t>
            </a:r>
            <a:r>
              <a:rPr lang="zh-CN" altLang="en-US" dirty="0" smtClean="0"/>
              <a:t>在某些情况下会产生死锁。他们希望能够使用自定义</a:t>
            </a:r>
            <a:r>
              <a:rPr lang="en-US" altLang="zh-CN" dirty="0" smtClean="0"/>
              <a:t>allocator</a:t>
            </a:r>
            <a:r>
              <a:rPr lang="zh-CN" altLang="en-US" dirty="0" smtClean="0"/>
              <a:t>，这也和之前</a:t>
            </a:r>
            <a:r>
              <a:rPr lang="en-US" altLang="zh-CN" dirty="0" smtClean="0"/>
              <a:t>google</a:t>
            </a:r>
            <a:r>
              <a:rPr lang="zh-CN" altLang="en-US" dirty="0" smtClean="0"/>
              <a:t>的观点不谋而合，以需求驱动更合适的</a:t>
            </a:r>
            <a:r>
              <a:rPr lang="en-US" altLang="zh-CN" dirty="0" smtClean="0"/>
              <a:t>allocator</a:t>
            </a:r>
            <a:r>
              <a:rPr lang="zh-CN" altLang="en-US" dirty="0" smtClean="0"/>
              <a:t>。之前我们所做的一个工作，就是利用了</a:t>
            </a:r>
            <a:r>
              <a:rPr lang="en-US" altLang="zh-CN" dirty="0" smtClean="0"/>
              <a:t>RFC1974</a:t>
            </a:r>
            <a:r>
              <a:rPr lang="zh-CN" altLang="en-US" dirty="0" smtClean="0"/>
              <a:t>，自己重做了一个</a:t>
            </a:r>
            <a:r>
              <a:rPr lang="en-US" altLang="zh-CN" dirty="0" smtClean="0"/>
              <a:t>allocator</a:t>
            </a:r>
            <a:r>
              <a:rPr lang="zh-CN" altLang="en-US" dirty="0" smtClean="0"/>
              <a:t>，最后取得了不错的结果。</a:t>
            </a:r>
            <a:endParaRPr lang="en-US" altLang="zh-CN" dirty="0" smtClean="0"/>
          </a:p>
        </p:txBody>
      </p:sp>
      <p:sp>
        <p:nvSpPr>
          <p:cNvPr id="4" name="灯片编号占位符 3"/>
          <p:cNvSpPr>
            <a:spLocks noGrp="1"/>
          </p:cNvSpPr>
          <p:nvPr>
            <p:ph type="sldNum" sz="quarter" idx="10"/>
          </p:nvPr>
        </p:nvSpPr>
        <p:spPr/>
        <p:txBody>
          <a:bodyPr/>
          <a:lstStyle/>
          <a:p>
            <a:fld id="{652BECF0-10CC-4FA0-835B-27F9AD5FBF39}" type="slidenum">
              <a:rPr lang="zh-CN" altLang="en-US" smtClean="0"/>
              <a:t>21</a:t>
            </a:fld>
            <a:endParaRPr lang="zh-CN" altLang="en-US"/>
          </a:p>
        </p:txBody>
      </p:sp>
    </p:spTree>
    <p:extLst>
      <p:ext uri="{BB962C8B-B14F-4D97-AF65-F5344CB8AC3E}">
        <p14:creationId xmlns:p14="http://schemas.microsoft.com/office/powerpoint/2010/main" val="338233044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以下是</a:t>
            </a:r>
            <a:r>
              <a:rPr lang="en-US" altLang="zh-CN" dirty="0" smtClean="0"/>
              <a:t>references</a:t>
            </a:r>
            <a:r>
              <a:rPr lang="zh-CN" altLang="en-US" dirty="0" smtClean="0"/>
              <a:t>，谢谢各位同学。</a:t>
            </a:r>
            <a:endParaRPr lang="en-US" altLang="zh-CN" dirty="0" smtClean="0"/>
          </a:p>
        </p:txBody>
      </p:sp>
      <p:sp>
        <p:nvSpPr>
          <p:cNvPr id="4" name="灯片编号占位符 3"/>
          <p:cNvSpPr>
            <a:spLocks noGrp="1"/>
          </p:cNvSpPr>
          <p:nvPr>
            <p:ph type="sldNum" sz="quarter" idx="10"/>
          </p:nvPr>
        </p:nvSpPr>
        <p:spPr/>
        <p:txBody>
          <a:bodyPr/>
          <a:lstStyle/>
          <a:p>
            <a:fld id="{652BECF0-10CC-4FA0-835B-27F9AD5FBF39}" type="slidenum">
              <a:rPr lang="zh-CN" altLang="en-US" smtClean="0"/>
              <a:t>22</a:t>
            </a:fld>
            <a:endParaRPr lang="zh-CN" altLang="en-US"/>
          </a:p>
        </p:txBody>
      </p:sp>
    </p:spTree>
    <p:extLst>
      <p:ext uri="{BB962C8B-B14F-4D97-AF65-F5344CB8AC3E}">
        <p14:creationId xmlns:p14="http://schemas.microsoft.com/office/powerpoint/2010/main" val="13485347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以下是</a:t>
            </a:r>
            <a:r>
              <a:rPr lang="en-US" altLang="zh-CN" dirty="0" smtClean="0"/>
              <a:t>references</a:t>
            </a:r>
            <a:r>
              <a:rPr lang="zh-CN" altLang="en-US" dirty="0" smtClean="0"/>
              <a:t>，谢谢各位同学。</a:t>
            </a:r>
            <a:endParaRPr lang="en-US" altLang="zh-CN" dirty="0" smtClean="0"/>
          </a:p>
        </p:txBody>
      </p:sp>
      <p:sp>
        <p:nvSpPr>
          <p:cNvPr id="4" name="灯片编号占位符 3"/>
          <p:cNvSpPr>
            <a:spLocks noGrp="1"/>
          </p:cNvSpPr>
          <p:nvPr>
            <p:ph type="sldNum" sz="quarter" idx="10"/>
          </p:nvPr>
        </p:nvSpPr>
        <p:spPr/>
        <p:txBody>
          <a:bodyPr/>
          <a:lstStyle/>
          <a:p>
            <a:fld id="{652BECF0-10CC-4FA0-835B-27F9AD5FBF39}" type="slidenum">
              <a:rPr lang="zh-CN" altLang="en-US" smtClean="0"/>
              <a:t>23</a:t>
            </a:fld>
            <a:endParaRPr lang="zh-CN" altLang="en-US"/>
          </a:p>
        </p:txBody>
      </p:sp>
    </p:spTree>
    <p:extLst>
      <p:ext uri="{BB962C8B-B14F-4D97-AF65-F5344CB8AC3E}">
        <p14:creationId xmlns:p14="http://schemas.microsoft.com/office/powerpoint/2010/main" val="16246746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smtClean="0"/>
          </a:p>
        </p:txBody>
      </p:sp>
      <p:sp>
        <p:nvSpPr>
          <p:cNvPr id="4" name="灯片编号占位符 3"/>
          <p:cNvSpPr>
            <a:spLocks noGrp="1"/>
          </p:cNvSpPr>
          <p:nvPr>
            <p:ph type="sldNum" sz="quarter" idx="10"/>
          </p:nvPr>
        </p:nvSpPr>
        <p:spPr/>
        <p:txBody>
          <a:bodyPr/>
          <a:lstStyle/>
          <a:p>
            <a:fld id="{652BECF0-10CC-4FA0-835B-27F9AD5FBF39}" type="slidenum">
              <a:rPr lang="zh-CN" altLang="en-US" smtClean="0"/>
              <a:t>24</a:t>
            </a:fld>
            <a:endParaRPr lang="zh-CN" altLang="en-US"/>
          </a:p>
        </p:txBody>
      </p:sp>
    </p:spTree>
    <p:extLst>
      <p:ext uri="{BB962C8B-B14F-4D97-AF65-F5344CB8AC3E}">
        <p14:creationId xmlns:p14="http://schemas.microsoft.com/office/powerpoint/2010/main" val="12681356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静态内存分配是内存分配的开端，静态内存分配就是程序编译和连接期间就确定内存分配的大小以及位置。被认为的第一个高级语言</a:t>
            </a:r>
            <a:r>
              <a:rPr lang="en-US" altLang="zh-CN" dirty="0" smtClean="0"/>
              <a:t>fortran</a:t>
            </a:r>
            <a:r>
              <a:rPr lang="zh-CN" altLang="en-US" dirty="0" smtClean="0"/>
              <a:t>语言就是在编译期间分配所有的内存，并且把变量的名称绑定到目标内存并且冻结住。这显然是限制非常之大的，没有办法支持可变的内存，这也意味着所有数据结构大小在运行时都是已知的，固定长度、没有链表，虽然限制非常大，但是执行起来也非常快，不需要管理内存，也没有要管的堆栈。优点就是有非常强的鲁棒性，更不会发生</a:t>
            </a:r>
            <a:r>
              <a:rPr lang="en-US" altLang="zh-CN" dirty="0" smtClean="0"/>
              <a:t>OOM</a:t>
            </a:r>
            <a:r>
              <a:rPr lang="zh-CN" altLang="en-US" dirty="0" smtClean="0"/>
              <a:t>的问题，因为所有的内存都是已知的。与静态内存分配相对应的就是动态内存分配，静态内存分配发生在程序编译和连接的时候，而动态内存分配就是在程序运行的期间，我们才能够确定内存分配的大小，并且动态内存分配都是在堆上的。</a:t>
            </a:r>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3</a:t>
            </a:fld>
            <a:endParaRPr lang="zh-CN" altLang="en-US"/>
          </a:p>
        </p:txBody>
      </p:sp>
    </p:spTree>
    <p:extLst>
      <p:ext uri="{BB962C8B-B14F-4D97-AF65-F5344CB8AC3E}">
        <p14:creationId xmlns:p14="http://schemas.microsoft.com/office/powerpoint/2010/main" val="3149110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接下来就是一个比较傻的问题，为什么需要动态内存分配？对于一个大型的软件产品来说，拥有几十万行代码，如果里面的数组都是静态大小，每次维护需要更改硬编码的数组大小的值，这就是一个噩梦难度的维护。所以说即便会带来如此多的内存溢出、内存泄露的各种各样的问题，我们是一定需要动态内存分配的。</a:t>
            </a:r>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4</a:t>
            </a:fld>
            <a:endParaRPr lang="zh-CN" altLang="en-US"/>
          </a:p>
        </p:txBody>
      </p:sp>
    </p:spTree>
    <p:extLst>
      <p:ext uri="{BB962C8B-B14F-4D97-AF65-F5344CB8AC3E}">
        <p14:creationId xmlns:p14="http://schemas.microsoft.com/office/powerpoint/2010/main" val="14490431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最终堆内存分配管理 </a:t>
            </a:r>
            <a:r>
              <a:rPr lang="en-US" altLang="zh-CN" dirty="0" smtClean="0"/>
              <a:t>heapallocation </a:t>
            </a:r>
            <a:r>
              <a:rPr lang="zh-CN" altLang="en-US" dirty="0" smtClean="0"/>
              <a:t>出现了，堆内存管理的技术已经存在了很长的时间，并且直到今天还在发展。数据可以存放在可变大变小的内存块，用完可以释放，也不需要像栈内存一样释放需要有先后顺序，程序员想怎么释放就怎么释放，想怎么申请就怎么申请，堆分配出现之后，内存管理的灵活性上升了一个巨大的台阶。内存管理好像已经非常容易了，但是与之带来的问题也是非常明显，鲁棒性一塌糊涂，有内存溢出以及泄露的问题，而且堆内存的管理是一个无论时间和空间上都是开销非常高的工作，严重影响程序的性能。</a:t>
            </a:r>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5</a:t>
            </a:fld>
            <a:endParaRPr lang="zh-CN" altLang="en-US"/>
          </a:p>
        </p:txBody>
      </p:sp>
    </p:spTree>
    <p:extLst>
      <p:ext uri="{BB962C8B-B14F-4D97-AF65-F5344CB8AC3E}">
        <p14:creationId xmlns:p14="http://schemas.microsoft.com/office/powerpoint/2010/main" val="35817492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堆内存的分配器从内存释放的可见性上来讲分为两种，一种是显示的分配器，内存的分配和释放都是需要手动的，我们所熟知的</a:t>
            </a:r>
            <a:r>
              <a:rPr lang="en-US" altLang="zh-CN" dirty="0" smtClean="0"/>
              <a:t>malloc</a:t>
            </a:r>
            <a:r>
              <a:rPr lang="zh-CN" altLang="en-US" dirty="0" smtClean="0"/>
              <a:t>函数实际上就是属于显示的分配器，另外一种大家肯定也听说过，就是</a:t>
            </a:r>
            <a:r>
              <a:rPr lang="en-US" altLang="zh-CN" dirty="0" smtClean="0"/>
              <a:t>garbage collector</a:t>
            </a:r>
            <a:r>
              <a:rPr lang="zh-CN" altLang="en-US" dirty="0" smtClean="0"/>
              <a:t>，他只需要你显示申请内存但是释放不需要你管，比如</a:t>
            </a:r>
            <a:r>
              <a:rPr lang="en-US" altLang="zh-CN" dirty="0" smtClean="0"/>
              <a:t>c#</a:t>
            </a:r>
            <a:r>
              <a:rPr lang="zh-CN" altLang="en-US" dirty="0" smtClean="0"/>
              <a:t>里</a:t>
            </a:r>
            <a:r>
              <a:rPr lang="en-US" altLang="zh-CN" dirty="0" smtClean="0"/>
              <a:t>new</a:t>
            </a:r>
            <a:r>
              <a:rPr lang="zh-CN" altLang="en-US" dirty="0" smtClean="0"/>
              <a:t>一下就可以，后面就不用理他了，</a:t>
            </a:r>
            <a:r>
              <a:rPr lang="en-US" altLang="zh-CN" dirty="0" smtClean="0"/>
              <a:t>garbage collector</a:t>
            </a:r>
            <a:r>
              <a:rPr lang="zh-CN" altLang="en-US" dirty="0" smtClean="0"/>
              <a:t>总是会检测一个已经分配了的快什么时候程序不用它了，</a:t>
            </a:r>
            <a:r>
              <a:rPr lang="en-US" altLang="zh-CN" dirty="0" smtClean="0"/>
              <a:t>garbage collector</a:t>
            </a:r>
            <a:r>
              <a:rPr lang="zh-CN" altLang="en-US" dirty="0" smtClean="0"/>
              <a:t>会带来很大的程序运行效率上的下降，但是它在程序开发效率上的提升是远大于</a:t>
            </a:r>
            <a:r>
              <a:rPr lang="en-US" altLang="zh-CN" dirty="0" smtClean="0"/>
              <a:t>malloc</a:t>
            </a:r>
            <a:r>
              <a:rPr lang="zh-CN" altLang="en-US" dirty="0" smtClean="0"/>
              <a:t>的，我们今天只介绍显示分配器，</a:t>
            </a:r>
            <a:r>
              <a:rPr lang="en-US" altLang="zh-CN" dirty="0" smtClean="0"/>
              <a:t>garbage collector</a:t>
            </a:r>
            <a:r>
              <a:rPr lang="zh-CN" altLang="en-US" dirty="0" smtClean="0"/>
              <a:t>同学们可以在下面自己查阅资料。</a:t>
            </a:r>
            <a:endParaRPr lang="en-US" altLang="zh-CN" dirty="0" smtClean="0"/>
          </a:p>
        </p:txBody>
      </p:sp>
      <p:sp>
        <p:nvSpPr>
          <p:cNvPr id="4" name="灯片编号占位符 3"/>
          <p:cNvSpPr>
            <a:spLocks noGrp="1"/>
          </p:cNvSpPr>
          <p:nvPr>
            <p:ph type="sldNum" sz="quarter" idx="10"/>
          </p:nvPr>
        </p:nvSpPr>
        <p:spPr/>
        <p:txBody>
          <a:bodyPr/>
          <a:lstStyle/>
          <a:p>
            <a:fld id="{652BECF0-10CC-4FA0-835B-27F9AD5FBF39}" type="slidenum">
              <a:rPr lang="zh-CN" altLang="en-US" smtClean="0"/>
              <a:t>6</a:t>
            </a:fld>
            <a:endParaRPr lang="zh-CN" altLang="en-US"/>
          </a:p>
        </p:txBody>
      </p:sp>
    </p:spTree>
    <p:extLst>
      <p:ext uri="{BB962C8B-B14F-4D97-AF65-F5344CB8AC3E}">
        <p14:creationId xmlns:p14="http://schemas.microsoft.com/office/powerpoint/2010/main" val="41124260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对于</a:t>
            </a:r>
            <a:r>
              <a:rPr lang="en-US" altLang="zh-CN" dirty="0" smtClean="0"/>
              <a:t>malloc </a:t>
            </a:r>
            <a:r>
              <a:rPr lang="zh-CN" altLang="en-US" dirty="0" smtClean="0"/>
              <a:t>大家可能</a:t>
            </a:r>
            <a:r>
              <a:rPr lang="zh-CN" altLang="en-US" dirty="0" smtClean="0"/>
              <a:t>也听说过，</a:t>
            </a:r>
            <a:r>
              <a:rPr lang="en-US" altLang="zh-CN" dirty="0" smtClean="0"/>
              <a:t>malloc</a:t>
            </a:r>
            <a:r>
              <a:rPr lang="zh-CN" altLang="en-US" dirty="0" smtClean="0"/>
              <a:t>有一大堆的版本，与之对应的</a:t>
            </a:r>
            <a:r>
              <a:rPr lang="en-US" altLang="zh-CN" dirty="0" smtClean="0"/>
              <a:t>allocator</a:t>
            </a:r>
            <a:r>
              <a:rPr lang="zh-CN" altLang="en-US" dirty="0" smtClean="0"/>
              <a:t>也是百花齐放</a:t>
            </a:r>
            <a:r>
              <a:rPr lang="zh-CN" altLang="en-US" dirty="0" smtClean="0"/>
              <a:t>，你随便输两个字母再加上</a:t>
            </a:r>
            <a:r>
              <a:rPr lang="en-US" altLang="zh-CN" dirty="0" smtClean="0"/>
              <a:t>malloc</a:t>
            </a:r>
            <a:r>
              <a:rPr lang="zh-CN" altLang="en-US" dirty="0" smtClean="0"/>
              <a:t>这个单词组成一个新词，没准就是一篇已经发过的论文。实际上在各</a:t>
            </a:r>
            <a:r>
              <a:rPr lang="zh-CN" altLang="en-US" dirty="0" smtClean="0"/>
              <a:t>种各样的情境下，不同的</a:t>
            </a:r>
            <a:r>
              <a:rPr lang="en-US" altLang="zh-CN" dirty="0" smtClean="0"/>
              <a:t>allocator</a:t>
            </a:r>
            <a:r>
              <a:rPr lang="zh-CN" altLang="en-US" dirty="0" smtClean="0"/>
              <a:t>的效率也不同。</a:t>
            </a:r>
            <a:r>
              <a:rPr lang="zh-CN" altLang="en-US" dirty="0" smtClean="0"/>
              <a:t>接下来我们从问题导入，从一个最基本的，</a:t>
            </a:r>
            <a:r>
              <a:rPr lang="en-US" altLang="zh-CN" dirty="0" smtClean="0"/>
              <a:t>malloc</a:t>
            </a:r>
            <a:r>
              <a:rPr lang="zh-CN" altLang="en-US" dirty="0" smtClean="0"/>
              <a:t>开始，看看最出名的</a:t>
            </a:r>
            <a:r>
              <a:rPr lang="en-US" altLang="zh-CN" dirty="0" smtClean="0"/>
              <a:t>allocator</a:t>
            </a:r>
            <a:r>
              <a:rPr lang="zh-CN" altLang="en-US" dirty="0" smtClean="0"/>
              <a:t>们到底是怎么发展而来的。</a:t>
            </a:r>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7</a:t>
            </a:fld>
            <a:endParaRPr lang="zh-CN" altLang="en-US"/>
          </a:p>
        </p:txBody>
      </p:sp>
    </p:spTree>
    <p:extLst>
      <p:ext uri="{BB962C8B-B14F-4D97-AF65-F5344CB8AC3E}">
        <p14:creationId xmlns:p14="http://schemas.microsoft.com/office/powerpoint/2010/main" val="11769168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首先来看看最经典的初号机 </a:t>
            </a:r>
            <a:r>
              <a:rPr lang="en-US" altLang="zh-CN" dirty="0" smtClean="0"/>
              <a:t>dlmalloc </a:t>
            </a:r>
            <a:r>
              <a:rPr lang="zh-CN" altLang="en-US" dirty="0" smtClean="0"/>
              <a:t>在当时，</a:t>
            </a:r>
            <a:r>
              <a:rPr lang="en-US" altLang="zh-CN" dirty="0" smtClean="0"/>
              <a:t>c</a:t>
            </a:r>
            <a:r>
              <a:rPr lang="zh-CN" altLang="en-US" dirty="0" smtClean="0"/>
              <a:t>库自带的内存分配函数非常之难用，于是一个叫</a:t>
            </a:r>
            <a:r>
              <a:rPr lang="en-US" altLang="zh-CN" dirty="0" smtClean="0"/>
              <a:t>doug lea</a:t>
            </a:r>
            <a:r>
              <a:rPr lang="zh-CN" altLang="en-US" dirty="0" smtClean="0"/>
              <a:t>的人自己写了一个</a:t>
            </a:r>
            <a:r>
              <a:rPr lang="en-US" altLang="zh-CN" dirty="0" smtClean="0"/>
              <a:t>allocator</a:t>
            </a:r>
            <a:r>
              <a:rPr lang="zh-CN" altLang="en-US" dirty="0" smtClean="0"/>
              <a:t>，用他的名字命名 为</a:t>
            </a:r>
            <a:r>
              <a:rPr lang="en-US" altLang="zh-CN" dirty="0" smtClean="0"/>
              <a:t>Dlmalloc</a:t>
            </a:r>
            <a:r>
              <a:rPr lang="zh-CN" altLang="en-US" dirty="0" smtClean="0"/>
              <a:t>这个</a:t>
            </a:r>
            <a:r>
              <a:rPr lang="en-US" altLang="zh-CN" dirty="0" smtClean="0"/>
              <a:t>malloc</a:t>
            </a:r>
            <a:r>
              <a:rPr lang="zh-CN" altLang="en-US" dirty="0" smtClean="0"/>
              <a:t>就是我们之前上课曾经讲过的</a:t>
            </a:r>
            <a:r>
              <a:rPr lang="en-US" altLang="zh-CN" dirty="0" smtClean="0"/>
              <a:t>ptmalloc</a:t>
            </a:r>
            <a:r>
              <a:rPr lang="zh-CN" altLang="en-US" dirty="0" smtClean="0"/>
              <a:t>的前身，</a:t>
            </a:r>
            <a:r>
              <a:rPr lang="en-US" altLang="zh-CN" dirty="0" smtClean="0"/>
              <a:t>dlmalloc</a:t>
            </a:r>
            <a:r>
              <a:rPr lang="zh-CN" altLang="en-US" dirty="0" smtClean="0"/>
              <a:t>在</a:t>
            </a:r>
            <a:r>
              <a:rPr lang="en-US" altLang="zh-CN" dirty="0" smtClean="0"/>
              <a:t>andriod</a:t>
            </a:r>
            <a:r>
              <a:rPr lang="zh-CN" altLang="en-US" dirty="0" smtClean="0"/>
              <a:t>系统中一直沿用到了</a:t>
            </a:r>
            <a:r>
              <a:rPr lang="en-US" altLang="zh-CN" dirty="0" smtClean="0"/>
              <a:t>4.4</a:t>
            </a:r>
            <a:r>
              <a:rPr lang="zh-CN" altLang="en-US" dirty="0" smtClean="0"/>
              <a:t>版本，虽然说到现在，</a:t>
            </a:r>
            <a:r>
              <a:rPr lang="en-US" altLang="zh-CN" dirty="0" smtClean="0"/>
              <a:t>dlmalloc</a:t>
            </a:r>
            <a:r>
              <a:rPr lang="zh-CN" altLang="en-US" dirty="0" smtClean="0"/>
              <a:t>实际上已经非常落后了，落后到了甚至比起现在非常出名的</a:t>
            </a:r>
            <a:r>
              <a:rPr lang="en-US" altLang="zh-CN" dirty="0" smtClean="0"/>
              <a:t>tcmalloc</a:t>
            </a:r>
            <a:r>
              <a:rPr lang="zh-CN" altLang="en-US" dirty="0" smtClean="0"/>
              <a:t>可能十倍甚至百倍的程度。但是他的基本思想和算法深远影响了后世，可以说</a:t>
            </a:r>
            <a:r>
              <a:rPr lang="en-US" altLang="zh-CN" dirty="0" smtClean="0"/>
              <a:t>dlmalloc</a:t>
            </a:r>
            <a:r>
              <a:rPr lang="zh-CN" altLang="en-US" dirty="0" smtClean="0"/>
              <a:t>是</a:t>
            </a:r>
            <a:r>
              <a:rPr lang="en-US" altLang="zh-CN" dirty="0" smtClean="0"/>
              <a:t>memoryallocator</a:t>
            </a:r>
            <a:r>
              <a:rPr lang="zh-CN" altLang="en-US" dirty="0" smtClean="0"/>
              <a:t>领域内的先驱。这个</a:t>
            </a:r>
            <a:r>
              <a:rPr lang="en-US" altLang="zh-CN" dirty="0" smtClean="0"/>
              <a:t>allocator</a:t>
            </a:r>
            <a:r>
              <a:rPr lang="zh-CN" altLang="en-US" dirty="0" smtClean="0"/>
              <a:t>的基本结构和我们之前的一堂课的</a:t>
            </a:r>
            <a:r>
              <a:rPr lang="en-US" altLang="zh-CN" dirty="0" smtClean="0"/>
              <a:t>allocator</a:t>
            </a:r>
            <a:r>
              <a:rPr lang="zh-CN" altLang="en-US" dirty="0" smtClean="0"/>
              <a:t>非常相似，包括经典的链表管理、</a:t>
            </a:r>
            <a:r>
              <a:rPr lang="en-US" altLang="zh-CN" dirty="0" smtClean="0"/>
              <a:t>chunk</a:t>
            </a:r>
            <a:r>
              <a:rPr lang="zh-CN" altLang="en-US" dirty="0" smtClean="0"/>
              <a:t>、</a:t>
            </a:r>
            <a:r>
              <a:rPr lang="en-US" altLang="zh-CN" dirty="0" smtClean="0"/>
              <a:t>bin</a:t>
            </a:r>
            <a:r>
              <a:rPr lang="zh-CN" altLang="en-US" dirty="0" smtClean="0"/>
              <a:t>等等，内存分配的基本功能都是一应俱全的。我们先再来带大家复习一下</a:t>
            </a:r>
            <a:r>
              <a:rPr lang="en-US" altLang="zh-CN" dirty="0" smtClean="0"/>
              <a:t>allocator</a:t>
            </a:r>
            <a:r>
              <a:rPr lang="zh-CN" altLang="en-US" dirty="0" smtClean="0"/>
              <a:t>们内存分配的基本思想，</a:t>
            </a:r>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8</a:t>
            </a:fld>
            <a:endParaRPr lang="zh-CN" altLang="en-US"/>
          </a:p>
        </p:txBody>
      </p:sp>
    </p:spTree>
    <p:extLst>
      <p:ext uri="{BB962C8B-B14F-4D97-AF65-F5344CB8AC3E}">
        <p14:creationId xmlns:p14="http://schemas.microsoft.com/office/powerpoint/2010/main" val="3239462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首先，有关堆内存分配的两个基本系统调用是</a:t>
            </a:r>
            <a:r>
              <a:rPr lang="en-US" altLang="zh-CN" dirty="0" smtClean="0"/>
              <a:t>brk</a:t>
            </a:r>
            <a:r>
              <a:rPr lang="zh-CN" altLang="en-US" dirty="0" smtClean="0"/>
              <a:t>以及</a:t>
            </a:r>
            <a:r>
              <a:rPr lang="en-US" altLang="zh-CN" dirty="0" smtClean="0"/>
              <a:t>mmap</a:t>
            </a:r>
            <a:r>
              <a:rPr lang="zh-CN" altLang="en-US" dirty="0" smtClean="0"/>
              <a:t>，我们都知道，堆空间是向上增长的，</a:t>
            </a:r>
            <a:r>
              <a:rPr lang="en-US" altLang="zh-CN" dirty="0" smtClean="0"/>
              <a:t>brk</a:t>
            </a:r>
            <a:r>
              <a:rPr lang="zh-CN" altLang="en-US" dirty="0" smtClean="0"/>
              <a:t>的功能就是将目前的堆顶，向上推一个距离，而</a:t>
            </a:r>
            <a:r>
              <a:rPr lang="en-US" altLang="zh-CN" dirty="0" smtClean="0"/>
              <a:t>mmap</a:t>
            </a:r>
            <a:r>
              <a:rPr lang="zh-CN" altLang="en-US" dirty="0" smtClean="0"/>
              <a:t>就是直接从堆空间映射一大段给进程，这两个系统调用是</a:t>
            </a:r>
            <a:r>
              <a:rPr lang="en-US" altLang="zh-CN" dirty="0" smtClean="0"/>
              <a:t>allocator</a:t>
            </a:r>
            <a:r>
              <a:rPr lang="zh-CN" altLang="en-US" dirty="0" smtClean="0"/>
              <a:t>内存管理的基础，那么</a:t>
            </a:r>
            <a:r>
              <a:rPr lang="en-US" altLang="zh-CN" dirty="0" smtClean="0"/>
              <a:t>allocator</a:t>
            </a:r>
            <a:r>
              <a:rPr lang="zh-CN" altLang="en-US" dirty="0" smtClean="0"/>
              <a:t>是如何内存管理的呢，我们简单用小内存和大内存的分配方法来说明，</a:t>
            </a:r>
            <a:endParaRPr lang="zh-CN" altLang="en-US" dirty="0"/>
          </a:p>
        </p:txBody>
      </p:sp>
      <p:sp>
        <p:nvSpPr>
          <p:cNvPr id="4" name="灯片编号占位符 3"/>
          <p:cNvSpPr>
            <a:spLocks noGrp="1"/>
          </p:cNvSpPr>
          <p:nvPr>
            <p:ph type="sldNum" sz="quarter" idx="10"/>
          </p:nvPr>
        </p:nvSpPr>
        <p:spPr/>
        <p:txBody>
          <a:bodyPr/>
          <a:lstStyle/>
          <a:p>
            <a:fld id="{652BECF0-10CC-4FA0-835B-27F9AD5FBF39}" type="slidenum">
              <a:rPr lang="zh-CN" altLang="en-US" smtClean="0"/>
              <a:t>9</a:t>
            </a:fld>
            <a:endParaRPr lang="zh-CN" altLang="en-US"/>
          </a:p>
        </p:txBody>
      </p:sp>
    </p:spTree>
    <p:extLst>
      <p:ext uri="{BB962C8B-B14F-4D97-AF65-F5344CB8AC3E}">
        <p14:creationId xmlns:p14="http://schemas.microsoft.com/office/powerpoint/2010/main" val="2846390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单击以编辑母版副标题样式</a:t>
            </a:r>
            <a:endParaRPr lang="zh-CN" altLang="en-US"/>
          </a:p>
        </p:txBody>
      </p:sp>
      <p:sp>
        <p:nvSpPr>
          <p:cNvPr id="4" name="日期占位符 3"/>
          <p:cNvSpPr>
            <a:spLocks noGrp="1"/>
          </p:cNvSpPr>
          <p:nvPr>
            <p:ph type="dt" sz="half" idx="10"/>
          </p:nvPr>
        </p:nvSpPr>
        <p:spPr/>
        <p:txBody>
          <a:bodyPr/>
          <a:lstStyle/>
          <a:p>
            <a:fld id="{7F6C3D49-86C0-4D59-98AA-F7467CA3C907}" type="datetimeFigureOut">
              <a:rPr lang="zh-CN" altLang="en-US" smtClean="0"/>
              <a:t>2022/5/31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172A1-551E-4E36-9B3A-8742301C9943}" type="slidenum">
              <a:rPr lang="zh-CN" altLang="en-US" smtClean="0"/>
              <a:t>‹#›</a:t>
            </a:fld>
            <a:endParaRPr lang="zh-CN" altLang="en-US"/>
          </a:p>
        </p:txBody>
      </p:sp>
    </p:spTree>
    <p:extLst>
      <p:ext uri="{BB962C8B-B14F-4D97-AF65-F5344CB8AC3E}">
        <p14:creationId xmlns:p14="http://schemas.microsoft.com/office/powerpoint/2010/main" val="2036488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6C3D49-86C0-4D59-98AA-F7467CA3C907}" type="datetimeFigureOut">
              <a:rPr lang="zh-CN" altLang="en-US" smtClean="0"/>
              <a:t>2022/5/31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172A1-551E-4E36-9B3A-8742301C9943}" type="slidenum">
              <a:rPr lang="zh-CN" altLang="en-US" smtClean="0"/>
              <a:t>‹#›</a:t>
            </a:fld>
            <a:endParaRPr lang="zh-CN" altLang="en-US"/>
          </a:p>
        </p:txBody>
      </p:sp>
    </p:spTree>
    <p:extLst>
      <p:ext uri="{BB962C8B-B14F-4D97-AF65-F5344CB8AC3E}">
        <p14:creationId xmlns:p14="http://schemas.microsoft.com/office/powerpoint/2010/main" val="22236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6C3D49-86C0-4D59-98AA-F7467CA3C907}" type="datetimeFigureOut">
              <a:rPr lang="zh-CN" altLang="en-US" smtClean="0"/>
              <a:t>2022/5/31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172A1-551E-4E36-9B3A-8742301C9943}" type="slidenum">
              <a:rPr lang="zh-CN" altLang="en-US" smtClean="0"/>
              <a:t>‹#›</a:t>
            </a:fld>
            <a:endParaRPr lang="zh-CN" altLang="en-US"/>
          </a:p>
        </p:txBody>
      </p:sp>
    </p:spTree>
    <p:extLst>
      <p:ext uri="{BB962C8B-B14F-4D97-AF65-F5344CB8AC3E}">
        <p14:creationId xmlns:p14="http://schemas.microsoft.com/office/powerpoint/2010/main" val="133563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F6C3D49-86C0-4D59-98AA-F7467CA3C907}" type="datetimeFigureOut">
              <a:rPr lang="zh-CN" altLang="en-US" smtClean="0"/>
              <a:t>2022/5/31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172A1-551E-4E36-9B3A-8742301C9943}" type="slidenum">
              <a:rPr lang="zh-CN" altLang="en-US" smtClean="0"/>
              <a:t>‹#›</a:t>
            </a:fld>
            <a:endParaRPr lang="zh-CN" altLang="en-US"/>
          </a:p>
        </p:txBody>
      </p:sp>
    </p:spTree>
    <p:extLst>
      <p:ext uri="{BB962C8B-B14F-4D97-AF65-F5344CB8AC3E}">
        <p14:creationId xmlns:p14="http://schemas.microsoft.com/office/powerpoint/2010/main" val="3295304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编辑母版文本样式</a:t>
            </a:r>
          </a:p>
        </p:txBody>
      </p:sp>
      <p:sp>
        <p:nvSpPr>
          <p:cNvPr id="4" name="日期占位符 3"/>
          <p:cNvSpPr>
            <a:spLocks noGrp="1"/>
          </p:cNvSpPr>
          <p:nvPr>
            <p:ph type="dt" sz="half" idx="10"/>
          </p:nvPr>
        </p:nvSpPr>
        <p:spPr/>
        <p:txBody>
          <a:bodyPr/>
          <a:lstStyle/>
          <a:p>
            <a:fld id="{7F6C3D49-86C0-4D59-98AA-F7467CA3C907}" type="datetimeFigureOut">
              <a:rPr lang="zh-CN" altLang="en-US" smtClean="0"/>
              <a:t>2022/5/31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90B172A1-551E-4E36-9B3A-8742301C9943}" type="slidenum">
              <a:rPr lang="zh-CN" altLang="en-US" smtClean="0"/>
              <a:t>‹#›</a:t>
            </a:fld>
            <a:endParaRPr lang="zh-CN" altLang="en-US"/>
          </a:p>
        </p:txBody>
      </p:sp>
    </p:spTree>
    <p:extLst>
      <p:ext uri="{BB962C8B-B14F-4D97-AF65-F5344CB8AC3E}">
        <p14:creationId xmlns:p14="http://schemas.microsoft.com/office/powerpoint/2010/main" val="270311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F6C3D49-86C0-4D59-98AA-F7467CA3C907}" type="datetimeFigureOut">
              <a:rPr lang="zh-CN" altLang="en-US" smtClean="0"/>
              <a:t>2022/5/31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B172A1-551E-4E36-9B3A-8742301C9943}" type="slidenum">
              <a:rPr lang="zh-CN" altLang="en-US" smtClean="0"/>
              <a:t>‹#›</a:t>
            </a:fld>
            <a:endParaRPr lang="zh-CN" altLang="en-US"/>
          </a:p>
        </p:txBody>
      </p:sp>
    </p:spTree>
    <p:extLst>
      <p:ext uri="{BB962C8B-B14F-4D97-AF65-F5344CB8AC3E}">
        <p14:creationId xmlns:p14="http://schemas.microsoft.com/office/powerpoint/2010/main" val="14714881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F6C3D49-86C0-4D59-98AA-F7467CA3C907}" type="datetimeFigureOut">
              <a:rPr lang="zh-CN" altLang="en-US" smtClean="0"/>
              <a:t>2022/5/31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90B172A1-551E-4E36-9B3A-8742301C9943}" type="slidenum">
              <a:rPr lang="zh-CN" altLang="en-US" smtClean="0"/>
              <a:t>‹#›</a:t>
            </a:fld>
            <a:endParaRPr lang="zh-CN" altLang="en-US"/>
          </a:p>
        </p:txBody>
      </p:sp>
    </p:spTree>
    <p:extLst>
      <p:ext uri="{BB962C8B-B14F-4D97-AF65-F5344CB8AC3E}">
        <p14:creationId xmlns:p14="http://schemas.microsoft.com/office/powerpoint/2010/main" val="32532884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F6C3D49-86C0-4D59-98AA-F7467CA3C907}" type="datetimeFigureOut">
              <a:rPr lang="zh-CN" altLang="en-US" smtClean="0"/>
              <a:t>2022/5/31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90B172A1-551E-4E36-9B3A-8742301C9943}" type="slidenum">
              <a:rPr lang="zh-CN" altLang="en-US" smtClean="0"/>
              <a:t>‹#›</a:t>
            </a:fld>
            <a:endParaRPr lang="zh-CN" altLang="en-US"/>
          </a:p>
        </p:txBody>
      </p:sp>
    </p:spTree>
    <p:extLst>
      <p:ext uri="{BB962C8B-B14F-4D97-AF65-F5344CB8AC3E}">
        <p14:creationId xmlns:p14="http://schemas.microsoft.com/office/powerpoint/2010/main" val="3730244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F6C3D49-86C0-4D59-98AA-F7467CA3C907}" type="datetimeFigureOut">
              <a:rPr lang="zh-CN" altLang="en-US" smtClean="0"/>
              <a:t>2022/5/31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90B172A1-551E-4E36-9B3A-8742301C9943}" type="slidenum">
              <a:rPr lang="zh-CN" altLang="en-US" smtClean="0"/>
              <a:t>‹#›</a:t>
            </a:fld>
            <a:endParaRPr lang="zh-CN" altLang="en-US"/>
          </a:p>
        </p:txBody>
      </p:sp>
    </p:spTree>
    <p:extLst>
      <p:ext uri="{BB962C8B-B14F-4D97-AF65-F5344CB8AC3E}">
        <p14:creationId xmlns:p14="http://schemas.microsoft.com/office/powerpoint/2010/main" val="4263637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F6C3D49-86C0-4D59-98AA-F7467CA3C907}" type="datetimeFigureOut">
              <a:rPr lang="zh-CN" altLang="en-US" smtClean="0"/>
              <a:t>2022/5/31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B172A1-551E-4E36-9B3A-8742301C9943}" type="slidenum">
              <a:rPr lang="zh-CN" altLang="en-US" smtClean="0"/>
              <a:t>‹#›</a:t>
            </a:fld>
            <a:endParaRPr lang="zh-CN" altLang="en-US"/>
          </a:p>
        </p:txBody>
      </p:sp>
    </p:spTree>
    <p:extLst>
      <p:ext uri="{BB962C8B-B14F-4D97-AF65-F5344CB8AC3E}">
        <p14:creationId xmlns:p14="http://schemas.microsoft.com/office/powerpoint/2010/main" val="1280533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编辑母版文本样式</a:t>
            </a:r>
          </a:p>
        </p:txBody>
      </p:sp>
      <p:sp>
        <p:nvSpPr>
          <p:cNvPr id="5" name="日期占位符 4"/>
          <p:cNvSpPr>
            <a:spLocks noGrp="1"/>
          </p:cNvSpPr>
          <p:nvPr>
            <p:ph type="dt" sz="half" idx="10"/>
          </p:nvPr>
        </p:nvSpPr>
        <p:spPr/>
        <p:txBody>
          <a:bodyPr/>
          <a:lstStyle/>
          <a:p>
            <a:fld id="{7F6C3D49-86C0-4D59-98AA-F7467CA3C907}" type="datetimeFigureOut">
              <a:rPr lang="zh-CN" altLang="en-US" smtClean="0"/>
              <a:t>2022/5/31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90B172A1-551E-4E36-9B3A-8742301C9943}" type="slidenum">
              <a:rPr lang="zh-CN" altLang="en-US" smtClean="0"/>
              <a:t>‹#›</a:t>
            </a:fld>
            <a:endParaRPr lang="zh-CN" altLang="en-US"/>
          </a:p>
        </p:txBody>
      </p:sp>
    </p:spTree>
    <p:extLst>
      <p:ext uri="{BB962C8B-B14F-4D97-AF65-F5344CB8AC3E}">
        <p14:creationId xmlns:p14="http://schemas.microsoft.com/office/powerpoint/2010/main" val="3920982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6C3D49-86C0-4D59-98AA-F7467CA3C907}" type="datetimeFigureOut">
              <a:rPr lang="zh-CN" altLang="en-US" smtClean="0"/>
              <a:t>2022/5/31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172A1-551E-4E36-9B3A-8742301C9943}" type="slidenum">
              <a:rPr lang="zh-CN" altLang="en-US" smtClean="0"/>
              <a:t>‹#›</a:t>
            </a:fld>
            <a:endParaRPr lang="zh-CN" altLang="en-US"/>
          </a:p>
        </p:txBody>
      </p:sp>
    </p:spTree>
    <p:extLst>
      <p:ext uri="{BB962C8B-B14F-4D97-AF65-F5344CB8AC3E}">
        <p14:creationId xmlns:p14="http://schemas.microsoft.com/office/powerpoint/2010/main" val="37668919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latin typeface="Arial" panose="020B0604020202020204" pitchFamily="34" charset="0"/>
                <a:cs typeface="Arial" panose="020B0604020202020204" pitchFamily="34" charset="0"/>
              </a:rPr>
              <a:t>Allocator</a:t>
            </a:r>
            <a:endParaRPr lang="zh-CN" altLang="en-US" dirty="0">
              <a:latin typeface="Arial" panose="020B0604020202020204" pitchFamily="34" charset="0"/>
              <a:cs typeface="Arial" panose="020B0604020202020204" pitchFamily="34" charset="0"/>
            </a:endParaRPr>
          </a:p>
        </p:txBody>
      </p:sp>
      <p:sp>
        <p:nvSpPr>
          <p:cNvPr id="3" name="副标题 2"/>
          <p:cNvSpPr>
            <a:spLocks noGrp="1"/>
          </p:cNvSpPr>
          <p:nvPr>
            <p:ph type="subTitle" idx="1"/>
          </p:nvPr>
        </p:nvSpPr>
        <p:spPr/>
        <p:txBody>
          <a:bodyPr/>
          <a:lstStyle/>
          <a:p>
            <a:r>
              <a:rPr lang="zh-CN" altLang="en-US" dirty="0" smtClean="0"/>
              <a:t>张志淙</a:t>
            </a:r>
            <a:endParaRPr lang="zh-CN" altLang="en-US" dirty="0"/>
          </a:p>
        </p:txBody>
      </p:sp>
    </p:spTree>
    <p:extLst>
      <p:ext uri="{BB962C8B-B14F-4D97-AF65-F5344CB8AC3E}">
        <p14:creationId xmlns:p14="http://schemas.microsoft.com/office/powerpoint/2010/main" val="262716752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Today’s Allocator</a:t>
            </a:r>
          </a:p>
        </p:txBody>
      </p:sp>
      <p:sp>
        <p:nvSpPr>
          <p:cNvPr id="3" name="内容占位符 2"/>
          <p:cNvSpPr>
            <a:spLocks noGrp="1"/>
          </p:cNvSpPr>
          <p:nvPr>
            <p:ph idx="1"/>
          </p:nvPr>
        </p:nvSpPr>
        <p:spPr/>
        <p:txBody>
          <a:bodyPr/>
          <a:lstStyle/>
          <a:p>
            <a:endParaRPr lang="en-US" altLang="zh-CN" dirty="0" smtClean="0">
              <a:latin typeface="Arial" panose="020B0604020202020204" pitchFamily="34" charset="0"/>
              <a:cs typeface="Arial" panose="020B0604020202020204" pitchFamily="34" charset="0"/>
            </a:endParaRPr>
          </a:p>
          <a:p>
            <a:r>
              <a:rPr lang="zh-CN" altLang="en-US" dirty="0" smtClean="0">
                <a:latin typeface="Arial" panose="020B0604020202020204" pitchFamily="34" charset="0"/>
                <a:cs typeface="Arial" panose="020B0604020202020204" pitchFamily="34" charset="0"/>
              </a:rPr>
              <a:t>小</a:t>
            </a:r>
            <a:r>
              <a:rPr lang="zh-CN" altLang="en-US" dirty="0">
                <a:latin typeface="Arial" panose="020B0604020202020204" pitchFamily="34" charset="0"/>
                <a:cs typeface="Arial" panose="020B0604020202020204" pitchFamily="34" charset="0"/>
              </a:rPr>
              <a:t>内</a:t>
            </a:r>
            <a:r>
              <a:rPr lang="zh-CN" altLang="en-US" dirty="0" smtClean="0">
                <a:latin typeface="Arial" panose="020B0604020202020204" pitchFamily="34" charset="0"/>
                <a:cs typeface="Arial" panose="020B0604020202020204" pitchFamily="34" charset="0"/>
              </a:rPr>
              <a:t>存分配：</a:t>
            </a:r>
            <a:r>
              <a:rPr lang="en-US" altLang="zh-CN" dirty="0" smtClean="0">
                <a:latin typeface="Arial" panose="020B0604020202020204" pitchFamily="34" charset="0"/>
                <a:cs typeface="Arial" panose="020B0604020202020204" pitchFamily="34" charset="0"/>
              </a:rPr>
              <a:t>fastbin 	</a:t>
            </a:r>
            <a:r>
              <a:rPr lang="en-US" altLang="zh-CN" dirty="0">
                <a:latin typeface="Arial" panose="020B0604020202020204" pitchFamily="34" charset="0"/>
                <a:cs typeface="Arial" panose="020B0604020202020204" pitchFamily="34" charset="0"/>
              </a:rPr>
              <a:t> </a:t>
            </a:r>
            <a:r>
              <a:rPr lang="en-US" altLang="zh-CN" dirty="0" smtClean="0">
                <a:latin typeface="Arial" panose="020B0604020202020204" pitchFamily="34" charset="0"/>
                <a:cs typeface="Arial" panose="020B0604020202020204" pitchFamily="34" charset="0"/>
              </a:rPr>
              <a:t>      unsortedbin         smallbin          …</a:t>
            </a:r>
          </a:p>
          <a:p>
            <a:endParaRPr lang="en-US" altLang="zh-CN" dirty="0">
              <a:latin typeface="Arial" panose="020B0604020202020204" pitchFamily="34" charset="0"/>
              <a:cs typeface="Arial" panose="020B0604020202020204" pitchFamily="34" charset="0"/>
            </a:endParaRPr>
          </a:p>
          <a:p>
            <a:r>
              <a:rPr lang="zh-CN" altLang="en-US" dirty="0" smtClean="0">
                <a:latin typeface="Arial" panose="020B0604020202020204" pitchFamily="34" charset="0"/>
                <a:cs typeface="Arial" panose="020B0604020202020204" pitchFamily="34" charset="0"/>
              </a:rPr>
              <a:t>大内存分配：</a:t>
            </a:r>
            <a:r>
              <a:rPr lang="en-US" altLang="zh-CN" dirty="0" smtClean="0">
                <a:latin typeface="Arial" panose="020B0604020202020204" pitchFamily="34" charset="0"/>
                <a:cs typeface="Arial" panose="020B0604020202020204" pitchFamily="34" charset="0"/>
              </a:rPr>
              <a:t>mmap</a:t>
            </a:r>
            <a:endParaRPr lang="zh-CN" altLang="en-US" dirty="0">
              <a:latin typeface="Arial" panose="020B0604020202020204" pitchFamily="34" charset="0"/>
              <a:cs typeface="Arial" panose="020B0604020202020204" pitchFamily="34" charset="0"/>
            </a:endParaRPr>
          </a:p>
        </p:txBody>
      </p:sp>
      <p:sp>
        <p:nvSpPr>
          <p:cNvPr id="6" name="右箭头 5"/>
          <p:cNvSpPr/>
          <p:nvPr/>
        </p:nvSpPr>
        <p:spPr>
          <a:xfrm>
            <a:off x="4487780" y="2454441"/>
            <a:ext cx="649705" cy="216569"/>
          </a:xfrm>
          <a:prstGeom prst="rightArrow">
            <a:avLst/>
          </a:prstGeom>
          <a:solidFill>
            <a:schemeClr val="tx1">
              <a:alpha val="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右箭头 6"/>
          <p:cNvSpPr/>
          <p:nvPr/>
        </p:nvSpPr>
        <p:spPr>
          <a:xfrm>
            <a:off x="7271085" y="2454441"/>
            <a:ext cx="649705" cy="216569"/>
          </a:xfrm>
          <a:prstGeom prst="rightArrow">
            <a:avLst/>
          </a:prstGeom>
          <a:solidFill>
            <a:schemeClr val="tx1">
              <a:alpha val="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右箭头 7"/>
          <p:cNvSpPr/>
          <p:nvPr/>
        </p:nvSpPr>
        <p:spPr>
          <a:xfrm>
            <a:off x="9444789" y="2454440"/>
            <a:ext cx="649705" cy="216569"/>
          </a:xfrm>
          <a:prstGeom prst="rightArrow">
            <a:avLst/>
          </a:prstGeom>
          <a:solidFill>
            <a:schemeClr val="tx1">
              <a:alpha val="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 name="图片 9"/>
          <p:cNvPicPr>
            <a:picLocks noChangeAspect="1"/>
          </p:cNvPicPr>
          <p:nvPr/>
        </p:nvPicPr>
        <p:blipFill>
          <a:blip r:embed="rId3"/>
          <a:stretch>
            <a:fillRect/>
          </a:stretch>
        </p:blipFill>
        <p:spPr>
          <a:xfrm>
            <a:off x="9574081" y="569662"/>
            <a:ext cx="1104996" cy="1486029"/>
          </a:xfrm>
          <a:prstGeom prst="rect">
            <a:avLst/>
          </a:prstGeom>
        </p:spPr>
      </p:pic>
    </p:spTree>
    <p:extLst>
      <p:ext uri="{BB962C8B-B14F-4D97-AF65-F5344CB8AC3E}">
        <p14:creationId xmlns:p14="http://schemas.microsoft.com/office/powerpoint/2010/main" val="33776455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Today’s Allocator</a:t>
            </a:r>
          </a:p>
        </p:txBody>
      </p:sp>
      <p:sp>
        <p:nvSpPr>
          <p:cNvPr id="3" name="内容占位符 2"/>
          <p:cNvSpPr>
            <a:spLocks noGrp="1"/>
          </p:cNvSpPr>
          <p:nvPr>
            <p:ph idx="1"/>
          </p:nvPr>
        </p:nvSpPr>
        <p:spPr/>
        <p:txBody>
          <a:bodyPr/>
          <a:lstStyle/>
          <a:p>
            <a:r>
              <a:rPr lang="en-US" altLang="zh-CN" dirty="0" smtClean="0">
                <a:latin typeface="Arial" panose="020B0604020202020204" pitchFamily="34" charset="0"/>
                <a:cs typeface="Arial" panose="020B0604020202020204" pitchFamily="34" charset="0"/>
              </a:rPr>
              <a:t>Ptmalloc (pthread-malloc) 2006</a:t>
            </a:r>
          </a:p>
          <a:p>
            <a:pPr marL="457200" lvl="1" indent="0">
              <a:buNone/>
            </a:pPr>
            <a:endParaRPr lang="en-US" altLang="zh-CN" dirty="0" smtClean="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3"/>
          <a:stretch>
            <a:fillRect/>
          </a:stretch>
        </p:blipFill>
        <p:spPr>
          <a:xfrm>
            <a:off x="9574081" y="569662"/>
            <a:ext cx="1104996" cy="1486029"/>
          </a:xfrm>
          <a:prstGeom prst="rect">
            <a:avLst/>
          </a:prstGeom>
        </p:spPr>
      </p:pic>
      <p:sp>
        <p:nvSpPr>
          <p:cNvPr id="4" name="矩形 3"/>
          <p:cNvSpPr/>
          <p:nvPr/>
        </p:nvSpPr>
        <p:spPr>
          <a:xfrm>
            <a:off x="3854368" y="3784923"/>
            <a:ext cx="1365812" cy="659757"/>
          </a:xfrm>
          <a:prstGeom prst="rect">
            <a:avLst/>
          </a:prstGeom>
          <a:solidFill>
            <a:schemeClr val="bg1">
              <a:alpha val="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anose="020B0604020202020204" pitchFamily="34" charset="0"/>
                <a:cs typeface="Arial" panose="020B0604020202020204" pitchFamily="34" charset="0"/>
              </a:rPr>
              <a:t>Thread 1</a:t>
            </a:r>
            <a:endParaRPr lang="zh-CN" altLang="en-US" dirty="0">
              <a:solidFill>
                <a:schemeClr val="tx1"/>
              </a:solidFill>
              <a:latin typeface="Arial" panose="020B0604020202020204" pitchFamily="34" charset="0"/>
              <a:cs typeface="Arial" panose="020B0604020202020204" pitchFamily="34" charset="0"/>
            </a:endParaRPr>
          </a:p>
        </p:txBody>
      </p:sp>
      <p:sp>
        <p:nvSpPr>
          <p:cNvPr id="6" name="矩形 5"/>
          <p:cNvSpPr/>
          <p:nvPr/>
        </p:nvSpPr>
        <p:spPr>
          <a:xfrm>
            <a:off x="3854368" y="4806671"/>
            <a:ext cx="1365812" cy="659757"/>
          </a:xfrm>
          <a:prstGeom prst="rect">
            <a:avLst/>
          </a:prstGeom>
          <a:solidFill>
            <a:schemeClr val="bg1">
              <a:alpha val="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anose="020B0604020202020204" pitchFamily="34" charset="0"/>
                <a:cs typeface="Arial" panose="020B0604020202020204" pitchFamily="34" charset="0"/>
              </a:rPr>
              <a:t>Thread 2</a:t>
            </a:r>
            <a:endParaRPr lang="zh-CN" altLang="en-US" dirty="0">
              <a:solidFill>
                <a:schemeClr val="tx1"/>
              </a:solidFill>
              <a:latin typeface="Arial" panose="020B0604020202020204" pitchFamily="34" charset="0"/>
              <a:cs typeface="Arial" panose="020B0604020202020204" pitchFamily="34" charset="0"/>
            </a:endParaRPr>
          </a:p>
        </p:txBody>
      </p:sp>
      <p:cxnSp>
        <p:nvCxnSpPr>
          <p:cNvPr id="8" name="直接箭头连接符 7"/>
          <p:cNvCxnSpPr>
            <a:stCxn id="4" idx="3"/>
          </p:cNvCxnSpPr>
          <p:nvPr/>
        </p:nvCxnSpPr>
        <p:spPr>
          <a:xfrm>
            <a:off x="5220180" y="4114802"/>
            <a:ext cx="972274" cy="57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6199205" y="3784922"/>
            <a:ext cx="1926222" cy="659757"/>
          </a:xfrm>
          <a:prstGeom prst="rect">
            <a:avLst/>
          </a:prstGeom>
          <a:solidFill>
            <a:schemeClr val="bg1">
              <a:alpha val="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anose="020B0604020202020204" pitchFamily="34" charset="0"/>
                <a:cs typeface="Arial" panose="020B0604020202020204" pitchFamily="34" charset="0"/>
              </a:rPr>
              <a:t>Thread arena1</a:t>
            </a:r>
            <a:endParaRPr lang="zh-CN" altLang="en-US" dirty="0">
              <a:solidFill>
                <a:schemeClr val="tx1"/>
              </a:solidFill>
              <a:latin typeface="Arial" panose="020B0604020202020204" pitchFamily="34" charset="0"/>
              <a:cs typeface="Arial" panose="020B0604020202020204" pitchFamily="34" charset="0"/>
            </a:endParaRPr>
          </a:p>
        </p:txBody>
      </p:sp>
      <p:cxnSp>
        <p:nvCxnSpPr>
          <p:cNvPr id="11" name="直接箭头连接符 10"/>
          <p:cNvCxnSpPr/>
          <p:nvPr/>
        </p:nvCxnSpPr>
        <p:spPr>
          <a:xfrm>
            <a:off x="5220180" y="5130763"/>
            <a:ext cx="972274" cy="5786"/>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192454" y="4806669"/>
            <a:ext cx="1926222" cy="659757"/>
          </a:xfrm>
          <a:prstGeom prst="rect">
            <a:avLst/>
          </a:prstGeom>
          <a:solidFill>
            <a:schemeClr val="bg1">
              <a:alpha val="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anose="020B0604020202020204" pitchFamily="34" charset="0"/>
                <a:cs typeface="Arial" panose="020B0604020202020204" pitchFamily="34" charset="0"/>
              </a:rPr>
              <a:t>Thread arena2</a:t>
            </a:r>
            <a:endParaRPr lang="zh-CN" altLang="en-US" dirty="0">
              <a:solidFill>
                <a:schemeClr val="tx1"/>
              </a:solidFill>
              <a:latin typeface="Arial" panose="020B0604020202020204" pitchFamily="34" charset="0"/>
              <a:cs typeface="Arial" panose="020B0604020202020204" pitchFamily="34" charset="0"/>
            </a:endParaRPr>
          </a:p>
        </p:txBody>
      </p:sp>
      <p:sp>
        <p:nvSpPr>
          <p:cNvPr id="13" name="矩形 12"/>
          <p:cNvSpPr/>
          <p:nvPr/>
        </p:nvSpPr>
        <p:spPr>
          <a:xfrm>
            <a:off x="6199205" y="2824223"/>
            <a:ext cx="1926222" cy="659757"/>
          </a:xfrm>
          <a:prstGeom prst="rect">
            <a:avLst/>
          </a:prstGeom>
          <a:solidFill>
            <a:schemeClr val="bg1">
              <a:alpha val="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solidFill>
                  <a:schemeClr val="tx1"/>
                </a:solidFill>
                <a:latin typeface="Arial" panose="020B0604020202020204" pitchFamily="34" charset="0"/>
                <a:cs typeface="Arial" panose="020B0604020202020204" pitchFamily="34" charset="0"/>
              </a:rPr>
              <a:t>Arena list</a:t>
            </a:r>
            <a:endParaRPr lang="zh-CN" altLang="en-US" dirty="0">
              <a:solidFill>
                <a:schemeClr val="tx1"/>
              </a:solidFill>
              <a:latin typeface="Arial" panose="020B0604020202020204" pitchFamily="34" charset="0"/>
              <a:cs typeface="Arial" panose="020B0604020202020204" pitchFamily="34" charset="0"/>
            </a:endParaRPr>
          </a:p>
        </p:txBody>
      </p:sp>
      <p:cxnSp>
        <p:nvCxnSpPr>
          <p:cNvPr id="14" name="直接箭头连接符 13"/>
          <p:cNvCxnSpPr>
            <a:stCxn id="13" idx="2"/>
            <a:endCxn id="9" idx="0"/>
          </p:cNvCxnSpPr>
          <p:nvPr/>
        </p:nvCxnSpPr>
        <p:spPr>
          <a:xfrm>
            <a:off x="7162316" y="3483980"/>
            <a:ext cx="0" cy="30094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p:cNvCxnSpPr>
            <a:endCxn id="12" idx="0"/>
          </p:cNvCxnSpPr>
          <p:nvPr/>
        </p:nvCxnSpPr>
        <p:spPr>
          <a:xfrm>
            <a:off x="7155565" y="4444679"/>
            <a:ext cx="0" cy="3619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365745" y="3728636"/>
            <a:ext cx="671979" cy="369332"/>
          </a:xfrm>
          <a:prstGeom prst="rect">
            <a:avLst/>
          </a:prstGeom>
          <a:noFill/>
        </p:spPr>
        <p:txBody>
          <a:bodyPr wrap="none" rtlCol="0">
            <a:spAutoFit/>
          </a:bodyPr>
          <a:lstStyle/>
          <a:p>
            <a:r>
              <a:rPr lang="en-US" altLang="zh-CN" dirty="0" smtClean="0">
                <a:latin typeface="Arial" panose="020B0604020202020204" pitchFamily="34" charset="0"/>
                <a:cs typeface="Arial" panose="020B0604020202020204" pitchFamily="34" charset="0"/>
              </a:rPr>
              <a:t>Lock</a:t>
            </a:r>
            <a:endParaRPr lang="zh-CN" altLang="en-US" dirty="0">
              <a:latin typeface="Arial" panose="020B0604020202020204" pitchFamily="34" charset="0"/>
              <a:cs typeface="Arial" panose="020B0604020202020204" pitchFamily="34" charset="0"/>
            </a:endParaRPr>
          </a:p>
        </p:txBody>
      </p:sp>
      <p:sp>
        <p:nvSpPr>
          <p:cNvPr id="20" name="文本框 19"/>
          <p:cNvSpPr txBox="1"/>
          <p:nvPr/>
        </p:nvSpPr>
        <p:spPr>
          <a:xfrm>
            <a:off x="5365744" y="4693963"/>
            <a:ext cx="671979" cy="369332"/>
          </a:xfrm>
          <a:prstGeom prst="rect">
            <a:avLst/>
          </a:prstGeom>
          <a:noFill/>
        </p:spPr>
        <p:txBody>
          <a:bodyPr wrap="none" rtlCol="0">
            <a:spAutoFit/>
          </a:bodyPr>
          <a:lstStyle/>
          <a:p>
            <a:r>
              <a:rPr lang="en-US" altLang="zh-CN" dirty="0" smtClean="0">
                <a:latin typeface="Arial" panose="020B0604020202020204" pitchFamily="34" charset="0"/>
                <a:cs typeface="Arial" panose="020B0604020202020204" pitchFamily="34" charset="0"/>
              </a:rPr>
              <a:t>Lock</a:t>
            </a:r>
            <a:endParaRPr lang="zh-CN" altLang="en-US" dirty="0">
              <a:latin typeface="Arial" panose="020B0604020202020204" pitchFamily="34" charset="0"/>
              <a:cs typeface="Arial" panose="020B0604020202020204" pitchFamily="34" charset="0"/>
            </a:endParaRPr>
          </a:p>
        </p:txBody>
      </p:sp>
      <p:cxnSp>
        <p:nvCxnSpPr>
          <p:cNvPr id="23" name="直接箭头连接符 22"/>
          <p:cNvCxnSpPr/>
          <p:nvPr/>
        </p:nvCxnSpPr>
        <p:spPr>
          <a:xfrm>
            <a:off x="7155565" y="5466426"/>
            <a:ext cx="0" cy="36199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6947816" y="5828416"/>
            <a:ext cx="415498" cy="369332"/>
          </a:xfrm>
          <a:prstGeom prst="rect">
            <a:avLst/>
          </a:prstGeom>
          <a:noFill/>
        </p:spPr>
        <p:txBody>
          <a:bodyPr wrap="none" rtlCol="0">
            <a:spAutoFit/>
          </a:bodyPr>
          <a:lstStyle/>
          <a:p>
            <a:r>
              <a:rPr lang="en-US" altLang="zh-CN" b="1" dirty="0" smtClean="0">
                <a:latin typeface="Arial" panose="020B0604020202020204" pitchFamily="34" charset="0"/>
                <a:cs typeface="Arial" panose="020B0604020202020204" pitchFamily="34" charset="0"/>
              </a:rPr>
              <a:t>…</a:t>
            </a:r>
            <a:endParaRPr lang="zh-CN" alt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33929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Today’s Allocator</a:t>
            </a:r>
          </a:p>
        </p:txBody>
      </p:sp>
      <p:sp>
        <p:nvSpPr>
          <p:cNvPr id="3" name="内容占位符 2"/>
          <p:cNvSpPr>
            <a:spLocks noGrp="1"/>
          </p:cNvSpPr>
          <p:nvPr>
            <p:ph idx="1"/>
          </p:nvPr>
        </p:nvSpPr>
        <p:spPr/>
        <p:txBody>
          <a:bodyPr/>
          <a:lstStyle/>
          <a:p>
            <a:r>
              <a:rPr lang="en-US" altLang="zh-CN" dirty="0" smtClean="0">
                <a:latin typeface="Arial" panose="020B0604020202020204" pitchFamily="34" charset="0"/>
                <a:cs typeface="Arial" panose="020B0604020202020204" pitchFamily="34" charset="0"/>
              </a:rPr>
              <a:t>Ptmalloc (pthread-malloc) 2006</a:t>
            </a:r>
          </a:p>
          <a:p>
            <a:r>
              <a:rPr lang="zh-CN" altLang="en-US" dirty="0" smtClean="0">
                <a:latin typeface="Arial" panose="020B0604020202020204" pitchFamily="34" charset="0"/>
                <a:cs typeface="Arial" panose="020B0604020202020204" pitchFamily="34" charset="0"/>
              </a:rPr>
              <a:t>时间</a:t>
            </a:r>
            <a:r>
              <a:rPr lang="en-US" altLang="zh-CN" dirty="0" smtClean="0">
                <a:latin typeface="Arial" panose="020B0604020202020204" pitchFamily="34" charset="0"/>
                <a:cs typeface="Arial" panose="020B0604020202020204" pitchFamily="34" charset="0"/>
              </a:rPr>
              <a:t>:</a:t>
            </a:r>
          </a:p>
          <a:p>
            <a:pPr lvl="1"/>
            <a:r>
              <a:rPr lang="zh-CN" altLang="en-US" dirty="0" smtClean="0">
                <a:latin typeface="Arial" panose="020B0604020202020204" pitchFamily="34" charset="0"/>
                <a:cs typeface="Arial" panose="020B0604020202020204" pitchFamily="34" charset="0"/>
              </a:rPr>
              <a:t>加锁操作导致效率低</a:t>
            </a:r>
            <a:endParaRPr lang="en-US" altLang="zh-CN" dirty="0">
              <a:latin typeface="Arial" panose="020B0604020202020204" pitchFamily="34" charset="0"/>
              <a:cs typeface="Arial" panose="020B0604020202020204" pitchFamily="34" charset="0"/>
            </a:endParaRPr>
          </a:p>
          <a:p>
            <a:r>
              <a:rPr lang="zh-CN" altLang="en-US" dirty="0" smtClean="0">
                <a:latin typeface="Arial" panose="020B0604020202020204" pitchFamily="34" charset="0"/>
                <a:cs typeface="Arial" panose="020B0604020202020204" pitchFamily="34" charset="0"/>
              </a:rPr>
              <a:t>空间：</a:t>
            </a:r>
            <a:r>
              <a:rPr lang="en-US" altLang="zh-CN" dirty="0" smtClean="0">
                <a:latin typeface="Arial" panose="020B0604020202020204" pitchFamily="34" charset="0"/>
                <a:cs typeface="Arial" panose="020B0604020202020204" pitchFamily="34" charset="0"/>
              </a:rPr>
              <a:t>	</a:t>
            </a:r>
          </a:p>
          <a:p>
            <a:pPr lvl="1"/>
            <a:r>
              <a:rPr lang="en-US" altLang="zh-CN" dirty="0">
                <a:latin typeface="Arial" panose="020B0604020202020204" pitchFamily="34" charset="0"/>
                <a:cs typeface="Arial" panose="020B0604020202020204" pitchFamily="34" charset="0"/>
              </a:rPr>
              <a:t>1. </a:t>
            </a:r>
            <a:r>
              <a:rPr lang="zh-CN" altLang="en-US" dirty="0">
                <a:latin typeface="Arial" panose="020B0604020202020204" pitchFamily="34" charset="0"/>
                <a:cs typeface="Arial" panose="020B0604020202020204" pitchFamily="34" charset="0"/>
              </a:rPr>
              <a:t>线程之</a:t>
            </a:r>
            <a:r>
              <a:rPr lang="zh-CN" altLang="en-US" dirty="0" smtClean="0">
                <a:latin typeface="Arial" panose="020B0604020202020204" pitchFamily="34" charset="0"/>
                <a:cs typeface="Arial" panose="020B0604020202020204" pitchFamily="34" charset="0"/>
              </a:rPr>
              <a:t>间内存不</a:t>
            </a:r>
            <a:r>
              <a:rPr lang="zh-CN" altLang="en-US" dirty="0">
                <a:latin typeface="Arial" panose="020B0604020202020204" pitchFamily="34" charset="0"/>
                <a:cs typeface="Arial" panose="020B0604020202020204" pitchFamily="34" charset="0"/>
              </a:rPr>
              <a:t>能互相交替使用</a:t>
            </a:r>
            <a:endParaRPr lang="en-US" altLang="zh-CN" dirty="0">
              <a:latin typeface="Arial" panose="020B0604020202020204" pitchFamily="34" charset="0"/>
              <a:cs typeface="Arial" panose="020B0604020202020204" pitchFamily="34" charset="0"/>
            </a:endParaRPr>
          </a:p>
          <a:p>
            <a:pPr lvl="1"/>
            <a:r>
              <a:rPr lang="en-US" altLang="zh-CN" dirty="0" smtClean="0">
                <a:latin typeface="Arial" panose="020B0604020202020204" pitchFamily="34" charset="0"/>
                <a:cs typeface="Arial" panose="020B0604020202020204" pitchFamily="34" charset="0"/>
              </a:rPr>
              <a:t>2. </a:t>
            </a:r>
            <a:r>
              <a:rPr lang="zh-CN" altLang="en-US" dirty="0" smtClean="0">
                <a:latin typeface="Arial" panose="020B0604020202020204" pitchFamily="34" charset="0"/>
                <a:cs typeface="Arial" panose="020B0604020202020204" pitchFamily="34" charset="0"/>
              </a:rPr>
              <a:t>每个</a:t>
            </a:r>
            <a:r>
              <a:rPr lang="en-US" altLang="zh-CN" dirty="0" smtClean="0">
                <a:latin typeface="Arial" panose="020B0604020202020204" pitchFamily="34" charset="0"/>
                <a:cs typeface="Arial" panose="020B0604020202020204" pitchFamily="34" charset="0"/>
              </a:rPr>
              <a:t>chunk</a:t>
            </a:r>
            <a:r>
              <a:rPr lang="zh-CN" altLang="en-US" dirty="0" smtClean="0">
                <a:latin typeface="Arial" panose="020B0604020202020204" pitchFamily="34" charset="0"/>
                <a:cs typeface="Arial" panose="020B0604020202020204" pitchFamily="34" charset="0"/>
              </a:rPr>
              <a:t>都有固定</a:t>
            </a:r>
            <a:r>
              <a:rPr lang="en-US" altLang="zh-CN" dirty="0" smtClean="0">
                <a:latin typeface="Arial" panose="020B0604020202020204" pitchFamily="34" charset="0"/>
                <a:cs typeface="Arial" panose="020B0604020202020204" pitchFamily="34" charset="0"/>
              </a:rPr>
              <a:t>8B</a:t>
            </a:r>
            <a:r>
              <a:rPr lang="zh-CN" altLang="en-US" dirty="0">
                <a:latin typeface="Arial" panose="020B0604020202020204" pitchFamily="34" charset="0"/>
                <a:cs typeface="Arial" panose="020B0604020202020204" pitchFamily="34" charset="0"/>
              </a:rPr>
              <a:t>开销</a:t>
            </a:r>
            <a:endParaRPr lang="en-US" altLang="zh-CN" dirty="0" smtClean="0">
              <a:latin typeface="Arial" panose="020B0604020202020204" pitchFamily="34" charset="0"/>
              <a:cs typeface="Arial" panose="020B0604020202020204" pitchFamily="34" charset="0"/>
            </a:endParaRPr>
          </a:p>
          <a:p>
            <a:pPr marL="457200" lvl="1" indent="0">
              <a:buNone/>
            </a:pPr>
            <a:endParaRPr lang="en-US" altLang="zh-CN" dirty="0" smtClean="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3"/>
          <a:stretch>
            <a:fillRect/>
          </a:stretch>
        </p:blipFill>
        <p:spPr>
          <a:xfrm>
            <a:off x="9574081" y="569662"/>
            <a:ext cx="1104996" cy="1486029"/>
          </a:xfrm>
          <a:prstGeom prst="rect">
            <a:avLst/>
          </a:prstGeom>
        </p:spPr>
      </p:pic>
    </p:spTree>
    <p:extLst>
      <p:ext uri="{BB962C8B-B14F-4D97-AF65-F5344CB8AC3E}">
        <p14:creationId xmlns:p14="http://schemas.microsoft.com/office/powerpoint/2010/main" val="6279968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Today’s Allocator</a:t>
            </a:r>
          </a:p>
        </p:txBody>
      </p:sp>
      <p:sp>
        <p:nvSpPr>
          <p:cNvPr id="3" name="内容占位符 2"/>
          <p:cNvSpPr>
            <a:spLocks noGrp="1"/>
          </p:cNvSpPr>
          <p:nvPr>
            <p:ph idx="1"/>
          </p:nvPr>
        </p:nvSpPr>
        <p:spPr/>
        <p:txBody>
          <a:bodyPr/>
          <a:lstStyle/>
          <a:p>
            <a:r>
              <a:rPr lang="en-US" altLang="zh-CN" dirty="0" smtClean="0">
                <a:latin typeface="Arial" panose="020B0604020202020204" pitchFamily="34" charset="0"/>
                <a:cs typeface="Arial" panose="020B0604020202020204" pitchFamily="34" charset="0"/>
              </a:rPr>
              <a:t>Tcmalloc (Thread-Caching Malloc)  Google</a:t>
            </a:r>
            <a:endParaRPr lang="zh-CN" altLang="en-US"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stretch>
            <a:fillRect/>
          </a:stretch>
        </p:blipFill>
        <p:spPr>
          <a:xfrm>
            <a:off x="1234539" y="2759710"/>
            <a:ext cx="3048264" cy="3071126"/>
          </a:xfrm>
          <a:prstGeom prst="rect">
            <a:avLst/>
          </a:prstGeom>
        </p:spPr>
      </p:pic>
      <p:pic>
        <p:nvPicPr>
          <p:cNvPr id="8" name="图片 7"/>
          <p:cNvPicPr>
            <a:picLocks noChangeAspect="1"/>
          </p:cNvPicPr>
          <p:nvPr/>
        </p:nvPicPr>
        <p:blipFill>
          <a:blip r:embed="rId4"/>
          <a:stretch>
            <a:fillRect/>
          </a:stretch>
        </p:blipFill>
        <p:spPr>
          <a:xfrm>
            <a:off x="4282803" y="2759710"/>
            <a:ext cx="6532958" cy="3071126"/>
          </a:xfrm>
          <a:prstGeom prst="rect">
            <a:avLst/>
          </a:prstGeom>
        </p:spPr>
      </p:pic>
      <p:pic>
        <p:nvPicPr>
          <p:cNvPr id="9" name="图片 8"/>
          <p:cNvPicPr>
            <a:picLocks noChangeAspect="1"/>
          </p:cNvPicPr>
          <p:nvPr/>
        </p:nvPicPr>
        <p:blipFill>
          <a:blip r:embed="rId5"/>
          <a:stretch>
            <a:fillRect/>
          </a:stretch>
        </p:blipFill>
        <p:spPr>
          <a:xfrm>
            <a:off x="7827808" y="455023"/>
            <a:ext cx="3177815" cy="1303133"/>
          </a:xfrm>
          <a:prstGeom prst="rect">
            <a:avLst/>
          </a:prstGeom>
        </p:spPr>
      </p:pic>
    </p:spTree>
    <p:extLst>
      <p:ext uri="{BB962C8B-B14F-4D97-AF65-F5344CB8AC3E}">
        <p14:creationId xmlns:p14="http://schemas.microsoft.com/office/powerpoint/2010/main" val="23135394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Today’s Allocator</a:t>
            </a:r>
          </a:p>
        </p:txBody>
      </p:sp>
      <p:sp>
        <p:nvSpPr>
          <p:cNvPr id="3" name="内容占位符 2"/>
          <p:cNvSpPr>
            <a:spLocks noGrp="1"/>
          </p:cNvSpPr>
          <p:nvPr>
            <p:ph idx="1"/>
          </p:nvPr>
        </p:nvSpPr>
        <p:spPr/>
        <p:txBody>
          <a:bodyPr/>
          <a:lstStyle/>
          <a:p>
            <a:r>
              <a:rPr lang="en-US" altLang="zh-CN" dirty="0" smtClean="0">
                <a:latin typeface="Arial" panose="020B0604020202020204" pitchFamily="34" charset="0"/>
                <a:cs typeface="Arial" panose="020B0604020202020204" pitchFamily="34" charset="0"/>
              </a:rPr>
              <a:t>Phkmalloc 1998 Poul-Henning Kamp (For FreeBSD)</a:t>
            </a:r>
          </a:p>
        </p:txBody>
      </p:sp>
      <p:pic>
        <p:nvPicPr>
          <p:cNvPr id="4" name="图片 3"/>
          <p:cNvPicPr>
            <a:picLocks noChangeAspect="1"/>
          </p:cNvPicPr>
          <p:nvPr/>
        </p:nvPicPr>
        <p:blipFill>
          <a:blip r:embed="rId3"/>
          <a:stretch>
            <a:fillRect/>
          </a:stretch>
        </p:blipFill>
        <p:spPr>
          <a:xfrm>
            <a:off x="7790698" y="532563"/>
            <a:ext cx="3444538" cy="990686"/>
          </a:xfrm>
          <a:prstGeom prst="rect">
            <a:avLst/>
          </a:prstGeom>
        </p:spPr>
      </p:pic>
      <p:pic>
        <p:nvPicPr>
          <p:cNvPr id="6152" name="Picture 8" descr="Use After Free - hackndo"/>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080" y="2753177"/>
            <a:ext cx="5928489" cy="2543095"/>
          </a:xfrm>
          <a:prstGeom prst="rect">
            <a:avLst/>
          </a:prstGeom>
          <a:noFill/>
          <a:extLst>
            <a:ext uri="{909E8E84-426E-40DD-AFC4-6F175D3DCCD1}">
              <a14:hiddenFill xmlns:a14="http://schemas.microsoft.com/office/drawing/2010/main">
                <a:solidFill>
                  <a:srgbClr val="FFFFFF"/>
                </a:solidFill>
              </a14:hiddenFill>
            </a:ext>
          </a:extLst>
        </p:spPr>
      </p:pic>
      <p:pic>
        <p:nvPicPr>
          <p:cNvPr id="6156" name="Picture 12" descr="Pointer double free in OpenSSL 1.0.2n err.c · Issue #5716 · openssl/openssl  · GitHub"/>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43750" y="2703482"/>
            <a:ext cx="5191248" cy="2595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54565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Today’s Allocator</a:t>
            </a:r>
          </a:p>
        </p:txBody>
      </p:sp>
      <p:sp>
        <p:nvSpPr>
          <p:cNvPr id="3" name="内容占位符 2"/>
          <p:cNvSpPr>
            <a:spLocks noGrp="1"/>
          </p:cNvSpPr>
          <p:nvPr>
            <p:ph idx="1"/>
          </p:nvPr>
        </p:nvSpPr>
        <p:spPr/>
        <p:txBody>
          <a:bodyPr/>
          <a:lstStyle/>
          <a:p>
            <a:r>
              <a:rPr lang="en-US" altLang="zh-CN" dirty="0" smtClean="0">
                <a:latin typeface="Arial" panose="020B0604020202020204" pitchFamily="34" charset="0"/>
                <a:cs typeface="Arial" panose="020B0604020202020204" pitchFamily="34" charset="0"/>
              </a:rPr>
              <a:t>Jemalloc 2006 Jason·Evans (For FreeBSD)</a:t>
            </a:r>
            <a:endParaRPr lang="zh-CN" altLang="en-US"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stretch>
            <a:fillRect/>
          </a:stretch>
        </p:blipFill>
        <p:spPr>
          <a:xfrm>
            <a:off x="7790698" y="532563"/>
            <a:ext cx="3444538" cy="990686"/>
          </a:xfrm>
          <a:prstGeom prst="rect">
            <a:avLst/>
          </a:prstGeom>
        </p:spPr>
      </p:pic>
      <p:pic>
        <p:nvPicPr>
          <p:cNvPr id="2050" name="Picture 2" descr="https://bkimg.cdn.bcebos.com/pic/7af40ad162d9f2d3572c65c430bd9d13632762d066c4?x-bce-process=image/watermark,image_d2F0ZXIvYmFpa2UyNzI=,g_7,xp_5,yp_5/format,f_aut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568032" y="2832185"/>
            <a:ext cx="5055936" cy="29357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45445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Today’s Allocator</a:t>
            </a:r>
            <a:endParaRPr lang="en-US" altLang="zh-CN" dirty="0" smtClean="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p:txBody>
          <a:bodyPr/>
          <a:lstStyle/>
          <a:p>
            <a:endParaRPr lang="zh-CN" altLang="en-US" dirty="0">
              <a:latin typeface="Arial" panose="020B0604020202020204" pitchFamily="34" charset="0"/>
              <a:cs typeface="Arial" panose="020B0604020202020204" pitchFamily="34" charset="0"/>
            </a:endParaRPr>
          </a:p>
        </p:txBody>
      </p:sp>
      <p:pic>
        <p:nvPicPr>
          <p:cNvPr id="5" name="图片 4"/>
          <p:cNvPicPr>
            <a:picLocks noChangeAspect="1"/>
          </p:cNvPicPr>
          <p:nvPr/>
        </p:nvPicPr>
        <p:blipFill>
          <a:blip r:embed="rId3"/>
          <a:stretch>
            <a:fillRect/>
          </a:stretch>
        </p:blipFill>
        <p:spPr>
          <a:xfrm>
            <a:off x="3169666" y="1802704"/>
            <a:ext cx="5852667" cy="4374259"/>
          </a:xfrm>
          <a:prstGeom prst="rect">
            <a:avLst/>
          </a:prstGeom>
        </p:spPr>
      </p:pic>
      <p:sp>
        <p:nvSpPr>
          <p:cNvPr id="6" name="矩形 5"/>
          <p:cNvSpPr/>
          <p:nvPr/>
        </p:nvSpPr>
        <p:spPr>
          <a:xfrm>
            <a:off x="7363326" y="2514599"/>
            <a:ext cx="554128" cy="3477127"/>
          </a:xfrm>
          <a:prstGeom prst="rect">
            <a:avLst/>
          </a:prstGeom>
          <a:solidFill>
            <a:schemeClr val="bg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266609" y="2346158"/>
            <a:ext cx="625642" cy="3645568"/>
          </a:xfrm>
          <a:prstGeom prst="rect">
            <a:avLst/>
          </a:prstGeom>
          <a:solidFill>
            <a:schemeClr val="bg1">
              <a:alpha val="0"/>
            </a:schemeClr>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7"/>
          <p:cNvPicPr>
            <a:picLocks noChangeAspect="1"/>
          </p:cNvPicPr>
          <p:nvPr/>
        </p:nvPicPr>
        <p:blipFill>
          <a:blip r:embed="rId4"/>
          <a:stretch>
            <a:fillRect/>
          </a:stretch>
        </p:blipFill>
        <p:spPr>
          <a:xfrm>
            <a:off x="7917454" y="627624"/>
            <a:ext cx="2926334" cy="853514"/>
          </a:xfrm>
          <a:prstGeom prst="rect">
            <a:avLst/>
          </a:prstGeom>
        </p:spPr>
      </p:pic>
      <p:sp>
        <p:nvSpPr>
          <p:cNvPr id="9" name="文本框 8"/>
          <p:cNvSpPr txBox="1"/>
          <p:nvPr/>
        </p:nvSpPr>
        <p:spPr>
          <a:xfrm>
            <a:off x="7124864" y="6176963"/>
            <a:ext cx="1031051" cy="369332"/>
          </a:xfrm>
          <a:prstGeom prst="rect">
            <a:avLst/>
          </a:prstGeom>
          <a:noFill/>
        </p:spPr>
        <p:txBody>
          <a:bodyPr wrap="none" rtlCol="0">
            <a:spAutoFit/>
          </a:bodyPr>
          <a:lstStyle/>
          <a:p>
            <a:r>
              <a:rPr lang="en-US" altLang="zh-CN" dirty="0" smtClean="0">
                <a:latin typeface="Arial" panose="020B0604020202020204" pitchFamily="34" charset="0"/>
                <a:cs typeface="Arial" panose="020B0604020202020204" pitchFamily="34" charset="0"/>
              </a:rPr>
              <a:t>tcmalloc</a:t>
            </a:r>
          </a:p>
        </p:txBody>
      </p:sp>
      <p:sp>
        <p:nvSpPr>
          <p:cNvPr id="10" name="文本框 9"/>
          <p:cNvSpPr txBox="1"/>
          <p:nvPr/>
        </p:nvSpPr>
        <p:spPr>
          <a:xfrm>
            <a:off x="8160276" y="6176963"/>
            <a:ext cx="1031051" cy="369332"/>
          </a:xfrm>
          <a:prstGeom prst="rect">
            <a:avLst/>
          </a:prstGeom>
          <a:noFill/>
        </p:spPr>
        <p:txBody>
          <a:bodyPr wrap="none" rtlCol="0">
            <a:spAutoFit/>
          </a:bodyPr>
          <a:lstStyle/>
          <a:p>
            <a:r>
              <a:rPr lang="en-US" altLang="zh-CN" dirty="0" smtClean="0">
                <a:latin typeface="Arial" panose="020B0604020202020204" pitchFamily="34" charset="0"/>
                <a:cs typeface="Arial" panose="020B0604020202020204" pitchFamily="34" charset="0"/>
              </a:rPr>
              <a:t>jemalloc</a:t>
            </a:r>
          </a:p>
        </p:txBody>
      </p:sp>
      <p:sp>
        <p:nvSpPr>
          <p:cNvPr id="11" name="文本框 10"/>
          <p:cNvSpPr txBox="1"/>
          <p:nvPr/>
        </p:nvSpPr>
        <p:spPr>
          <a:xfrm>
            <a:off x="4446865" y="6180432"/>
            <a:ext cx="1043876" cy="369332"/>
          </a:xfrm>
          <a:prstGeom prst="rect">
            <a:avLst/>
          </a:prstGeom>
          <a:noFill/>
        </p:spPr>
        <p:txBody>
          <a:bodyPr wrap="none" rtlCol="0">
            <a:spAutoFit/>
          </a:bodyPr>
          <a:lstStyle/>
          <a:p>
            <a:r>
              <a:rPr lang="en-US" altLang="zh-CN" dirty="0" smtClean="0">
                <a:latin typeface="Arial" panose="020B0604020202020204" pitchFamily="34" charset="0"/>
                <a:cs typeface="Arial" panose="020B0604020202020204" pitchFamily="34" charset="0"/>
              </a:rPr>
              <a:t>ptmalloc</a:t>
            </a:r>
          </a:p>
        </p:txBody>
      </p:sp>
    </p:spTree>
    <p:extLst>
      <p:ext uri="{BB962C8B-B14F-4D97-AF65-F5344CB8AC3E}">
        <p14:creationId xmlns:p14="http://schemas.microsoft.com/office/powerpoint/2010/main" val="123330508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Today’s Allocator</a:t>
            </a:r>
          </a:p>
        </p:txBody>
      </p:sp>
      <p:pic>
        <p:nvPicPr>
          <p:cNvPr id="4" name="内容占位符 3"/>
          <p:cNvPicPr>
            <a:picLocks noGrp="1" noChangeAspect="1"/>
          </p:cNvPicPr>
          <p:nvPr>
            <p:ph idx="1"/>
          </p:nvPr>
        </p:nvPicPr>
        <p:blipFill>
          <a:blip r:embed="rId3"/>
          <a:stretch>
            <a:fillRect/>
          </a:stretch>
        </p:blipFill>
        <p:spPr>
          <a:xfrm>
            <a:off x="1091392" y="1808504"/>
            <a:ext cx="8751433" cy="1115170"/>
          </a:xfrm>
          <a:prstGeom prst="rect">
            <a:avLst/>
          </a:prstGeom>
        </p:spPr>
      </p:pic>
      <p:pic>
        <p:nvPicPr>
          <p:cNvPr id="5" name="图片 4"/>
          <p:cNvPicPr>
            <a:picLocks noChangeAspect="1"/>
          </p:cNvPicPr>
          <p:nvPr/>
        </p:nvPicPr>
        <p:blipFill>
          <a:blip r:embed="rId4"/>
          <a:stretch>
            <a:fillRect/>
          </a:stretch>
        </p:blipFill>
        <p:spPr>
          <a:xfrm>
            <a:off x="1091392" y="4614852"/>
            <a:ext cx="2103302" cy="441998"/>
          </a:xfrm>
          <a:prstGeom prst="rect">
            <a:avLst/>
          </a:prstGeom>
        </p:spPr>
      </p:pic>
      <p:pic>
        <p:nvPicPr>
          <p:cNvPr id="6" name="图片 5"/>
          <p:cNvPicPr>
            <a:picLocks noChangeAspect="1"/>
          </p:cNvPicPr>
          <p:nvPr/>
        </p:nvPicPr>
        <p:blipFill>
          <a:blip r:embed="rId5"/>
          <a:stretch>
            <a:fillRect/>
          </a:stretch>
        </p:blipFill>
        <p:spPr>
          <a:xfrm>
            <a:off x="1091392" y="3041490"/>
            <a:ext cx="8618967" cy="1455546"/>
          </a:xfrm>
          <a:prstGeom prst="rect">
            <a:avLst/>
          </a:prstGeom>
        </p:spPr>
      </p:pic>
      <p:sp>
        <p:nvSpPr>
          <p:cNvPr id="7" name="矩形 6"/>
          <p:cNvSpPr/>
          <p:nvPr/>
        </p:nvSpPr>
        <p:spPr>
          <a:xfrm>
            <a:off x="3320716" y="3489158"/>
            <a:ext cx="2009273" cy="385010"/>
          </a:xfrm>
          <a:prstGeom prst="rect">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1632285" y="4614852"/>
            <a:ext cx="2009273" cy="385010"/>
          </a:xfrm>
          <a:prstGeom prst="rect">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1185421" y="2441162"/>
            <a:ext cx="2568432" cy="425128"/>
          </a:xfrm>
          <a:prstGeom prst="rect">
            <a:avLst/>
          </a:prstGeom>
          <a:solidFill>
            <a:schemeClr val="bg1">
              <a:alpha val="0"/>
            </a:scheme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6"/>
          <a:stretch>
            <a:fillRect/>
          </a:stretch>
        </p:blipFill>
        <p:spPr>
          <a:xfrm>
            <a:off x="7581850" y="774428"/>
            <a:ext cx="1335413" cy="637913"/>
          </a:xfrm>
          <a:prstGeom prst="rect">
            <a:avLst/>
          </a:prstGeom>
        </p:spPr>
      </p:pic>
      <p:pic>
        <p:nvPicPr>
          <p:cNvPr id="12" name="图片 11"/>
          <p:cNvPicPr>
            <a:picLocks noChangeAspect="1"/>
          </p:cNvPicPr>
          <p:nvPr/>
        </p:nvPicPr>
        <p:blipFill>
          <a:blip r:embed="rId7"/>
          <a:stretch>
            <a:fillRect/>
          </a:stretch>
        </p:blipFill>
        <p:spPr>
          <a:xfrm>
            <a:off x="8917263" y="774428"/>
            <a:ext cx="2705334" cy="662997"/>
          </a:xfrm>
          <a:prstGeom prst="rect">
            <a:avLst/>
          </a:prstGeom>
        </p:spPr>
      </p:pic>
    </p:spTree>
    <p:extLst>
      <p:ext uri="{BB962C8B-B14F-4D97-AF65-F5344CB8AC3E}">
        <p14:creationId xmlns:p14="http://schemas.microsoft.com/office/powerpoint/2010/main" val="36816267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Today’s Allocator</a:t>
            </a:r>
            <a:endParaRPr lang="en-US" altLang="zh-CN" dirty="0" smtClean="0">
              <a:latin typeface="Arial" panose="020B0604020202020204" pitchFamily="34" charset="0"/>
              <a:cs typeface="Arial" panose="020B0604020202020204" pitchFamily="34" charset="0"/>
            </a:endParaRPr>
          </a:p>
        </p:txBody>
      </p:sp>
      <p:sp>
        <p:nvSpPr>
          <p:cNvPr id="3" name="内容占位符 2"/>
          <p:cNvSpPr>
            <a:spLocks noGrp="1"/>
          </p:cNvSpPr>
          <p:nvPr>
            <p:ph idx="1"/>
          </p:nvPr>
        </p:nvSpPr>
        <p:spPr/>
        <p:txBody>
          <a:bodyPr/>
          <a:lstStyle/>
          <a:p>
            <a:endParaRPr lang="zh-CN" altLang="en-US" dirty="0"/>
          </a:p>
        </p:txBody>
      </p:sp>
      <p:pic>
        <p:nvPicPr>
          <p:cNvPr id="9" name="图片 8"/>
          <p:cNvPicPr>
            <a:picLocks noChangeAspect="1"/>
          </p:cNvPicPr>
          <p:nvPr/>
        </p:nvPicPr>
        <p:blipFill>
          <a:blip r:embed="rId3"/>
          <a:stretch>
            <a:fillRect/>
          </a:stretch>
        </p:blipFill>
        <p:spPr>
          <a:xfrm>
            <a:off x="7810193" y="620200"/>
            <a:ext cx="3543607" cy="815411"/>
          </a:xfrm>
          <a:prstGeom prst="rect">
            <a:avLst/>
          </a:prstGeom>
        </p:spPr>
      </p:pic>
      <p:pic>
        <p:nvPicPr>
          <p:cNvPr id="12" name="图片 11"/>
          <p:cNvPicPr>
            <a:picLocks noChangeAspect="1"/>
          </p:cNvPicPr>
          <p:nvPr/>
        </p:nvPicPr>
        <p:blipFill>
          <a:blip r:embed="rId4"/>
          <a:stretch>
            <a:fillRect/>
          </a:stretch>
        </p:blipFill>
        <p:spPr>
          <a:xfrm>
            <a:off x="838200" y="1570548"/>
            <a:ext cx="10158340" cy="4580017"/>
          </a:xfrm>
          <a:prstGeom prst="rect">
            <a:avLst/>
          </a:prstGeom>
        </p:spPr>
      </p:pic>
      <p:pic>
        <p:nvPicPr>
          <p:cNvPr id="15" name="图片 14"/>
          <p:cNvPicPr>
            <a:picLocks noChangeAspect="1"/>
          </p:cNvPicPr>
          <p:nvPr/>
        </p:nvPicPr>
        <p:blipFill>
          <a:blip r:embed="rId5"/>
          <a:stretch>
            <a:fillRect/>
          </a:stretch>
        </p:blipFill>
        <p:spPr>
          <a:xfrm>
            <a:off x="2074949" y="4719514"/>
            <a:ext cx="8042102" cy="1431051"/>
          </a:xfrm>
          <a:prstGeom prst="rect">
            <a:avLst/>
          </a:prstGeom>
        </p:spPr>
      </p:pic>
      <p:cxnSp>
        <p:nvCxnSpPr>
          <p:cNvPr id="17" name="直接连接符 16"/>
          <p:cNvCxnSpPr/>
          <p:nvPr/>
        </p:nvCxnSpPr>
        <p:spPr>
          <a:xfrm flipV="1">
            <a:off x="7894414" y="5359484"/>
            <a:ext cx="1405996" cy="151109"/>
          </a:xfrm>
          <a:prstGeom prst="line">
            <a:avLst/>
          </a:prstGeom>
          <a:ln w="63500">
            <a:solidFill>
              <a:srgbClr val="FF0000"/>
            </a:solidFill>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7810979" y="5568969"/>
            <a:ext cx="2042884" cy="584775"/>
          </a:xfrm>
          <a:prstGeom prst="rect">
            <a:avLst/>
          </a:prstGeom>
          <a:noFill/>
        </p:spPr>
        <p:txBody>
          <a:bodyPr wrap="square" rtlCol="0">
            <a:spAutoFit/>
          </a:bodyPr>
          <a:lstStyle/>
          <a:p>
            <a:r>
              <a:rPr lang="en-US" altLang="zh-CN" sz="3200" b="1" dirty="0" smtClean="0">
                <a:solidFill>
                  <a:srgbClr val="006621"/>
                </a:solidFill>
              </a:rPr>
              <a:t>dlmalloc</a:t>
            </a:r>
            <a:endParaRPr lang="zh-CN" altLang="en-US" sz="3200" b="1" dirty="0">
              <a:solidFill>
                <a:srgbClr val="006621"/>
              </a:solidFill>
            </a:endParaRPr>
          </a:p>
        </p:txBody>
      </p:sp>
    </p:spTree>
    <p:extLst>
      <p:ext uri="{BB962C8B-B14F-4D97-AF65-F5344CB8AC3E}">
        <p14:creationId xmlns:p14="http://schemas.microsoft.com/office/powerpoint/2010/main" val="197763004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The future of Allocators</a:t>
            </a:r>
          </a:p>
        </p:txBody>
      </p:sp>
      <p:sp>
        <p:nvSpPr>
          <p:cNvPr id="3" name="内容占位符 2"/>
          <p:cNvSpPr>
            <a:spLocks noGrp="1"/>
          </p:cNvSpPr>
          <p:nvPr>
            <p:ph idx="1"/>
          </p:nvPr>
        </p:nvSpPr>
        <p:spPr/>
        <p:txBody>
          <a:bodyPr/>
          <a:lstStyle/>
          <a:p>
            <a:r>
              <a:rPr lang="zh-CN" altLang="en-US" dirty="0"/>
              <a:t>发展方</a:t>
            </a:r>
            <a:r>
              <a:rPr lang="zh-CN" altLang="en-US" dirty="0" smtClean="0"/>
              <a:t>向？</a:t>
            </a:r>
            <a:endParaRPr lang="en-US" altLang="zh-CN" dirty="0" smtClean="0"/>
          </a:p>
          <a:p>
            <a:r>
              <a:rPr lang="zh-CN" altLang="en-US" dirty="0" smtClean="0"/>
              <a:t>时间？</a:t>
            </a:r>
            <a:endParaRPr lang="en-US" altLang="zh-CN" dirty="0" smtClean="0"/>
          </a:p>
          <a:p>
            <a:r>
              <a:rPr lang="zh-CN" altLang="en-US" dirty="0"/>
              <a:t>空</a:t>
            </a:r>
            <a:r>
              <a:rPr lang="zh-CN" altLang="en-US" dirty="0" smtClean="0"/>
              <a:t>间？</a:t>
            </a:r>
            <a:endParaRPr lang="en-US" altLang="zh-CN" dirty="0"/>
          </a:p>
        </p:txBody>
      </p:sp>
      <p:pic>
        <p:nvPicPr>
          <p:cNvPr id="4" name="图片 3"/>
          <p:cNvPicPr>
            <a:picLocks noChangeAspect="1"/>
          </p:cNvPicPr>
          <p:nvPr/>
        </p:nvPicPr>
        <p:blipFill>
          <a:blip r:embed="rId3"/>
          <a:stretch>
            <a:fillRect/>
          </a:stretch>
        </p:blipFill>
        <p:spPr>
          <a:xfrm>
            <a:off x="7779682" y="365125"/>
            <a:ext cx="3177815" cy="1303133"/>
          </a:xfrm>
          <a:prstGeom prst="rect">
            <a:avLst/>
          </a:prstGeom>
        </p:spPr>
      </p:pic>
      <p:pic>
        <p:nvPicPr>
          <p:cNvPr id="2052" name="Picture 4" descr="https://upload.wikimedia.org/wikipedia/commons/6/6e/Translation_Lookaside_Buffer.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86175" y="1690688"/>
            <a:ext cx="7134225" cy="49911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1721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altLang="zh-CN" dirty="0" smtClean="0">
                <a:latin typeface="Arial" panose="020B0604020202020204" pitchFamily="34" charset="0"/>
                <a:cs typeface="Arial" panose="020B0604020202020204" pitchFamily="34" charset="0"/>
              </a:rPr>
              <a:t>1. Allocator’s History</a:t>
            </a:r>
          </a:p>
          <a:p>
            <a:r>
              <a:rPr lang="en-US" altLang="zh-CN" dirty="0" smtClean="0">
                <a:latin typeface="Arial" panose="020B0604020202020204" pitchFamily="34" charset="0"/>
                <a:cs typeface="Arial" panose="020B0604020202020204" pitchFamily="34" charset="0"/>
              </a:rPr>
              <a:t>2. Today’s Allocator</a:t>
            </a:r>
          </a:p>
          <a:p>
            <a:r>
              <a:rPr lang="en-US" altLang="zh-CN" dirty="0" smtClean="0">
                <a:latin typeface="Arial" panose="020B0604020202020204" pitchFamily="34" charset="0"/>
                <a:cs typeface="Arial" panose="020B0604020202020204" pitchFamily="34" charset="0"/>
              </a:rPr>
              <a:t>3. The Future of Allocators</a:t>
            </a:r>
          </a:p>
          <a:p>
            <a:r>
              <a:rPr lang="en-US" altLang="zh-CN" dirty="0" smtClean="0">
                <a:latin typeface="Arial" panose="020B0604020202020204" pitchFamily="34" charset="0"/>
                <a:cs typeface="Arial" panose="020B0604020202020204" pitchFamily="34" charset="0"/>
              </a:rPr>
              <a:t>4. Allocator in Rust</a:t>
            </a:r>
          </a:p>
          <a:p>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0571710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The future of Allocators</a:t>
            </a:r>
          </a:p>
        </p:txBody>
      </p:sp>
      <p:sp>
        <p:nvSpPr>
          <p:cNvPr id="3" name="内容占位符 2"/>
          <p:cNvSpPr>
            <a:spLocks noGrp="1"/>
          </p:cNvSpPr>
          <p:nvPr>
            <p:ph idx="1"/>
          </p:nvPr>
        </p:nvSpPr>
        <p:spPr/>
        <p:txBody>
          <a:bodyPr/>
          <a:lstStyle/>
          <a:p>
            <a:endParaRPr lang="zh-CN" altLang="en-US" dirty="0"/>
          </a:p>
        </p:txBody>
      </p:sp>
      <p:pic>
        <p:nvPicPr>
          <p:cNvPr id="5122" name="Picture 2" descr="在这里插入图片描述"/>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56518" y="1825625"/>
            <a:ext cx="5541762" cy="406007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7863840" y="5550416"/>
            <a:ext cx="1234440" cy="67056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p:cNvPicPr>
            <a:picLocks noChangeAspect="1"/>
          </p:cNvPicPr>
          <p:nvPr/>
        </p:nvPicPr>
        <p:blipFill>
          <a:blip r:embed="rId4"/>
          <a:stretch>
            <a:fillRect/>
          </a:stretch>
        </p:blipFill>
        <p:spPr>
          <a:xfrm>
            <a:off x="8736386" y="429684"/>
            <a:ext cx="2057578" cy="1196444"/>
          </a:xfrm>
          <a:prstGeom prst="rect">
            <a:avLst/>
          </a:prstGeom>
        </p:spPr>
      </p:pic>
    </p:spTree>
    <p:extLst>
      <p:ext uri="{BB962C8B-B14F-4D97-AF65-F5344CB8AC3E}">
        <p14:creationId xmlns:p14="http://schemas.microsoft.com/office/powerpoint/2010/main" val="48895146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Allocator in Rust</a:t>
            </a:r>
          </a:p>
        </p:txBody>
      </p:sp>
      <p:sp>
        <p:nvSpPr>
          <p:cNvPr id="3" name="内容占位符 2"/>
          <p:cNvSpPr>
            <a:spLocks noGrp="1"/>
          </p:cNvSpPr>
          <p:nvPr>
            <p:ph idx="1"/>
          </p:nvPr>
        </p:nvSpPr>
        <p:spPr/>
        <p:txBody>
          <a:bodyPr/>
          <a:lstStyle/>
          <a:p>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RFC 1398: Kind of Allocators</a:t>
            </a:r>
          </a:p>
          <a:p>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RFC </a:t>
            </a:r>
            <a:r>
              <a:rPr lang="en-US" altLang="zh-CN" dirty="0">
                <a:latin typeface="Arial" panose="020B0604020202020204" pitchFamily="34" charset="0"/>
                <a:cs typeface="Arial" panose="020B0604020202020204" pitchFamily="34" charset="0"/>
              </a:rPr>
              <a:t>1974: Global Allocators</a:t>
            </a:r>
          </a:p>
          <a:p>
            <a:endParaRPr lang="zh-CN" altLang="en-US"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stretch>
            <a:fillRect/>
          </a:stretch>
        </p:blipFill>
        <p:spPr>
          <a:xfrm>
            <a:off x="7720996" y="365125"/>
            <a:ext cx="3632804" cy="1444412"/>
          </a:xfrm>
          <a:prstGeom prst="rect">
            <a:avLst/>
          </a:prstGeom>
        </p:spPr>
      </p:pic>
    </p:spTree>
    <p:extLst>
      <p:ext uri="{BB962C8B-B14F-4D97-AF65-F5344CB8AC3E}">
        <p14:creationId xmlns:p14="http://schemas.microsoft.com/office/powerpoint/2010/main" val="198536187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References:</a:t>
            </a:r>
          </a:p>
        </p:txBody>
      </p:sp>
      <p:sp>
        <p:nvSpPr>
          <p:cNvPr id="3" name="内容占位符 2"/>
          <p:cNvSpPr>
            <a:spLocks noGrp="1"/>
          </p:cNvSpPr>
          <p:nvPr>
            <p:ph idx="1"/>
          </p:nvPr>
        </p:nvSpPr>
        <p:spPr/>
        <p:txBody>
          <a:bodyPr>
            <a:normAutofit lnSpcReduction="10000"/>
          </a:bodyPr>
          <a:lstStyle/>
          <a:p>
            <a:r>
              <a:rPr lang="en-US" altLang="zh-CN" dirty="0">
                <a:latin typeface="Arial" panose="020B0604020202020204" pitchFamily="34" charset="0"/>
                <a:cs typeface="Arial" panose="020B0604020202020204" pitchFamily="34" charset="0"/>
              </a:rPr>
              <a:t>Malloc(3) </a:t>
            </a:r>
            <a:r>
              <a:rPr lang="en-US" altLang="zh-CN" dirty="0" smtClean="0">
                <a:latin typeface="Arial" panose="020B0604020202020204" pitchFamily="34" charset="0"/>
                <a:cs typeface="Arial" panose="020B0604020202020204" pitchFamily="34" charset="0"/>
              </a:rPr>
              <a:t>revisited, Poul-Henning Kamp, The </a:t>
            </a:r>
            <a:r>
              <a:rPr lang="en-US" altLang="zh-CN" dirty="0">
                <a:latin typeface="Arial" panose="020B0604020202020204" pitchFamily="34" charset="0"/>
                <a:cs typeface="Arial" panose="020B0604020202020204" pitchFamily="34" charset="0"/>
              </a:rPr>
              <a:t>FreeBSD </a:t>
            </a:r>
            <a:r>
              <a:rPr lang="en-US" altLang="zh-CN" dirty="0" smtClean="0">
                <a:latin typeface="Arial" panose="020B0604020202020204" pitchFamily="34" charset="0"/>
                <a:cs typeface="Arial" panose="020B0604020202020204" pitchFamily="34" charset="0"/>
              </a:rPr>
              <a:t>Project</a:t>
            </a:r>
          </a:p>
          <a:p>
            <a:r>
              <a:rPr lang="en-US" altLang="zh-CN" dirty="0">
                <a:latin typeface="Arial" panose="020B0604020202020204" pitchFamily="34" charset="0"/>
                <a:cs typeface="Arial" panose="020B0604020202020204" pitchFamily="34" charset="0"/>
              </a:rPr>
              <a:t>A Scalable Concurrent malloc(3) Implementation for </a:t>
            </a:r>
            <a:r>
              <a:rPr lang="en-US" altLang="zh-CN" dirty="0" smtClean="0">
                <a:latin typeface="Arial" panose="020B0604020202020204" pitchFamily="34" charset="0"/>
                <a:cs typeface="Arial" panose="020B0604020202020204" pitchFamily="34" charset="0"/>
              </a:rPr>
              <a:t>FreeBSD, </a:t>
            </a:r>
            <a:r>
              <a:rPr lang="en-US" altLang="zh-CN" dirty="0">
                <a:latin typeface="Arial" panose="020B0604020202020204" pitchFamily="34" charset="0"/>
                <a:cs typeface="Arial" panose="020B0604020202020204" pitchFamily="34" charset="0"/>
              </a:rPr>
              <a:t>Jason Evans</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Back </a:t>
            </a:r>
            <a:r>
              <a:rPr lang="en-US" altLang="zh-CN" dirty="0">
                <a:latin typeface="Arial" panose="020B0604020202020204" pitchFamily="34" charset="0"/>
                <a:cs typeface="Arial" panose="020B0604020202020204" pitchFamily="34" charset="0"/>
              </a:rPr>
              <a:t>To Basics: Memory allocation, a walk down the </a:t>
            </a:r>
            <a:r>
              <a:rPr lang="en-US" altLang="zh-CN" dirty="0" smtClean="0">
                <a:latin typeface="Arial" panose="020B0604020202020204" pitchFamily="34" charset="0"/>
                <a:cs typeface="Arial" panose="020B0604020202020204" pitchFamily="34" charset="0"/>
              </a:rPr>
              <a:t>history</a:t>
            </a:r>
          </a:p>
          <a:p>
            <a:r>
              <a:rPr lang="en-US" altLang="zh-CN" dirty="0">
                <a:latin typeface="Arial" panose="020B0604020202020204" pitchFamily="34" charset="0"/>
                <a:cs typeface="Arial" panose="020B0604020202020204" pitchFamily="34" charset="0"/>
              </a:rPr>
              <a:t>NV Alloc: Rethinking Heap Metadata Management in </a:t>
            </a:r>
            <a:r>
              <a:rPr lang="en-US" altLang="zh-CN" dirty="0" smtClean="0">
                <a:latin typeface="Arial" panose="020B0604020202020204" pitchFamily="34" charset="0"/>
                <a:cs typeface="Arial" panose="020B0604020202020204" pitchFamily="34" charset="0"/>
              </a:rPr>
              <a:t>Persistent Memory Allocators</a:t>
            </a:r>
          </a:p>
          <a:p>
            <a:r>
              <a:rPr lang="en-US" altLang="zh-CN" dirty="0">
                <a:latin typeface="Arial" panose="020B0604020202020204" pitchFamily="34" charset="0"/>
                <a:cs typeface="Arial" panose="020B0604020202020204" pitchFamily="34" charset="0"/>
              </a:rPr>
              <a:t>Beyond malloc efficiency to fleet efficiency: </a:t>
            </a:r>
            <a:r>
              <a:rPr lang="en-US" altLang="zh-CN" dirty="0" smtClean="0">
                <a:latin typeface="Arial" panose="020B0604020202020204" pitchFamily="34" charset="0"/>
                <a:cs typeface="Arial" panose="020B0604020202020204" pitchFamily="34" charset="0"/>
              </a:rPr>
              <a:t>a </a:t>
            </a:r>
            <a:r>
              <a:rPr lang="en-US" altLang="zh-CN" dirty="0">
                <a:latin typeface="Arial" panose="020B0604020202020204" pitchFamily="34" charset="0"/>
                <a:cs typeface="Arial" panose="020B0604020202020204" pitchFamily="34" charset="0"/>
              </a:rPr>
              <a:t>hugepage-aware memory allocator</a:t>
            </a:r>
          </a:p>
          <a:p>
            <a:r>
              <a:rPr lang="en-US" altLang="zh-CN" dirty="0" smtClean="0">
                <a:latin typeface="Arial" panose="020B0604020202020204" pitchFamily="34" charset="0"/>
                <a:cs typeface="Arial" panose="020B0604020202020204" pitchFamily="34" charset="0"/>
              </a:rPr>
              <a:t>http</a:t>
            </a:r>
            <a:r>
              <a:rPr lang="en-US" altLang="zh-CN" dirty="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www.facebook.com/notes/facebook-engineering/scalable-memory-allocation-using-jemalloc/4802228</a:t>
            </a:r>
          </a:p>
          <a:p>
            <a:endParaRPr lang="en-US" altLang="zh-CN" dirty="0">
              <a:latin typeface="Arial" panose="020B0604020202020204" pitchFamily="34" charset="0"/>
              <a:cs typeface="Arial" panose="020B0604020202020204" pitchFamily="34" charset="0"/>
            </a:endParaRPr>
          </a:p>
          <a:p>
            <a:endParaRPr lang="en-US" altLang="zh-CN" dirty="0" smtClean="0">
              <a:latin typeface="Arial" panose="020B0604020202020204" pitchFamily="34" charset="0"/>
              <a:cs typeface="Arial" panose="020B0604020202020204" pitchFamily="34" charset="0"/>
            </a:endParaRPr>
          </a:p>
          <a:p>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80153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References:</a:t>
            </a:r>
          </a:p>
        </p:txBody>
      </p:sp>
      <p:sp>
        <p:nvSpPr>
          <p:cNvPr id="3" name="内容占位符 2"/>
          <p:cNvSpPr>
            <a:spLocks noGrp="1"/>
          </p:cNvSpPr>
          <p:nvPr>
            <p:ph idx="1"/>
          </p:nvPr>
        </p:nvSpPr>
        <p:spPr/>
        <p:txBody>
          <a:bodyPr/>
          <a:lstStyle/>
          <a:p>
            <a:r>
              <a:rPr lang="en-US" altLang="zh-CN" dirty="0">
                <a:latin typeface="Arial" panose="020B0604020202020204" pitchFamily="34" charset="0"/>
                <a:cs typeface="Arial" panose="020B0604020202020204" pitchFamily="34" charset="0"/>
              </a:rPr>
              <a:t>https://pengzhangdev.github.io</a:t>
            </a:r>
            <a:r>
              <a:rPr lang="en-US" altLang="zh-CN" dirty="0" smtClean="0">
                <a:latin typeface="Arial" panose="020B0604020202020204" pitchFamily="34" charset="0"/>
                <a:cs typeface="Arial" panose="020B0604020202020204" pitchFamily="34" charset="0"/>
              </a:rPr>
              <a:t>/</a:t>
            </a:r>
          </a:p>
          <a:p>
            <a:r>
              <a:rPr lang="en-US" altLang="zh-CN" dirty="0" smtClean="0">
                <a:latin typeface="Arial" panose="020B0604020202020204" pitchFamily="34" charset="0"/>
                <a:cs typeface="Arial" panose="020B0604020202020204" pitchFamily="34" charset="0"/>
              </a:rPr>
              <a:t>https</a:t>
            </a:r>
            <a:r>
              <a:rPr lang="en-US" altLang="zh-CN" dirty="0">
                <a:latin typeface="Arial" panose="020B0604020202020204" pitchFamily="34" charset="0"/>
                <a:cs typeface="Arial" panose="020B0604020202020204" pitchFamily="34" charset="0"/>
              </a:rPr>
              <a:t>://</a:t>
            </a:r>
            <a:r>
              <a:rPr lang="en-US" altLang="zh-CN" dirty="0" smtClean="0">
                <a:latin typeface="Arial" panose="020B0604020202020204" pitchFamily="34" charset="0"/>
                <a:cs typeface="Arial" panose="020B0604020202020204" pitchFamily="34" charset="0"/>
              </a:rPr>
              <a:t>rust-lang.github.io/rfcs/introduction.html</a:t>
            </a:r>
          </a:p>
          <a:p>
            <a:r>
              <a:rPr lang="en-US" altLang="zh-CN" dirty="0">
                <a:latin typeface="Arial" panose="020B0604020202020204" pitchFamily="34" charset="0"/>
                <a:cs typeface="Arial" panose="020B0604020202020204" pitchFamily="34" charset="0"/>
              </a:rPr>
              <a:t>https://</a:t>
            </a:r>
            <a:r>
              <a:rPr lang="en-US" altLang="zh-CN" dirty="0" smtClean="0">
                <a:latin typeface="Arial" panose="020B0604020202020204" pitchFamily="34" charset="0"/>
                <a:cs typeface="Arial" panose="020B0604020202020204" pitchFamily="34" charset="0"/>
              </a:rPr>
              <a:t>code.woboq.org/userspace/glibc/malloc/malloc.c.html</a:t>
            </a:r>
          </a:p>
          <a:p>
            <a:r>
              <a:rPr lang="en-US" altLang="zh-CN" dirty="0">
                <a:latin typeface="Arial" panose="020B0604020202020204" pitchFamily="34" charset="0"/>
                <a:cs typeface="Arial" panose="020B0604020202020204" pitchFamily="34" charset="0"/>
              </a:rPr>
              <a:t>https://</a:t>
            </a:r>
            <a:r>
              <a:rPr lang="en-US" altLang="zh-CN" dirty="0" smtClean="0">
                <a:latin typeface="Arial" panose="020B0604020202020204" pitchFamily="34" charset="0"/>
                <a:cs typeface="Arial" panose="020B0604020202020204" pitchFamily="34" charset="0"/>
              </a:rPr>
              <a:t>stackoverflow.com/questions/60157873/memory-leak-in-malloc</a:t>
            </a:r>
          </a:p>
          <a:p>
            <a:r>
              <a:rPr lang="en-US" altLang="zh-CN" dirty="0">
                <a:latin typeface="Arial" panose="020B0604020202020204" pitchFamily="34" charset="0"/>
                <a:cs typeface="Arial" panose="020B0604020202020204" pitchFamily="34" charset="0"/>
              </a:rPr>
              <a:t>https://www.zhihu.com/question/21939982</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Rust-book</a:t>
            </a:r>
          </a:p>
          <a:p>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827044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4653023" y="2650603"/>
            <a:ext cx="2839239" cy="923330"/>
          </a:xfrm>
          <a:prstGeom prst="rect">
            <a:avLst/>
          </a:prstGeom>
          <a:noFill/>
        </p:spPr>
        <p:txBody>
          <a:bodyPr wrap="none" rtlCol="0">
            <a:spAutoFit/>
          </a:bodyPr>
          <a:lstStyle/>
          <a:p>
            <a:r>
              <a:rPr lang="en-US" altLang="zh-CN" sz="5400" b="1" dirty="0" smtClean="0">
                <a:latin typeface="Arial" panose="020B0604020202020204" pitchFamily="34" charset="0"/>
                <a:cs typeface="Arial" panose="020B0604020202020204" pitchFamily="34" charset="0"/>
              </a:rPr>
              <a:t>Thanks</a:t>
            </a:r>
            <a:r>
              <a:rPr lang="en-US" altLang="zh-CN" sz="5400" b="1" dirty="0">
                <a:latin typeface="Arial" panose="020B0604020202020204" pitchFamily="34" charset="0"/>
                <a:cs typeface="Arial" panose="020B0604020202020204" pitchFamily="34" charset="0"/>
              </a:rPr>
              <a:t>!</a:t>
            </a:r>
            <a:endParaRPr lang="zh-CN" altLang="en-US" sz="5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1387695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Allocator’s History</a:t>
            </a:r>
            <a:endParaRPr lang="zh-CN" altLang="en-US" dirty="0"/>
          </a:p>
        </p:txBody>
      </p:sp>
      <p:sp>
        <p:nvSpPr>
          <p:cNvPr id="3" name="内容占位符 2"/>
          <p:cNvSpPr>
            <a:spLocks noGrp="1"/>
          </p:cNvSpPr>
          <p:nvPr>
            <p:ph idx="1"/>
          </p:nvPr>
        </p:nvSpPr>
        <p:spPr/>
        <p:txBody>
          <a:bodyPr/>
          <a:lstStyle/>
          <a:p>
            <a:r>
              <a:rPr lang="zh-CN" altLang="en-US" dirty="0">
                <a:latin typeface="Arial" panose="020B0604020202020204" pitchFamily="34" charset="0"/>
                <a:cs typeface="Arial" panose="020B0604020202020204" pitchFamily="34" charset="0"/>
              </a:rPr>
              <a:t>内</a:t>
            </a:r>
            <a:r>
              <a:rPr lang="zh-CN" altLang="en-US" dirty="0" smtClean="0">
                <a:latin typeface="Arial" panose="020B0604020202020204" pitchFamily="34" charset="0"/>
                <a:cs typeface="Arial" panose="020B0604020202020204" pitchFamily="34" charset="0"/>
              </a:rPr>
              <a:t>存分配的历史：静态分配</a:t>
            </a:r>
            <a:endParaRPr lang="en-US" altLang="zh-CN" dirty="0" smtClean="0">
              <a:latin typeface="Arial" panose="020B0604020202020204" pitchFamily="34" charset="0"/>
              <a:cs typeface="Arial" panose="020B0604020202020204" pitchFamily="34" charset="0"/>
            </a:endParaRPr>
          </a:p>
          <a:p>
            <a:r>
              <a:rPr lang="en-US" altLang="zh-CN" dirty="0" smtClean="0">
                <a:latin typeface="Arial" panose="020B0604020202020204" pitchFamily="34" charset="0"/>
                <a:cs typeface="Arial" panose="020B0604020202020204" pitchFamily="34" charset="0"/>
              </a:rPr>
              <a:t>Fortran </a:t>
            </a:r>
            <a:r>
              <a:rPr lang="zh-CN" altLang="en-US" dirty="0" smtClean="0">
                <a:latin typeface="Arial" panose="020B0604020202020204" pitchFamily="34" charset="0"/>
                <a:cs typeface="Arial" panose="020B0604020202020204" pitchFamily="34" charset="0"/>
              </a:rPr>
              <a:t>语言</a:t>
            </a:r>
            <a:endParaRPr lang="en-US" altLang="zh-CN" dirty="0" smtClean="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endParaRPr lang="en-US" altLang="zh-CN" dirty="0" smtClean="0">
              <a:latin typeface="Arial" panose="020B0604020202020204" pitchFamily="34" charset="0"/>
              <a:cs typeface="Arial" panose="020B0604020202020204" pitchFamily="34" charset="0"/>
            </a:endParaRPr>
          </a:p>
          <a:p>
            <a:r>
              <a:rPr lang="zh-CN" altLang="en-US" dirty="0" smtClean="0">
                <a:latin typeface="Arial" panose="020B0604020202020204" pitchFamily="34" charset="0"/>
                <a:cs typeface="Arial" panose="020B0604020202020204" pitchFamily="34" charset="0"/>
              </a:rPr>
              <a:t>强鲁棒性</a:t>
            </a:r>
            <a:endParaRPr lang="en-US" altLang="zh-CN" dirty="0" smtClean="0">
              <a:latin typeface="Arial" panose="020B0604020202020204" pitchFamily="34" charset="0"/>
              <a:cs typeface="Arial" panose="020B0604020202020204" pitchFamily="34" charset="0"/>
            </a:endParaRPr>
          </a:p>
          <a:p>
            <a:r>
              <a:rPr lang="zh-CN" altLang="en-US" dirty="0">
                <a:latin typeface="Arial" panose="020B0604020202020204" pitchFamily="34" charset="0"/>
                <a:cs typeface="Arial" panose="020B0604020202020204" pitchFamily="34" charset="0"/>
              </a:rPr>
              <a:t>不</a:t>
            </a:r>
            <a:r>
              <a:rPr lang="zh-CN" altLang="en-US" dirty="0" smtClean="0">
                <a:latin typeface="Arial" panose="020B0604020202020204" pitchFamily="34" charset="0"/>
                <a:cs typeface="Arial" panose="020B0604020202020204" pitchFamily="34" charset="0"/>
              </a:rPr>
              <a:t>会发生 </a:t>
            </a:r>
            <a:r>
              <a:rPr lang="en-US" altLang="zh-CN" dirty="0" smtClean="0">
                <a:latin typeface="Arial" panose="020B0604020202020204" pitchFamily="34" charset="0"/>
                <a:cs typeface="Arial" panose="020B0604020202020204" pitchFamily="34" charset="0"/>
              </a:rPr>
              <a:t>Out Of Memory</a:t>
            </a: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872644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panose="020B0604020202020204" pitchFamily="34" charset="0"/>
                <a:cs typeface="Arial" panose="020B0604020202020204" pitchFamily="34" charset="0"/>
              </a:rPr>
              <a:t>Allocator’s History</a:t>
            </a:r>
            <a:endParaRPr lang="zh-CN" altLang="en-US" dirty="0"/>
          </a:p>
        </p:txBody>
      </p:sp>
      <p:sp>
        <p:nvSpPr>
          <p:cNvPr id="3" name="内容占位符 2"/>
          <p:cNvSpPr>
            <a:spLocks noGrp="1"/>
          </p:cNvSpPr>
          <p:nvPr>
            <p:ph idx="1"/>
          </p:nvPr>
        </p:nvSpPr>
        <p:spPr/>
        <p:txBody>
          <a:bodyPr/>
          <a:lstStyle/>
          <a:p>
            <a:r>
              <a:rPr lang="zh-CN" altLang="en-US" dirty="0">
                <a:latin typeface="Arial" panose="020B0604020202020204" pitchFamily="34" charset="0"/>
                <a:cs typeface="Arial" panose="020B0604020202020204" pitchFamily="34" charset="0"/>
              </a:rPr>
              <a:t>为什</a:t>
            </a:r>
            <a:r>
              <a:rPr lang="zh-CN" altLang="en-US" dirty="0" smtClean="0">
                <a:latin typeface="Arial" panose="020B0604020202020204" pitchFamily="34" charset="0"/>
                <a:cs typeface="Arial" panose="020B0604020202020204" pitchFamily="34" charset="0"/>
              </a:rPr>
              <a:t>么需要动态内存分配？</a:t>
            </a:r>
            <a:endParaRPr lang="en-US" altLang="zh-C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2437448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Allocator’s History</a:t>
            </a:r>
            <a:endParaRPr lang="zh-CN" altLang="en-US" dirty="0"/>
          </a:p>
        </p:txBody>
      </p:sp>
      <p:sp>
        <p:nvSpPr>
          <p:cNvPr id="3" name="内容占位符 2"/>
          <p:cNvSpPr>
            <a:spLocks noGrp="1"/>
          </p:cNvSpPr>
          <p:nvPr>
            <p:ph idx="1"/>
          </p:nvPr>
        </p:nvSpPr>
        <p:spPr/>
        <p:txBody>
          <a:bodyPr/>
          <a:lstStyle/>
          <a:p>
            <a:r>
              <a:rPr lang="zh-CN" altLang="en-US" dirty="0">
                <a:latin typeface="Arial" panose="020B0604020202020204" pitchFamily="34" charset="0"/>
                <a:cs typeface="Arial" panose="020B0604020202020204" pitchFamily="34" charset="0"/>
              </a:rPr>
              <a:t>内</a:t>
            </a:r>
            <a:r>
              <a:rPr lang="zh-CN" altLang="en-US" dirty="0" smtClean="0">
                <a:latin typeface="Arial" panose="020B0604020202020204" pitchFamily="34" charset="0"/>
                <a:cs typeface="Arial" panose="020B0604020202020204" pitchFamily="34" charset="0"/>
              </a:rPr>
              <a:t>存分配的历史：堆内存分配</a:t>
            </a:r>
            <a:endParaRPr lang="en-US" altLang="zh-CN" dirty="0" smtClean="0">
              <a:latin typeface="Arial" panose="020B0604020202020204" pitchFamily="34" charset="0"/>
              <a:cs typeface="Arial" panose="020B0604020202020204" pitchFamily="34" charset="0"/>
            </a:endParaRPr>
          </a:p>
          <a:p>
            <a:endParaRPr lang="en-US" altLang="zh-CN" dirty="0">
              <a:latin typeface="Arial" panose="020B0604020202020204" pitchFamily="34" charset="0"/>
              <a:cs typeface="Arial" panose="020B0604020202020204" pitchFamily="34" charset="0"/>
            </a:endParaRPr>
          </a:p>
          <a:p>
            <a:r>
              <a:rPr lang="zh-CN" altLang="en-US" dirty="0" smtClean="0">
                <a:latin typeface="Arial" panose="020B0604020202020204" pitchFamily="34" charset="0"/>
                <a:cs typeface="Arial" panose="020B0604020202020204" pitchFamily="34" charset="0"/>
              </a:rPr>
              <a:t>内存溢出</a:t>
            </a:r>
            <a:endParaRPr lang="en-US" altLang="zh-CN" dirty="0" smtClean="0">
              <a:latin typeface="Arial" panose="020B0604020202020204" pitchFamily="34" charset="0"/>
              <a:cs typeface="Arial" panose="020B0604020202020204" pitchFamily="34" charset="0"/>
            </a:endParaRPr>
          </a:p>
          <a:p>
            <a:r>
              <a:rPr lang="zh-CN" altLang="en-US" dirty="0">
                <a:latin typeface="Arial" panose="020B0604020202020204" pitchFamily="34" charset="0"/>
                <a:cs typeface="Arial" panose="020B0604020202020204" pitchFamily="34" charset="0"/>
              </a:rPr>
              <a:t>内</a:t>
            </a:r>
            <a:r>
              <a:rPr lang="zh-CN" altLang="en-US" dirty="0" smtClean="0">
                <a:latin typeface="Arial" panose="020B0604020202020204" pitchFamily="34" charset="0"/>
                <a:cs typeface="Arial" panose="020B0604020202020204" pitchFamily="34" charset="0"/>
              </a:rPr>
              <a:t>存泄漏</a:t>
            </a:r>
            <a:endParaRPr lang="en-US" altLang="zh-CN" dirty="0" smtClean="0">
              <a:latin typeface="Arial" panose="020B0604020202020204" pitchFamily="34" charset="0"/>
              <a:cs typeface="Arial" panose="020B0604020202020204" pitchFamily="34" charset="0"/>
            </a:endParaRPr>
          </a:p>
          <a:p>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7488888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Allocator’s History</a:t>
            </a:r>
            <a:endParaRPr lang="zh-CN" altLang="en-US" dirty="0"/>
          </a:p>
        </p:txBody>
      </p:sp>
      <p:sp>
        <p:nvSpPr>
          <p:cNvPr id="3" name="内容占位符 2"/>
          <p:cNvSpPr>
            <a:spLocks noGrp="1"/>
          </p:cNvSpPr>
          <p:nvPr>
            <p:ph idx="1"/>
          </p:nvPr>
        </p:nvSpPr>
        <p:spPr/>
        <p:txBody>
          <a:bodyPr/>
          <a:lstStyle/>
          <a:p>
            <a:r>
              <a:rPr lang="zh-CN" altLang="en-US" dirty="0" smtClean="0"/>
              <a:t>分配器们</a:t>
            </a:r>
            <a:endParaRPr lang="en-US" altLang="zh-CN" dirty="0" smtClean="0"/>
          </a:p>
          <a:p>
            <a:endParaRPr lang="en-US" altLang="zh-CN" dirty="0"/>
          </a:p>
          <a:p>
            <a:r>
              <a:rPr lang="zh-CN" altLang="en-US" dirty="0" smtClean="0"/>
              <a:t>显式分配器：</a:t>
            </a:r>
            <a:r>
              <a:rPr lang="en-US" altLang="zh-CN" dirty="0" smtClean="0">
                <a:latin typeface="Arial" panose="020B0604020202020204" pitchFamily="34" charset="0"/>
                <a:cs typeface="Arial" panose="020B0604020202020204" pitchFamily="34" charset="0"/>
              </a:rPr>
              <a:t>malloc</a:t>
            </a:r>
          </a:p>
          <a:p>
            <a:endParaRPr lang="en-US" altLang="zh-CN" dirty="0"/>
          </a:p>
          <a:p>
            <a:r>
              <a:rPr lang="zh-CN" altLang="en-US" dirty="0"/>
              <a:t>隐</a:t>
            </a:r>
            <a:r>
              <a:rPr lang="zh-CN" altLang="en-US" dirty="0" smtClean="0"/>
              <a:t>式分配器：</a:t>
            </a:r>
            <a:r>
              <a:rPr lang="en-US" altLang="zh-CN" dirty="0" smtClean="0">
                <a:latin typeface="Arial" panose="020B0604020202020204" pitchFamily="34" charset="0"/>
                <a:cs typeface="Arial" panose="020B0604020202020204" pitchFamily="34" charset="0"/>
              </a:rPr>
              <a:t>garbage collector</a:t>
            </a:r>
            <a:endParaRPr lang="zh-CN" alt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347647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Today’s Allocator</a:t>
            </a:r>
          </a:p>
        </p:txBody>
      </p:sp>
      <p:sp>
        <p:nvSpPr>
          <p:cNvPr id="3" name="内容占位符 2"/>
          <p:cNvSpPr>
            <a:spLocks noGrp="1"/>
          </p:cNvSpPr>
          <p:nvPr>
            <p:ph idx="1"/>
          </p:nvPr>
        </p:nvSpPr>
        <p:spPr/>
        <p:txBody>
          <a:bodyPr/>
          <a:lstStyle/>
          <a:p>
            <a:r>
              <a:rPr lang="zh-CN" altLang="en-US" dirty="0"/>
              <a:t>到</a:t>
            </a:r>
            <a:r>
              <a:rPr lang="zh-CN" altLang="en-US" dirty="0" smtClean="0"/>
              <a:t>底</a:t>
            </a:r>
            <a:r>
              <a:rPr lang="zh-CN" altLang="en-US" dirty="0" smtClean="0">
                <a:latin typeface="Arial" panose="020B0604020202020204" pitchFamily="34" charset="0"/>
                <a:cs typeface="Arial" panose="020B0604020202020204" pitchFamily="34" charset="0"/>
              </a:rPr>
              <a:t>有多少</a:t>
            </a:r>
            <a:r>
              <a:rPr lang="en-US" altLang="zh-CN" dirty="0" smtClean="0">
                <a:latin typeface="Arial" panose="020B0604020202020204" pitchFamily="34" charset="0"/>
                <a:cs typeface="Arial" panose="020B0604020202020204" pitchFamily="34" charset="0"/>
              </a:rPr>
              <a:t>malloc?</a:t>
            </a:r>
            <a:endParaRPr lang="zh-CN" altLang="en-US" dirty="0"/>
          </a:p>
        </p:txBody>
      </p:sp>
    </p:spTree>
    <p:extLst>
      <p:ext uri="{BB962C8B-B14F-4D97-AF65-F5344CB8AC3E}">
        <p14:creationId xmlns:p14="http://schemas.microsoft.com/office/powerpoint/2010/main" val="17852818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Today’s Allocator</a:t>
            </a:r>
          </a:p>
        </p:txBody>
      </p:sp>
      <p:sp>
        <p:nvSpPr>
          <p:cNvPr id="3" name="内容占位符 2"/>
          <p:cNvSpPr>
            <a:spLocks noGrp="1"/>
          </p:cNvSpPr>
          <p:nvPr>
            <p:ph idx="1"/>
          </p:nvPr>
        </p:nvSpPr>
        <p:spPr/>
        <p:txBody>
          <a:bodyPr/>
          <a:lstStyle/>
          <a:p>
            <a:r>
              <a:rPr lang="en-US" altLang="zh-CN" dirty="0" smtClean="0">
                <a:latin typeface="Arial" panose="020B0604020202020204" pitchFamily="34" charset="0"/>
                <a:cs typeface="Arial" panose="020B0604020202020204" pitchFamily="34" charset="0"/>
              </a:rPr>
              <a:t>Dlmalloc Doug·Lea 1987</a:t>
            </a:r>
          </a:p>
          <a:p>
            <a:endParaRPr lang="zh-CN" altLang="en-US" dirty="0">
              <a:latin typeface="Arial" panose="020B0604020202020204" pitchFamily="34" charset="0"/>
              <a:cs typeface="Arial" panose="020B0604020202020204" pitchFamily="34" charset="0"/>
            </a:endParaRPr>
          </a:p>
        </p:txBody>
      </p:sp>
      <p:pic>
        <p:nvPicPr>
          <p:cNvPr id="4" name="图片 3"/>
          <p:cNvPicPr>
            <a:picLocks noChangeAspect="1"/>
          </p:cNvPicPr>
          <p:nvPr/>
        </p:nvPicPr>
        <p:blipFill>
          <a:blip r:embed="rId3"/>
          <a:stretch>
            <a:fillRect/>
          </a:stretch>
        </p:blipFill>
        <p:spPr>
          <a:xfrm>
            <a:off x="1092869" y="2427597"/>
            <a:ext cx="4618120" cy="3749365"/>
          </a:xfrm>
          <a:prstGeom prst="rect">
            <a:avLst/>
          </a:prstGeom>
        </p:spPr>
      </p:pic>
      <p:pic>
        <p:nvPicPr>
          <p:cNvPr id="5" name="图片 4"/>
          <p:cNvPicPr>
            <a:picLocks noChangeAspect="1"/>
          </p:cNvPicPr>
          <p:nvPr/>
        </p:nvPicPr>
        <p:blipFill>
          <a:blip r:embed="rId4"/>
          <a:stretch>
            <a:fillRect/>
          </a:stretch>
        </p:blipFill>
        <p:spPr>
          <a:xfrm>
            <a:off x="6833154" y="2804820"/>
            <a:ext cx="4412362" cy="2994920"/>
          </a:xfrm>
          <a:prstGeom prst="rect">
            <a:avLst/>
          </a:prstGeom>
        </p:spPr>
      </p:pic>
      <p:sp>
        <p:nvSpPr>
          <p:cNvPr id="7" name="右箭头 6"/>
          <p:cNvSpPr/>
          <p:nvPr/>
        </p:nvSpPr>
        <p:spPr>
          <a:xfrm>
            <a:off x="5811253" y="4001294"/>
            <a:ext cx="709863" cy="30098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8" name="Picture 4" descr="https://bkimg.cdn.bcebos.com/pic/34fae6cd7b899e510fb3993374f6ce33c895d143a7c1?x-bce-process=image/watermark,image_d2F0ZXIvYmFpa2UyMjA=,g_7,xp_5,yp_5/format,f_auto"/>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6456" t="2763" r="1380" b="10549"/>
          <a:stretch/>
        </p:blipFill>
        <p:spPr bwMode="auto">
          <a:xfrm>
            <a:off x="8836992" y="803894"/>
            <a:ext cx="2051927" cy="16237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05803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latin typeface="Arial" panose="020B0604020202020204" pitchFamily="34" charset="0"/>
                <a:cs typeface="Arial" panose="020B0604020202020204" pitchFamily="34" charset="0"/>
              </a:rPr>
              <a:t>Today’s Allocator</a:t>
            </a:r>
          </a:p>
        </p:txBody>
      </p:sp>
      <p:sp>
        <p:nvSpPr>
          <p:cNvPr id="3" name="内容占位符 2"/>
          <p:cNvSpPr>
            <a:spLocks noGrp="1"/>
          </p:cNvSpPr>
          <p:nvPr>
            <p:ph idx="1"/>
          </p:nvPr>
        </p:nvSpPr>
        <p:spPr/>
        <p:txBody>
          <a:bodyPr/>
          <a:lstStyle/>
          <a:p>
            <a:endParaRPr lang="zh-CN" altLang="en-US" dirty="0">
              <a:latin typeface="Arial" panose="020B0604020202020204" pitchFamily="34" charset="0"/>
              <a:cs typeface="Arial" panose="020B0604020202020204" pitchFamily="34" charset="0"/>
            </a:endParaRPr>
          </a:p>
        </p:txBody>
      </p:sp>
      <p:sp>
        <p:nvSpPr>
          <p:cNvPr id="4" name="矩形 3"/>
          <p:cNvSpPr/>
          <p:nvPr/>
        </p:nvSpPr>
        <p:spPr>
          <a:xfrm>
            <a:off x="3056020" y="2294104"/>
            <a:ext cx="1708484" cy="3128211"/>
          </a:xfrm>
          <a:prstGeom prst="rect">
            <a:avLst/>
          </a:prstGeom>
          <a:solidFill>
            <a:schemeClr val="bg1">
              <a:alpha val="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flipH="1">
            <a:off x="3056022" y="4403557"/>
            <a:ext cx="17084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下箭头 8"/>
          <p:cNvSpPr/>
          <p:nvPr/>
        </p:nvSpPr>
        <p:spPr>
          <a:xfrm rot="10800000">
            <a:off x="3711741" y="3131411"/>
            <a:ext cx="397042" cy="577516"/>
          </a:xfrm>
          <a:prstGeom prst="downArrow">
            <a:avLst/>
          </a:prstGeom>
          <a:solidFill>
            <a:schemeClr val="accent1">
              <a:alpha val="0"/>
            </a:schemeClr>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1" name="直接箭头连接符 10"/>
          <p:cNvCxnSpPr/>
          <p:nvPr/>
        </p:nvCxnSpPr>
        <p:spPr>
          <a:xfrm>
            <a:off x="2683041" y="4403557"/>
            <a:ext cx="372979"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2028051" y="4218891"/>
            <a:ext cx="654988" cy="369332"/>
          </a:xfrm>
          <a:prstGeom prst="rect">
            <a:avLst/>
          </a:prstGeom>
          <a:noFill/>
        </p:spPr>
        <p:txBody>
          <a:bodyPr wrap="none" rtlCol="0">
            <a:spAutoFit/>
          </a:bodyPr>
          <a:lstStyle/>
          <a:p>
            <a:r>
              <a:rPr lang="en-US" altLang="zh-CN" dirty="0" smtClean="0">
                <a:latin typeface="Arial" panose="020B0604020202020204" pitchFamily="34" charset="0"/>
                <a:cs typeface="Arial" panose="020B0604020202020204" pitchFamily="34" charset="0"/>
              </a:rPr>
              <a:t>TOP</a:t>
            </a:r>
            <a:endParaRPr lang="zh-CN" altLang="en-US" dirty="0">
              <a:latin typeface="Arial" panose="020B0604020202020204" pitchFamily="34" charset="0"/>
              <a:cs typeface="Arial" panose="020B0604020202020204" pitchFamily="34" charset="0"/>
            </a:endParaRPr>
          </a:p>
        </p:txBody>
      </p:sp>
      <p:cxnSp>
        <p:nvCxnSpPr>
          <p:cNvPr id="15" name="直接连接符 14"/>
          <p:cNvCxnSpPr/>
          <p:nvPr/>
        </p:nvCxnSpPr>
        <p:spPr>
          <a:xfrm>
            <a:off x="3056020" y="4932948"/>
            <a:ext cx="17084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文本框 15"/>
          <p:cNvSpPr txBox="1"/>
          <p:nvPr/>
        </p:nvSpPr>
        <p:spPr>
          <a:xfrm>
            <a:off x="3542211" y="4463575"/>
            <a:ext cx="736099" cy="369332"/>
          </a:xfrm>
          <a:prstGeom prst="rect">
            <a:avLst/>
          </a:prstGeom>
          <a:noFill/>
        </p:spPr>
        <p:txBody>
          <a:bodyPr wrap="none" rtlCol="0">
            <a:spAutoFit/>
          </a:bodyPr>
          <a:lstStyle/>
          <a:p>
            <a:r>
              <a:rPr lang="en-US" altLang="zh-CN" dirty="0" smtClean="0">
                <a:latin typeface="Arial" panose="020B0604020202020204" pitchFamily="34" charset="0"/>
                <a:cs typeface="Arial" panose="020B0604020202020204" pitchFamily="34" charset="0"/>
              </a:rPr>
              <a:t>Heap</a:t>
            </a:r>
            <a:endParaRPr lang="zh-CN" altLang="en-US" dirty="0">
              <a:latin typeface="Arial" panose="020B0604020202020204" pitchFamily="34" charset="0"/>
              <a:cs typeface="Arial" panose="020B0604020202020204" pitchFamily="34" charset="0"/>
            </a:endParaRPr>
          </a:p>
        </p:txBody>
      </p:sp>
      <p:sp>
        <p:nvSpPr>
          <p:cNvPr id="17" name="文本框 16"/>
          <p:cNvSpPr txBox="1"/>
          <p:nvPr/>
        </p:nvSpPr>
        <p:spPr>
          <a:xfrm>
            <a:off x="3693285" y="4940941"/>
            <a:ext cx="415498" cy="369332"/>
          </a:xfrm>
          <a:prstGeom prst="rect">
            <a:avLst/>
          </a:prstGeom>
          <a:noFill/>
        </p:spPr>
        <p:txBody>
          <a:bodyPr wrap="none" rtlCol="0">
            <a:spAutoFit/>
          </a:bodyPr>
          <a:lstStyle/>
          <a:p>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cxnSp>
        <p:nvCxnSpPr>
          <p:cNvPr id="18" name="直接箭头连接符 17"/>
          <p:cNvCxnSpPr/>
          <p:nvPr/>
        </p:nvCxnSpPr>
        <p:spPr>
          <a:xfrm>
            <a:off x="2689053" y="4001294"/>
            <a:ext cx="372979" cy="2"/>
          </a:xfrm>
          <a:prstGeom prst="straightConnector1">
            <a:avLst/>
          </a:prstGeom>
          <a:ln w="25400">
            <a:solidFill>
              <a:schemeClr val="tx1"/>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2028051" y="3816628"/>
            <a:ext cx="654988" cy="369332"/>
          </a:xfrm>
          <a:prstGeom prst="rect">
            <a:avLst/>
          </a:prstGeom>
          <a:noFill/>
        </p:spPr>
        <p:txBody>
          <a:bodyPr wrap="none" rtlCol="0">
            <a:spAutoFit/>
          </a:bodyPr>
          <a:lstStyle/>
          <a:p>
            <a:r>
              <a:rPr lang="en-US" altLang="zh-CN" dirty="0" smtClean="0">
                <a:latin typeface="Arial" panose="020B0604020202020204" pitchFamily="34" charset="0"/>
                <a:cs typeface="Arial" panose="020B0604020202020204" pitchFamily="34" charset="0"/>
              </a:rPr>
              <a:t>TOP</a:t>
            </a:r>
            <a:endParaRPr lang="zh-CN" altLang="en-US" dirty="0">
              <a:latin typeface="Arial" panose="020B0604020202020204" pitchFamily="34" charset="0"/>
              <a:cs typeface="Arial" panose="020B0604020202020204" pitchFamily="34" charset="0"/>
            </a:endParaRPr>
          </a:p>
        </p:txBody>
      </p:sp>
      <p:cxnSp>
        <p:nvCxnSpPr>
          <p:cNvPr id="20" name="直接连接符 19"/>
          <p:cNvCxnSpPr/>
          <p:nvPr/>
        </p:nvCxnSpPr>
        <p:spPr>
          <a:xfrm>
            <a:off x="3056020" y="4001294"/>
            <a:ext cx="1708484"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1160506" y="2272148"/>
            <a:ext cx="867545" cy="584775"/>
          </a:xfrm>
          <a:prstGeom prst="rect">
            <a:avLst/>
          </a:prstGeom>
          <a:noFill/>
        </p:spPr>
        <p:txBody>
          <a:bodyPr wrap="none" rtlCol="0">
            <a:spAutoFit/>
          </a:bodyPr>
          <a:lstStyle/>
          <a:p>
            <a:r>
              <a:rPr lang="en-US" altLang="zh-CN" sz="3200" dirty="0" smtClean="0">
                <a:latin typeface="Arial" panose="020B0604020202020204" pitchFamily="34" charset="0"/>
                <a:cs typeface="Arial" panose="020B0604020202020204" pitchFamily="34" charset="0"/>
              </a:rPr>
              <a:t>brk:</a:t>
            </a:r>
            <a:endParaRPr lang="zh-CN" altLang="en-US" sz="3200" dirty="0">
              <a:latin typeface="Arial" panose="020B0604020202020204" pitchFamily="34" charset="0"/>
              <a:cs typeface="Arial" panose="020B0604020202020204" pitchFamily="34" charset="0"/>
            </a:endParaRPr>
          </a:p>
        </p:txBody>
      </p:sp>
      <p:sp>
        <p:nvSpPr>
          <p:cNvPr id="24" name="文本框 23"/>
          <p:cNvSpPr txBox="1"/>
          <p:nvPr/>
        </p:nvSpPr>
        <p:spPr>
          <a:xfrm>
            <a:off x="5748355" y="2272147"/>
            <a:ext cx="1436612" cy="584775"/>
          </a:xfrm>
          <a:prstGeom prst="rect">
            <a:avLst/>
          </a:prstGeom>
          <a:noFill/>
        </p:spPr>
        <p:txBody>
          <a:bodyPr wrap="none" rtlCol="0">
            <a:spAutoFit/>
          </a:bodyPr>
          <a:lstStyle/>
          <a:p>
            <a:r>
              <a:rPr lang="en-US" altLang="zh-CN" sz="3200" dirty="0" smtClean="0">
                <a:latin typeface="Arial" panose="020B0604020202020204" pitchFamily="34" charset="0"/>
                <a:cs typeface="Arial" panose="020B0604020202020204" pitchFamily="34" charset="0"/>
              </a:rPr>
              <a:t>mmap:</a:t>
            </a:r>
            <a:endParaRPr lang="zh-CN" altLang="en-US" sz="3200" dirty="0">
              <a:latin typeface="Arial" panose="020B0604020202020204" pitchFamily="34" charset="0"/>
              <a:cs typeface="Arial" panose="020B0604020202020204" pitchFamily="34" charset="0"/>
            </a:endParaRPr>
          </a:p>
        </p:txBody>
      </p:sp>
      <p:sp>
        <p:nvSpPr>
          <p:cNvPr id="25" name="矩形 24"/>
          <p:cNvSpPr/>
          <p:nvPr/>
        </p:nvSpPr>
        <p:spPr>
          <a:xfrm>
            <a:off x="8334223" y="2294104"/>
            <a:ext cx="1708484" cy="3128211"/>
          </a:xfrm>
          <a:prstGeom prst="rect">
            <a:avLst/>
          </a:prstGeom>
          <a:solidFill>
            <a:schemeClr val="bg1">
              <a:alpha val="0"/>
            </a:schemeClr>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6" name="直接连接符 25"/>
          <p:cNvCxnSpPr/>
          <p:nvPr/>
        </p:nvCxnSpPr>
        <p:spPr>
          <a:xfrm flipH="1">
            <a:off x="8334225" y="4403557"/>
            <a:ext cx="17084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7961244" y="4403557"/>
            <a:ext cx="372979" cy="2"/>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306254" y="4218891"/>
            <a:ext cx="654988" cy="369332"/>
          </a:xfrm>
          <a:prstGeom prst="rect">
            <a:avLst/>
          </a:prstGeom>
          <a:noFill/>
        </p:spPr>
        <p:txBody>
          <a:bodyPr wrap="none" rtlCol="0">
            <a:spAutoFit/>
          </a:bodyPr>
          <a:lstStyle/>
          <a:p>
            <a:r>
              <a:rPr lang="en-US" altLang="zh-CN" dirty="0" smtClean="0">
                <a:latin typeface="Arial" panose="020B0604020202020204" pitchFamily="34" charset="0"/>
                <a:cs typeface="Arial" panose="020B0604020202020204" pitchFamily="34" charset="0"/>
              </a:rPr>
              <a:t>TOP</a:t>
            </a:r>
            <a:endParaRPr lang="zh-CN" altLang="en-US" dirty="0">
              <a:latin typeface="Arial" panose="020B0604020202020204" pitchFamily="34" charset="0"/>
              <a:cs typeface="Arial" panose="020B0604020202020204" pitchFamily="34" charset="0"/>
            </a:endParaRPr>
          </a:p>
        </p:txBody>
      </p:sp>
      <p:cxnSp>
        <p:nvCxnSpPr>
          <p:cNvPr id="30" name="直接连接符 29"/>
          <p:cNvCxnSpPr/>
          <p:nvPr/>
        </p:nvCxnSpPr>
        <p:spPr>
          <a:xfrm>
            <a:off x="8334223" y="4932948"/>
            <a:ext cx="1708484"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8820414" y="4463575"/>
            <a:ext cx="736099" cy="369332"/>
          </a:xfrm>
          <a:prstGeom prst="rect">
            <a:avLst/>
          </a:prstGeom>
          <a:noFill/>
        </p:spPr>
        <p:txBody>
          <a:bodyPr wrap="none" rtlCol="0">
            <a:spAutoFit/>
          </a:bodyPr>
          <a:lstStyle/>
          <a:p>
            <a:r>
              <a:rPr lang="en-US" altLang="zh-CN" dirty="0" smtClean="0">
                <a:latin typeface="Arial" panose="020B0604020202020204" pitchFamily="34" charset="0"/>
                <a:cs typeface="Arial" panose="020B0604020202020204" pitchFamily="34" charset="0"/>
              </a:rPr>
              <a:t>Heap</a:t>
            </a:r>
            <a:endParaRPr lang="zh-CN" altLang="en-US" dirty="0">
              <a:latin typeface="Arial" panose="020B0604020202020204" pitchFamily="34" charset="0"/>
              <a:cs typeface="Arial" panose="020B0604020202020204" pitchFamily="34" charset="0"/>
            </a:endParaRPr>
          </a:p>
        </p:txBody>
      </p:sp>
      <p:sp>
        <p:nvSpPr>
          <p:cNvPr id="32" name="文本框 31"/>
          <p:cNvSpPr txBox="1"/>
          <p:nvPr/>
        </p:nvSpPr>
        <p:spPr>
          <a:xfrm>
            <a:off x="8971488" y="4940941"/>
            <a:ext cx="415498" cy="369332"/>
          </a:xfrm>
          <a:prstGeom prst="rect">
            <a:avLst/>
          </a:prstGeom>
          <a:noFill/>
        </p:spPr>
        <p:txBody>
          <a:bodyPr wrap="none" rtlCol="0">
            <a:spAutoFit/>
          </a:bodyPr>
          <a:lstStyle/>
          <a:p>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cs typeface="Arial" panose="020B0604020202020204" pitchFamily="34" charset="0"/>
            </a:endParaRPr>
          </a:p>
        </p:txBody>
      </p:sp>
      <p:cxnSp>
        <p:nvCxnSpPr>
          <p:cNvPr id="33" name="直接连接符 32"/>
          <p:cNvCxnSpPr/>
          <p:nvPr/>
        </p:nvCxnSpPr>
        <p:spPr>
          <a:xfrm>
            <a:off x="8334223" y="4001294"/>
            <a:ext cx="1708484"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8334223" y="3467894"/>
            <a:ext cx="1708484" cy="0"/>
          </a:xfrm>
          <a:prstGeom prst="line">
            <a:avLst/>
          </a:prstGeom>
          <a:ln w="2540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5" name="左大括号 34"/>
          <p:cNvSpPr/>
          <p:nvPr/>
        </p:nvSpPr>
        <p:spPr>
          <a:xfrm>
            <a:off x="8169442" y="3467892"/>
            <a:ext cx="164781" cy="533402"/>
          </a:xfrm>
          <a:prstGeom prst="leftBrace">
            <a:avLst>
              <a:gd name="adj1" fmla="val 34370"/>
              <a:gd name="adj2" fmla="val 51933"/>
            </a:avLst>
          </a:prstGeom>
          <a:ln w="19050" cmpd="sng">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39" name="直接连接符 38"/>
          <p:cNvCxnSpPr/>
          <p:nvPr/>
        </p:nvCxnSpPr>
        <p:spPr>
          <a:xfrm flipH="1">
            <a:off x="8334225" y="2856922"/>
            <a:ext cx="170848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pic>
        <p:nvPicPr>
          <p:cNvPr id="40" name="图片 39"/>
          <p:cNvPicPr>
            <a:picLocks noChangeAspect="1"/>
          </p:cNvPicPr>
          <p:nvPr/>
        </p:nvPicPr>
        <p:blipFill>
          <a:blip r:embed="rId3"/>
          <a:stretch>
            <a:fillRect/>
          </a:stretch>
        </p:blipFill>
        <p:spPr>
          <a:xfrm>
            <a:off x="9574081" y="569662"/>
            <a:ext cx="1104996" cy="1486029"/>
          </a:xfrm>
          <a:prstGeom prst="rect">
            <a:avLst/>
          </a:prstGeom>
        </p:spPr>
      </p:pic>
    </p:spTree>
    <p:extLst>
      <p:ext uri="{BB962C8B-B14F-4D97-AF65-F5344CB8AC3E}">
        <p14:creationId xmlns:p14="http://schemas.microsoft.com/office/powerpoint/2010/main" val="10278304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2723</TotalTime>
  <Words>4305</Words>
  <Application>Microsoft Office PowerPoint</Application>
  <PresentationFormat>宽屏</PresentationFormat>
  <Paragraphs>149</Paragraphs>
  <Slides>24</Slides>
  <Notes>24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24</vt:i4>
      </vt:variant>
    </vt:vector>
  </HeadingPairs>
  <TitlesOfParts>
    <vt:vector size="28" baseType="lpstr">
      <vt:lpstr>等线</vt:lpstr>
      <vt:lpstr>等线 Light</vt:lpstr>
      <vt:lpstr>Arial</vt:lpstr>
      <vt:lpstr>Office 主题​​</vt:lpstr>
      <vt:lpstr>Allocator</vt:lpstr>
      <vt:lpstr>目录</vt:lpstr>
      <vt:lpstr>Allocator’s History</vt:lpstr>
      <vt:lpstr>Allocator’s History</vt:lpstr>
      <vt:lpstr>Allocator’s History</vt:lpstr>
      <vt:lpstr>Allocator’s History</vt:lpstr>
      <vt:lpstr>Today’s Allocator</vt:lpstr>
      <vt:lpstr>Today’s Allocator</vt:lpstr>
      <vt:lpstr>Today’s Allocator</vt:lpstr>
      <vt:lpstr>Today’s Allocator</vt:lpstr>
      <vt:lpstr>Today’s Allocator</vt:lpstr>
      <vt:lpstr>Today’s Allocator</vt:lpstr>
      <vt:lpstr>Today’s Allocator</vt:lpstr>
      <vt:lpstr>Today’s Allocator</vt:lpstr>
      <vt:lpstr>Today’s Allocator</vt:lpstr>
      <vt:lpstr>Today’s Allocator</vt:lpstr>
      <vt:lpstr>Today’s Allocator</vt:lpstr>
      <vt:lpstr>Today’s Allocator</vt:lpstr>
      <vt:lpstr>The future of Allocators</vt:lpstr>
      <vt:lpstr>The future of Allocators</vt:lpstr>
      <vt:lpstr>Allocator in Rust</vt:lpstr>
      <vt:lpstr>References:</vt:lpstr>
      <vt:lpstr>References:</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Allocator</dc:title>
  <dc:creator>张志淙</dc:creator>
  <cp:lastModifiedBy>张志淙</cp:lastModifiedBy>
  <cp:revision>536</cp:revision>
  <dcterms:created xsi:type="dcterms:W3CDTF">2022-05-29T12:43:10Z</dcterms:created>
  <dcterms:modified xsi:type="dcterms:W3CDTF">2022-05-31T10:23:38Z</dcterms:modified>
</cp:coreProperties>
</file>