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8209E-2B2D-4E4A-AA89-2CFC7F42E9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AAFD1D-8C23-4AB1-B440-E5ADD37F3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2132A1-C2E5-4547-B276-886C14B45B86}"/>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5" name="页脚占位符 4">
            <a:extLst>
              <a:ext uri="{FF2B5EF4-FFF2-40B4-BE49-F238E27FC236}">
                <a16:creationId xmlns:a16="http://schemas.microsoft.com/office/drawing/2014/main" id="{D9413726-3327-4E5B-9D8E-E90EAFE13F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E26F03-F508-46A2-A422-461AED17C3EB}"/>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122918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D4B23-ED37-4DD0-8746-F9954B5FDC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1BAB89-E866-4BFC-B603-BBC2C79F0C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41662B-E49C-4C16-9DE1-EB6FC90F828A}"/>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5" name="页脚占位符 4">
            <a:extLst>
              <a:ext uri="{FF2B5EF4-FFF2-40B4-BE49-F238E27FC236}">
                <a16:creationId xmlns:a16="http://schemas.microsoft.com/office/drawing/2014/main" id="{B47B64B9-91B6-4EB5-8B1A-032754722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F19B7-74FA-4FFD-81E3-45D4AC0D626C}"/>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104046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C2BF28-A372-42AB-AE3A-D34F4B47AB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4AB5D0-719F-4968-956C-A52EA1A5A6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2E5C9D-C799-4F44-BFBE-89C23A610C77}"/>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5" name="页脚占位符 4">
            <a:extLst>
              <a:ext uri="{FF2B5EF4-FFF2-40B4-BE49-F238E27FC236}">
                <a16:creationId xmlns:a16="http://schemas.microsoft.com/office/drawing/2014/main" id="{3E1CE21B-85A8-40BC-970F-7AAC78092B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0A094E-C3A5-46B2-9E9B-79AB3A1AC3F2}"/>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129276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85B71-406A-40EF-ACF2-C603D07D9B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73DF0-8B0A-47B5-9A85-14702D3A75E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0B5A52-41C3-495F-82B0-0DF028CCDB49}"/>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5" name="页脚占位符 4">
            <a:extLst>
              <a:ext uri="{FF2B5EF4-FFF2-40B4-BE49-F238E27FC236}">
                <a16:creationId xmlns:a16="http://schemas.microsoft.com/office/drawing/2014/main" id="{E94AA8F0-134F-4C98-8F05-90CB974012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45BBD3-6CB6-450F-98DA-B3BF4928A7F9}"/>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83819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FF1A0-FE69-4687-AE43-5EDF7E43C8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ACA367-4138-4B98-85DB-E5C714B5DA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6FE036-0AE0-4876-A980-CA67AB8B5B33}"/>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5" name="页脚占位符 4">
            <a:extLst>
              <a:ext uri="{FF2B5EF4-FFF2-40B4-BE49-F238E27FC236}">
                <a16:creationId xmlns:a16="http://schemas.microsoft.com/office/drawing/2014/main" id="{0187E9A9-C80D-46C1-8B7B-94CA7A2CB3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FC051-BDC3-4FEC-AB07-135CF1D1C1CF}"/>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88069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A636B-571B-41B9-85C4-D66C2F4D35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AE33EE-96A8-4F6C-94C4-7A99212D70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455112-1345-47A0-96F5-77629B4989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1200E1-0658-4DB6-8508-D5BA49375890}"/>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6" name="页脚占位符 5">
            <a:extLst>
              <a:ext uri="{FF2B5EF4-FFF2-40B4-BE49-F238E27FC236}">
                <a16:creationId xmlns:a16="http://schemas.microsoft.com/office/drawing/2014/main" id="{AC54FD69-83AA-428B-B62E-6B71D0E0FD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7FA546-74F0-4A5E-821C-26A5AE3D0B83}"/>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67140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348EC-99E7-4505-A023-908E414ED3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67C146-09D0-4CB3-BBC9-2A3857FAB1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2BA151-6826-43AB-8366-64865FBF2D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DFDE46-DEB1-413F-95F8-5C1AC9467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E5F2E83-680F-4DA0-BDC4-B42E5314FD8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02078F-8083-46CC-A788-0A2E17386B1F}"/>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8" name="页脚占位符 7">
            <a:extLst>
              <a:ext uri="{FF2B5EF4-FFF2-40B4-BE49-F238E27FC236}">
                <a16:creationId xmlns:a16="http://schemas.microsoft.com/office/drawing/2014/main" id="{6DB0379A-AE0D-4A67-9134-5AA3946A8D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AEB62E-7AEE-4631-AB14-947846D86B60}"/>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184382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598A4-41CC-4943-8A92-8202A147BC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AB61F2-1E16-4F22-8493-03EDB9000943}"/>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4" name="页脚占位符 3">
            <a:extLst>
              <a:ext uri="{FF2B5EF4-FFF2-40B4-BE49-F238E27FC236}">
                <a16:creationId xmlns:a16="http://schemas.microsoft.com/office/drawing/2014/main" id="{4AD826CE-53DB-4FF4-A040-DBCB27D68F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6474B1-76C7-4AB2-A1AE-2F6E53CA38E7}"/>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155734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7D1A1F-569D-48AC-8CD5-9FAF0F682A7A}"/>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3" name="页脚占位符 2">
            <a:extLst>
              <a:ext uri="{FF2B5EF4-FFF2-40B4-BE49-F238E27FC236}">
                <a16:creationId xmlns:a16="http://schemas.microsoft.com/office/drawing/2014/main" id="{B9E05B75-5752-4B54-BE6A-F6A98CD8FD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B62CF9-5A90-49A6-8194-F179DC99BFC9}"/>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135920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75D55-AFE0-481D-8ECD-3AC63DE778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C943BE-CDEE-4CAE-A9E5-7981F5176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0E448E-7084-4E2D-8C7C-EC659BDA3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4880AC-2A22-4B3C-9C46-359ED3D2D02E}"/>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6" name="页脚占位符 5">
            <a:extLst>
              <a:ext uri="{FF2B5EF4-FFF2-40B4-BE49-F238E27FC236}">
                <a16:creationId xmlns:a16="http://schemas.microsoft.com/office/drawing/2014/main" id="{38CAFDA7-018E-4019-937D-F87E343975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5AFDEB-A784-4949-B574-7DEA6F61F7DF}"/>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226075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839E8-A16A-4044-96A9-4C52374263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9F4C82-5884-4881-A288-5BCFFF8EC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9F73B7-020B-4AC2-A109-405A4EC93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4C85FC-6360-4F22-B290-D8CA0DA15F78}"/>
              </a:ext>
            </a:extLst>
          </p:cNvPr>
          <p:cNvSpPr>
            <a:spLocks noGrp="1"/>
          </p:cNvSpPr>
          <p:nvPr>
            <p:ph type="dt" sz="half" idx="10"/>
          </p:nvPr>
        </p:nvSpPr>
        <p:spPr/>
        <p:txBody>
          <a:bodyPr/>
          <a:lstStyle/>
          <a:p>
            <a:fld id="{4D99878E-4E4D-43E7-A6F1-C22C06329E73}" type="datetimeFigureOut">
              <a:rPr lang="zh-CN" altLang="en-US" smtClean="0"/>
              <a:t>2022/5/31</a:t>
            </a:fld>
            <a:endParaRPr lang="zh-CN" altLang="en-US"/>
          </a:p>
        </p:txBody>
      </p:sp>
      <p:sp>
        <p:nvSpPr>
          <p:cNvPr id="6" name="页脚占位符 5">
            <a:extLst>
              <a:ext uri="{FF2B5EF4-FFF2-40B4-BE49-F238E27FC236}">
                <a16:creationId xmlns:a16="http://schemas.microsoft.com/office/drawing/2014/main" id="{AD0D771D-6231-4D7D-B75F-3FE4FF06C2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F1680-DCEE-4B58-AA7E-FD21A3E029C4}"/>
              </a:ext>
            </a:extLst>
          </p:cNvPr>
          <p:cNvSpPr>
            <a:spLocks noGrp="1"/>
          </p:cNvSpPr>
          <p:nvPr>
            <p:ph type="sldNum" sz="quarter" idx="12"/>
          </p:nvPr>
        </p:nvSpPr>
        <p:spPr/>
        <p:txBody>
          <a:body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410684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D86A3F-0B21-4C20-8CBB-39AA4D368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0C7CF5-4086-46A6-B804-2F0801B8C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F14AE7-B414-4492-B40F-B4AABBB2A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9878E-4E4D-43E7-A6F1-C22C06329E73}" type="datetimeFigureOut">
              <a:rPr lang="zh-CN" altLang="en-US" smtClean="0"/>
              <a:t>2022/5/31</a:t>
            </a:fld>
            <a:endParaRPr lang="zh-CN" altLang="en-US"/>
          </a:p>
        </p:txBody>
      </p:sp>
      <p:sp>
        <p:nvSpPr>
          <p:cNvPr id="5" name="页脚占位符 4">
            <a:extLst>
              <a:ext uri="{FF2B5EF4-FFF2-40B4-BE49-F238E27FC236}">
                <a16:creationId xmlns:a16="http://schemas.microsoft.com/office/drawing/2014/main" id="{AA402054-845B-4031-945B-FDFA527D8B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547EFE-9771-446E-8ECE-60D947859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0D15E-9286-4E40-8D91-956BA8AF0096}" type="slidenum">
              <a:rPr lang="zh-CN" altLang="en-US" smtClean="0"/>
              <a:t>‹#›</a:t>
            </a:fld>
            <a:endParaRPr lang="zh-CN" altLang="en-US"/>
          </a:p>
        </p:txBody>
      </p:sp>
    </p:spTree>
    <p:extLst>
      <p:ext uri="{BB962C8B-B14F-4D97-AF65-F5344CB8AC3E}">
        <p14:creationId xmlns:p14="http://schemas.microsoft.com/office/powerpoint/2010/main" val="40999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1E400-6128-403E-825D-62BAFF7AEAD8}"/>
              </a:ext>
            </a:extLst>
          </p:cNvPr>
          <p:cNvSpPr>
            <a:spLocks noGrp="1"/>
          </p:cNvSpPr>
          <p:nvPr>
            <p:ph type="ctrTitle"/>
          </p:nvPr>
        </p:nvSpPr>
        <p:spPr/>
        <p:txBody>
          <a:bodyPr/>
          <a:lstStyle/>
          <a:p>
            <a:r>
              <a:rPr lang="en-US" altLang="zh-CN" b="0" i="0" dirty="0">
                <a:effectLst/>
                <a:latin typeface="Times New Roman" panose="02020603050405020304" pitchFamily="18" charset="0"/>
              </a:rPr>
              <a:t>Stacked Borrows: An Aliasing Model for Rust</a:t>
            </a:r>
            <a:endParaRPr lang="zh-CN" altLang="en-US" dirty="0"/>
          </a:p>
        </p:txBody>
      </p:sp>
      <p:sp>
        <p:nvSpPr>
          <p:cNvPr id="3" name="副标题 2">
            <a:extLst>
              <a:ext uri="{FF2B5EF4-FFF2-40B4-BE49-F238E27FC236}">
                <a16:creationId xmlns:a16="http://schemas.microsoft.com/office/drawing/2014/main" id="{11745164-74E2-433F-AE0E-14CD572C8034}"/>
              </a:ext>
            </a:extLst>
          </p:cNvPr>
          <p:cNvSpPr>
            <a:spLocks noGrp="1"/>
          </p:cNvSpPr>
          <p:nvPr>
            <p:ph type="subTitle" idx="1"/>
          </p:nvPr>
        </p:nvSpPr>
        <p:spPr/>
        <p:txBody>
          <a:bodyPr/>
          <a:lstStyle/>
          <a:p>
            <a:r>
              <a:rPr lang="en-US" altLang="zh-CN" b="0" i="0" dirty="0">
                <a:effectLst/>
                <a:latin typeface="Times New Roman" panose="02020603050405020304" pitchFamily="18" charset="0"/>
              </a:rPr>
              <a:t>RALF JUNG, </a:t>
            </a:r>
            <a:r>
              <a:rPr lang="en-US" altLang="zh-CN" b="0" i="0" dirty="0">
                <a:effectLst/>
                <a:latin typeface="Arial" panose="020B0604020202020204" pitchFamily="34" charset="0"/>
              </a:rPr>
              <a:t>Mozilla, USA and MPI-SWS, Germany</a:t>
            </a:r>
            <a:br>
              <a:rPr lang="en-US" altLang="zh-CN" dirty="0"/>
            </a:br>
            <a:r>
              <a:rPr lang="en-US" altLang="zh-CN" b="0" i="0" dirty="0">
                <a:effectLst/>
                <a:latin typeface="Times New Roman" panose="02020603050405020304" pitchFamily="18" charset="0"/>
              </a:rPr>
              <a:t>HOANG-HAI DANG, </a:t>
            </a:r>
            <a:r>
              <a:rPr lang="en-US" altLang="zh-CN" b="0" i="0" dirty="0">
                <a:effectLst/>
                <a:latin typeface="Arial" panose="020B0604020202020204" pitchFamily="34" charset="0"/>
              </a:rPr>
              <a:t>MPI-SWS, Germany</a:t>
            </a:r>
            <a:br>
              <a:rPr lang="en-US" altLang="zh-CN" dirty="0"/>
            </a:br>
            <a:r>
              <a:rPr lang="en-US" altLang="zh-CN" b="0" i="0" dirty="0">
                <a:effectLst/>
                <a:latin typeface="Times New Roman" panose="02020603050405020304" pitchFamily="18" charset="0"/>
              </a:rPr>
              <a:t>JEEHOON KANG, </a:t>
            </a:r>
            <a:r>
              <a:rPr lang="en-US" altLang="zh-CN" b="0" i="0" dirty="0">
                <a:effectLst/>
                <a:latin typeface="Arial" panose="020B0604020202020204" pitchFamily="34" charset="0"/>
              </a:rPr>
              <a:t>KAIST, Korea</a:t>
            </a:r>
            <a:br>
              <a:rPr lang="en-US" altLang="zh-CN" dirty="0"/>
            </a:br>
            <a:r>
              <a:rPr lang="en-US" altLang="zh-CN" b="0" i="0" dirty="0">
                <a:effectLst/>
                <a:latin typeface="Times New Roman" panose="02020603050405020304" pitchFamily="18" charset="0"/>
              </a:rPr>
              <a:t>DEREK DREYER, </a:t>
            </a:r>
            <a:r>
              <a:rPr lang="en-US" altLang="zh-CN" b="0" i="0" dirty="0">
                <a:effectLst/>
                <a:latin typeface="Arial" panose="020B0604020202020204" pitchFamily="34" charset="0"/>
              </a:rPr>
              <a:t>MPI-SWS, Germany</a:t>
            </a:r>
            <a:endParaRPr lang="zh-CN" altLang="en-US" dirty="0"/>
          </a:p>
        </p:txBody>
      </p:sp>
      <p:sp>
        <p:nvSpPr>
          <p:cNvPr id="4" name="文本框 3">
            <a:extLst>
              <a:ext uri="{FF2B5EF4-FFF2-40B4-BE49-F238E27FC236}">
                <a16:creationId xmlns:a16="http://schemas.microsoft.com/office/drawing/2014/main" id="{6E84F4D5-3955-4106-8E06-06A582C8A8C1}"/>
              </a:ext>
            </a:extLst>
          </p:cNvPr>
          <p:cNvSpPr txBox="1"/>
          <p:nvPr/>
        </p:nvSpPr>
        <p:spPr>
          <a:xfrm>
            <a:off x="8239125" y="5686425"/>
            <a:ext cx="3390900" cy="369332"/>
          </a:xfrm>
          <a:prstGeom prst="rect">
            <a:avLst/>
          </a:prstGeom>
          <a:noFill/>
        </p:spPr>
        <p:txBody>
          <a:bodyPr wrap="square" rtlCol="0">
            <a:spAutoFit/>
          </a:bodyPr>
          <a:lstStyle/>
          <a:p>
            <a:r>
              <a:rPr lang="zh-CN" altLang="en-US" dirty="0"/>
              <a:t>吴钟立 </a:t>
            </a:r>
            <a:r>
              <a:rPr lang="en-US" altLang="zh-CN" dirty="0"/>
              <a:t>21210240362</a:t>
            </a:r>
            <a:endParaRPr lang="zh-CN" altLang="en-US" dirty="0"/>
          </a:p>
        </p:txBody>
      </p:sp>
    </p:spTree>
    <p:extLst>
      <p:ext uri="{BB962C8B-B14F-4D97-AF65-F5344CB8AC3E}">
        <p14:creationId xmlns:p14="http://schemas.microsoft.com/office/powerpoint/2010/main" val="197579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mutable references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lstStyle/>
          <a:p>
            <a:r>
              <a:rPr lang="en-US" altLang="zh-CN" dirty="0"/>
              <a:t>borrow checker insures (1) that a reference and all references derived from it can only be used during its lifetime, and (2) that the referent does not get used until the lifetime of the loan has expired</a:t>
            </a:r>
          </a:p>
          <a:p>
            <a:r>
              <a:rPr lang="en-US" altLang="zh-CN" dirty="0"/>
              <a:t>re-phrase this property without referring to lifetimes, by saying that every use of the reference (and everything derived from it) must occur before the next use of the referent (after the reference got created), which can be abstracted to stack discipline</a:t>
            </a:r>
          </a:p>
          <a:p>
            <a:r>
              <a:rPr lang="en-US" altLang="zh-CN" dirty="0"/>
              <a:t>Stacked Borrows tracks a stack of references that are allowed to access variable</a:t>
            </a:r>
            <a:endParaRPr lang="zh-CN" altLang="en-US" dirty="0"/>
          </a:p>
        </p:txBody>
      </p:sp>
    </p:spTree>
    <p:extLst>
      <p:ext uri="{BB962C8B-B14F-4D97-AF65-F5344CB8AC3E}">
        <p14:creationId xmlns:p14="http://schemas.microsoft.com/office/powerpoint/2010/main" val="363201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mutable references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lnSpcReduction="10000"/>
          </a:bodyPr>
          <a:lstStyle/>
          <a:p>
            <a:r>
              <a:rPr lang="en-US" altLang="zh-CN" dirty="0"/>
              <a:t>example: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stack principle enforces a well-nested usage of references: the use of the derived reference y must be well-nested between other uses of x and cannot be arbitrarily interleaved. The XYXY sequence of usages violates this idea of nesting</a:t>
            </a:r>
            <a:endParaRPr lang="zh-CN" altLang="en-US" dirty="0"/>
          </a:p>
        </p:txBody>
      </p:sp>
      <p:pic>
        <p:nvPicPr>
          <p:cNvPr id="5" name="图片 4">
            <a:extLst>
              <a:ext uri="{FF2B5EF4-FFF2-40B4-BE49-F238E27FC236}">
                <a16:creationId xmlns:a16="http://schemas.microsoft.com/office/drawing/2014/main" id="{3040F092-0DEF-437C-847A-9A36F14F19FF}"/>
              </a:ext>
            </a:extLst>
          </p:cNvPr>
          <p:cNvPicPr>
            <a:picLocks noChangeAspect="1"/>
          </p:cNvPicPr>
          <p:nvPr/>
        </p:nvPicPr>
        <p:blipFill>
          <a:blip r:embed="rId2"/>
          <a:stretch>
            <a:fillRect/>
          </a:stretch>
        </p:blipFill>
        <p:spPr>
          <a:xfrm>
            <a:off x="2643187" y="2562225"/>
            <a:ext cx="6905625" cy="1733550"/>
          </a:xfrm>
          <a:prstGeom prst="rect">
            <a:avLst/>
          </a:prstGeom>
        </p:spPr>
      </p:pic>
    </p:spTree>
    <p:extLst>
      <p:ext uri="{BB962C8B-B14F-4D97-AF65-F5344CB8AC3E}">
        <p14:creationId xmlns:p14="http://schemas.microsoft.com/office/powerpoint/2010/main" val="424304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mutable references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operational model</a:t>
            </a:r>
          </a:p>
          <a:p>
            <a:pPr lvl="1"/>
            <a:r>
              <a:rPr lang="en-US" altLang="zh-CN" dirty="0"/>
              <a:t>every reference gets tagged by some unique pointer ID t</a:t>
            </a:r>
          </a:p>
          <a:p>
            <a:pPr lvl="1"/>
            <a:r>
              <a:rPr lang="en-US" altLang="zh-CN" dirty="0"/>
              <a:t>a pointer value Pointer(l, t) consists of a location l in memory that the pointer points to, and a tag t identifying the pointer/reference</a:t>
            </a:r>
          </a:p>
          <a:p>
            <a:pPr lvl="1"/>
            <a:r>
              <a:rPr lang="en-US" altLang="zh-CN" dirty="0"/>
              <a:t>for every location l, store a borrow stack of tags identifying the references that are allowed to access this location</a:t>
            </a:r>
          </a:p>
          <a:p>
            <a:pPr lvl="1"/>
            <a:r>
              <a:rPr lang="en-US" altLang="zh-CN" dirty="0"/>
              <a:t>elements of the stack called items, Unique(t) holding a tag t is a type of items</a:t>
            </a:r>
          </a:p>
          <a:p>
            <a:pPr marL="457200" lvl="1" indent="0">
              <a:buNone/>
            </a:pPr>
            <a:endParaRPr lang="en-US" altLang="zh-CN" dirty="0"/>
          </a:p>
        </p:txBody>
      </p:sp>
      <p:pic>
        <p:nvPicPr>
          <p:cNvPr id="6" name="图片 5">
            <a:extLst>
              <a:ext uri="{FF2B5EF4-FFF2-40B4-BE49-F238E27FC236}">
                <a16:creationId xmlns:a16="http://schemas.microsoft.com/office/drawing/2014/main" id="{9F42F2F4-5B7E-4154-859E-9B994E3E20F2}"/>
              </a:ext>
            </a:extLst>
          </p:cNvPr>
          <p:cNvPicPr>
            <a:picLocks noChangeAspect="1"/>
          </p:cNvPicPr>
          <p:nvPr/>
        </p:nvPicPr>
        <p:blipFill>
          <a:blip r:embed="rId2"/>
          <a:stretch>
            <a:fillRect/>
          </a:stretch>
        </p:blipFill>
        <p:spPr>
          <a:xfrm>
            <a:off x="838200" y="4967287"/>
            <a:ext cx="10191750" cy="1800225"/>
          </a:xfrm>
          <a:prstGeom prst="rect">
            <a:avLst/>
          </a:prstGeom>
        </p:spPr>
      </p:pic>
    </p:spTree>
    <p:extLst>
      <p:ext uri="{BB962C8B-B14F-4D97-AF65-F5344CB8AC3E}">
        <p14:creationId xmlns:p14="http://schemas.microsoft.com/office/powerpoint/2010/main" val="341028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mutable references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operational semantics</a:t>
            </a:r>
          </a:p>
          <a:p>
            <a:pPr marL="0" indent="0">
              <a:buNone/>
            </a:pPr>
            <a:endParaRPr lang="en-US" altLang="zh-CN" dirty="0"/>
          </a:p>
        </p:txBody>
      </p:sp>
      <p:pic>
        <p:nvPicPr>
          <p:cNvPr id="5" name="图片 4">
            <a:extLst>
              <a:ext uri="{FF2B5EF4-FFF2-40B4-BE49-F238E27FC236}">
                <a16:creationId xmlns:a16="http://schemas.microsoft.com/office/drawing/2014/main" id="{CABE4899-D7F0-4B84-8E4C-B9785991DE19}"/>
              </a:ext>
            </a:extLst>
          </p:cNvPr>
          <p:cNvPicPr>
            <a:picLocks noChangeAspect="1"/>
          </p:cNvPicPr>
          <p:nvPr/>
        </p:nvPicPr>
        <p:blipFill>
          <a:blip r:embed="rId2"/>
          <a:stretch>
            <a:fillRect/>
          </a:stretch>
        </p:blipFill>
        <p:spPr>
          <a:xfrm>
            <a:off x="0" y="2539357"/>
            <a:ext cx="12192000" cy="2923873"/>
          </a:xfrm>
          <a:prstGeom prst="rect">
            <a:avLst/>
          </a:prstGeom>
        </p:spPr>
      </p:pic>
    </p:spTree>
    <p:extLst>
      <p:ext uri="{BB962C8B-B14F-4D97-AF65-F5344CB8AC3E}">
        <p14:creationId xmlns:p14="http://schemas.microsoft.com/office/powerpoint/2010/main" val="252523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mutable references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example</a:t>
            </a:r>
          </a:p>
          <a:p>
            <a:pPr marL="0" indent="0">
              <a:buNone/>
            </a:pPr>
            <a:endParaRPr lang="en-US" altLang="zh-CN" dirty="0"/>
          </a:p>
          <a:p>
            <a:pPr marL="0" indent="0">
              <a:buNone/>
            </a:pPr>
            <a:endParaRPr lang="en-US" altLang="zh-CN" dirty="0"/>
          </a:p>
        </p:txBody>
      </p:sp>
      <p:pic>
        <p:nvPicPr>
          <p:cNvPr id="6" name="图片 5">
            <a:extLst>
              <a:ext uri="{FF2B5EF4-FFF2-40B4-BE49-F238E27FC236}">
                <a16:creationId xmlns:a16="http://schemas.microsoft.com/office/drawing/2014/main" id="{4DE91F57-7220-40E8-A6E7-B14A043591A7}"/>
              </a:ext>
            </a:extLst>
          </p:cNvPr>
          <p:cNvPicPr>
            <a:picLocks noChangeAspect="1"/>
          </p:cNvPicPr>
          <p:nvPr/>
        </p:nvPicPr>
        <p:blipFill>
          <a:blip r:embed="rId2"/>
          <a:stretch>
            <a:fillRect/>
          </a:stretch>
        </p:blipFill>
        <p:spPr>
          <a:xfrm>
            <a:off x="552450" y="2291556"/>
            <a:ext cx="11087100" cy="3419475"/>
          </a:xfrm>
          <a:prstGeom prst="rect">
            <a:avLst/>
          </a:prstGeom>
        </p:spPr>
      </p:pic>
    </p:spTree>
    <p:extLst>
      <p:ext uri="{BB962C8B-B14F-4D97-AF65-F5344CB8AC3E}">
        <p14:creationId xmlns:p14="http://schemas.microsoft.com/office/powerpoint/2010/main" val="376672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raw pointers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add a second kind of items that can live in the stack: </a:t>
            </a:r>
            <a:r>
              <a:rPr lang="en-US" altLang="zh-CN" dirty="0" err="1"/>
              <a:t>SharedRW</a:t>
            </a:r>
            <a:endParaRPr lang="en-US" altLang="zh-CN" dirty="0"/>
          </a:p>
          <a:p>
            <a:endParaRPr lang="en-US" altLang="zh-CN" dirty="0"/>
          </a:p>
          <a:p>
            <a:endParaRPr lang="en-US" altLang="zh-CN" dirty="0"/>
          </a:p>
          <a:p>
            <a:r>
              <a:rPr lang="en-US" altLang="zh-CN" dirty="0"/>
              <a:t>the idea is that an XYXY is allowed when both X and Y are raw pointers, but if either one of them is a mutable reference, we want that to still be a violation of the stack principle</a:t>
            </a:r>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E6FC2CED-9A99-4AE1-A202-232D4BCCD76F}"/>
              </a:ext>
            </a:extLst>
          </p:cNvPr>
          <p:cNvPicPr>
            <a:picLocks noChangeAspect="1"/>
          </p:cNvPicPr>
          <p:nvPr/>
        </p:nvPicPr>
        <p:blipFill>
          <a:blip r:embed="rId2"/>
          <a:stretch>
            <a:fillRect/>
          </a:stretch>
        </p:blipFill>
        <p:spPr>
          <a:xfrm>
            <a:off x="2128837" y="2462212"/>
            <a:ext cx="7934325" cy="485775"/>
          </a:xfrm>
          <a:prstGeom prst="rect">
            <a:avLst/>
          </a:prstGeom>
        </p:spPr>
      </p:pic>
    </p:spTree>
    <p:extLst>
      <p:ext uri="{BB962C8B-B14F-4D97-AF65-F5344CB8AC3E}">
        <p14:creationId xmlns:p14="http://schemas.microsoft.com/office/powerpoint/2010/main" val="1370984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p:txBody>
          <a:bodyPr/>
          <a:lstStyle/>
          <a:p>
            <a:r>
              <a:rPr lang="en-US" altLang="zh-CN" dirty="0"/>
              <a:t>Stacked Borrows — for raw pointers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operational semantics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t>use-2 replaces ues-1</a:t>
            </a:r>
          </a:p>
          <a:p>
            <a:pPr marL="0" indent="0">
              <a:buNone/>
            </a:pPr>
            <a:endParaRPr lang="en-US" altLang="zh-CN" dirty="0"/>
          </a:p>
        </p:txBody>
      </p:sp>
      <p:pic>
        <p:nvPicPr>
          <p:cNvPr id="6" name="图片 5">
            <a:extLst>
              <a:ext uri="{FF2B5EF4-FFF2-40B4-BE49-F238E27FC236}">
                <a16:creationId xmlns:a16="http://schemas.microsoft.com/office/drawing/2014/main" id="{CFA83CBA-00D7-444B-9E17-CAD156A7B013}"/>
              </a:ext>
            </a:extLst>
          </p:cNvPr>
          <p:cNvPicPr>
            <a:picLocks noChangeAspect="1"/>
          </p:cNvPicPr>
          <p:nvPr/>
        </p:nvPicPr>
        <p:blipFill>
          <a:blip r:embed="rId2"/>
          <a:stretch>
            <a:fillRect/>
          </a:stretch>
        </p:blipFill>
        <p:spPr>
          <a:xfrm>
            <a:off x="0" y="2416633"/>
            <a:ext cx="12192000" cy="2843883"/>
          </a:xfrm>
          <a:prstGeom prst="rect">
            <a:avLst/>
          </a:prstGeom>
        </p:spPr>
      </p:pic>
    </p:spTree>
    <p:extLst>
      <p:ext uri="{BB962C8B-B14F-4D97-AF65-F5344CB8AC3E}">
        <p14:creationId xmlns:p14="http://schemas.microsoft.com/office/powerpoint/2010/main" val="381698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for raw pointers</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example</a:t>
            </a:r>
          </a:p>
          <a:p>
            <a:pPr marL="0" indent="0">
              <a:buNone/>
            </a:pPr>
            <a:endParaRPr lang="en-US" altLang="zh-CN" dirty="0"/>
          </a:p>
        </p:txBody>
      </p:sp>
      <p:pic>
        <p:nvPicPr>
          <p:cNvPr id="5" name="图片 4">
            <a:extLst>
              <a:ext uri="{FF2B5EF4-FFF2-40B4-BE49-F238E27FC236}">
                <a16:creationId xmlns:a16="http://schemas.microsoft.com/office/drawing/2014/main" id="{38BA2222-65AE-43FE-B701-DC97853A9823}"/>
              </a:ext>
            </a:extLst>
          </p:cNvPr>
          <p:cNvPicPr>
            <a:picLocks noChangeAspect="1"/>
          </p:cNvPicPr>
          <p:nvPr/>
        </p:nvPicPr>
        <p:blipFill>
          <a:blip r:embed="rId2"/>
          <a:stretch>
            <a:fillRect/>
          </a:stretch>
        </p:blipFill>
        <p:spPr>
          <a:xfrm>
            <a:off x="4075825" y="1825625"/>
            <a:ext cx="7277975" cy="4724400"/>
          </a:xfrm>
          <a:prstGeom prst="rect">
            <a:avLst/>
          </a:prstGeom>
        </p:spPr>
      </p:pic>
    </p:spTree>
    <p:extLst>
      <p:ext uri="{BB962C8B-B14F-4D97-AF65-F5344CB8AC3E}">
        <p14:creationId xmlns:p14="http://schemas.microsoft.com/office/powerpoint/2010/main" val="101370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retagging</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if example1 gets called with two pointer values carrying the same tag, stacked borrows cannot differentiate two references with the same tag yet</a:t>
            </a:r>
          </a:p>
          <a:p>
            <a:r>
              <a:rPr lang="en-US" altLang="zh-CN" dirty="0"/>
              <a:t>Such duplicate tags are possible because unsafe code can make copies of any data (e.g., using </a:t>
            </a:r>
            <a:r>
              <a:rPr lang="en-US" altLang="zh-CN" dirty="0" err="1"/>
              <a:t>transmute_copy</a:t>
            </a:r>
            <a:r>
              <a:rPr lang="en-US" altLang="zh-CN" dirty="0"/>
              <a:t>), including mutable references</a:t>
            </a:r>
          </a:p>
          <a:p>
            <a:r>
              <a:rPr lang="en-US" altLang="zh-CN" dirty="0"/>
              <a:t>we need to be sure that both references have unique tags that are not used by any other pointer value</a:t>
            </a:r>
          </a:p>
          <a:p>
            <a:pPr marL="0" indent="0">
              <a:buNone/>
            </a:pPr>
            <a:endParaRPr lang="en-US" altLang="zh-CN" dirty="0"/>
          </a:p>
        </p:txBody>
      </p:sp>
    </p:spTree>
    <p:extLst>
      <p:ext uri="{BB962C8B-B14F-4D97-AF65-F5344CB8AC3E}">
        <p14:creationId xmlns:p14="http://schemas.microsoft.com/office/powerpoint/2010/main" val="297422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retagging</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retag is an administrative instruction that makes sure that references have a fresh tag. It is automatically inserted by the compile (no language operation for unsafe code to forge tags)</a:t>
            </a:r>
          </a:p>
          <a:p>
            <a:endParaRPr lang="en-US" altLang="zh-CN" dirty="0"/>
          </a:p>
        </p:txBody>
      </p:sp>
      <p:pic>
        <p:nvPicPr>
          <p:cNvPr id="5" name="图片 4">
            <a:extLst>
              <a:ext uri="{FF2B5EF4-FFF2-40B4-BE49-F238E27FC236}">
                <a16:creationId xmlns:a16="http://schemas.microsoft.com/office/drawing/2014/main" id="{48B012F8-67FF-48E5-A48D-C439304F9192}"/>
              </a:ext>
            </a:extLst>
          </p:cNvPr>
          <p:cNvPicPr>
            <a:picLocks noChangeAspect="1"/>
          </p:cNvPicPr>
          <p:nvPr/>
        </p:nvPicPr>
        <p:blipFill>
          <a:blip r:embed="rId2"/>
          <a:stretch>
            <a:fillRect/>
          </a:stretch>
        </p:blipFill>
        <p:spPr>
          <a:xfrm>
            <a:off x="757237" y="3257550"/>
            <a:ext cx="10677525" cy="2419350"/>
          </a:xfrm>
          <a:prstGeom prst="rect">
            <a:avLst/>
          </a:prstGeom>
        </p:spPr>
      </p:pic>
    </p:spTree>
    <p:extLst>
      <p:ext uri="{BB962C8B-B14F-4D97-AF65-F5344CB8AC3E}">
        <p14:creationId xmlns:p14="http://schemas.microsoft.com/office/powerpoint/2010/main" val="97515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F2B4E-1D17-4FF8-8839-3E2EC89EDF15}"/>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23A19826-E394-415A-A762-0EF7C4898D57}"/>
              </a:ext>
            </a:extLst>
          </p:cNvPr>
          <p:cNvSpPr>
            <a:spLocks noGrp="1"/>
          </p:cNvSpPr>
          <p:nvPr>
            <p:ph idx="1"/>
          </p:nvPr>
        </p:nvSpPr>
        <p:spPr/>
        <p:txBody>
          <a:bodyPr/>
          <a:lstStyle/>
          <a:p>
            <a:r>
              <a:rPr lang="en-US" altLang="zh-CN" b="0" i="0" dirty="0">
                <a:effectLst/>
              </a:rPr>
              <a:t>alias information is essential in justifying </a:t>
            </a:r>
            <a:r>
              <a:rPr lang="en-US" altLang="zh-CN" b="0" i="0" dirty="0" err="1">
                <a:effectLst/>
              </a:rPr>
              <a:t>reorderings</a:t>
            </a:r>
            <a:r>
              <a:rPr lang="en-US" altLang="zh-CN" b="0" i="0" dirty="0">
                <a:effectLst/>
              </a:rPr>
              <a:t> and other program transformations for optimization like this code fragment:</a:t>
            </a:r>
          </a:p>
          <a:p>
            <a:pPr marL="0" indent="0">
              <a:buNone/>
            </a:pPr>
            <a:endParaRPr lang="zh-CN" altLang="en-US" dirty="0"/>
          </a:p>
        </p:txBody>
      </p:sp>
      <p:pic>
        <p:nvPicPr>
          <p:cNvPr id="5" name="图片 4">
            <a:extLst>
              <a:ext uri="{FF2B5EF4-FFF2-40B4-BE49-F238E27FC236}">
                <a16:creationId xmlns:a16="http://schemas.microsoft.com/office/drawing/2014/main" id="{F689CBE5-BEB7-43E1-9144-4C3385358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37" y="2972594"/>
            <a:ext cx="11384280" cy="2057400"/>
          </a:xfrm>
          <a:prstGeom prst="rect">
            <a:avLst/>
          </a:prstGeom>
        </p:spPr>
      </p:pic>
    </p:spTree>
    <p:extLst>
      <p:ext uri="{BB962C8B-B14F-4D97-AF65-F5344CB8AC3E}">
        <p14:creationId xmlns:p14="http://schemas.microsoft.com/office/powerpoint/2010/main" val="2369482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retagging</a:t>
            </a:r>
            <a:endParaRPr lang="zh-CN" altLang="en-US" dirty="0"/>
          </a:p>
        </p:txBody>
      </p:sp>
      <p:sp>
        <p:nvSpPr>
          <p:cNvPr id="3" name="内容占位符 2">
            <a:extLst>
              <a:ext uri="{FF2B5EF4-FFF2-40B4-BE49-F238E27FC236}">
                <a16:creationId xmlns:a16="http://schemas.microsoft.com/office/drawing/2014/main" id="{F7199EE5-16F1-4B44-8692-5A9FF05595A8}"/>
              </a:ext>
            </a:extLst>
          </p:cNvPr>
          <p:cNvSpPr>
            <a:spLocks noGrp="1"/>
          </p:cNvSpPr>
          <p:nvPr>
            <p:ph idx="1"/>
          </p:nvPr>
        </p:nvSpPr>
        <p:spPr/>
        <p:txBody>
          <a:bodyPr>
            <a:normAutofit/>
          </a:bodyPr>
          <a:lstStyle/>
          <a:p>
            <a:r>
              <a:rPr lang="en-US" altLang="zh-CN" dirty="0"/>
              <a:t>Where is retag inserted?</a:t>
            </a:r>
          </a:p>
          <a:p>
            <a:pPr lvl="1"/>
            <a:r>
              <a:rPr lang="en-US" altLang="zh-CN" dirty="0"/>
              <a:t>we expect retagging to happen any time a reference gets passed in as an argument, returned from a function, or read from a pointer</a:t>
            </a:r>
          </a:p>
          <a:p>
            <a:pPr lvl="1"/>
            <a:r>
              <a:rPr lang="en-US" altLang="zh-CN" dirty="0"/>
              <a:t>Basically, any time a reference enters our scope, it should get retagged</a:t>
            </a:r>
          </a:p>
        </p:txBody>
      </p:sp>
      <p:pic>
        <p:nvPicPr>
          <p:cNvPr id="6" name="图片 5">
            <a:extLst>
              <a:ext uri="{FF2B5EF4-FFF2-40B4-BE49-F238E27FC236}">
                <a16:creationId xmlns:a16="http://schemas.microsoft.com/office/drawing/2014/main" id="{637B41B3-D167-4FE7-A8DD-D298148AC64B}"/>
              </a:ext>
            </a:extLst>
          </p:cNvPr>
          <p:cNvPicPr>
            <a:picLocks noChangeAspect="1"/>
          </p:cNvPicPr>
          <p:nvPr/>
        </p:nvPicPr>
        <p:blipFill>
          <a:blip r:embed="rId2"/>
          <a:stretch>
            <a:fillRect/>
          </a:stretch>
        </p:blipFill>
        <p:spPr>
          <a:xfrm>
            <a:off x="338137" y="3690937"/>
            <a:ext cx="11515725" cy="2752725"/>
          </a:xfrm>
          <a:prstGeom prst="rect">
            <a:avLst/>
          </a:prstGeom>
        </p:spPr>
      </p:pic>
    </p:spTree>
    <p:extLst>
      <p:ext uri="{BB962C8B-B14F-4D97-AF65-F5344CB8AC3E}">
        <p14:creationId xmlns:p14="http://schemas.microsoft.com/office/powerpoint/2010/main" val="4145395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a proof sketch for the optimization on mutable references</a:t>
            </a:r>
            <a:endParaRPr lang="zh-CN" altLang="en-US" dirty="0"/>
          </a:p>
        </p:txBody>
      </p:sp>
      <p:pic>
        <p:nvPicPr>
          <p:cNvPr id="6" name="内容占位符 5">
            <a:extLst>
              <a:ext uri="{FF2B5EF4-FFF2-40B4-BE49-F238E27FC236}">
                <a16:creationId xmlns:a16="http://schemas.microsoft.com/office/drawing/2014/main" id="{03812641-244F-4C47-B134-0A8D543B9B08}"/>
              </a:ext>
            </a:extLst>
          </p:cNvPr>
          <p:cNvPicPr>
            <a:picLocks noGrp="1" noChangeAspect="1"/>
          </p:cNvPicPr>
          <p:nvPr>
            <p:ph idx="1"/>
          </p:nvPr>
        </p:nvPicPr>
        <p:blipFill>
          <a:blip r:embed="rId2"/>
          <a:stretch>
            <a:fillRect/>
          </a:stretch>
        </p:blipFill>
        <p:spPr>
          <a:xfrm>
            <a:off x="838200" y="1868376"/>
            <a:ext cx="6951308" cy="1560624"/>
          </a:xfrm>
        </p:spPr>
      </p:pic>
      <p:pic>
        <p:nvPicPr>
          <p:cNvPr id="8" name="图片 7">
            <a:extLst>
              <a:ext uri="{FF2B5EF4-FFF2-40B4-BE49-F238E27FC236}">
                <a16:creationId xmlns:a16="http://schemas.microsoft.com/office/drawing/2014/main" id="{1263F1F3-DFA5-45BD-AB6B-0E2B4FDABAFF}"/>
              </a:ext>
            </a:extLst>
          </p:cNvPr>
          <p:cNvPicPr>
            <a:picLocks noChangeAspect="1"/>
          </p:cNvPicPr>
          <p:nvPr/>
        </p:nvPicPr>
        <p:blipFill>
          <a:blip r:embed="rId3"/>
          <a:stretch>
            <a:fillRect/>
          </a:stretch>
        </p:blipFill>
        <p:spPr>
          <a:xfrm>
            <a:off x="838200" y="3651026"/>
            <a:ext cx="8248650" cy="3048414"/>
          </a:xfrm>
          <a:prstGeom prst="rect">
            <a:avLst/>
          </a:prstGeom>
        </p:spPr>
      </p:pic>
    </p:spTree>
    <p:extLst>
      <p:ext uri="{BB962C8B-B14F-4D97-AF65-F5344CB8AC3E}">
        <p14:creationId xmlns:p14="http://schemas.microsoft.com/office/powerpoint/2010/main" val="135369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lstStyle/>
          <a:p>
            <a:r>
              <a:rPr lang="en-US" altLang="zh-CN" dirty="0"/>
              <a:t>shared references: every use of the reference (and everything derived from it) must occur before the next mutating use of the referent (after the reference got created), and moreover the reference must not be used for mutation</a:t>
            </a:r>
          </a:p>
          <a:p>
            <a:endParaRPr lang="zh-CN" altLang="en-US" dirty="0"/>
          </a:p>
        </p:txBody>
      </p:sp>
      <p:pic>
        <p:nvPicPr>
          <p:cNvPr id="7" name="图片 6">
            <a:extLst>
              <a:ext uri="{FF2B5EF4-FFF2-40B4-BE49-F238E27FC236}">
                <a16:creationId xmlns:a16="http://schemas.microsoft.com/office/drawing/2014/main" id="{E2F2FD62-12D1-4D73-BCDF-8E73B4669768}"/>
              </a:ext>
            </a:extLst>
          </p:cNvPr>
          <p:cNvPicPr>
            <a:picLocks noChangeAspect="1"/>
          </p:cNvPicPr>
          <p:nvPr/>
        </p:nvPicPr>
        <p:blipFill>
          <a:blip r:embed="rId2"/>
          <a:stretch>
            <a:fillRect/>
          </a:stretch>
        </p:blipFill>
        <p:spPr>
          <a:xfrm>
            <a:off x="1052512" y="3429000"/>
            <a:ext cx="10086975" cy="3152775"/>
          </a:xfrm>
          <a:prstGeom prst="rect">
            <a:avLst/>
          </a:prstGeom>
        </p:spPr>
      </p:pic>
    </p:spTree>
    <p:extLst>
      <p:ext uri="{BB962C8B-B14F-4D97-AF65-F5344CB8AC3E}">
        <p14:creationId xmlns:p14="http://schemas.microsoft.com/office/powerpoint/2010/main" val="329929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lstStyle/>
          <a:p>
            <a:r>
              <a:rPr lang="en-US" altLang="zh-CN" dirty="0"/>
              <a:t>introduce another kind of item that can exist in the borrow stack:</a:t>
            </a:r>
          </a:p>
          <a:p>
            <a:endParaRPr lang="en-US" altLang="zh-CN" dirty="0"/>
          </a:p>
          <a:p>
            <a:r>
              <a:rPr lang="en-US" altLang="zh-CN" dirty="0"/>
              <a:t>operational semantics</a:t>
            </a:r>
          </a:p>
          <a:p>
            <a:pPr marL="0" indent="0">
              <a:buNone/>
            </a:pPr>
            <a:r>
              <a:rPr lang="en-US" altLang="zh-CN" dirty="0"/>
              <a:t> </a:t>
            </a:r>
          </a:p>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D44C67C1-93CD-44C8-85BD-ECE1702B73D7}"/>
              </a:ext>
            </a:extLst>
          </p:cNvPr>
          <p:cNvPicPr>
            <a:picLocks noChangeAspect="1"/>
          </p:cNvPicPr>
          <p:nvPr/>
        </p:nvPicPr>
        <p:blipFill>
          <a:blip r:embed="rId2"/>
          <a:stretch>
            <a:fillRect/>
          </a:stretch>
        </p:blipFill>
        <p:spPr>
          <a:xfrm>
            <a:off x="2638425" y="2352675"/>
            <a:ext cx="6915150" cy="438150"/>
          </a:xfrm>
          <a:prstGeom prst="rect">
            <a:avLst/>
          </a:prstGeom>
        </p:spPr>
      </p:pic>
      <p:pic>
        <p:nvPicPr>
          <p:cNvPr id="8" name="图片 7">
            <a:extLst>
              <a:ext uri="{FF2B5EF4-FFF2-40B4-BE49-F238E27FC236}">
                <a16:creationId xmlns:a16="http://schemas.microsoft.com/office/drawing/2014/main" id="{9132BAB6-0F2F-42AE-BCCC-24359685A475}"/>
              </a:ext>
            </a:extLst>
          </p:cNvPr>
          <p:cNvPicPr>
            <a:picLocks noChangeAspect="1"/>
          </p:cNvPicPr>
          <p:nvPr/>
        </p:nvPicPr>
        <p:blipFill>
          <a:blip r:embed="rId3"/>
          <a:stretch>
            <a:fillRect/>
          </a:stretch>
        </p:blipFill>
        <p:spPr>
          <a:xfrm>
            <a:off x="0" y="3330914"/>
            <a:ext cx="12192000" cy="3536611"/>
          </a:xfrm>
          <a:prstGeom prst="rect">
            <a:avLst/>
          </a:prstGeom>
        </p:spPr>
      </p:pic>
    </p:spTree>
    <p:extLst>
      <p:ext uri="{BB962C8B-B14F-4D97-AF65-F5344CB8AC3E}">
        <p14:creationId xmlns:p14="http://schemas.microsoft.com/office/powerpoint/2010/main" val="511602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lstStyle/>
          <a:p>
            <a:r>
              <a:rPr lang="en-US" altLang="zh-CN" dirty="0"/>
              <a:t>note that we leave the rules for writing unchanged</a:t>
            </a:r>
          </a:p>
          <a:p>
            <a:endParaRPr lang="en-US" altLang="zh-CN" dirty="0"/>
          </a:p>
          <a:p>
            <a:endParaRPr lang="en-US" altLang="zh-CN" dirty="0"/>
          </a:p>
          <a:p>
            <a:pPr marL="0" indent="0">
              <a:buNone/>
            </a:pPr>
            <a:endParaRPr lang="en-US" altLang="zh-CN" dirty="0"/>
          </a:p>
          <a:p>
            <a:pPr marL="0" indent="0">
              <a:buNone/>
            </a:pPr>
            <a:r>
              <a:rPr lang="en-US" altLang="zh-CN" dirty="0"/>
              <a:t> </a:t>
            </a:r>
          </a:p>
          <a:p>
            <a:pPr marL="0" indent="0">
              <a:buNone/>
            </a:pPr>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9132BAB6-0F2F-42AE-BCCC-24359685A475}"/>
              </a:ext>
            </a:extLst>
          </p:cNvPr>
          <p:cNvPicPr>
            <a:picLocks noChangeAspect="1"/>
          </p:cNvPicPr>
          <p:nvPr/>
        </p:nvPicPr>
        <p:blipFill>
          <a:blip r:embed="rId2"/>
          <a:stretch>
            <a:fillRect/>
          </a:stretch>
        </p:blipFill>
        <p:spPr>
          <a:xfrm>
            <a:off x="0" y="2640352"/>
            <a:ext cx="12192000" cy="3536611"/>
          </a:xfrm>
          <a:prstGeom prst="rect">
            <a:avLst/>
          </a:prstGeom>
        </p:spPr>
      </p:pic>
    </p:spTree>
    <p:extLst>
      <p:ext uri="{BB962C8B-B14F-4D97-AF65-F5344CB8AC3E}">
        <p14:creationId xmlns:p14="http://schemas.microsoft.com/office/powerpoint/2010/main" val="257080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normAutofit fontScale="92500" lnSpcReduction="10000"/>
          </a:bodyPr>
          <a:lstStyle/>
          <a:p>
            <a:r>
              <a:rPr lang="en-US" altLang="zh-CN" dirty="0"/>
              <a:t>two shared references can be used for reading without disturbing each other: they do not pop the other reference’s item off the stack (in contrast to write accesses)</a:t>
            </a:r>
          </a:p>
          <a:p>
            <a:r>
              <a:rPr lang="en-US" altLang="zh-CN" dirty="0"/>
              <a:t>a key invariant: if there are any </a:t>
            </a:r>
            <a:r>
              <a:rPr lang="en-US" altLang="zh-CN" dirty="0" err="1"/>
              <a:t>SharedRO’s</a:t>
            </a:r>
            <a:r>
              <a:rPr lang="en-US" altLang="zh-CN" dirty="0"/>
              <a:t> in the stack, they are all adjacent at the top</a:t>
            </a:r>
          </a:p>
          <a:p>
            <a:pPr lvl="1"/>
            <a:r>
              <a:rPr lang="en-US" altLang="zh-CN" dirty="0"/>
              <a:t>creating a mutable reference or a raw pointer would first make some Unique(_) or </a:t>
            </a:r>
            <a:r>
              <a:rPr lang="en-US" altLang="zh-CN" dirty="0" err="1"/>
              <a:t>SharedRW</a:t>
            </a:r>
            <a:r>
              <a:rPr lang="en-US" altLang="zh-CN" dirty="0"/>
              <a:t>(_) the top of the stack by popping off all </a:t>
            </a:r>
            <a:r>
              <a:rPr lang="en-US" altLang="zh-CN" dirty="0" err="1"/>
              <a:t>SharedRO’s</a:t>
            </a:r>
            <a:r>
              <a:rPr lang="en-US" altLang="zh-CN" dirty="0"/>
              <a:t> above them</a:t>
            </a:r>
          </a:p>
          <a:p>
            <a:pPr lvl="1"/>
            <a:r>
              <a:rPr lang="en-US" altLang="zh-CN" dirty="0"/>
              <a:t>Never is a Unique(_) or </a:t>
            </a:r>
            <a:r>
              <a:rPr lang="en-US" altLang="zh-CN" dirty="0" err="1"/>
              <a:t>SharedRW</a:t>
            </a:r>
            <a:r>
              <a:rPr lang="en-US" altLang="zh-CN" dirty="0"/>
              <a:t>(_) pushed on top of a </a:t>
            </a:r>
            <a:r>
              <a:rPr lang="en-US" altLang="zh-CN" dirty="0" err="1"/>
              <a:t>SharedRO</a:t>
            </a:r>
            <a:r>
              <a:rPr lang="en-US" altLang="zh-CN" dirty="0"/>
              <a:t>(_)</a:t>
            </a:r>
          </a:p>
          <a:p>
            <a:endParaRPr lang="en-US" altLang="zh-CN" dirty="0"/>
          </a:p>
          <a:p>
            <a:pPr marL="0" indent="0">
              <a:buNone/>
            </a:pPr>
            <a:endParaRPr lang="en-US" altLang="zh-CN" dirty="0"/>
          </a:p>
          <a:p>
            <a:pPr marL="0" indent="0">
              <a:buNone/>
            </a:pPr>
            <a:r>
              <a:rPr lang="en-US" altLang="zh-CN" dirty="0"/>
              <a:t> </a:t>
            </a:r>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6200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normAutofit/>
          </a:bodyPr>
          <a:lstStyle/>
          <a:p>
            <a:r>
              <a:rPr lang="en-US" altLang="zh-CN" dirty="0"/>
              <a:t>example</a:t>
            </a:r>
          </a:p>
          <a:p>
            <a:endParaRPr lang="en-US" altLang="zh-CN" dirty="0"/>
          </a:p>
          <a:p>
            <a:pPr marL="0" indent="0">
              <a:buNone/>
            </a:pPr>
            <a:r>
              <a:rPr lang="en-US" altLang="zh-CN" dirty="0"/>
              <a:t> </a:t>
            </a:r>
          </a:p>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D9C1ACCB-8C97-4648-A691-C087DBA54685}"/>
              </a:ext>
            </a:extLst>
          </p:cNvPr>
          <p:cNvPicPr>
            <a:picLocks noChangeAspect="1"/>
          </p:cNvPicPr>
          <p:nvPr/>
        </p:nvPicPr>
        <p:blipFill>
          <a:blip r:embed="rId2"/>
          <a:stretch>
            <a:fillRect/>
          </a:stretch>
        </p:blipFill>
        <p:spPr>
          <a:xfrm>
            <a:off x="838200" y="2209771"/>
            <a:ext cx="8124045" cy="2732859"/>
          </a:xfrm>
          <a:prstGeom prst="rect">
            <a:avLst/>
          </a:prstGeom>
        </p:spPr>
      </p:pic>
      <p:pic>
        <p:nvPicPr>
          <p:cNvPr id="7" name="图片 6">
            <a:extLst>
              <a:ext uri="{FF2B5EF4-FFF2-40B4-BE49-F238E27FC236}">
                <a16:creationId xmlns:a16="http://schemas.microsoft.com/office/drawing/2014/main" id="{3540AB7E-76F3-47D2-93F3-B8B288CBCC43}"/>
              </a:ext>
            </a:extLst>
          </p:cNvPr>
          <p:cNvPicPr>
            <a:picLocks noChangeAspect="1"/>
          </p:cNvPicPr>
          <p:nvPr/>
        </p:nvPicPr>
        <p:blipFill>
          <a:blip r:embed="rId3"/>
          <a:stretch>
            <a:fillRect/>
          </a:stretch>
        </p:blipFill>
        <p:spPr>
          <a:xfrm>
            <a:off x="838200" y="4942630"/>
            <a:ext cx="6429375" cy="1000271"/>
          </a:xfrm>
          <a:prstGeom prst="rect">
            <a:avLst/>
          </a:prstGeom>
        </p:spPr>
      </p:pic>
    </p:spTree>
    <p:extLst>
      <p:ext uri="{BB962C8B-B14F-4D97-AF65-F5344CB8AC3E}">
        <p14:creationId xmlns:p14="http://schemas.microsoft.com/office/powerpoint/2010/main" val="3704859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normAutofit/>
          </a:bodyPr>
          <a:lstStyle/>
          <a:p>
            <a:r>
              <a:rPr lang="en-US" altLang="zh-CN" dirty="0"/>
              <a:t>optimization example</a:t>
            </a:r>
          </a:p>
          <a:p>
            <a:endParaRPr lang="en-US" altLang="zh-CN" dirty="0"/>
          </a:p>
          <a:p>
            <a:endParaRPr lang="en-US" altLang="zh-CN" dirty="0"/>
          </a:p>
          <a:p>
            <a:endParaRPr lang="en-US" altLang="zh-CN" dirty="0"/>
          </a:p>
          <a:p>
            <a:r>
              <a:rPr lang="en-US" altLang="zh-CN" dirty="0"/>
              <a:t>counterexample that prohibits this optimization</a:t>
            </a:r>
          </a:p>
          <a:p>
            <a:endParaRPr lang="en-US" altLang="zh-CN" dirty="0"/>
          </a:p>
          <a:p>
            <a:pPr marL="0" indent="0">
              <a:buNone/>
            </a:pPr>
            <a:r>
              <a:rPr lang="en-US" altLang="zh-CN" dirty="0"/>
              <a:t> </a:t>
            </a:r>
          </a:p>
          <a:p>
            <a:pPr marL="0" indent="0">
              <a:buNone/>
            </a:pP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F52EB361-9591-40AF-ADFB-563A86E0E1C3}"/>
              </a:ext>
            </a:extLst>
          </p:cNvPr>
          <p:cNvPicPr>
            <a:picLocks noChangeAspect="1"/>
          </p:cNvPicPr>
          <p:nvPr/>
        </p:nvPicPr>
        <p:blipFill>
          <a:blip r:embed="rId2"/>
          <a:stretch>
            <a:fillRect/>
          </a:stretch>
        </p:blipFill>
        <p:spPr>
          <a:xfrm>
            <a:off x="1943100" y="2378747"/>
            <a:ext cx="7086599" cy="1567769"/>
          </a:xfrm>
          <a:prstGeom prst="rect">
            <a:avLst/>
          </a:prstGeom>
        </p:spPr>
      </p:pic>
      <p:pic>
        <p:nvPicPr>
          <p:cNvPr id="9" name="图片 8">
            <a:extLst>
              <a:ext uri="{FF2B5EF4-FFF2-40B4-BE49-F238E27FC236}">
                <a16:creationId xmlns:a16="http://schemas.microsoft.com/office/drawing/2014/main" id="{4BC90BE8-BFA0-459C-9435-308DBDDDAF78}"/>
              </a:ext>
            </a:extLst>
          </p:cNvPr>
          <p:cNvPicPr>
            <a:picLocks noChangeAspect="1"/>
          </p:cNvPicPr>
          <p:nvPr/>
        </p:nvPicPr>
        <p:blipFill>
          <a:blip r:embed="rId3"/>
          <a:stretch>
            <a:fillRect/>
          </a:stretch>
        </p:blipFill>
        <p:spPr>
          <a:xfrm>
            <a:off x="1943100" y="4499637"/>
            <a:ext cx="7334250" cy="2358363"/>
          </a:xfrm>
          <a:prstGeom prst="rect">
            <a:avLst/>
          </a:prstGeom>
        </p:spPr>
      </p:pic>
    </p:spTree>
    <p:extLst>
      <p:ext uri="{BB962C8B-B14F-4D97-AF65-F5344CB8AC3E}">
        <p14:creationId xmlns:p14="http://schemas.microsoft.com/office/powerpoint/2010/main" val="3599701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normAutofit/>
          </a:bodyPr>
          <a:lstStyle/>
          <a:p>
            <a:r>
              <a:rPr lang="en-US" altLang="zh-CN" dirty="0"/>
              <a:t>how stack borrows reject the counterexample </a:t>
            </a:r>
          </a:p>
          <a:p>
            <a:endParaRPr lang="en-US" altLang="zh-CN" dirty="0"/>
          </a:p>
          <a:p>
            <a:pPr marL="0" indent="0">
              <a:buNone/>
            </a:pPr>
            <a:r>
              <a:rPr lang="en-US" altLang="zh-CN" dirty="0"/>
              <a:t> </a:t>
            </a:r>
          </a:p>
          <a:p>
            <a:pPr marL="0" indent="0">
              <a:buNone/>
            </a:pP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555DF9B0-137D-4903-BA37-640C905FA0E1}"/>
              </a:ext>
            </a:extLst>
          </p:cNvPr>
          <p:cNvPicPr>
            <a:picLocks noChangeAspect="1"/>
          </p:cNvPicPr>
          <p:nvPr/>
        </p:nvPicPr>
        <p:blipFill>
          <a:blip r:embed="rId2"/>
          <a:stretch>
            <a:fillRect/>
          </a:stretch>
        </p:blipFill>
        <p:spPr>
          <a:xfrm>
            <a:off x="838200" y="2188082"/>
            <a:ext cx="5569572" cy="1004454"/>
          </a:xfrm>
          <a:prstGeom prst="rect">
            <a:avLst/>
          </a:prstGeom>
        </p:spPr>
      </p:pic>
      <p:pic>
        <p:nvPicPr>
          <p:cNvPr id="9" name="图片 8">
            <a:extLst>
              <a:ext uri="{FF2B5EF4-FFF2-40B4-BE49-F238E27FC236}">
                <a16:creationId xmlns:a16="http://schemas.microsoft.com/office/drawing/2014/main" id="{C8F7482C-FD20-44FB-8202-02B8D037FC2D}"/>
              </a:ext>
            </a:extLst>
          </p:cNvPr>
          <p:cNvPicPr>
            <a:picLocks noChangeAspect="1"/>
          </p:cNvPicPr>
          <p:nvPr/>
        </p:nvPicPr>
        <p:blipFill>
          <a:blip r:embed="rId3"/>
          <a:stretch>
            <a:fillRect/>
          </a:stretch>
        </p:blipFill>
        <p:spPr>
          <a:xfrm>
            <a:off x="838200" y="3100014"/>
            <a:ext cx="5865190" cy="3629399"/>
          </a:xfrm>
          <a:prstGeom prst="rect">
            <a:avLst/>
          </a:prstGeom>
        </p:spPr>
      </p:pic>
    </p:spTree>
    <p:extLst>
      <p:ext uri="{BB962C8B-B14F-4D97-AF65-F5344CB8AC3E}">
        <p14:creationId xmlns:p14="http://schemas.microsoft.com/office/powerpoint/2010/main" val="2541656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a proof sketch for the optimization on shared references</a:t>
            </a:r>
            <a:endParaRPr lang="zh-CN" altLang="en-US" dirty="0"/>
          </a:p>
        </p:txBody>
      </p:sp>
      <p:sp>
        <p:nvSpPr>
          <p:cNvPr id="4" name="内容占位符 3">
            <a:extLst>
              <a:ext uri="{FF2B5EF4-FFF2-40B4-BE49-F238E27FC236}">
                <a16:creationId xmlns:a16="http://schemas.microsoft.com/office/drawing/2014/main" id="{646AF2FB-B384-4A5F-A22A-1A5610007D10}"/>
              </a:ext>
            </a:extLst>
          </p:cNvPr>
          <p:cNvSpPr>
            <a:spLocks noGrp="1"/>
          </p:cNvSpPr>
          <p:nvPr>
            <p:ph idx="1"/>
          </p:nvPr>
        </p:nvSpPr>
        <p:spPr/>
        <p:txBody>
          <a:bodyPr>
            <a:normAutofit/>
          </a:bodyPr>
          <a:lstStyle/>
          <a:p>
            <a:endParaRPr lang="en-US" altLang="zh-CN" dirty="0"/>
          </a:p>
          <a:p>
            <a:endParaRPr lang="en-US" altLang="zh-CN" dirty="0"/>
          </a:p>
          <a:p>
            <a:pPr marL="0" indent="0">
              <a:buNone/>
            </a:pPr>
            <a:r>
              <a:rPr lang="en-US" altLang="zh-CN" dirty="0"/>
              <a:t> </a:t>
            </a:r>
          </a:p>
          <a:p>
            <a:pPr marL="0" indent="0">
              <a:buNone/>
            </a:pP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B873FD8A-DA06-45CE-A894-BD9CF074DEAB}"/>
              </a:ext>
            </a:extLst>
          </p:cNvPr>
          <p:cNvPicPr>
            <a:picLocks noChangeAspect="1"/>
          </p:cNvPicPr>
          <p:nvPr/>
        </p:nvPicPr>
        <p:blipFill>
          <a:blip r:embed="rId2"/>
          <a:stretch>
            <a:fillRect/>
          </a:stretch>
        </p:blipFill>
        <p:spPr>
          <a:xfrm>
            <a:off x="838200" y="1633538"/>
            <a:ext cx="10601325" cy="5132768"/>
          </a:xfrm>
          <a:prstGeom prst="rect">
            <a:avLst/>
          </a:prstGeom>
        </p:spPr>
      </p:pic>
    </p:spTree>
    <p:extLst>
      <p:ext uri="{BB962C8B-B14F-4D97-AF65-F5344CB8AC3E}">
        <p14:creationId xmlns:p14="http://schemas.microsoft.com/office/powerpoint/2010/main" val="45569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7CC27-5F31-4410-A9EF-46D41D401BA9}"/>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EDF01CE6-3D48-469B-933F-B21739CC544D}"/>
              </a:ext>
            </a:extLst>
          </p:cNvPr>
          <p:cNvSpPr>
            <a:spLocks noGrp="1"/>
          </p:cNvSpPr>
          <p:nvPr>
            <p:ph idx="1"/>
          </p:nvPr>
        </p:nvSpPr>
        <p:spPr/>
        <p:txBody>
          <a:bodyPr/>
          <a:lstStyle/>
          <a:p>
            <a:r>
              <a:rPr lang="en-US" altLang="zh-CN" dirty="0"/>
              <a:t>Rust supports unsafe code, which widely used in some important libraries and data structures</a:t>
            </a:r>
          </a:p>
          <a:p>
            <a:r>
              <a:rPr lang="en-US" altLang="zh-CN" dirty="0"/>
              <a:t>unsafe code could make exception of optimization like this:</a:t>
            </a:r>
          </a:p>
          <a:p>
            <a:pPr marL="0" indent="0">
              <a:buNone/>
            </a:pPr>
            <a:endParaRPr lang="zh-CN" altLang="en-US" dirty="0"/>
          </a:p>
        </p:txBody>
      </p:sp>
      <p:pic>
        <p:nvPicPr>
          <p:cNvPr id="5" name="图片 4">
            <a:extLst>
              <a:ext uri="{FF2B5EF4-FFF2-40B4-BE49-F238E27FC236}">
                <a16:creationId xmlns:a16="http://schemas.microsoft.com/office/drawing/2014/main" id="{BACCAC8E-27DF-41DB-A0DB-3C7521EA2DA0}"/>
              </a:ext>
            </a:extLst>
          </p:cNvPr>
          <p:cNvPicPr>
            <a:picLocks noChangeAspect="1"/>
          </p:cNvPicPr>
          <p:nvPr/>
        </p:nvPicPr>
        <p:blipFill>
          <a:blip r:embed="rId2"/>
          <a:stretch>
            <a:fillRect/>
          </a:stretch>
        </p:blipFill>
        <p:spPr>
          <a:xfrm>
            <a:off x="0" y="3429000"/>
            <a:ext cx="12192000" cy="2322286"/>
          </a:xfrm>
          <a:prstGeom prst="rect">
            <a:avLst/>
          </a:prstGeom>
        </p:spPr>
      </p:pic>
    </p:spTree>
    <p:extLst>
      <p:ext uri="{BB962C8B-B14F-4D97-AF65-F5344CB8AC3E}">
        <p14:creationId xmlns:p14="http://schemas.microsoft.com/office/powerpoint/2010/main" val="1283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p:txBody>
          <a:bodyPr/>
          <a:lstStyle/>
          <a:p>
            <a:r>
              <a:rPr lang="en-US" altLang="zh-CN" dirty="0"/>
              <a:t>move a memory access down across unknown code is harder, for extending the liveness range of a reference</a:t>
            </a:r>
            <a:endParaRPr lang="zh-CN" altLang="en-US" dirty="0"/>
          </a:p>
        </p:txBody>
      </p:sp>
      <p:pic>
        <p:nvPicPr>
          <p:cNvPr id="8" name="图片 7">
            <a:extLst>
              <a:ext uri="{FF2B5EF4-FFF2-40B4-BE49-F238E27FC236}">
                <a16:creationId xmlns:a16="http://schemas.microsoft.com/office/drawing/2014/main" id="{CE30D218-01F5-4E0D-988D-5BEFB77C7D51}"/>
              </a:ext>
            </a:extLst>
          </p:cNvPr>
          <p:cNvPicPr>
            <a:picLocks noChangeAspect="1"/>
          </p:cNvPicPr>
          <p:nvPr/>
        </p:nvPicPr>
        <p:blipFill>
          <a:blip r:embed="rId2"/>
          <a:stretch>
            <a:fillRect/>
          </a:stretch>
        </p:blipFill>
        <p:spPr>
          <a:xfrm>
            <a:off x="1635918" y="2624859"/>
            <a:ext cx="8920162" cy="2109066"/>
          </a:xfrm>
          <a:prstGeom prst="rect">
            <a:avLst/>
          </a:prstGeom>
        </p:spPr>
      </p:pic>
      <p:pic>
        <p:nvPicPr>
          <p:cNvPr id="10" name="图片 9">
            <a:extLst>
              <a:ext uri="{FF2B5EF4-FFF2-40B4-BE49-F238E27FC236}">
                <a16:creationId xmlns:a16="http://schemas.microsoft.com/office/drawing/2014/main" id="{BF6F9544-326C-4225-AD89-41BDFF5EFC84}"/>
              </a:ext>
            </a:extLst>
          </p:cNvPr>
          <p:cNvPicPr>
            <a:picLocks noChangeAspect="1"/>
          </p:cNvPicPr>
          <p:nvPr/>
        </p:nvPicPr>
        <p:blipFill>
          <a:blip r:embed="rId3"/>
          <a:stretch>
            <a:fillRect/>
          </a:stretch>
        </p:blipFill>
        <p:spPr>
          <a:xfrm>
            <a:off x="166687" y="4733925"/>
            <a:ext cx="11858625" cy="2124075"/>
          </a:xfrm>
          <a:prstGeom prst="rect">
            <a:avLst/>
          </a:prstGeom>
        </p:spPr>
      </p:pic>
    </p:spTree>
    <p:extLst>
      <p:ext uri="{BB962C8B-B14F-4D97-AF65-F5344CB8AC3E}">
        <p14:creationId xmlns:p14="http://schemas.microsoft.com/office/powerpoint/2010/main" val="154425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4831"/>
            <a:ext cx="10515600" cy="4351338"/>
          </a:xfrm>
        </p:spPr>
        <p:txBody>
          <a:bodyPr/>
          <a:lstStyle/>
          <a:p>
            <a:r>
              <a:rPr lang="en-US" altLang="zh-CN" dirty="0"/>
              <a:t>so far, Stacked Borrows rejects these optimizations that move operations down. Counterexample:</a:t>
            </a:r>
            <a:endParaRPr lang="zh-CN" altLang="en-US" dirty="0"/>
          </a:p>
        </p:txBody>
      </p:sp>
      <p:pic>
        <p:nvPicPr>
          <p:cNvPr id="4" name="图片 3">
            <a:extLst>
              <a:ext uri="{FF2B5EF4-FFF2-40B4-BE49-F238E27FC236}">
                <a16:creationId xmlns:a16="http://schemas.microsoft.com/office/drawing/2014/main" id="{D9A4E528-7B82-4D43-809C-3251076619DB}"/>
              </a:ext>
            </a:extLst>
          </p:cNvPr>
          <p:cNvPicPr>
            <a:picLocks noChangeAspect="1"/>
          </p:cNvPicPr>
          <p:nvPr/>
        </p:nvPicPr>
        <p:blipFill>
          <a:blip r:embed="rId2"/>
          <a:stretch>
            <a:fillRect/>
          </a:stretch>
        </p:blipFill>
        <p:spPr>
          <a:xfrm>
            <a:off x="2262187" y="2857500"/>
            <a:ext cx="7667625" cy="1143000"/>
          </a:xfrm>
          <a:prstGeom prst="rect">
            <a:avLst/>
          </a:prstGeom>
        </p:spPr>
      </p:pic>
      <p:pic>
        <p:nvPicPr>
          <p:cNvPr id="7" name="图片 6">
            <a:extLst>
              <a:ext uri="{FF2B5EF4-FFF2-40B4-BE49-F238E27FC236}">
                <a16:creationId xmlns:a16="http://schemas.microsoft.com/office/drawing/2014/main" id="{13A15B82-EBE5-4E2D-8F48-8EE39A8AEE3D}"/>
              </a:ext>
            </a:extLst>
          </p:cNvPr>
          <p:cNvPicPr>
            <a:picLocks noChangeAspect="1"/>
          </p:cNvPicPr>
          <p:nvPr/>
        </p:nvPicPr>
        <p:blipFill>
          <a:blip r:embed="rId3"/>
          <a:stretch>
            <a:fillRect/>
          </a:stretch>
        </p:blipFill>
        <p:spPr>
          <a:xfrm>
            <a:off x="2262187" y="4000500"/>
            <a:ext cx="9883023" cy="1831975"/>
          </a:xfrm>
          <a:prstGeom prst="rect">
            <a:avLst/>
          </a:prstGeom>
        </p:spPr>
      </p:pic>
    </p:spTree>
    <p:extLst>
      <p:ext uri="{BB962C8B-B14F-4D97-AF65-F5344CB8AC3E}">
        <p14:creationId xmlns:p14="http://schemas.microsoft.com/office/powerpoint/2010/main" val="3099932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pic>
        <p:nvPicPr>
          <p:cNvPr id="5" name="内容占位符 4">
            <a:extLst>
              <a:ext uri="{FF2B5EF4-FFF2-40B4-BE49-F238E27FC236}">
                <a16:creationId xmlns:a16="http://schemas.microsoft.com/office/drawing/2014/main" id="{5E1630BC-4516-4737-BF86-731B89CD35F8}"/>
              </a:ext>
            </a:extLst>
          </p:cNvPr>
          <p:cNvPicPr>
            <a:picLocks noGrp="1" noChangeAspect="1"/>
          </p:cNvPicPr>
          <p:nvPr>
            <p:ph idx="1"/>
          </p:nvPr>
        </p:nvPicPr>
        <p:blipFill>
          <a:blip r:embed="rId2"/>
          <a:stretch>
            <a:fillRect/>
          </a:stretch>
        </p:blipFill>
        <p:spPr>
          <a:xfrm>
            <a:off x="1119187" y="4799806"/>
            <a:ext cx="8705850" cy="2060869"/>
          </a:xfrm>
        </p:spPr>
      </p:pic>
      <p:pic>
        <p:nvPicPr>
          <p:cNvPr id="4" name="图片 3">
            <a:extLst>
              <a:ext uri="{FF2B5EF4-FFF2-40B4-BE49-F238E27FC236}">
                <a16:creationId xmlns:a16="http://schemas.microsoft.com/office/drawing/2014/main" id="{D9A4E528-7B82-4D43-809C-3251076619DB}"/>
              </a:ext>
            </a:extLst>
          </p:cNvPr>
          <p:cNvPicPr>
            <a:picLocks noChangeAspect="1"/>
          </p:cNvPicPr>
          <p:nvPr/>
        </p:nvPicPr>
        <p:blipFill>
          <a:blip r:embed="rId3"/>
          <a:stretch>
            <a:fillRect/>
          </a:stretch>
        </p:blipFill>
        <p:spPr>
          <a:xfrm>
            <a:off x="1119187" y="1824831"/>
            <a:ext cx="7667625" cy="1143000"/>
          </a:xfrm>
          <a:prstGeom prst="rect">
            <a:avLst/>
          </a:prstGeom>
        </p:spPr>
      </p:pic>
      <p:pic>
        <p:nvPicPr>
          <p:cNvPr id="7" name="图片 6">
            <a:extLst>
              <a:ext uri="{FF2B5EF4-FFF2-40B4-BE49-F238E27FC236}">
                <a16:creationId xmlns:a16="http://schemas.microsoft.com/office/drawing/2014/main" id="{13A15B82-EBE5-4E2D-8F48-8EE39A8AEE3D}"/>
              </a:ext>
            </a:extLst>
          </p:cNvPr>
          <p:cNvPicPr>
            <a:picLocks noChangeAspect="1"/>
          </p:cNvPicPr>
          <p:nvPr/>
        </p:nvPicPr>
        <p:blipFill>
          <a:blip r:embed="rId4"/>
          <a:stretch>
            <a:fillRect/>
          </a:stretch>
        </p:blipFill>
        <p:spPr>
          <a:xfrm>
            <a:off x="1154488" y="2967831"/>
            <a:ext cx="9883023" cy="1831975"/>
          </a:xfrm>
          <a:prstGeom prst="rect">
            <a:avLst/>
          </a:prstGeom>
        </p:spPr>
      </p:pic>
    </p:spTree>
    <p:extLst>
      <p:ext uri="{BB962C8B-B14F-4D97-AF65-F5344CB8AC3E}">
        <p14:creationId xmlns:p14="http://schemas.microsoft.com/office/powerpoint/2010/main" val="650784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pic>
        <p:nvPicPr>
          <p:cNvPr id="4" name="图片 3">
            <a:extLst>
              <a:ext uri="{FF2B5EF4-FFF2-40B4-BE49-F238E27FC236}">
                <a16:creationId xmlns:a16="http://schemas.microsoft.com/office/drawing/2014/main" id="{D9A4E528-7B82-4D43-809C-3251076619DB}"/>
              </a:ext>
            </a:extLst>
          </p:cNvPr>
          <p:cNvPicPr>
            <a:picLocks noChangeAspect="1"/>
          </p:cNvPicPr>
          <p:nvPr/>
        </p:nvPicPr>
        <p:blipFill>
          <a:blip r:embed="rId2"/>
          <a:stretch>
            <a:fillRect/>
          </a:stretch>
        </p:blipFill>
        <p:spPr>
          <a:xfrm>
            <a:off x="1119187" y="1824831"/>
            <a:ext cx="7667625" cy="1143000"/>
          </a:xfrm>
          <a:prstGeom prst="rect">
            <a:avLst/>
          </a:prstGeom>
        </p:spPr>
      </p:pic>
      <p:pic>
        <p:nvPicPr>
          <p:cNvPr id="7" name="图片 6">
            <a:extLst>
              <a:ext uri="{FF2B5EF4-FFF2-40B4-BE49-F238E27FC236}">
                <a16:creationId xmlns:a16="http://schemas.microsoft.com/office/drawing/2014/main" id="{13A15B82-EBE5-4E2D-8F48-8EE39A8AEE3D}"/>
              </a:ext>
            </a:extLst>
          </p:cNvPr>
          <p:cNvPicPr>
            <a:picLocks noChangeAspect="1"/>
          </p:cNvPicPr>
          <p:nvPr/>
        </p:nvPicPr>
        <p:blipFill>
          <a:blip r:embed="rId3"/>
          <a:stretch>
            <a:fillRect/>
          </a:stretch>
        </p:blipFill>
        <p:spPr>
          <a:xfrm>
            <a:off x="1154488" y="2967831"/>
            <a:ext cx="9883023" cy="1831975"/>
          </a:xfrm>
          <a:prstGeom prst="rect">
            <a:avLst/>
          </a:prstGeom>
        </p:spPr>
      </p:pic>
      <p:sp>
        <p:nvSpPr>
          <p:cNvPr id="6" name="内容占位符 5">
            <a:extLst>
              <a:ext uri="{FF2B5EF4-FFF2-40B4-BE49-F238E27FC236}">
                <a16:creationId xmlns:a16="http://schemas.microsoft.com/office/drawing/2014/main" id="{89BD493A-A19C-4426-A323-D969AE617F5B}"/>
              </a:ext>
            </a:extLst>
          </p:cNvPr>
          <p:cNvSpPr>
            <a:spLocks noGrp="1"/>
          </p:cNvSpPr>
          <p:nvPr>
            <p:ph idx="1"/>
          </p:nvPr>
        </p:nvSpPr>
        <p:spPr/>
        <p:txBody>
          <a:bodyPr>
            <a:normAutofit fontScale="85000" lnSpcReduction="2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however, lifetime of x ends while example2_down is still running, when </a:t>
            </a:r>
            <a:r>
              <a:rPr lang="en-US" altLang="zh-CN" dirty="0" err="1"/>
              <a:t>SharedRO</a:t>
            </a:r>
            <a:r>
              <a:rPr lang="en-US" altLang="zh-CN" dirty="0"/>
              <a:t>(2) gets popped off the stack</a:t>
            </a:r>
          </a:p>
          <a:p>
            <a:r>
              <a:rPr lang="en-US" altLang="zh-CN" dirty="0"/>
              <a:t>in Rust, a reference passed to a function must outlive the function call, i.e., its lifetime must last at least for the duration of the call</a:t>
            </a:r>
            <a:endParaRPr lang="zh-CN" altLang="en-US" dirty="0"/>
          </a:p>
        </p:txBody>
      </p:sp>
    </p:spTree>
    <p:extLst>
      <p:ext uri="{BB962C8B-B14F-4D97-AF65-F5344CB8AC3E}">
        <p14:creationId xmlns:p14="http://schemas.microsoft.com/office/powerpoint/2010/main" val="3730369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p:txBody>
          <a:bodyPr>
            <a:normAutofit fontScale="85000" lnSpcReduction="20000"/>
          </a:bodyPr>
          <a:lstStyle/>
          <a:p>
            <a:r>
              <a:rPr lang="en-US" altLang="zh-CN" dirty="0"/>
              <a:t>to prevent </a:t>
            </a:r>
            <a:r>
              <a:rPr lang="en-US" altLang="zh-CN" dirty="0" err="1"/>
              <a:t>SharedRO</a:t>
            </a:r>
            <a:r>
              <a:rPr lang="en-US" altLang="zh-CN" dirty="0"/>
              <a:t>(2) from being popped off while example2_down still runs, we introduce the notion of a protector</a:t>
            </a:r>
          </a:p>
          <a:p>
            <a:r>
              <a:rPr lang="en-US" altLang="zh-CN" dirty="0"/>
              <a:t>an item in the stack can be protected by a function call, which means that while that function call is still ongoing, if the item gets popped off the stack, that is a Stacked Borrows violation and hence undefined behavior</a:t>
            </a:r>
          </a:p>
          <a:p>
            <a:endParaRPr lang="en-US" altLang="zh-CN" dirty="0"/>
          </a:p>
          <a:p>
            <a:endParaRPr lang="en-US" altLang="zh-CN" dirty="0"/>
          </a:p>
          <a:p>
            <a:endParaRPr lang="en-US" altLang="zh-CN" dirty="0"/>
          </a:p>
          <a:p>
            <a:endParaRPr lang="en-US" altLang="zh-CN" dirty="0"/>
          </a:p>
          <a:p>
            <a:r>
              <a:rPr lang="en-US" altLang="zh-CN" dirty="0"/>
              <a:t>the semantics keeps track of the set of call IDs that correspond to function calls that have not returned yet</a:t>
            </a:r>
          </a:p>
          <a:p>
            <a:r>
              <a:rPr lang="en-US" altLang="zh-CN" dirty="0"/>
              <a:t>change retag to retag[</a:t>
            </a:r>
            <a:r>
              <a:rPr lang="en-US" altLang="zh-CN" dirty="0" err="1"/>
              <a:t>fn</a:t>
            </a:r>
            <a:r>
              <a:rPr lang="en-US" altLang="zh-CN" dirty="0"/>
              <a:t>] to add call ID</a:t>
            </a:r>
            <a:endParaRPr lang="zh-CN" altLang="en-US" dirty="0"/>
          </a:p>
        </p:txBody>
      </p:sp>
      <p:pic>
        <p:nvPicPr>
          <p:cNvPr id="4" name="图片 3">
            <a:extLst>
              <a:ext uri="{FF2B5EF4-FFF2-40B4-BE49-F238E27FC236}">
                <a16:creationId xmlns:a16="http://schemas.microsoft.com/office/drawing/2014/main" id="{8E5761F4-A7A9-4314-B42B-4FAFD1B6A2A1}"/>
              </a:ext>
            </a:extLst>
          </p:cNvPr>
          <p:cNvPicPr>
            <a:picLocks noChangeAspect="1"/>
          </p:cNvPicPr>
          <p:nvPr/>
        </p:nvPicPr>
        <p:blipFill>
          <a:blip r:embed="rId2"/>
          <a:stretch>
            <a:fillRect/>
          </a:stretch>
        </p:blipFill>
        <p:spPr>
          <a:xfrm>
            <a:off x="838200" y="3511548"/>
            <a:ext cx="9839325" cy="561975"/>
          </a:xfrm>
          <a:prstGeom prst="rect">
            <a:avLst/>
          </a:prstGeom>
        </p:spPr>
      </p:pic>
      <p:pic>
        <p:nvPicPr>
          <p:cNvPr id="7" name="图片 6">
            <a:extLst>
              <a:ext uri="{FF2B5EF4-FFF2-40B4-BE49-F238E27FC236}">
                <a16:creationId xmlns:a16="http://schemas.microsoft.com/office/drawing/2014/main" id="{FC8AD890-DF6E-426A-8DAB-E77EA9C69D59}"/>
              </a:ext>
            </a:extLst>
          </p:cNvPr>
          <p:cNvPicPr>
            <a:picLocks noChangeAspect="1"/>
          </p:cNvPicPr>
          <p:nvPr/>
        </p:nvPicPr>
        <p:blipFill>
          <a:blip r:embed="rId3"/>
          <a:stretch>
            <a:fillRect/>
          </a:stretch>
        </p:blipFill>
        <p:spPr>
          <a:xfrm>
            <a:off x="838200" y="4265610"/>
            <a:ext cx="10610850" cy="390525"/>
          </a:xfrm>
          <a:prstGeom prst="rect">
            <a:avLst/>
          </a:prstGeom>
        </p:spPr>
      </p:pic>
    </p:spTree>
    <p:extLst>
      <p:ext uri="{BB962C8B-B14F-4D97-AF65-F5344CB8AC3E}">
        <p14:creationId xmlns:p14="http://schemas.microsoft.com/office/powerpoint/2010/main" val="2166958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p:txBody>
          <a:bodyPr/>
          <a:lstStyle/>
          <a:p>
            <a:r>
              <a:rPr lang="en-US" altLang="zh-CN" dirty="0"/>
              <a:t>add following rules to Stacked Borrows:</a:t>
            </a:r>
          </a:p>
          <a:p>
            <a:endParaRPr lang="zh-CN" altLang="en-US" dirty="0"/>
          </a:p>
        </p:txBody>
      </p:sp>
      <p:pic>
        <p:nvPicPr>
          <p:cNvPr id="11" name="图片 10">
            <a:extLst>
              <a:ext uri="{FF2B5EF4-FFF2-40B4-BE49-F238E27FC236}">
                <a16:creationId xmlns:a16="http://schemas.microsoft.com/office/drawing/2014/main" id="{A9F77E5D-8798-4C92-8E95-3E56C042D0C4}"/>
              </a:ext>
            </a:extLst>
          </p:cNvPr>
          <p:cNvPicPr>
            <a:picLocks noChangeAspect="1"/>
          </p:cNvPicPr>
          <p:nvPr/>
        </p:nvPicPr>
        <p:blipFill>
          <a:blip r:embed="rId2"/>
          <a:stretch>
            <a:fillRect/>
          </a:stretch>
        </p:blipFill>
        <p:spPr>
          <a:xfrm>
            <a:off x="0" y="2325996"/>
            <a:ext cx="12192000" cy="2756613"/>
          </a:xfrm>
          <a:prstGeom prst="rect">
            <a:avLst/>
          </a:prstGeom>
        </p:spPr>
      </p:pic>
    </p:spTree>
    <p:extLst>
      <p:ext uri="{BB962C8B-B14F-4D97-AF65-F5344CB8AC3E}">
        <p14:creationId xmlns:p14="http://schemas.microsoft.com/office/powerpoint/2010/main" val="2375161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more advanced transformations</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p:txBody>
          <a:bodyPr/>
          <a:lstStyle/>
          <a:p>
            <a:endParaRPr lang="en-US" altLang="zh-CN" dirty="0"/>
          </a:p>
          <a:p>
            <a:endParaRPr lang="zh-CN" altLang="en-US" dirty="0"/>
          </a:p>
        </p:txBody>
      </p:sp>
      <p:pic>
        <p:nvPicPr>
          <p:cNvPr id="4" name="图片 3">
            <a:extLst>
              <a:ext uri="{FF2B5EF4-FFF2-40B4-BE49-F238E27FC236}">
                <a16:creationId xmlns:a16="http://schemas.microsoft.com/office/drawing/2014/main" id="{05F64EA4-1E5A-4B2C-A2C6-6CD9E6550D4A}"/>
              </a:ext>
            </a:extLst>
          </p:cNvPr>
          <p:cNvPicPr>
            <a:picLocks noChangeAspect="1"/>
          </p:cNvPicPr>
          <p:nvPr/>
        </p:nvPicPr>
        <p:blipFill>
          <a:blip r:embed="rId2"/>
          <a:stretch>
            <a:fillRect/>
          </a:stretch>
        </p:blipFill>
        <p:spPr>
          <a:xfrm>
            <a:off x="1552575" y="1750616"/>
            <a:ext cx="9086850" cy="2133600"/>
          </a:xfrm>
          <a:prstGeom prst="rect">
            <a:avLst/>
          </a:prstGeom>
        </p:spPr>
      </p:pic>
      <p:pic>
        <p:nvPicPr>
          <p:cNvPr id="7" name="图片 6">
            <a:extLst>
              <a:ext uri="{FF2B5EF4-FFF2-40B4-BE49-F238E27FC236}">
                <a16:creationId xmlns:a16="http://schemas.microsoft.com/office/drawing/2014/main" id="{0868F782-3F50-4042-B07A-94FCBB0E4799}"/>
              </a:ext>
            </a:extLst>
          </p:cNvPr>
          <p:cNvPicPr>
            <a:picLocks noChangeAspect="1"/>
          </p:cNvPicPr>
          <p:nvPr/>
        </p:nvPicPr>
        <p:blipFill>
          <a:blip r:embed="rId3"/>
          <a:stretch>
            <a:fillRect/>
          </a:stretch>
        </p:blipFill>
        <p:spPr>
          <a:xfrm>
            <a:off x="0" y="3884216"/>
            <a:ext cx="12192000" cy="3149600"/>
          </a:xfrm>
          <a:prstGeom prst="rect">
            <a:avLst/>
          </a:prstGeom>
        </p:spPr>
      </p:pic>
    </p:spTree>
    <p:extLst>
      <p:ext uri="{BB962C8B-B14F-4D97-AF65-F5344CB8AC3E}">
        <p14:creationId xmlns:p14="http://schemas.microsoft.com/office/powerpoint/2010/main" val="7513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proof sketches for the optimizations</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p:txBody>
          <a:bodyPr/>
          <a:lstStyle/>
          <a:p>
            <a:endParaRPr lang="en-US" altLang="zh-CN" dirty="0"/>
          </a:p>
          <a:p>
            <a:endParaRPr lang="zh-CN" altLang="en-US" dirty="0"/>
          </a:p>
        </p:txBody>
      </p:sp>
      <p:pic>
        <p:nvPicPr>
          <p:cNvPr id="5" name="图片 4">
            <a:extLst>
              <a:ext uri="{FF2B5EF4-FFF2-40B4-BE49-F238E27FC236}">
                <a16:creationId xmlns:a16="http://schemas.microsoft.com/office/drawing/2014/main" id="{6D23275E-7AA3-484B-A8EB-D0ECD6435FDD}"/>
              </a:ext>
            </a:extLst>
          </p:cNvPr>
          <p:cNvPicPr>
            <a:picLocks noChangeAspect="1"/>
          </p:cNvPicPr>
          <p:nvPr/>
        </p:nvPicPr>
        <p:blipFill>
          <a:blip r:embed="rId2"/>
          <a:stretch>
            <a:fillRect/>
          </a:stretch>
        </p:blipFill>
        <p:spPr>
          <a:xfrm>
            <a:off x="1466850" y="1580512"/>
            <a:ext cx="9886950" cy="4969513"/>
          </a:xfrm>
          <a:prstGeom prst="rect">
            <a:avLst/>
          </a:prstGeom>
        </p:spPr>
      </p:pic>
    </p:spTree>
    <p:extLst>
      <p:ext uri="{BB962C8B-B14F-4D97-AF65-F5344CB8AC3E}">
        <p14:creationId xmlns:p14="http://schemas.microsoft.com/office/powerpoint/2010/main" val="2621512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p:txBody>
          <a:bodyPr/>
          <a:lstStyle/>
          <a:p>
            <a:r>
              <a:rPr lang="en-US" altLang="zh-CN" dirty="0"/>
              <a:t>Rust provides Cell that permits mutation with shared reference:</a:t>
            </a:r>
          </a:p>
          <a:p>
            <a:endParaRPr lang="en-US" altLang="zh-CN" dirty="0"/>
          </a:p>
          <a:p>
            <a:endParaRPr lang="en-US" altLang="zh-CN" dirty="0"/>
          </a:p>
          <a:p>
            <a:endParaRPr lang="en-US" altLang="zh-CN" dirty="0"/>
          </a:p>
          <a:p>
            <a:endParaRPr lang="en-US" altLang="zh-CN" dirty="0"/>
          </a:p>
          <a:p>
            <a:r>
              <a:rPr lang="en-US" altLang="zh-CN" dirty="0"/>
              <a:t>Cell only allows copying data into and out of the Cell, no obtaining a reference into a Cell</a:t>
            </a:r>
          </a:p>
        </p:txBody>
      </p:sp>
      <p:pic>
        <p:nvPicPr>
          <p:cNvPr id="4" name="图片 3">
            <a:extLst>
              <a:ext uri="{FF2B5EF4-FFF2-40B4-BE49-F238E27FC236}">
                <a16:creationId xmlns:a16="http://schemas.microsoft.com/office/drawing/2014/main" id="{A17BCB62-37BB-4146-9F74-B703ADA73904}"/>
              </a:ext>
            </a:extLst>
          </p:cNvPr>
          <p:cNvPicPr>
            <a:picLocks noChangeAspect="1"/>
          </p:cNvPicPr>
          <p:nvPr/>
        </p:nvPicPr>
        <p:blipFill>
          <a:blip r:embed="rId2"/>
          <a:stretch>
            <a:fillRect/>
          </a:stretch>
        </p:blipFill>
        <p:spPr>
          <a:xfrm>
            <a:off x="228600" y="2528887"/>
            <a:ext cx="11734800" cy="1800225"/>
          </a:xfrm>
          <a:prstGeom prst="rect">
            <a:avLst/>
          </a:prstGeom>
        </p:spPr>
      </p:pic>
    </p:spTree>
    <p:extLst>
      <p:ext uri="{BB962C8B-B14F-4D97-AF65-F5344CB8AC3E}">
        <p14:creationId xmlns:p14="http://schemas.microsoft.com/office/powerpoint/2010/main" val="1129470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r>
              <a:rPr lang="en-US" altLang="zh-CN" dirty="0"/>
              <a:t>what makes things complicated:</a:t>
            </a:r>
          </a:p>
          <a:p>
            <a:pPr lvl="1"/>
            <a:r>
              <a:rPr lang="en-US" altLang="zh-CN" dirty="0"/>
              <a:t>partial interior mutability: with &amp;(i32, Cell&lt;i32&gt;), the first 4 bytes are not inside an </a:t>
            </a:r>
            <a:r>
              <a:rPr lang="en-US" altLang="zh-CN" dirty="0" err="1"/>
              <a:t>UnsafeCell</a:t>
            </a:r>
            <a:r>
              <a:rPr lang="en-US" altLang="zh-CN" dirty="0"/>
              <a:t> but the second 4 bytes are inside an </a:t>
            </a:r>
            <a:r>
              <a:rPr lang="en-US" altLang="zh-CN" dirty="0" err="1"/>
              <a:t>UnsafeCell</a:t>
            </a:r>
            <a:r>
              <a:rPr lang="en-US" altLang="zh-CN" dirty="0"/>
              <a:t>, so we cannot perform the same actions for all locations that the reference covers</a:t>
            </a:r>
          </a:p>
          <a:p>
            <a:pPr lvl="2"/>
            <a:r>
              <a:rPr lang="en-US" altLang="zh-CN" dirty="0"/>
              <a:t>a type-based traversal of the memory the reference covers is needed</a:t>
            </a:r>
          </a:p>
          <a:p>
            <a:pPr lvl="1"/>
            <a:r>
              <a:rPr lang="en-US" altLang="zh-CN" dirty="0"/>
              <a:t>creating a reference is not always an access:</a:t>
            </a:r>
          </a:p>
          <a:p>
            <a:pPr lvl="1"/>
            <a:endParaRPr lang="en-US" altLang="zh-CN" dirty="0"/>
          </a:p>
          <a:p>
            <a:pPr lvl="1"/>
            <a:endParaRPr lang="en-US" altLang="zh-CN" dirty="0"/>
          </a:p>
          <a:p>
            <a:pPr lvl="1"/>
            <a:endParaRPr lang="en-US" altLang="zh-CN" dirty="0"/>
          </a:p>
          <a:p>
            <a:pPr lvl="2"/>
            <a:r>
              <a:rPr lang="en-US" altLang="zh-CN" dirty="0"/>
              <a:t>if </a:t>
            </a:r>
            <a:r>
              <a:rPr lang="en-US" altLang="zh-CN" dirty="0" err="1"/>
              <a:t>more_shared</a:t>
            </a:r>
            <a:r>
              <a:rPr lang="en-US" altLang="zh-CN" dirty="0"/>
              <a:t> created with popping mutable(read-1), line 4 will raise a error;</a:t>
            </a:r>
          </a:p>
          <a:p>
            <a:pPr lvl="2"/>
            <a:r>
              <a:rPr lang="en-US" altLang="zh-CN" dirty="0"/>
              <a:t>If just push </a:t>
            </a:r>
            <a:r>
              <a:rPr lang="en-US" altLang="zh-CN" dirty="0" err="1"/>
              <a:t>more_shared</a:t>
            </a:r>
            <a:r>
              <a:rPr lang="en-US" altLang="zh-CN" dirty="0"/>
              <a:t> directly, the invariant will be broken, which breaks the proof sketch</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1"/>
            <a:endParaRPr lang="en-US" altLang="zh-CN" dirty="0"/>
          </a:p>
          <a:p>
            <a:pPr lvl="2"/>
            <a:endParaRPr lang="en-US" altLang="zh-CN" dirty="0"/>
          </a:p>
          <a:p>
            <a:pPr lvl="2"/>
            <a:endParaRPr lang="en-US" altLang="zh-CN" dirty="0"/>
          </a:p>
        </p:txBody>
      </p:sp>
      <p:pic>
        <p:nvPicPr>
          <p:cNvPr id="5" name="图片 4">
            <a:extLst>
              <a:ext uri="{FF2B5EF4-FFF2-40B4-BE49-F238E27FC236}">
                <a16:creationId xmlns:a16="http://schemas.microsoft.com/office/drawing/2014/main" id="{6C8B158C-8C4B-4A09-A3BB-695F06CE61A3}"/>
              </a:ext>
            </a:extLst>
          </p:cNvPr>
          <p:cNvPicPr>
            <a:picLocks noChangeAspect="1"/>
          </p:cNvPicPr>
          <p:nvPr/>
        </p:nvPicPr>
        <p:blipFill>
          <a:blip r:embed="rId2"/>
          <a:stretch>
            <a:fillRect/>
          </a:stretch>
        </p:blipFill>
        <p:spPr>
          <a:xfrm>
            <a:off x="2674144" y="4395788"/>
            <a:ext cx="6843712" cy="1246775"/>
          </a:xfrm>
          <a:prstGeom prst="rect">
            <a:avLst/>
          </a:prstGeom>
        </p:spPr>
      </p:pic>
    </p:spTree>
    <p:extLst>
      <p:ext uri="{BB962C8B-B14F-4D97-AF65-F5344CB8AC3E}">
        <p14:creationId xmlns:p14="http://schemas.microsoft.com/office/powerpoint/2010/main" val="27033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A58F0-45C5-4DF2-9DEC-27A7EF931CA7}"/>
              </a:ext>
            </a:extLst>
          </p:cNvPr>
          <p:cNvSpPr>
            <a:spLocks noGrp="1"/>
          </p:cNvSpPr>
          <p:nvPr>
            <p:ph type="title"/>
          </p:nvPr>
        </p:nvSpPr>
        <p:spPr>
          <a:xfrm>
            <a:off x="838200" y="336550"/>
            <a:ext cx="10515600" cy="1325563"/>
          </a:xfrm>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050E7765-6D0C-4D83-9D34-492C15ECFCA1}"/>
              </a:ext>
            </a:extLst>
          </p:cNvPr>
          <p:cNvSpPr>
            <a:spLocks noGrp="1"/>
          </p:cNvSpPr>
          <p:nvPr>
            <p:ph idx="1"/>
          </p:nvPr>
        </p:nvSpPr>
        <p:spPr/>
        <p:txBody>
          <a:bodyPr/>
          <a:lstStyle/>
          <a:p>
            <a:r>
              <a:rPr lang="en-US" altLang="zh-CN" dirty="0"/>
              <a:t>to enable optimization, a definition of dynamic semantics is necessary</a:t>
            </a:r>
          </a:p>
          <a:p>
            <a:r>
              <a:rPr lang="en-US" altLang="zh-CN" dirty="0"/>
              <a:t>we have to define the behavior of our source program in a way that actually, it is allowed for the program to output 42. </a:t>
            </a:r>
          </a:p>
          <a:p>
            <a:r>
              <a:rPr lang="en-US" altLang="zh-CN" dirty="0"/>
              <a:t>more precisely, we will define the operational semantics in such a way that our example program has undefined behavior, which means the compiler is allowed to compile it in any way it chooses.</a:t>
            </a:r>
            <a:endParaRPr lang="zh-CN" altLang="en-US" dirty="0"/>
          </a:p>
        </p:txBody>
      </p:sp>
    </p:spTree>
    <p:extLst>
      <p:ext uri="{BB962C8B-B14F-4D97-AF65-F5344CB8AC3E}">
        <p14:creationId xmlns:p14="http://schemas.microsoft.com/office/powerpoint/2010/main" val="3503819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marL="457200" lvl="1" indent="0">
              <a:buNone/>
            </a:pPr>
            <a:endParaRPr lang="en-US" altLang="zh-CN" dirty="0"/>
          </a:p>
          <a:p>
            <a:pPr lvl="1"/>
            <a:endParaRPr lang="en-US" altLang="zh-CN" dirty="0"/>
          </a:p>
          <a:p>
            <a:pPr lvl="1"/>
            <a:endParaRPr lang="en-US" altLang="zh-CN" dirty="0"/>
          </a:p>
          <a:p>
            <a:pPr lvl="1"/>
            <a:endParaRPr lang="en-US" altLang="zh-CN" dirty="0"/>
          </a:p>
          <a:p>
            <a:pPr lvl="2"/>
            <a:endParaRPr lang="en-US" altLang="zh-CN" dirty="0"/>
          </a:p>
          <a:p>
            <a:pPr lvl="1"/>
            <a:endParaRPr lang="en-US" altLang="zh-CN" dirty="0"/>
          </a:p>
          <a:p>
            <a:pPr lvl="2"/>
            <a:endParaRPr lang="en-US" altLang="zh-CN" dirty="0"/>
          </a:p>
          <a:p>
            <a:pPr lvl="2"/>
            <a:endParaRPr lang="en-US" altLang="zh-CN" dirty="0"/>
          </a:p>
        </p:txBody>
      </p:sp>
      <p:pic>
        <p:nvPicPr>
          <p:cNvPr id="4" name="图片 3">
            <a:extLst>
              <a:ext uri="{FF2B5EF4-FFF2-40B4-BE49-F238E27FC236}">
                <a16:creationId xmlns:a16="http://schemas.microsoft.com/office/drawing/2014/main" id="{6F7B1ADE-77D2-4E12-B293-84044C46B879}"/>
              </a:ext>
            </a:extLst>
          </p:cNvPr>
          <p:cNvPicPr>
            <a:picLocks noChangeAspect="1"/>
          </p:cNvPicPr>
          <p:nvPr/>
        </p:nvPicPr>
        <p:blipFill>
          <a:blip r:embed="rId2"/>
          <a:stretch>
            <a:fillRect/>
          </a:stretch>
        </p:blipFill>
        <p:spPr>
          <a:xfrm>
            <a:off x="1095375" y="1651586"/>
            <a:ext cx="10001250" cy="4996863"/>
          </a:xfrm>
          <a:prstGeom prst="rect">
            <a:avLst/>
          </a:prstGeom>
        </p:spPr>
      </p:pic>
    </p:spTree>
    <p:extLst>
      <p:ext uri="{BB962C8B-B14F-4D97-AF65-F5344CB8AC3E}">
        <p14:creationId xmlns:p14="http://schemas.microsoft.com/office/powerpoint/2010/main" val="624378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lvl="1"/>
            <a:r>
              <a:rPr lang="en-US" altLang="zh-CN" dirty="0"/>
              <a:t>new rules leads that there could be many </a:t>
            </a:r>
            <a:r>
              <a:rPr lang="en-US" altLang="zh-CN" dirty="0" err="1"/>
              <a:t>SharedRW</a:t>
            </a:r>
            <a:r>
              <a:rPr lang="en-US" altLang="zh-CN" dirty="0"/>
              <a:t> next to each other in the stack</a:t>
            </a:r>
          </a:p>
          <a:p>
            <a:pPr lvl="1"/>
            <a:r>
              <a:rPr lang="en-US" altLang="zh-CN" dirty="0"/>
              <a:t>just as </a:t>
            </a:r>
            <a:r>
              <a:rPr lang="en-US" altLang="zh-CN" dirty="0" err="1"/>
              <a:t>SharedRO</a:t>
            </a:r>
            <a:r>
              <a:rPr lang="en-US" altLang="zh-CN" dirty="0"/>
              <a:t>, we want to let the group of </a:t>
            </a:r>
            <a:r>
              <a:rPr lang="en-US" altLang="zh-CN" dirty="0" err="1"/>
              <a:t>SharedRW</a:t>
            </a:r>
            <a:r>
              <a:rPr lang="en-US" altLang="zh-CN" dirty="0"/>
              <a:t> items be used without removing each other</a:t>
            </a:r>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1"/>
            <a:endParaRPr lang="en-US" altLang="zh-CN" dirty="0"/>
          </a:p>
          <a:p>
            <a:pPr lvl="2"/>
            <a:endParaRPr lang="en-US" altLang="zh-CN" dirty="0"/>
          </a:p>
          <a:p>
            <a:pPr lvl="2"/>
            <a:endParaRPr lang="en-US" altLang="zh-CN" dirty="0"/>
          </a:p>
        </p:txBody>
      </p:sp>
      <p:pic>
        <p:nvPicPr>
          <p:cNvPr id="5" name="图片 4">
            <a:extLst>
              <a:ext uri="{FF2B5EF4-FFF2-40B4-BE49-F238E27FC236}">
                <a16:creationId xmlns:a16="http://schemas.microsoft.com/office/drawing/2014/main" id="{80D1F52E-0CB9-4D72-AB8B-A2C5F4E319DD}"/>
              </a:ext>
            </a:extLst>
          </p:cNvPr>
          <p:cNvPicPr>
            <a:picLocks noChangeAspect="1"/>
          </p:cNvPicPr>
          <p:nvPr/>
        </p:nvPicPr>
        <p:blipFill>
          <a:blip r:embed="rId2"/>
          <a:stretch>
            <a:fillRect/>
          </a:stretch>
        </p:blipFill>
        <p:spPr>
          <a:xfrm>
            <a:off x="0" y="3429000"/>
            <a:ext cx="12192000" cy="1898602"/>
          </a:xfrm>
          <a:prstGeom prst="rect">
            <a:avLst/>
          </a:prstGeom>
        </p:spPr>
      </p:pic>
    </p:spTree>
    <p:extLst>
      <p:ext uri="{BB962C8B-B14F-4D97-AF65-F5344CB8AC3E}">
        <p14:creationId xmlns:p14="http://schemas.microsoft.com/office/powerpoint/2010/main" val="2351508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lvl="1"/>
            <a:r>
              <a:rPr lang="en-US" altLang="zh-CN" dirty="0"/>
              <a:t>read access: we want to be able to read from a </a:t>
            </a:r>
            <a:r>
              <a:rPr lang="en-US" altLang="zh-CN" dirty="0" err="1"/>
              <a:t>SharedRW</a:t>
            </a:r>
            <a:r>
              <a:rPr lang="en-US" altLang="zh-CN" dirty="0"/>
              <a:t> item without invalidating the other </a:t>
            </a:r>
            <a:r>
              <a:rPr lang="en-US" altLang="zh-CN" dirty="0" err="1"/>
              <a:t>SharedRW</a:t>
            </a:r>
            <a:r>
              <a:rPr lang="en-US" altLang="zh-CN" dirty="0"/>
              <a:t> or </a:t>
            </a:r>
            <a:r>
              <a:rPr lang="en-US" altLang="zh-CN" dirty="0" err="1"/>
              <a:t>SharedRO</a:t>
            </a:r>
            <a:r>
              <a:rPr lang="en-US" altLang="zh-CN" dirty="0"/>
              <a:t> items that may be adjacent to it</a:t>
            </a:r>
          </a:p>
          <a:p>
            <a:pPr lvl="1"/>
            <a:r>
              <a:rPr lang="en-US" altLang="zh-CN" dirty="0"/>
              <a:t>however, we still need to make sure that there are never any Unique items left above the item that justifies the access</a:t>
            </a:r>
          </a:p>
          <a:p>
            <a:pPr lvl="1"/>
            <a:r>
              <a:rPr lang="en-US" altLang="zh-CN" dirty="0"/>
              <a:t>there is a slight twist to how we do this:</a:t>
            </a:r>
          </a:p>
          <a:p>
            <a:pPr lvl="1"/>
            <a:endParaRPr lang="en-US" altLang="zh-CN" dirty="0"/>
          </a:p>
          <a:p>
            <a:pPr lvl="1"/>
            <a:endParaRPr lang="en-US" altLang="zh-CN" dirty="0"/>
          </a:p>
          <a:p>
            <a:pPr lvl="2"/>
            <a:endParaRPr lang="en-US" altLang="zh-CN" dirty="0"/>
          </a:p>
          <a:p>
            <a:pPr lvl="1"/>
            <a:endParaRPr lang="en-US" altLang="zh-CN" dirty="0"/>
          </a:p>
          <a:p>
            <a:pPr lvl="2"/>
            <a:endParaRPr lang="en-US" altLang="zh-CN" dirty="0"/>
          </a:p>
          <a:p>
            <a:pPr lvl="2"/>
            <a:endParaRPr lang="en-US" altLang="zh-CN" dirty="0"/>
          </a:p>
        </p:txBody>
      </p:sp>
      <p:pic>
        <p:nvPicPr>
          <p:cNvPr id="4" name="图片 3">
            <a:extLst>
              <a:ext uri="{FF2B5EF4-FFF2-40B4-BE49-F238E27FC236}">
                <a16:creationId xmlns:a16="http://schemas.microsoft.com/office/drawing/2014/main" id="{E2011E3A-DA9C-4465-AD24-87E1EE4A5A26}"/>
              </a:ext>
            </a:extLst>
          </p:cNvPr>
          <p:cNvPicPr>
            <a:picLocks noChangeAspect="1"/>
          </p:cNvPicPr>
          <p:nvPr/>
        </p:nvPicPr>
        <p:blipFill>
          <a:blip r:embed="rId2"/>
          <a:stretch>
            <a:fillRect/>
          </a:stretch>
        </p:blipFill>
        <p:spPr>
          <a:xfrm>
            <a:off x="1619250" y="3950540"/>
            <a:ext cx="8953500" cy="2697909"/>
          </a:xfrm>
          <a:prstGeom prst="rect">
            <a:avLst/>
          </a:prstGeom>
        </p:spPr>
      </p:pic>
    </p:spTree>
    <p:extLst>
      <p:ext uri="{BB962C8B-B14F-4D97-AF65-F5344CB8AC3E}">
        <p14:creationId xmlns:p14="http://schemas.microsoft.com/office/powerpoint/2010/main" val="113334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this pattern is widely used and thus should not induce undefined behavior</a:t>
            </a:r>
          </a:p>
          <a:p>
            <a:pPr lvl="1"/>
            <a:r>
              <a:rPr lang="en-US" altLang="zh-CN" dirty="0"/>
              <a:t>to fix this, instead of popping items off the stack until there are no more Unique above the accessed item, we just disable the Unique that are above the accessed item while leaving the </a:t>
            </a:r>
            <a:r>
              <a:rPr lang="en-US" altLang="zh-CN" dirty="0" err="1"/>
              <a:t>SharedRW</a:t>
            </a:r>
            <a:r>
              <a:rPr lang="en-US" altLang="zh-CN" dirty="0"/>
              <a:t> items alone</a:t>
            </a:r>
          </a:p>
          <a:p>
            <a:pPr lvl="2"/>
            <a:endParaRPr lang="en-US" altLang="zh-CN" dirty="0"/>
          </a:p>
          <a:p>
            <a:pPr lvl="1"/>
            <a:endParaRPr lang="en-US" altLang="zh-CN" dirty="0"/>
          </a:p>
          <a:p>
            <a:pPr lvl="2"/>
            <a:endParaRPr lang="en-US" altLang="zh-CN" dirty="0"/>
          </a:p>
          <a:p>
            <a:pPr lvl="2"/>
            <a:endParaRPr lang="en-US" altLang="zh-CN" dirty="0"/>
          </a:p>
        </p:txBody>
      </p:sp>
      <p:pic>
        <p:nvPicPr>
          <p:cNvPr id="4" name="图片 3">
            <a:extLst>
              <a:ext uri="{FF2B5EF4-FFF2-40B4-BE49-F238E27FC236}">
                <a16:creationId xmlns:a16="http://schemas.microsoft.com/office/drawing/2014/main" id="{E2011E3A-DA9C-4465-AD24-87E1EE4A5A26}"/>
              </a:ext>
            </a:extLst>
          </p:cNvPr>
          <p:cNvPicPr>
            <a:picLocks noChangeAspect="1"/>
          </p:cNvPicPr>
          <p:nvPr/>
        </p:nvPicPr>
        <p:blipFill>
          <a:blip r:embed="rId2"/>
          <a:stretch>
            <a:fillRect/>
          </a:stretch>
        </p:blipFill>
        <p:spPr>
          <a:xfrm>
            <a:off x="1619250" y="1825624"/>
            <a:ext cx="8953500" cy="2697909"/>
          </a:xfrm>
          <a:prstGeom prst="rect">
            <a:avLst/>
          </a:prstGeom>
        </p:spPr>
      </p:pic>
    </p:spTree>
    <p:extLst>
      <p:ext uri="{BB962C8B-B14F-4D97-AF65-F5344CB8AC3E}">
        <p14:creationId xmlns:p14="http://schemas.microsoft.com/office/powerpoint/2010/main" val="2301714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supporting interior mutability</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lvl="1"/>
            <a:r>
              <a:rPr lang="en-US" altLang="zh-CN" dirty="0"/>
              <a:t>introduce a new kind of item:</a:t>
            </a:r>
          </a:p>
          <a:p>
            <a:pPr lvl="1"/>
            <a:endParaRPr lang="en-US" altLang="zh-CN" dirty="0"/>
          </a:p>
          <a:p>
            <a:pPr lvl="1"/>
            <a:endParaRPr lang="en-US" altLang="zh-CN" dirty="0"/>
          </a:p>
          <a:p>
            <a:pPr lvl="1"/>
            <a:endParaRPr lang="en-US" altLang="zh-CN" dirty="0"/>
          </a:p>
          <a:p>
            <a:pPr lvl="2"/>
            <a:endParaRPr lang="en-US" altLang="zh-CN" dirty="0"/>
          </a:p>
          <a:p>
            <a:pPr lvl="2"/>
            <a:endParaRPr lang="en-US" altLang="zh-CN" dirty="0"/>
          </a:p>
        </p:txBody>
      </p:sp>
      <p:pic>
        <p:nvPicPr>
          <p:cNvPr id="5" name="图片 4">
            <a:extLst>
              <a:ext uri="{FF2B5EF4-FFF2-40B4-BE49-F238E27FC236}">
                <a16:creationId xmlns:a16="http://schemas.microsoft.com/office/drawing/2014/main" id="{DEE7568A-AB9B-4260-B512-0E55EE1AD19A}"/>
              </a:ext>
            </a:extLst>
          </p:cNvPr>
          <p:cNvPicPr>
            <a:picLocks noChangeAspect="1"/>
          </p:cNvPicPr>
          <p:nvPr/>
        </p:nvPicPr>
        <p:blipFill>
          <a:blip r:embed="rId2"/>
          <a:stretch>
            <a:fillRect/>
          </a:stretch>
        </p:blipFill>
        <p:spPr>
          <a:xfrm>
            <a:off x="1862137" y="2376487"/>
            <a:ext cx="8467725" cy="466725"/>
          </a:xfrm>
          <a:prstGeom prst="rect">
            <a:avLst/>
          </a:prstGeom>
        </p:spPr>
      </p:pic>
      <p:pic>
        <p:nvPicPr>
          <p:cNvPr id="8" name="图片 7">
            <a:extLst>
              <a:ext uri="{FF2B5EF4-FFF2-40B4-BE49-F238E27FC236}">
                <a16:creationId xmlns:a16="http://schemas.microsoft.com/office/drawing/2014/main" id="{4EE4C9D1-042B-4815-A750-81F341DF8FE1}"/>
              </a:ext>
            </a:extLst>
          </p:cNvPr>
          <p:cNvPicPr>
            <a:picLocks noChangeAspect="1"/>
          </p:cNvPicPr>
          <p:nvPr/>
        </p:nvPicPr>
        <p:blipFill>
          <a:blip r:embed="rId3"/>
          <a:stretch>
            <a:fillRect/>
          </a:stretch>
        </p:blipFill>
        <p:spPr>
          <a:xfrm>
            <a:off x="0" y="3250473"/>
            <a:ext cx="12192000" cy="1528632"/>
          </a:xfrm>
          <a:prstGeom prst="rect">
            <a:avLst/>
          </a:prstGeom>
        </p:spPr>
      </p:pic>
    </p:spTree>
    <p:extLst>
      <p:ext uri="{BB962C8B-B14F-4D97-AF65-F5344CB8AC3E}">
        <p14:creationId xmlns:p14="http://schemas.microsoft.com/office/powerpoint/2010/main" val="219286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formal definition and evaluation</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lvl="1"/>
            <a:r>
              <a:rPr lang="en-US" altLang="zh-CN" dirty="0"/>
              <a:t>ellipsis</a:t>
            </a:r>
          </a:p>
          <a:p>
            <a:pPr lvl="1"/>
            <a:endParaRPr lang="en-US" altLang="zh-CN" dirty="0"/>
          </a:p>
          <a:p>
            <a:pPr lvl="1"/>
            <a:endParaRPr lang="en-US" altLang="zh-CN" dirty="0"/>
          </a:p>
          <a:p>
            <a:pPr lvl="1"/>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236656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307975"/>
            <a:ext cx="10515600" cy="1325563"/>
          </a:xfrm>
        </p:spPr>
        <p:txBody>
          <a:bodyPr/>
          <a:lstStyle/>
          <a:p>
            <a:r>
              <a:rPr lang="en-US" altLang="zh-CN" dirty="0"/>
              <a:t>Stacked Borrows — conclusion</a:t>
            </a:r>
            <a:endParaRPr lang="zh-CN" altLang="en-US" dirty="0"/>
          </a:p>
        </p:txBody>
      </p:sp>
      <p:sp>
        <p:nvSpPr>
          <p:cNvPr id="6" name="内容占位符 5">
            <a:extLst>
              <a:ext uri="{FF2B5EF4-FFF2-40B4-BE49-F238E27FC236}">
                <a16:creationId xmlns:a16="http://schemas.microsoft.com/office/drawing/2014/main" id="{95A6CAC8-1C80-43FD-8500-0E7E82935557}"/>
              </a:ext>
            </a:extLst>
          </p:cNvPr>
          <p:cNvSpPr>
            <a:spLocks noGrp="1"/>
          </p:cNvSpPr>
          <p:nvPr>
            <p:ph idx="1"/>
          </p:nvPr>
        </p:nvSpPr>
        <p:spPr>
          <a:xfrm>
            <a:off x="838200" y="1825624"/>
            <a:ext cx="10515600" cy="4822825"/>
          </a:xfrm>
        </p:spPr>
        <p:txBody>
          <a:bodyPr>
            <a:normAutofit/>
          </a:bodyPr>
          <a:lstStyle/>
          <a:p>
            <a:pPr lvl="1"/>
            <a:r>
              <a:rPr lang="en-US" altLang="zh-CN" dirty="0"/>
              <a:t>the goal is to exploit the rich alias information encoded in types in order to enable intraprocedural optimizations</a:t>
            </a:r>
          </a:p>
          <a:p>
            <a:pPr lvl="1"/>
            <a:r>
              <a:rPr lang="en-US" altLang="zh-CN" dirty="0"/>
              <a:t>the core idea of Stacked Borrows is to implement a dynamic version of the borrow checker</a:t>
            </a:r>
          </a:p>
          <a:p>
            <a:pPr lvl="1"/>
            <a:r>
              <a:rPr lang="en-US" altLang="zh-CN" dirty="0"/>
              <a:t>this allows us to extend the scope of the analysis to also cover unsafe code manipulating raw pointers</a:t>
            </a:r>
          </a:p>
          <a:p>
            <a:pPr lvl="1"/>
            <a:r>
              <a:rPr lang="en-US" altLang="zh-CN" dirty="0"/>
              <a:t>the validity has been proved formally in Coq</a:t>
            </a:r>
          </a:p>
          <a:p>
            <a:pPr marL="457200" lvl="1" indent="0">
              <a:buNone/>
            </a:pPr>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1781406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D9FBFE-0A47-456F-BC71-FC007F78E27E}"/>
              </a:ext>
            </a:extLst>
          </p:cNvPr>
          <p:cNvSpPr>
            <a:spLocks noGrp="1"/>
          </p:cNvSpPr>
          <p:nvPr>
            <p:ph type="title"/>
          </p:nvPr>
        </p:nvSpPr>
        <p:spPr>
          <a:xfrm>
            <a:off x="838200" y="2766218"/>
            <a:ext cx="10515600" cy="1325563"/>
          </a:xfrm>
        </p:spPr>
        <p:txBody>
          <a:bodyPr/>
          <a:lstStyle/>
          <a:p>
            <a:pPr algn="ctr"/>
            <a:r>
              <a:rPr lang="en-US" altLang="zh-CN" dirty="0"/>
              <a:t>thank you for listening</a:t>
            </a:r>
            <a:endParaRPr lang="zh-CN" altLang="en-US" dirty="0"/>
          </a:p>
        </p:txBody>
      </p:sp>
    </p:spTree>
    <p:extLst>
      <p:ext uri="{BB962C8B-B14F-4D97-AF65-F5344CB8AC3E}">
        <p14:creationId xmlns:p14="http://schemas.microsoft.com/office/powerpoint/2010/main" val="67058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C46A7-B301-4E14-B5A6-64CAAF171202}"/>
              </a:ext>
            </a:extLst>
          </p:cNvPr>
          <p:cNvSpPr>
            <a:spLocks noGrp="1"/>
          </p:cNvSpPr>
          <p:nvPr>
            <p:ph type="title"/>
          </p:nvPr>
        </p:nvSpPr>
        <p:spPr/>
        <p:txBody>
          <a:bodyPr/>
          <a:lstStyle/>
          <a:p>
            <a:r>
              <a:rPr lang="en-US" altLang="zh-CN" dirty="0"/>
              <a:t>features involved</a:t>
            </a:r>
            <a:endParaRPr lang="zh-CN" altLang="en-US" dirty="0"/>
          </a:p>
        </p:txBody>
      </p:sp>
      <p:sp>
        <p:nvSpPr>
          <p:cNvPr id="3" name="内容占位符 2">
            <a:extLst>
              <a:ext uri="{FF2B5EF4-FFF2-40B4-BE49-F238E27FC236}">
                <a16:creationId xmlns:a16="http://schemas.microsoft.com/office/drawing/2014/main" id="{C251313A-33DD-4A95-A2C5-FE39153ED33C}"/>
              </a:ext>
            </a:extLst>
          </p:cNvPr>
          <p:cNvSpPr>
            <a:spLocks noGrp="1"/>
          </p:cNvSpPr>
          <p:nvPr>
            <p:ph idx="1"/>
          </p:nvPr>
        </p:nvSpPr>
        <p:spPr/>
        <p:txBody>
          <a:bodyPr/>
          <a:lstStyle/>
          <a:p>
            <a:r>
              <a:rPr lang="en-US" altLang="zh-CN" dirty="0"/>
              <a:t>data can either be mutated through one reference, or it can be immutably shared amongst many parties, but not both at the same time(exception exists)</a:t>
            </a:r>
          </a:p>
          <a:p>
            <a:r>
              <a:rPr lang="en-US" altLang="zh-CN" dirty="0"/>
              <a:t>data always has a unique owner, ownership can be borrowed</a:t>
            </a:r>
          </a:p>
          <a:p>
            <a:r>
              <a:rPr lang="en-US" altLang="zh-CN" dirty="0"/>
              <a:t>lifetime: (1) the reference can only be used while its lifetime is ongoing, and (2) the original referent does not get used until the lifetime of the loan has expired</a:t>
            </a:r>
            <a:endParaRPr lang="zh-CN" altLang="en-US" dirty="0"/>
          </a:p>
        </p:txBody>
      </p:sp>
    </p:spTree>
    <p:extLst>
      <p:ext uri="{BB962C8B-B14F-4D97-AF65-F5344CB8AC3E}">
        <p14:creationId xmlns:p14="http://schemas.microsoft.com/office/powerpoint/2010/main" val="22237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4EB37-56C8-49AB-81F7-A54A5A5C05C9}"/>
              </a:ext>
            </a:extLst>
          </p:cNvPr>
          <p:cNvSpPr>
            <a:spLocks noGrp="1"/>
          </p:cNvSpPr>
          <p:nvPr>
            <p:ph type="title"/>
          </p:nvPr>
        </p:nvSpPr>
        <p:spPr/>
        <p:txBody>
          <a:bodyPr/>
          <a:lstStyle/>
          <a:p>
            <a:r>
              <a:rPr lang="en-US" altLang="zh-CN" dirty="0"/>
              <a:t>features involved</a:t>
            </a:r>
            <a:endParaRPr lang="zh-CN" altLang="en-US" dirty="0"/>
          </a:p>
        </p:txBody>
      </p:sp>
      <p:sp>
        <p:nvSpPr>
          <p:cNvPr id="3" name="内容占位符 2">
            <a:extLst>
              <a:ext uri="{FF2B5EF4-FFF2-40B4-BE49-F238E27FC236}">
                <a16:creationId xmlns:a16="http://schemas.microsoft.com/office/drawing/2014/main" id="{5D0DD560-5CB6-48F9-993F-33BDF67DF72D}"/>
              </a:ext>
            </a:extLst>
          </p:cNvPr>
          <p:cNvSpPr>
            <a:spLocks noGrp="1"/>
          </p:cNvSpPr>
          <p:nvPr>
            <p:ph idx="1"/>
          </p:nvPr>
        </p:nvSpPr>
        <p:spPr>
          <a:xfrm>
            <a:off x="838200" y="1690688"/>
            <a:ext cx="10515600" cy="5009412"/>
          </a:xfrm>
        </p:spPr>
        <p:txBody>
          <a:bodyPr/>
          <a:lstStyle/>
          <a:p>
            <a:r>
              <a:rPr lang="en-US" altLang="zh-CN" dirty="0"/>
              <a:t>lifetime:</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rejected for violates condition (2)</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accepted</a:t>
            </a:r>
            <a:endParaRPr lang="zh-CN" altLang="en-US" dirty="0"/>
          </a:p>
        </p:txBody>
      </p:sp>
      <p:pic>
        <p:nvPicPr>
          <p:cNvPr id="5" name="图片 4">
            <a:extLst>
              <a:ext uri="{FF2B5EF4-FFF2-40B4-BE49-F238E27FC236}">
                <a16:creationId xmlns:a16="http://schemas.microsoft.com/office/drawing/2014/main" id="{EC1C1BD8-BD52-4C38-B5D7-B2ADF5EBB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34732"/>
            <a:ext cx="6623685" cy="1363037"/>
          </a:xfrm>
          <a:prstGeom prst="rect">
            <a:avLst/>
          </a:prstGeom>
        </p:spPr>
      </p:pic>
      <p:pic>
        <p:nvPicPr>
          <p:cNvPr id="7" name="图片 6">
            <a:extLst>
              <a:ext uri="{FF2B5EF4-FFF2-40B4-BE49-F238E27FC236}">
                <a16:creationId xmlns:a16="http://schemas.microsoft.com/office/drawing/2014/main" id="{8B63F1EE-015E-4470-8734-B24F7C20C7A6}"/>
              </a:ext>
            </a:extLst>
          </p:cNvPr>
          <p:cNvPicPr>
            <a:picLocks noChangeAspect="1"/>
          </p:cNvPicPr>
          <p:nvPr/>
        </p:nvPicPr>
        <p:blipFill>
          <a:blip r:embed="rId3"/>
          <a:stretch>
            <a:fillRect/>
          </a:stretch>
        </p:blipFill>
        <p:spPr>
          <a:xfrm>
            <a:off x="838200" y="4302198"/>
            <a:ext cx="6556329" cy="1442267"/>
          </a:xfrm>
          <a:prstGeom prst="rect">
            <a:avLst/>
          </a:prstGeom>
        </p:spPr>
      </p:pic>
    </p:spTree>
    <p:extLst>
      <p:ext uri="{BB962C8B-B14F-4D97-AF65-F5344CB8AC3E}">
        <p14:creationId xmlns:p14="http://schemas.microsoft.com/office/powerpoint/2010/main" val="389549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F8377-2013-4AB9-A6B1-BB1A0A582DA7}"/>
              </a:ext>
            </a:extLst>
          </p:cNvPr>
          <p:cNvSpPr>
            <a:spLocks noGrp="1"/>
          </p:cNvSpPr>
          <p:nvPr>
            <p:ph type="title"/>
          </p:nvPr>
        </p:nvSpPr>
        <p:spPr/>
        <p:txBody>
          <a:bodyPr/>
          <a:lstStyle/>
          <a:p>
            <a:r>
              <a:rPr lang="en-US" altLang="zh-CN" dirty="0"/>
              <a:t>features involved</a:t>
            </a:r>
            <a:endParaRPr lang="zh-CN" altLang="en-US" dirty="0"/>
          </a:p>
        </p:txBody>
      </p:sp>
      <p:sp>
        <p:nvSpPr>
          <p:cNvPr id="3" name="内容占位符 2">
            <a:extLst>
              <a:ext uri="{FF2B5EF4-FFF2-40B4-BE49-F238E27FC236}">
                <a16:creationId xmlns:a16="http://schemas.microsoft.com/office/drawing/2014/main" id="{23549645-7D32-4AE0-B1C3-86404513FD65}"/>
              </a:ext>
            </a:extLst>
          </p:cNvPr>
          <p:cNvSpPr>
            <a:spLocks noGrp="1"/>
          </p:cNvSpPr>
          <p:nvPr>
            <p:ph idx="1"/>
          </p:nvPr>
        </p:nvSpPr>
        <p:spPr/>
        <p:txBody>
          <a:bodyPr/>
          <a:lstStyle/>
          <a:p>
            <a:r>
              <a:rPr lang="en-US" altLang="zh-CN" dirty="0"/>
              <a:t>reborrowing:</a:t>
            </a:r>
          </a:p>
          <a:p>
            <a:pPr marL="0" indent="0">
              <a:buNone/>
            </a:pPr>
            <a:endParaRPr lang="zh-CN" altLang="en-US" dirty="0"/>
          </a:p>
        </p:txBody>
      </p:sp>
      <p:pic>
        <p:nvPicPr>
          <p:cNvPr id="5" name="图片 4">
            <a:extLst>
              <a:ext uri="{FF2B5EF4-FFF2-40B4-BE49-F238E27FC236}">
                <a16:creationId xmlns:a16="http://schemas.microsoft.com/office/drawing/2014/main" id="{74AB74F9-5390-4FE6-B8A6-11001771CE61}"/>
              </a:ext>
            </a:extLst>
          </p:cNvPr>
          <p:cNvPicPr>
            <a:picLocks noChangeAspect="1"/>
          </p:cNvPicPr>
          <p:nvPr/>
        </p:nvPicPr>
        <p:blipFill>
          <a:blip r:embed="rId2"/>
          <a:stretch>
            <a:fillRect/>
          </a:stretch>
        </p:blipFill>
        <p:spPr>
          <a:xfrm>
            <a:off x="838200" y="2331891"/>
            <a:ext cx="9439275" cy="2194217"/>
          </a:xfrm>
          <a:prstGeom prst="rect">
            <a:avLst/>
          </a:prstGeom>
        </p:spPr>
      </p:pic>
    </p:spTree>
    <p:extLst>
      <p:ext uri="{BB962C8B-B14F-4D97-AF65-F5344CB8AC3E}">
        <p14:creationId xmlns:p14="http://schemas.microsoft.com/office/powerpoint/2010/main" val="205200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75BFE-89AA-42CA-9AB5-08057A786191}"/>
              </a:ext>
            </a:extLst>
          </p:cNvPr>
          <p:cNvSpPr>
            <a:spLocks noGrp="1"/>
          </p:cNvSpPr>
          <p:nvPr>
            <p:ph type="title"/>
          </p:nvPr>
        </p:nvSpPr>
        <p:spPr/>
        <p:txBody>
          <a:bodyPr/>
          <a:lstStyle/>
          <a:p>
            <a:r>
              <a:rPr lang="en-US" altLang="zh-CN" dirty="0"/>
              <a:t>features involved</a:t>
            </a:r>
            <a:endParaRPr lang="zh-CN" altLang="en-US" dirty="0"/>
          </a:p>
        </p:txBody>
      </p:sp>
      <p:sp>
        <p:nvSpPr>
          <p:cNvPr id="3" name="内容占位符 2">
            <a:extLst>
              <a:ext uri="{FF2B5EF4-FFF2-40B4-BE49-F238E27FC236}">
                <a16:creationId xmlns:a16="http://schemas.microsoft.com/office/drawing/2014/main" id="{59B63303-7A4F-4E0E-BED2-667B8F758EEF}"/>
              </a:ext>
            </a:extLst>
          </p:cNvPr>
          <p:cNvSpPr>
            <a:spLocks noGrp="1"/>
          </p:cNvSpPr>
          <p:nvPr>
            <p:ph idx="1"/>
          </p:nvPr>
        </p:nvSpPr>
        <p:spPr/>
        <p:txBody>
          <a:bodyPr/>
          <a:lstStyle/>
          <a:p>
            <a:r>
              <a:rPr lang="en-US" altLang="zh-CN" dirty="0"/>
              <a:t>shared references: aliasing but no mutation, could co-exist with overlapping lifetimes</a:t>
            </a:r>
          </a:p>
          <a:p>
            <a:endParaRPr lang="en-US" altLang="zh-CN" dirty="0"/>
          </a:p>
          <a:p>
            <a:endParaRPr lang="en-US" altLang="zh-CN" dirty="0"/>
          </a:p>
          <a:p>
            <a:endParaRPr lang="en-US" altLang="zh-CN" dirty="0"/>
          </a:p>
          <a:p>
            <a:endParaRPr lang="en-US" altLang="zh-CN" dirty="0"/>
          </a:p>
          <a:p>
            <a:pPr marL="0" indent="0">
              <a:buNone/>
            </a:pPr>
            <a:r>
              <a:rPr lang="en-US" altLang="zh-CN" dirty="0"/>
              <a:t>   only once both loans have expired may v[1] be mutated again</a:t>
            </a:r>
          </a:p>
          <a:p>
            <a:pPr marL="0" indent="0">
              <a:buNone/>
            </a:pPr>
            <a:endParaRPr lang="zh-CN" altLang="en-US" dirty="0"/>
          </a:p>
        </p:txBody>
      </p:sp>
      <p:pic>
        <p:nvPicPr>
          <p:cNvPr id="5" name="图片 4">
            <a:extLst>
              <a:ext uri="{FF2B5EF4-FFF2-40B4-BE49-F238E27FC236}">
                <a16:creationId xmlns:a16="http://schemas.microsoft.com/office/drawing/2014/main" id="{C6CDD780-B75E-4F68-B596-78DD7AB20E05}"/>
              </a:ext>
            </a:extLst>
          </p:cNvPr>
          <p:cNvPicPr>
            <a:picLocks noChangeAspect="1"/>
          </p:cNvPicPr>
          <p:nvPr/>
        </p:nvPicPr>
        <p:blipFill>
          <a:blip r:embed="rId2"/>
          <a:stretch>
            <a:fillRect/>
          </a:stretch>
        </p:blipFill>
        <p:spPr>
          <a:xfrm>
            <a:off x="838200" y="2707999"/>
            <a:ext cx="9582150" cy="2083076"/>
          </a:xfrm>
          <a:prstGeom prst="rect">
            <a:avLst/>
          </a:prstGeom>
        </p:spPr>
      </p:pic>
    </p:spTree>
    <p:extLst>
      <p:ext uri="{BB962C8B-B14F-4D97-AF65-F5344CB8AC3E}">
        <p14:creationId xmlns:p14="http://schemas.microsoft.com/office/powerpoint/2010/main" val="404772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937F6-9570-40FD-A182-F3FD1942E9C1}"/>
              </a:ext>
            </a:extLst>
          </p:cNvPr>
          <p:cNvSpPr>
            <a:spLocks noGrp="1"/>
          </p:cNvSpPr>
          <p:nvPr>
            <p:ph type="title"/>
          </p:nvPr>
        </p:nvSpPr>
        <p:spPr/>
        <p:txBody>
          <a:bodyPr/>
          <a:lstStyle/>
          <a:p>
            <a:r>
              <a:rPr lang="en-US" altLang="zh-CN" dirty="0"/>
              <a:t>features involved</a:t>
            </a:r>
            <a:endParaRPr lang="zh-CN" altLang="en-US" dirty="0"/>
          </a:p>
        </p:txBody>
      </p:sp>
      <p:sp>
        <p:nvSpPr>
          <p:cNvPr id="3" name="内容占位符 2">
            <a:extLst>
              <a:ext uri="{FF2B5EF4-FFF2-40B4-BE49-F238E27FC236}">
                <a16:creationId xmlns:a16="http://schemas.microsoft.com/office/drawing/2014/main" id="{547C969C-D06F-469A-95DC-2F1DE686841D}"/>
              </a:ext>
            </a:extLst>
          </p:cNvPr>
          <p:cNvSpPr>
            <a:spLocks noGrp="1"/>
          </p:cNvSpPr>
          <p:nvPr>
            <p:ph idx="1"/>
          </p:nvPr>
        </p:nvSpPr>
        <p:spPr/>
        <p:txBody>
          <a:bodyPr/>
          <a:lstStyle/>
          <a:p>
            <a:r>
              <a:rPr lang="en-US" altLang="zh-CN" dirty="0"/>
              <a:t>raw pointers: neither checked by compiler nor aliasing restricted </a:t>
            </a:r>
          </a:p>
          <a:p>
            <a:pPr marL="0" indent="0">
              <a:buNone/>
            </a:pPr>
            <a:endParaRPr lang="zh-CN" altLang="en-US" dirty="0"/>
          </a:p>
        </p:txBody>
      </p:sp>
      <p:pic>
        <p:nvPicPr>
          <p:cNvPr id="5" name="图片 4">
            <a:extLst>
              <a:ext uri="{FF2B5EF4-FFF2-40B4-BE49-F238E27FC236}">
                <a16:creationId xmlns:a16="http://schemas.microsoft.com/office/drawing/2014/main" id="{31C63777-B322-4972-B019-252A5B87D3C4}"/>
              </a:ext>
            </a:extLst>
          </p:cNvPr>
          <p:cNvPicPr>
            <a:picLocks noChangeAspect="1"/>
          </p:cNvPicPr>
          <p:nvPr/>
        </p:nvPicPr>
        <p:blipFill>
          <a:blip r:embed="rId2"/>
          <a:stretch>
            <a:fillRect/>
          </a:stretch>
        </p:blipFill>
        <p:spPr>
          <a:xfrm>
            <a:off x="1190625" y="2371725"/>
            <a:ext cx="9810750" cy="2114550"/>
          </a:xfrm>
          <a:prstGeom prst="rect">
            <a:avLst/>
          </a:prstGeom>
        </p:spPr>
      </p:pic>
    </p:spTree>
    <p:extLst>
      <p:ext uri="{BB962C8B-B14F-4D97-AF65-F5344CB8AC3E}">
        <p14:creationId xmlns:p14="http://schemas.microsoft.com/office/powerpoint/2010/main" val="7880984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1692</Words>
  <Application>Microsoft Office PowerPoint</Application>
  <PresentationFormat>宽屏</PresentationFormat>
  <Paragraphs>243</Paragraphs>
  <Slides>47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等线</vt:lpstr>
      <vt:lpstr>等线 Light</vt:lpstr>
      <vt:lpstr>Arial</vt:lpstr>
      <vt:lpstr>Times New Roman</vt:lpstr>
      <vt:lpstr>Office 主题​​</vt:lpstr>
      <vt:lpstr>Stacked Borrows: An Aliasing Model for Rust</vt:lpstr>
      <vt:lpstr>motivation</vt:lpstr>
      <vt:lpstr>motivation</vt:lpstr>
      <vt:lpstr>motivation</vt:lpstr>
      <vt:lpstr>features involved</vt:lpstr>
      <vt:lpstr>features involved</vt:lpstr>
      <vt:lpstr>features involved</vt:lpstr>
      <vt:lpstr>features involved</vt:lpstr>
      <vt:lpstr>features involved</vt:lpstr>
      <vt:lpstr>Stacked Borrows — for mutable references</vt:lpstr>
      <vt:lpstr>Stacked Borrows — for mutable references</vt:lpstr>
      <vt:lpstr>Stacked Borrows — for mutable references</vt:lpstr>
      <vt:lpstr>Stacked Borrows — for mutable references</vt:lpstr>
      <vt:lpstr>Stacked Borrows — for mutable references</vt:lpstr>
      <vt:lpstr>Stacked Borrows — for raw pointers</vt:lpstr>
      <vt:lpstr>Stacked Borrows — for raw pointers</vt:lpstr>
      <vt:lpstr>Stacked Borrows — for raw pointers</vt:lpstr>
      <vt:lpstr>Stacked Borrows — retagging</vt:lpstr>
      <vt:lpstr>Stacked Borrows — retagging</vt:lpstr>
      <vt:lpstr>Stacked Borrows — retagging</vt:lpstr>
      <vt:lpstr>Stacked Borrows — a proof sketch for the optimization on mutable references</vt:lpstr>
      <vt:lpstr>Stacked Borrows — shared references</vt:lpstr>
      <vt:lpstr>Stacked Borrows — shared references</vt:lpstr>
      <vt:lpstr>Stacked Borrows — shared references</vt:lpstr>
      <vt:lpstr>Stacked Borrows — shared references</vt:lpstr>
      <vt:lpstr>Stacked Borrows — shared references</vt:lpstr>
      <vt:lpstr>Stacked Borrows — shared references</vt:lpstr>
      <vt:lpstr>Stacked Borrows — shared references</vt:lpstr>
      <vt:lpstr>Stacked Borrows — a proof sketch for the optimization on shared references</vt:lpstr>
      <vt:lpstr>Stacked Borrows — more advanced transformations</vt:lpstr>
      <vt:lpstr>Stacked Borrows — more advanced transformations</vt:lpstr>
      <vt:lpstr>Stacked Borrows — more advanced transformations</vt:lpstr>
      <vt:lpstr>Stacked Borrows — more advanced transformations</vt:lpstr>
      <vt:lpstr>Stacked Borrows — more advanced transformations</vt:lpstr>
      <vt:lpstr>Stacked Borrows — more advanced transformations</vt:lpstr>
      <vt:lpstr>Stacked Borrows — more advanced transformations</vt:lpstr>
      <vt:lpstr>Stacked Borrows — proof sketches for the optimizations</vt:lpstr>
      <vt:lpstr>Stacked Borrows — supporting interior mutability</vt:lpstr>
      <vt:lpstr>Stacked Borrows — supporting interior mutability</vt:lpstr>
      <vt:lpstr>Stacked Borrows — supporting interior mutability</vt:lpstr>
      <vt:lpstr>Stacked Borrows — supporting interior mutability</vt:lpstr>
      <vt:lpstr>Stacked Borrows — supporting interior mutability</vt:lpstr>
      <vt:lpstr>Stacked Borrows — supporting interior mutability</vt:lpstr>
      <vt:lpstr>Stacked Borrows — supporting interior mutability</vt:lpstr>
      <vt:lpstr>Stacked Borrows — formal definition and evaluation</vt:lpstr>
      <vt:lpstr>Stacked Borrows — conclusion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Stacked Borrows: An Aliasing Model for Rust</dc:title>
  <dc:creator>英 夏侯</dc:creator>
  <cp:lastModifiedBy>英 夏侯</cp:lastModifiedBy>
  <cp:revision>99</cp:revision>
  <dcterms:created xsi:type="dcterms:W3CDTF">2022-05-23T12:09:37Z</dcterms:created>
  <dcterms:modified xsi:type="dcterms:W3CDTF">2022-05-31T12:40:14Z</dcterms:modified>
</cp:coreProperties>
</file>