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5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BE347-0BF9-7544-96B5-485721F595EB}" type="datetimeFigureOut">
              <a:rPr kumimoji="1" lang="ko-Kore-KR" altLang="en-US" smtClean="0"/>
              <a:t>2022. 2. 17.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20293-E77E-CD42-84CD-932AD00D57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727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20293-E77E-CD42-84CD-932AD00D57B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285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20293-E77E-CD42-84CD-932AD00D57B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089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20293-E77E-CD42-84CD-932AD00D57B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038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20293-E77E-CD42-84CD-932AD00D57B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244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20293-E77E-CD42-84CD-932AD00D57B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703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20293-E77E-CD42-84CD-932AD00D57B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448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2A18-07A5-F143-969D-4F471ECFE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82C89-6EC6-9E4C-8B60-8465C5230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4D480-3C25-324E-B8E4-6573BAE7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39749-B7C8-1744-88EE-E39B1985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E02EE-C43D-9942-9238-69488B6F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45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9124-852F-5B43-998A-AD451375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D9AA7-9904-C34F-9E77-6783EB4F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0E160-8848-6F49-BBEA-49192AD9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7643E-9528-8248-913B-878D23D6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89EF8-549E-5B40-8409-E7DF87CF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20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D1770E-BEAE-EA4D-84FC-AF0EDE781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960E50-A56C-6147-8C66-536C36DC9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FDE8-DAE4-164E-8598-B9B4A0F4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B9120-4119-2B47-8E2E-B09B3020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64D10-7A8D-B34B-9DE0-F808E37C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3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0B59-CE65-4843-A5FE-7F034F17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93580-DB12-5741-B12D-540EAE90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FE98D-DFFC-864B-9BC1-F702E52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99687-D176-5740-B938-4D631690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B2A40-D48B-3F45-8A3A-11B838C4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1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4836-C4F5-2947-8DE9-AE423F63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D2E8E-2272-F542-9F50-4793CE35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F57A3-11FA-A642-8194-D13B01FA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37576-3025-964A-98C1-61557DCE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69AEE-A5F0-D04F-B59E-3453167B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43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9ED8-F836-3349-AAE0-9E6D98EE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23478-C538-9546-8614-E3A59A3E0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2B11B-5592-7847-A9F8-6FCD4AEE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90614-315F-4B46-A26A-99D699B0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0D0B8-4402-E545-B605-704340F1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5ADA9-E44F-EA43-A109-4E165BD8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89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D2C8F-E3D6-A145-8249-701200D1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87126-439F-634E-AFB6-06C0A008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8D5B3-8E3A-8B48-9CE3-27C458C1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66F0D-E1D9-3340-A1B4-383545C3A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27862-2A72-5C4D-A1A1-672AB93E6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2333B0-8F88-BC44-B836-01DC4CB9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B8779A-39AC-EB4C-9D8D-F93BD668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334DFC-4BC1-CB40-9FC2-C307C0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9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46234-B07A-FE42-80F7-D8135F60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2562E1-0291-5340-9818-3732A04B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224127-7CA1-2048-8FD0-17DA5F37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0B6A0E-F134-664D-8662-4564DC3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60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A927A-7DED-1A4A-8376-4677E61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3E6C83-8F70-BC4F-AE69-D8811552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A6EA2C-FACD-4D4B-8B8C-094EA2A2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19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44A3C-0922-B843-9D8E-9FFBEC30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AD84-83C1-9847-BF39-3EECB268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C34EB-3E39-9643-9725-A5F0870C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AEFE4-B0E2-F846-9D85-17AD2E6E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E2110-CAAD-BD47-AF07-0F046C55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E79DE-F4E1-5144-8126-420D027C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0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331D9-7C6F-4345-BD8C-F56B9C52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18052-C6D6-2049-A037-2A374CA7D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83706-2A34-5749-B8BE-5839FA183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3B752-05B0-ED4B-941A-D40DB26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8022C-52EC-2A4F-A0A6-6D975C37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DD1F3-A2DF-564D-9346-277801C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2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5BF2C1-9081-2849-BA8A-CFF44165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E9A8F-5077-0244-A3F8-AC2D42FB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B330F-4F6F-F946-9AEB-1932950D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15BC-86F0-F04C-B704-6FF9B7D905E3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0C906-296E-1A4B-A398-BEBAFEC2F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06918-22B7-7A4F-9180-B05EC78B0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6D6-44C3-1648-BEE4-D7756B5292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308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7CFCE-4E80-BF45-825E-06230750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ko-Kore-KR" altLang="en-US" b="1" dirty="0"/>
              <a:t>딥러닝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심층학습</a:t>
            </a:r>
            <a:endParaRPr kumimoji="1" lang="ko-Kore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76C90-FDAF-3243-9EB5-8F2BB532E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ko-Kore-KR" dirty="0"/>
              <a:t>Chapter 5.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기초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327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5E3CD-1F2A-C74B-8836-9006A252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하이퍼파라미터와</a:t>
            </a:r>
            <a:r>
              <a:rPr kumimoji="1" lang="ko-KR" altLang="en-US" dirty="0"/>
              <a:t> 검증 </a:t>
            </a:r>
            <a:r>
              <a:rPr kumimoji="1" lang="ko-KR" altLang="en-US" dirty="0" err="1"/>
              <a:t>데이터셋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82F73-DFF2-9245-9561-1E5BAC48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kumimoji="1" lang="ko-KR" altLang="en-US" b="1" dirty="0"/>
              <a:t>검증 </a:t>
            </a:r>
            <a:r>
              <a:rPr kumimoji="1" lang="ko-KR" altLang="en-US" b="1" dirty="0" err="1"/>
              <a:t>데이터셋</a:t>
            </a:r>
            <a:endParaRPr kumimoji="1"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CB6E3-908D-1845-98AE-940D7AFD460A}"/>
              </a:ext>
            </a:extLst>
          </p:cNvPr>
          <p:cNvSpPr txBox="1"/>
          <p:nvPr/>
        </p:nvSpPr>
        <p:spPr>
          <a:xfrm>
            <a:off x="1014448" y="2820838"/>
            <a:ext cx="16225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dirty="0"/>
              <a:t>훈련 </a:t>
            </a:r>
            <a:r>
              <a:rPr kumimoji="1" lang="ko-KR" altLang="en-US" dirty="0" err="1"/>
              <a:t>데이터셋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F9F00-BEC4-4F4C-B3CE-D786BA786E51}"/>
              </a:ext>
            </a:extLst>
          </p:cNvPr>
          <p:cNvSpPr txBox="1"/>
          <p:nvPr/>
        </p:nvSpPr>
        <p:spPr>
          <a:xfrm>
            <a:off x="5258270" y="2829465"/>
            <a:ext cx="1675459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dirty="0"/>
              <a:t> 검증 </a:t>
            </a:r>
            <a:r>
              <a:rPr kumimoji="1" lang="ko-KR" altLang="en-US" dirty="0" err="1"/>
              <a:t>데이터셋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3A01D-0E78-E543-AD6D-24C3C879C34D}"/>
              </a:ext>
            </a:extLst>
          </p:cNvPr>
          <p:cNvSpPr txBox="1"/>
          <p:nvPr/>
        </p:nvSpPr>
        <p:spPr>
          <a:xfrm>
            <a:off x="9502093" y="2820838"/>
            <a:ext cx="1675459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dirty="0"/>
              <a:t> 시험 </a:t>
            </a:r>
            <a:r>
              <a:rPr kumimoji="1" lang="ko-KR" altLang="en-US" dirty="0" err="1"/>
              <a:t>데이터셋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AFD961-8814-554C-AE18-C05D26AFD05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37008" y="3005504"/>
            <a:ext cx="2621262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078EDA-467B-6444-AEE8-F32C6DC4F07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933729" y="3005504"/>
            <a:ext cx="256836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263352-7D87-2043-B320-7751DBD11058}"/>
              </a:ext>
            </a:extLst>
          </p:cNvPr>
          <p:cNvSpPr txBox="1"/>
          <p:nvPr/>
        </p:nvSpPr>
        <p:spPr>
          <a:xfrm>
            <a:off x="4336720" y="3374836"/>
            <a:ext cx="388119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200" dirty="0"/>
              <a:t>훈련</a:t>
            </a:r>
            <a:r>
              <a:rPr kumimoji="1" lang="ko-KR" altLang="en-US" sz="1200" dirty="0"/>
              <a:t> 데이터셋으로 훈련을 마친 모델은 </a:t>
            </a:r>
            <a:br>
              <a:rPr kumimoji="1" lang="en-US" altLang="ko-KR" sz="1200" dirty="0"/>
            </a:br>
            <a:r>
              <a:rPr kumimoji="1" lang="ko-KR" altLang="en-US" sz="1200" dirty="0"/>
              <a:t>검증 </a:t>
            </a:r>
            <a:r>
              <a:rPr kumimoji="1" lang="ko-KR" altLang="en-US" sz="1200" dirty="0" err="1"/>
              <a:t>데이터셋을</a:t>
            </a:r>
            <a:r>
              <a:rPr kumimoji="1" lang="ko-KR" altLang="en-US" sz="1200" dirty="0"/>
              <a:t> 통해 정확도를 검증하며 </a:t>
            </a:r>
            <a:br>
              <a:rPr kumimoji="1" lang="en-US" altLang="ko-KR" sz="1200" dirty="0"/>
            </a:br>
            <a:r>
              <a:rPr kumimoji="1" lang="ko-KR" altLang="en-US" sz="1200" dirty="0" err="1"/>
              <a:t>하이퍼파라미터를</a:t>
            </a:r>
            <a:r>
              <a:rPr kumimoji="1" lang="ko-KR" altLang="en-US" sz="1200" dirty="0"/>
              <a:t> 튜닝한다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하이퍼파라미터를</a:t>
            </a:r>
            <a:r>
              <a:rPr kumimoji="1" lang="ko-KR" altLang="en-US" sz="1200" dirty="0"/>
              <a:t> 튜닝하는 과정에서</a:t>
            </a:r>
            <a:br>
              <a:rPr kumimoji="1" lang="en-US" altLang="ko-KR" sz="1200" dirty="0"/>
            </a:br>
            <a:r>
              <a:rPr kumimoji="1" lang="ko-KR" altLang="en-US" sz="1200" dirty="0"/>
              <a:t>모델은 </a:t>
            </a:r>
            <a:r>
              <a:rPr kumimoji="1" lang="ko-KR" altLang="en-US" sz="1200" dirty="0" err="1"/>
              <a:t>검증용</a:t>
            </a:r>
            <a:r>
              <a:rPr kumimoji="1" lang="ko-KR" altLang="en-US" sz="1200" dirty="0"/>
              <a:t> 데이터의 정확도를 높이는 방향으로</a:t>
            </a:r>
            <a:br>
              <a:rPr kumimoji="1" lang="en-US" altLang="ko-KR" sz="1200" dirty="0"/>
            </a:br>
            <a:r>
              <a:rPr kumimoji="1" lang="ko-KR" altLang="en-US" sz="1200" dirty="0"/>
              <a:t>수정된다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2A465-BE8D-B448-A18F-75300E1CA5DD}"/>
              </a:ext>
            </a:extLst>
          </p:cNvPr>
          <p:cNvSpPr txBox="1"/>
          <p:nvPr/>
        </p:nvSpPr>
        <p:spPr>
          <a:xfrm>
            <a:off x="8912458" y="3374836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모델이 한 번도 보지 못한 </a:t>
            </a:r>
            <a:r>
              <a:rPr kumimoji="1" lang="ko-KR" altLang="en-US" sz="1200" dirty="0" err="1"/>
              <a:t>데이터셋</a:t>
            </a:r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모델에 대한 평가를 수행한다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4C53E-3013-5849-9BD5-17FB23F9B836}"/>
              </a:ext>
            </a:extLst>
          </p:cNvPr>
          <p:cNvSpPr txBox="1"/>
          <p:nvPr/>
        </p:nvSpPr>
        <p:spPr>
          <a:xfrm>
            <a:off x="1014448" y="5469147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6:2:2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8:1:1</a:t>
            </a:r>
            <a:r>
              <a:rPr kumimoji="1" lang="ko-KR" altLang="en-US" dirty="0"/>
              <a:t> 비율로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나눈다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902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C3D3-3DC2-9C46-8EB7-AC3DB1E6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5.1 </a:t>
            </a:r>
            <a:r>
              <a:rPr kumimoji="1" lang="ko-KR" altLang="en-US" dirty="0"/>
              <a:t>학습 알고리즘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642-5739-3942-A35A-9A301C9A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ko-Kore-KR" altLang="en-US" dirty="0"/>
              <a:t>학습이란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514350" indent="-514350">
              <a:buFont typeface="+mj-lt"/>
              <a:buAutoNum type="arabicParenR" startAt="2"/>
            </a:pPr>
            <a:r>
              <a:rPr kumimoji="1" lang="ko-KR" altLang="en-US" dirty="0"/>
              <a:t>학습 알고리즘의 종류</a:t>
            </a:r>
            <a:endParaRPr kumimoji="1" lang="en-US" altLang="ko-KR" dirty="0"/>
          </a:p>
          <a:p>
            <a:endParaRPr kumimoji="1" lang="en-US" altLang="ko-KR" sz="100" dirty="0"/>
          </a:p>
          <a:p>
            <a:pPr lvl="1"/>
            <a:r>
              <a:rPr kumimoji="1" lang="ko-KR" altLang="en-US" sz="1800" b="1" dirty="0"/>
              <a:t>분류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이진 분류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다중 분류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와 </a:t>
            </a:r>
            <a:r>
              <a:rPr kumimoji="1" lang="ko-KR" altLang="en-US" sz="1800" b="1" u="sng" dirty="0"/>
              <a:t>회귀</a:t>
            </a:r>
            <a:r>
              <a:rPr kumimoji="1" lang="en-US" altLang="ko-KR" sz="1800" dirty="0"/>
              <a:t>(</a:t>
            </a:r>
            <a:r>
              <a:rPr kumimoji="1" lang="ko-KR" altLang="en-US" sz="1800" dirty="0" err="1"/>
              <a:t>시계열</a:t>
            </a:r>
            <a:r>
              <a:rPr kumimoji="1" lang="ko-KR" altLang="en-US" sz="1800" dirty="0"/>
              <a:t> 데이터를 이용한 주가 예측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생산량 예측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지수 예측 등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ko-KR" altLang="en-US" sz="1800" dirty="0"/>
              <a:t>전사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기계번역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구조화된 출력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이상 감지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합성 및 샘플링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결측 값의 대치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소음 제거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밀도 추정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확률 질량 함수 추정 등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교재에서는 학습 알고리즘을 </a:t>
            </a:r>
            <a:r>
              <a:rPr kumimoji="1" lang="en-US" altLang="ko-KR" sz="1800" dirty="0"/>
              <a:t>Task(T)</a:t>
            </a:r>
            <a:r>
              <a:rPr kumimoji="1" lang="ko-KR" altLang="en-US" sz="1800" dirty="0" err="1"/>
              <a:t>라고</a:t>
            </a:r>
            <a:r>
              <a:rPr kumimoji="1" lang="ko-KR" altLang="en-US" sz="1800" dirty="0"/>
              <a:t> 표현한다</a:t>
            </a:r>
            <a:r>
              <a:rPr kumimoji="1" lang="en-US" altLang="ko-KR" sz="1800" dirty="0"/>
              <a:t>.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DF806-D0F3-8A40-AD58-B9DB7AE3BFAF}"/>
              </a:ext>
            </a:extLst>
          </p:cNvPr>
          <p:cNvSpPr txBox="1"/>
          <p:nvPr/>
        </p:nvSpPr>
        <p:spPr>
          <a:xfrm>
            <a:off x="2874787" y="2671480"/>
            <a:ext cx="877163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ore-KR" altLang="en-US" dirty="0"/>
              <a:t>데이터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DC1404-3B58-DB40-A55C-5D0DA8D07B1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51950" y="2856146"/>
            <a:ext cx="153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9ABD92-00CD-0849-A598-1F7FA6DDA796}"/>
              </a:ext>
            </a:extLst>
          </p:cNvPr>
          <p:cNvSpPr txBox="1"/>
          <p:nvPr/>
        </p:nvSpPr>
        <p:spPr>
          <a:xfrm>
            <a:off x="5284720" y="2671480"/>
            <a:ext cx="16225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ore-KR" altLang="en-US" dirty="0"/>
              <a:t>학습</a:t>
            </a:r>
            <a:r>
              <a:rPr kumimoji="1" lang="ko-KR" altLang="en-US" dirty="0"/>
              <a:t> 알고리즘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3BC78-BFF8-1644-BA77-2D876A3B820C}"/>
              </a:ext>
            </a:extLst>
          </p:cNvPr>
          <p:cNvSpPr txBox="1"/>
          <p:nvPr/>
        </p:nvSpPr>
        <p:spPr>
          <a:xfrm>
            <a:off x="4234530" y="3183098"/>
            <a:ext cx="392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/>
              <a:t>주어진</a:t>
            </a:r>
            <a:r>
              <a:rPr kumimoji="1" lang="ko-KR" altLang="en-US" sz="1200" dirty="0"/>
              <a:t> 데이터로부터 규칙성을 찾는다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ko-KR" altLang="en-US" sz="1200" dirty="0"/>
              <a:t>이 과정을 </a:t>
            </a:r>
            <a:r>
              <a:rPr kumimoji="1" lang="ko-KR" altLang="en-US" sz="1200" b="1" dirty="0"/>
              <a:t>훈련</a:t>
            </a:r>
            <a:r>
              <a:rPr kumimoji="1" lang="en-US" altLang="ko-KR" sz="1200" b="1" dirty="0"/>
              <a:t>(training)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또는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학습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(learning)</a:t>
            </a:r>
            <a:r>
              <a:rPr kumimoji="1" lang="ko-KR" altLang="en-US" sz="1200" dirty="0"/>
              <a:t>이라고 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6F938-7A3C-5F46-8134-5E1B113E0DE2}"/>
              </a:ext>
            </a:extLst>
          </p:cNvPr>
          <p:cNvSpPr txBox="1"/>
          <p:nvPr/>
        </p:nvSpPr>
        <p:spPr>
          <a:xfrm>
            <a:off x="8635300" y="2671480"/>
            <a:ext cx="646331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BDE0E2-52A5-6A46-AA6A-47FF983CA26E}"/>
              </a:ext>
            </a:extLst>
          </p:cNvPr>
          <p:cNvCxnSpPr>
            <a:cxnSpLocks/>
          </p:cNvCxnSpPr>
          <p:nvPr/>
        </p:nvCxnSpPr>
        <p:spPr>
          <a:xfrm>
            <a:off x="6907280" y="2856146"/>
            <a:ext cx="172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1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C3D3-3DC2-9C46-8EB7-AC3DB1E6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5.1 </a:t>
            </a:r>
            <a:r>
              <a:rPr kumimoji="1" lang="ko-KR" altLang="en-US" dirty="0"/>
              <a:t>학습 알고리즘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642-5739-3942-A35A-9A301C9A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kumimoji="1" lang="ko-KR" altLang="en-US" dirty="0"/>
              <a:t>성능 측정</a:t>
            </a:r>
            <a:endParaRPr kumimoji="1" lang="en-US" altLang="ko-KR" dirty="0"/>
          </a:p>
          <a:p>
            <a:pPr lvl="1"/>
            <a:endParaRPr kumimoji="1" lang="en-US" altLang="ko-KR" sz="100" dirty="0"/>
          </a:p>
          <a:p>
            <a:pPr marL="914400" lvl="1" indent="-457200">
              <a:buFont typeface="+mj-lt"/>
              <a:buAutoNum type="alphaLcParenR"/>
            </a:pPr>
            <a:r>
              <a:rPr kumimoji="1" lang="ko-KR" altLang="en-US" dirty="0"/>
              <a:t>정확도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분류 문제에서 주로 사용되는 수치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학습 알고리즘이 얼마나 올바른 결과를 내는지에 대한 수치</a:t>
            </a:r>
            <a:endParaRPr kumimoji="1" lang="en-US" altLang="ko-KR" dirty="0"/>
          </a:p>
          <a:p>
            <a:pPr marL="1371600" lvl="2" indent="-457200">
              <a:buFont typeface="+mj-lt"/>
              <a:buAutoNum type="alphaLcParenR"/>
            </a:pPr>
            <a:endParaRPr kumimoji="1" lang="en-US" altLang="ko-KR" dirty="0"/>
          </a:p>
          <a:p>
            <a:pPr marL="914400" lvl="1" indent="-457200">
              <a:buFont typeface="+mj-lt"/>
              <a:buAutoNum type="alphaLcParenR"/>
            </a:pPr>
            <a:r>
              <a:rPr kumimoji="1" lang="ko-KR" altLang="en-US" dirty="0"/>
              <a:t>오차율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arenR"/>
            </a:pPr>
            <a:endParaRPr kumimoji="1"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9FAC7A-FA54-1649-8338-E66CE50D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35" y="4286006"/>
            <a:ext cx="3793050" cy="22068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925351-7683-AC43-8CD4-C59B90758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21" y="4596629"/>
            <a:ext cx="2473674" cy="15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C3D3-3DC2-9C46-8EB7-AC3DB1E6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5.1 </a:t>
            </a:r>
            <a:r>
              <a:rPr kumimoji="1" lang="ko-KR" altLang="en-US" dirty="0"/>
              <a:t>학습 알고리즘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642-5739-3942-A35A-9A301C9A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kumimoji="1" lang="ko-KR" altLang="en-US" dirty="0"/>
              <a:t>학습</a:t>
            </a:r>
            <a:endParaRPr kumimoji="1" lang="en-US" altLang="ko-KR" dirty="0"/>
          </a:p>
          <a:p>
            <a:pPr marL="914400" lvl="1" indent="-457200">
              <a:buFont typeface="+mj-lt"/>
              <a:buAutoNum type="alphaLcParenR"/>
            </a:pPr>
            <a:r>
              <a:rPr kumimoji="1" lang="ko-KR" altLang="en-US" dirty="0"/>
              <a:t>비지도 학습</a:t>
            </a:r>
            <a:endParaRPr kumimoji="1" lang="en-US" altLang="ko-KR" dirty="0"/>
          </a:p>
          <a:p>
            <a:pPr marL="914400" lvl="1" indent="-457200">
              <a:buFont typeface="+mj-lt"/>
              <a:buAutoNum type="alphaLcParenR"/>
            </a:pPr>
            <a:endParaRPr kumimoji="1" lang="en-US" altLang="ko-KR" dirty="0"/>
          </a:p>
          <a:p>
            <a:pPr marL="914400" lvl="1" indent="-457200">
              <a:buFont typeface="+mj-lt"/>
              <a:buAutoNum type="alphaLcParenR"/>
            </a:pPr>
            <a:endParaRPr kumimoji="1" lang="en-US" altLang="ko-KR" dirty="0"/>
          </a:p>
          <a:p>
            <a:pPr marL="914400" lvl="1" indent="-457200">
              <a:buFont typeface="+mj-lt"/>
              <a:buAutoNum type="alphaLcParenR"/>
            </a:pPr>
            <a:endParaRPr kumimoji="1" lang="en-US" altLang="ko-KR" dirty="0"/>
          </a:p>
          <a:p>
            <a:pPr marL="914400" lvl="1" indent="-457200">
              <a:buFont typeface="+mj-lt"/>
              <a:buAutoNum type="alphaLcParenR"/>
            </a:pPr>
            <a:endParaRPr kumimoji="1" lang="en-US" altLang="ko-KR" dirty="0"/>
          </a:p>
          <a:p>
            <a:pPr marL="914400" lvl="1" indent="-457200">
              <a:buFont typeface="+mj-lt"/>
              <a:buAutoNum type="alphaLcParenR"/>
            </a:pPr>
            <a:r>
              <a:rPr kumimoji="1" lang="ko-KR" altLang="en-US" dirty="0"/>
              <a:t>지도 학습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arenR"/>
            </a:pP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0BF8F-6C6C-1046-A7DF-2934AE295EC5}"/>
              </a:ext>
            </a:extLst>
          </p:cNvPr>
          <p:cNvSpPr txBox="1"/>
          <p:nvPr/>
        </p:nvSpPr>
        <p:spPr>
          <a:xfrm>
            <a:off x="2848908" y="2917382"/>
            <a:ext cx="877163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ko-Kore-KR" altLang="en-US" dirty="0"/>
              <a:t>데이터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E08D1C-DDBE-B043-AA01-138D66CB21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26071" y="3102048"/>
            <a:ext cx="153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B5BA08-8F69-4F40-9131-0ACB508DA892}"/>
              </a:ext>
            </a:extLst>
          </p:cNvPr>
          <p:cNvSpPr txBox="1"/>
          <p:nvPr/>
        </p:nvSpPr>
        <p:spPr>
          <a:xfrm>
            <a:off x="5258841" y="2917382"/>
            <a:ext cx="16225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ko-Kore-KR" altLang="en-US" dirty="0"/>
              <a:t>학습</a:t>
            </a:r>
            <a:r>
              <a:rPr kumimoji="1" lang="ko-KR" altLang="en-US" dirty="0"/>
              <a:t> 알고리즘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BB59-8B79-1642-A7F2-F448E5CC92EA}"/>
              </a:ext>
            </a:extLst>
          </p:cNvPr>
          <p:cNvSpPr txBox="1"/>
          <p:nvPr/>
        </p:nvSpPr>
        <p:spPr>
          <a:xfrm>
            <a:off x="2322320" y="3380703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50" dirty="0"/>
              <a:t>정답 레이블이 없는 데이터</a:t>
            </a:r>
            <a:endParaRPr kumimoji="1"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81008-7BE8-794C-9E70-315EC7A62F87}"/>
              </a:ext>
            </a:extLst>
          </p:cNvPr>
          <p:cNvSpPr txBox="1"/>
          <p:nvPr/>
        </p:nvSpPr>
        <p:spPr>
          <a:xfrm>
            <a:off x="8609421" y="2917382"/>
            <a:ext cx="646331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92A2E4-0444-B444-BB98-C0EEF6CAC0D2}"/>
              </a:ext>
            </a:extLst>
          </p:cNvPr>
          <p:cNvCxnSpPr>
            <a:cxnSpLocks/>
          </p:cNvCxnSpPr>
          <p:nvPr/>
        </p:nvCxnSpPr>
        <p:spPr>
          <a:xfrm>
            <a:off x="6881401" y="3102048"/>
            <a:ext cx="172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005CAB-E537-CB43-9E5F-3525AB825BEF}"/>
              </a:ext>
            </a:extLst>
          </p:cNvPr>
          <p:cNvSpPr txBox="1"/>
          <p:nvPr/>
        </p:nvSpPr>
        <p:spPr>
          <a:xfrm>
            <a:off x="5077061" y="3380703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비슷한 </a:t>
            </a:r>
            <a:r>
              <a:rPr kumimoji="1" lang="ko-KR" altLang="en-US" sz="1000" dirty="0" err="1"/>
              <a:t>특징끼리</a:t>
            </a:r>
            <a:r>
              <a:rPr kumimoji="1" lang="ko-KR" altLang="en-US" sz="1000" dirty="0"/>
              <a:t>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군집화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 err="1"/>
              <a:t>라벨링</a:t>
            </a:r>
            <a:r>
              <a:rPr kumimoji="1" lang="ko-KR" altLang="en-US" sz="1000" dirty="0"/>
              <a:t> 되어있지 않는 데이터로부터 패턴이나 형태를 찾음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예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과일의 이름이 </a:t>
            </a:r>
            <a:r>
              <a:rPr kumimoji="1" lang="ko-KR" altLang="en-US" sz="1000" dirty="0" err="1"/>
              <a:t>라벨링</a:t>
            </a:r>
            <a:r>
              <a:rPr kumimoji="1" lang="ko-KR" altLang="en-US" sz="1000" dirty="0"/>
              <a:t> 되어있지 않은 사진에 대해 </a:t>
            </a:r>
            <a:br>
              <a:rPr kumimoji="1" lang="en-US" altLang="ko-KR" sz="1000" dirty="0"/>
            </a:br>
            <a:r>
              <a:rPr kumimoji="1" lang="ko-KR" altLang="en-US" sz="1000" dirty="0"/>
              <a:t>색깔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모양 등의 특징을 토대로 </a:t>
            </a:r>
            <a:r>
              <a:rPr kumimoji="1" lang="ko-KR" altLang="en-US" sz="1000" dirty="0" err="1"/>
              <a:t>군집화하여</a:t>
            </a:r>
            <a:r>
              <a:rPr kumimoji="1" lang="ko-KR" altLang="en-US" sz="1000" dirty="0"/>
              <a:t> 결과 예측</a:t>
            </a:r>
            <a:endParaRPr kumimoji="1" lang="en-US" altLang="ko-KR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A38DC-D963-3B47-8344-7A5FC6994F3A}"/>
              </a:ext>
            </a:extLst>
          </p:cNvPr>
          <p:cNvSpPr txBox="1"/>
          <p:nvPr/>
        </p:nvSpPr>
        <p:spPr>
          <a:xfrm>
            <a:off x="2848908" y="4985213"/>
            <a:ext cx="877163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ko-Kore-KR" altLang="en-US" dirty="0"/>
              <a:t>데이터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866BD7-D7E5-CB43-BFFC-1210B4AA245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726071" y="5169879"/>
            <a:ext cx="153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BB37C-6964-DC40-BB01-6DA3054192D5}"/>
              </a:ext>
            </a:extLst>
          </p:cNvPr>
          <p:cNvSpPr txBox="1"/>
          <p:nvPr/>
        </p:nvSpPr>
        <p:spPr>
          <a:xfrm>
            <a:off x="5258841" y="4985213"/>
            <a:ext cx="16225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ko-Kore-KR" altLang="en-US" dirty="0"/>
              <a:t>학습</a:t>
            </a:r>
            <a:r>
              <a:rPr kumimoji="1" lang="ko-KR" altLang="en-US" dirty="0"/>
              <a:t> 알고리즘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48A67B-DA05-7E45-BA39-389CDC2DE608}"/>
              </a:ext>
            </a:extLst>
          </p:cNvPr>
          <p:cNvSpPr txBox="1"/>
          <p:nvPr/>
        </p:nvSpPr>
        <p:spPr>
          <a:xfrm>
            <a:off x="2322321" y="5448534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50" dirty="0"/>
              <a:t>정답 레이블이 있는 데이터</a:t>
            </a:r>
            <a:endParaRPr kumimoji="1" lang="en-US" altLang="ko-KR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A31C0-12F1-D94B-BB23-DB8F2EFCA67D}"/>
              </a:ext>
            </a:extLst>
          </p:cNvPr>
          <p:cNvSpPr txBox="1"/>
          <p:nvPr/>
        </p:nvSpPr>
        <p:spPr>
          <a:xfrm>
            <a:off x="8609421" y="4985213"/>
            <a:ext cx="646331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ED8051-B274-C849-9F98-5E996BD79FF5}"/>
              </a:ext>
            </a:extLst>
          </p:cNvPr>
          <p:cNvCxnSpPr>
            <a:cxnSpLocks/>
          </p:cNvCxnSpPr>
          <p:nvPr/>
        </p:nvCxnSpPr>
        <p:spPr>
          <a:xfrm>
            <a:off x="6881401" y="5169879"/>
            <a:ext cx="172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C3D3-3DC2-9C46-8EB7-AC3DB1E6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5.1 </a:t>
            </a:r>
            <a:r>
              <a:rPr kumimoji="1" lang="ko-KR" altLang="en-US" dirty="0"/>
              <a:t>학습 알고리즘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642-5739-3942-A35A-9A301C9A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kumimoji="1" lang="ko-KR" altLang="en-US" dirty="0"/>
              <a:t>선형 회귀 문제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arenR"/>
            </a:pPr>
            <a:endParaRPr kumimoji="1"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AF651D-EE00-EB42-9697-FCC5DB0D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157" y="2620963"/>
            <a:ext cx="3733800" cy="355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450102-6C24-B043-8091-A2F13E3E30D6}"/>
                  </a:ext>
                </a:extLst>
              </p:cNvPr>
              <p:cNvSpPr txBox="1"/>
              <p:nvPr/>
            </p:nvSpPr>
            <p:spPr>
              <a:xfrm>
                <a:off x="7366957" y="3290500"/>
                <a:ext cx="9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450102-6C24-B043-8091-A2F13E3E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957" y="3290500"/>
                <a:ext cx="934038" cy="276999"/>
              </a:xfrm>
              <a:prstGeom prst="rect">
                <a:avLst/>
              </a:prstGeom>
              <a:blipFill>
                <a:blip r:embed="rId4"/>
                <a:stretch>
                  <a:fillRect l="-5333" t="-9091" r="-2667" b="-409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25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C3D3-3DC2-9C46-8EB7-AC3DB1E6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5.1 </a:t>
            </a:r>
            <a:r>
              <a:rPr kumimoji="1" lang="ko-KR" altLang="en-US" dirty="0"/>
              <a:t>학습 알고리즘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4C1642-5739-3942-A35A-9A301C9A5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 startAt="6"/>
                </a:pPr>
                <a:r>
                  <a:rPr kumimoji="1" lang="ko-KR" altLang="en-US" dirty="0"/>
                  <a:t>비용 함수</a:t>
                </a:r>
                <a:r>
                  <a:rPr kumimoji="1" lang="en-US" altLang="ko-KR" dirty="0"/>
                  <a:t>(Cost Function)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평균 제곱 오차</a:t>
                </a:r>
                <a:r>
                  <a:rPr kumimoji="1" lang="en-US" altLang="ko-KR" dirty="0"/>
                  <a:t>(Mean Squared Error)</a:t>
                </a:r>
              </a:p>
              <a:p>
                <a:pPr marL="514350" indent="-514350">
                  <a:buFont typeface="+mj-lt"/>
                  <a:buAutoNum type="arabicParenR" startAt="6"/>
                </a:pPr>
                <a:endParaRPr kumimoji="1" lang="en-US" altLang="ko-KR" sz="1050" dirty="0"/>
              </a:p>
              <a:p>
                <a:pPr lvl="1"/>
                <a:r>
                  <a:rPr kumimoji="1" lang="ko-KR" altLang="en-US" sz="2000" dirty="0"/>
                  <a:t>목적 함수</a:t>
                </a:r>
                <a:r>
                  <a:rPr kumimoji="1" lang="en-US" altLang="ko-KR" sz="2000" dirty="0"/>
                  <a:t>(Objective Function) =</a:t>
                </a:r>
                <a:r>
                  <a:rPr kumimoji="1" lang="ko-KR" altLang="en-US" sz="2000" dirty="0"/>
                  <a:t> 비용 함수</a:t>
                </a:r>
                <a:r>
                  <a:rPr kumimoji="1" lang="en-US" altLang="ko-KR" sz="2000" dirty="0"/>
                  <a:t>(Cost Function)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=</a:t>
                </a:r>
                <a:r>
                  <a:rPr kumimoji="1" lang="ko-KR" altLang="en-US" sz="2000" dirty="0"/>
                  <a:t> 손실 함수</a:t>
                </a:r>
                <a:r>
                  <a:rPr kumimoji="1" lang="en-US" altLang="ko-KR" sz="2000" dirty="0"/>
                  <a:t>(Loss Function)</a:t>
                </a:r>
                <a:br>
                  <a:rPr kumimoji="1" lang="en-US" altLang="ko-KR" sz="2000" dirty="0"/>
                </a:br>
                <a:endParaRPr kumimoji="1"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kumimoji="1" lang="en-US" altLang="ko-KR" sz="2000" dirty="0"/>
                </a:br>
                <a:br>
                  <a:rPr kumimoji="1" lang="en-US" altLang="ko-KR" sz="2000" dirty="0"/>
                </a:br>
                <a:r>
                  <a:rPr kumimoji="1" lang="ko-KR" altLang="en-US" sz="2000" dirty="0"/>
                  <a:t>주어진 데이터에서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의 관계를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이용하여 표현한다</a:t>
                </a:r>
                <a:r>
                  <a:rPr kumimoji="1" lang="en-US" altLang="ko-KR" sz="2000" dirty="0"/>
                  <a:t>.</a:t>
                </a:r>
                <a:br>
                  <a:rPr kumimoji="1" lang="en-US" altLang="ko-KR" sz="2000" dirty="0"/>
                </a:br>
                <a:br>
                  <a:rPr kumimoji="1" lang="en-US" altLang="ko-KR" sz="2000" dirty="0"/>
                </a:br>
                <a:r>
                  <a:rPr kumimoji="1" lang="ko-KR" altLang="en-US" sz="2000" dirty="0" err="1"/>
                  <a:t>머신러닝은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찾기 위해서 </a:t>
                </a:r>
                <a:r>
                  <a:rPr kumimoji="1" lang="ko-KR" altLang="en-US" sz="2000" dirty="0" err="1"/>
                  <a:t>실제값과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예측값의</a:t>
                </a:r>
                <a:r>
                  <a:rPr kumimoji="1" lang="ko-KR" altLang="en-US" sz="2000" dirty="0"/>
                  <a:t> 오차를 계산하는 식을 세우고 </a:t>
                </a:r>
                <a:br>
                  <a:rPr kumimoji="1" lang="en-US" altLang="ko-KR" sz="2000" dirty="0"/>
                </a:br>
                <a:r>
                  <a:rPr kumimoji="1" lang="ko-KR" altLang="en-US" sz="2000" dirty="0"/>
                  <a:t>이 값을 최소화하는 방향으로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찾는다</a:t>
                </a:r>
                <a:r>
                  <a:rPr kumimoji="1" lang="en-US" altLang="ko-KR" sz="2000" dirty="0"/>
                  <a:t>.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4C1642-5739-3942-A35A-9A301C9A5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2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C3D3-3DC2-9C46-8EB7-AC3DB1E6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5.1 </a:t>
            </a:r>
            <a:r>
              <a:rPr kumimoji="1" lang="ko-KR" altLang="en-US" dirty="0"/>
              <a:t>학습 알고리즘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642-5739-3942-A35A-9A301C9A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kumimoji="1" lang="ko-KR" altLang="en-US" dirty="0"/>
              <a:t>비용 함수</a:t>
            </a:r>
            <a:r>
              <a:rPr kumimoji="1" lang="en-US" altLang="ko-KR" dirty="0"/>
              <a:t>(Cost Function)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평균 제곱 오차</a:t>
            </a:r>
            <a:r>
              <a:rPr kumimoji="1" lang="en-US" altLang="ko-KR" dirty="0"/>
              <a:t>(Mean Squared Error)</a:t>
            </a:r>
          </a:p>
          <a:p>
            <a:pPr marL="514350" indent="-514350">
              <a:buFont typeface="+mj-lt"/>
              <a:buAutoNum type="arabicParenR" startAt="6"/>
            </a:pPr>
            <a:endParaRPr kumimoji="1" lang="en-US" altLang="ko-KR" sz="100" dirty="0"/>
          </a:p>
          <a:p>
            <a:pPr marL="1371600" lvl="2" indent="-457200">
              <a:buFont typeface="+mj-lt"/>
              <a:buAutoNum type="arabicParenR"/>
            </a:pPr>
            <a:endParaRPr kumimoji="1"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D6BE0D-50DF-5849-95F5-A3FA04E7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5796"/>
            <a:ext cx="4513581" cy="27709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407969-C6A2-A14D-AF4E-A8D3F176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90" y="3175614"/>
            <a:ext cx="2669862" cy="16513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3FE9F8-32E7-E74B-8414-B54E40BED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661" y="3128619"/>
            <a:ext cx="3178648" cy="5158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1006F9-4DC0-E04C-97A0-204ED4FFB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599" y="3779389"/>
            <a:ext cx="2260001" cy="443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D775B3-E216-294E-942C-34E2C4434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599" y="4358133"/>
            <a:ext cx="2101290" cy="4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60DB-61B5-AD48-889C-E660B93D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.2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수용량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과적합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과소적합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3792AB-8BF9-C045-B317-F25A7A83F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30" y="2053365"/>
            <a:ext cx="5479495" cy="3113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E054B-A2CB-3C4B-8A7D-CC0E3D0042AB}"/>
              </a:ext>
            </a:extLst>
          </p:cNvPr>
          <p:cNvSpPr txBox="1"/>
          <p:nvPr/>
        </p:nvSpPr>
        <p:spPr>
          <a:xfrm>
            <a:off x="5917720" y="1763496"/>
            <a:ext cx="60901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R" altLang="en-US" b="1" dirty="0" err="1"/>
              <a:t>과소적합</a:t>
            </a:r>
            <a:r>
              <a:rPr kumimoji="1" lang="ko-KR" altLang="en-US" b="1" dirty="0"/>
              <a:t> 영역</a:t>
            </a:r>
            <a:endParaRPr kumimoji="1" lang="en-US" altLang="ko-KR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훈련을 덜 한 상태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훈련 횟수인 </a:t>
            </a:r>
            <a:r>
              <a:rPr kumimoji="1" lang="en-US" altLang="ko-KR" dirty="0"/>
              <a:t>Epoch</a:t>
            </a:r>
            <a:r>
              <a:rPr kumimoji="1" lang="ko-KR" altLang="en-US" dirty="0"/>
              <a:t>가 지나치게 적으면 발생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훈련 오차와 일반화 오차가 둘 다 높다</a:t>
            </a:r>
            <a:r>
              <a:rPr kumimoji="1"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/>
              <a:t>과적합</a:t>
            </a:r>
            <a:r>
              <a:rPr kumimoji="1" lang="ko-KR" altLang="en-US" b="1" dirty="0"/>
              <a:t> 영역</a:t>
            </a:r>
            <a:endParaRPr kumimoji="1" lang="en-US" altLang="ko-KR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훈련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데이터를 과하게 학습한 경우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훈련 데이터에 대해서는 오차가 낮지만</a:t>
            </a:r>
            <a:br>
              <a:rPr kumimoji="1" lang="en-US" altLang="ko-KR" dirty="0"/>
            </a:br>
            <a:r>
              <a:rPr kumimoji="1" lang="ko-KR" altLang="en-US" dirty="0"/>
              <a:t>테스트 데이터에 대해서는 오차가 크기 때문에</a:t>
            </a:r>
            <a:br>
              <a:rPr kumimoji="1" lang="en-US" altLang="ko-KR" dirty="0"/>
            </a:br>
            <a:r>
              <a:rPr kumimoji="1" lang="ko-KR" altLang="en-US" dirty="0"/>
              <a:t>그 둘의 오차가 점점 증가하는 것을 확인할 수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과적합을</a:t>
            </a:r>
            <a:r>
              <a:rPr kumimoji="1" lang="ko-KR" altLang="en-US" dirty="0"/>
              <a:t> 막기 위해 드롭 아웃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조기 종료와 같은 </a:t>
            </a:r>
            <a:br>
              <a:rPr kumimoji="1" lang="en-US" altLang="ko-KR" dirty="0"/>
            </a:br>
            <a:r>
              <a:rPr kumimoji="1" lang="ko-KR" altLang="en-US" dirty="0"/>
              <a:t>몇 가지 방법이 존재한다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56014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5E3CD-1F2A-C74B-8836-9006A252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하이퍼파라미터와</a:t>
            </a:r>
            <a:r>
              <a:rPr kumimoji="1" lang="ko-KR" altLang="en-US" dirty="0"/>
              <a:t> 검증 </a:t>
            </a:r>
            <a:r>
              <a:rPr kumimoji="1" lang="ko-KR" altLang="en-US" dirty="0" err="1"/>
              <a:t>데이터셋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82F73-DFF2-9245-9561-1E5BAC48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kumimoji="1" lang="ko-KR" altLang="en-US" b="1" dirty="0" err="1"/>
              <a:t>파라미터</a:t>
            </a:r>
            <a:endParaRPr kumimoji="1" lang="en-US" altLang="ko-KR" b="1" dirty="0"/>
          </a:p>
          <a:p>
            <a:pPr lvl="1"/>
            <a:r>
              <a:rPr kumimoji="1" lang="ko-KR" altLang="en-US" dirty="0"/>
              <a:t>가중치와 편향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학습을 하는 동안 계속 값이 변하는 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모델이 학습하는 과정에서 얻어지는 값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514350" indent="-514350">
              <a:buFont typeface="+mj-lt"/>
              <a:buAutoNum type="arabicParenR"/>
            </a:pPr>
            <a:r>
              <a:rPr kumimoji="1" lang="ko-KR" altLang="en-US" b="1" dirty="0" err="1"/>
              <a:t>하이퍼파라미터</a:t>
            </a:r>
            <a:endParaRPr kumimoji="1" lang="en-US" altLang="ko-KR" b="1" dirty="0"/>
          </a:p>
          <a:p>
            <a:pPr lvl="1"/>
            <a:r>
              <a:rPr kumimoji="1" lang="ko-KR" altLang="en-US" dirty="0"/>
              <a:t>개발자가 직접 정할 수 있는 변수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학습률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뉴런의 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신경망의 층 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67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466</Words>
  <Application>Microsoft Macintosh PowerPoint</Application>
  <PresentationFormat>와이드스크린</PresentationFormat>
  <Paragraphs>92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테마</vt:lpstr>
      <vt:lpstr>딥러닝 심층학습</vt:lpstr>
      <vt:lpstr>5.1 학습 알고리즘</vt:lpstr>
      <vt:lpstr>5.1 학습 알고리즘</vt:lpstr>
      <vt:lpstr>5.1 학습 알고리즘</vt:lpstr>
      <vt:lpstr>5.1 학습 알고리즘</vt:lpstr>
      <vt:lpstr>5.1 학습 알고리즘</vt:lpstr>
      <vt:lpstr>5.1 학습 알고리즘</vt:lpstr>
      <vt:lpstr>5.2 수용량, 과적합, 과소적합</vt:lpstr>
      <vt:lpstr>5.3. 하이퍼파라미터와 검증 데이터셋</vt:lpstr>
      <vt:lpstr>5.3. 하이퍼파라미터와 검증 데이터셋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심층학습</dc:title>
  <dc:creator>오 현화</dc:creator>
  <cp:lastModifiedBy>오 현화</cp:lastModifiedBy>
  <cp:revision>24</cp:revision>
  <dcterms:created xsi:type="dcterms:W3CDTF">2022-02-16T14:59:56Z</dcterms:created>
  <dcterms:modified xsi:type="dcterms:W3CDTF">2022-02-16T18:23:08Z</dcterms:modified>
</cp:coreProperties>
</file>