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47" r:id="rId2"/>
    <p:sldId id="307" r:id="rId3"/>
    <p:sldId id="348" r:id="rId4"/>
    <p:sldId id="349" r:id="rId5"/>
    <p:sldId id="350" r:id="rId6"/>
    <p:sldId id="352" r:id="rId7"/>
    <p:sldId id="351" r:id="rId8"/>
    <p:sldId id="353" r:id="rId9"/>
    <p:sldId id="35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BD39B-9056-478C-9AE5-80E8A1131A96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6C8E1-DA21-44F0-BC42-855F587737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57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2EF7B-DDB8-B345-905A-1035F5FCAF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2EF7B-DDB8-B345-905A-1035F5FCA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6F1C-7B93-8715-FA9F-249AAF546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A7371-74F7-5821-D7A6-A6A269DFE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2093-6C44-F234-E9D7-E4C53B31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F8455-7985-46A9-4128-3647C62F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F4A4-CB9F-8CD2-3739-665A238E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6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3B8B-4383-E98F-53F6-06683EE7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31EB-BDA1-1535-0C6F-59B74C4C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6F474-E082-D42F-9BD7-3EBA922C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69F5C-34A8-076A-9120-1131DBE3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AF36A-BFB9-D721-9E95-8D1AF0C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2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41D8A-FBE9-6885-4848-4EE6C50BE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90EF6-6C9D-2188-678B-01826EDBD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FBF75-6378-17A2-D921-C83569C6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F113-8B50-4F37-788D-F6FC8276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EC31-CBC5-419D-17B2-FC42ED53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074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Cropp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2A649EA-C287-0447-9E98-D4DF15C0A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082" y="1692550"/>
            <a:ext cx="3559793" cy="1991742"/>
          </a:xfrm>
        </p:spPr>
        <p:txBody>
          <a:bodyPr anchor="t">
            <a:normAutofit/>
          </a:bodyPr>
          <a:lstStyle>
            <a:lvl1pPr algn="l">
              <a:defRPr sz="3200"/>
            </a:lvl1pPr>
          </a:lstStyle>
          <a:p>
            <a:r>
              <a:rPr lang="en-CA" dirty="0"/>
              <a:t>Presentation </a:t>
            </a:r>
            <a:br>
              <a:rPr lang="en-CA" dirty="0"/>
            </a:br>
            <a:r>
              <a:rPr lang="en-CA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528DC4-B78E-0948-B719-F5F7DB3012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" y="3803421"/>
            <a:ext cx="3571875" cy="1609966"/>
          </a:xfrm>
          <a:prstGeom prst="callout1">
            <a:avLst>
              <a:gd name="adj1" fmla="val 15"/>
              <a:gd name="adj2" fmla="val 25889"/>
              <a:gd name="adj3" fmla="val 91"/>
              <a:gd name="adj4" fmla="val 2200"/>
            </a:avLst>
          </a:prstGeom>
          <a:ln w="38100">
            <a:solidFill>
              <a:schemeClr val="accent3"/>
            </a:solidFill>
          </a:ln>
        </p:spPr>
        <p:txBody>
          <a:bodyPr tIns="182880">
            <a:no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400"/>
            </a:lvl2pPr>
            <a:lvl3pPr marL="914400" indent="0" algn="l">
              <a:buNone/>
              <a:defRPr sz="1400"/>
            </a:lvl3pPr>
            <a:lvl4pPr marL="1371600" indent="0" algn="l">
              <a:buNone/>
              <a:defRPr sz="1400"/>
            </a:lvl4pPr>
            <a:lvl5pPr marL="1828800" indent="0" algn="l">
              <a:buNone/>
              <a:defRPr sz="1400"/>
            </a:lvl5pPr>
            <a:lvl6pPr marL="2286000" indent="0" algn="l">
              <a:buNone/>
              <a:defRPr sz="1400"/>
            </a:lvl6pPr>
            <a:lvl7pPr marL="2743200" indent="0" algn="l">
              <a:buNone/>
              <a:defRPr sz="1400"/>
            </a:lvl7pPr>
            <a:lvl8pPr marL="3200400" indent="0" algn="l">
              <a:buNone/>
              <a:defRPr sz="1400"/>
            </a:lvl8pPr>
            <a:lvl9pPr marL="3657600" indent="0" algn="l">
              <a:buNone/>
              <a:defRPr sz="1400"/>
            </a:lvl9pPr>
          </a:lstStyle>
          <a:p>
            <a:r>
              <a:rPr lang="en-CA" dirty="0"/>
              <a:t>Presenter name, title, and 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945316A-20F0-FF41-962C-0F434F6C00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5944561"/>
            <a:ext cx="980558" cy="52065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5113323-CD94-E641-825C-596014456D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65662" y="368299"/>
            <a:ext cx="7145337" cy="61261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62EEB4-E464-224E-8C5D-92EC37E1E4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356012"/>
            <a:ext cx="1587500" cy="5715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D6E2B0-15D2-544E-A6E3-0D7BEEC226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858000"/>
            <a:ext cx="0" cy="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D4308F8A-4A23-8141-9042-05DC736F5477}" type="datetime1">
              <a:rPr lang="en-CA" smtClean="0"/>
              <a:t>2025-04-13</a:t>
            </a:fld>
            <a:endParaRPr lang="en-CA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3E48218-2121-3F40-896B-B5C22E1B4E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858000"/>
            <a:ext cx="0" cy="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5C972A2-DA14-2142-B121-179D6EC859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858000"/>
            <a:ext cx="0" cy="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1BD90C89-BB05-D647-8C9B-C2376028CB3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518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EAF8-802D-9E48-8393-BC63F9C6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826743E-6DAE-EA4E-BE3D-F355BACDE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1" y="1592263"/>
            <a:ext cx="8570912" cy="377144"/>
          </a:xfr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8DA6C-C939-9546-A4D3-4B92C47C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45967"/>
            <a:ext cx="8570912" cy="3623008"/>
          </a:xfrm>
        </p:spPr>
        <p:txBody>
          <a:bodyPr/>
          <a:lstStyle>
            <a:lvl1pPr>
              <a:spcBef>
                <a:spcPts val="16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3ADAE4-81A6-A640-8EA4-DDF893E8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3ED5-70A5-CA4B-84F2-67CF2C9D40B8}" type="datetime1">
              <a:rPr lang="en-CA" smtClean="0"/>
              <a:t>2025-04-13</a:t>
            </a:fld>
            <a:endParaRPr lang="en-CA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6289A60-ECF2-FD44-8635-5921A726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447FBC3-6822-5941-AB52-58311291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B127-6B1D-4440-BB59-CB7FB51359B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915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CF81-12B6-4581-50DE-F835945E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5459-A53F-CBCE-0C50-D022939A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0B7F-FAE5-F2F6-6A71-904C4E54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6A699-9566-06D9-98E6-DD609BD9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5FB2-A84D-DD5F-17D8-FCB5D965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25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9A06-BB07-767F-F1F3-642DC43A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03BA-AF81-4B0D-F3D0-60717EB62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AFD3-B9BF-6AA1-3F82-E2889711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B6F0-E031-B969-9E58-35705E7C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C3CD-207D-D7BE-1481-8C259C57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18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79C6-9A2D-1619-BDE6-0BD7686D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B29C-4163-69EE-902A-E2C36814A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4D3F-C6BA-A4DB-FBFB-780CB53D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DB1F-2879-8787-26AA-9DBBBAF1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83B16-4E5A-7B61-5E1D-C0FD38BB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5EDF1-C425-89FD-B34E-0DAE4268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57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C194-88A3-EB50-18C9-5927BB56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06BBF-FAD8-EB6C-D340-D98B33FC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7E6D0-DA79-9DED-F64D-E87A9A999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86E7B-08B1-E050-0ECB-356F93561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4F1DB-C2A5-5F92-64BD-922CFFD6B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F6511-9653-2B36-943B-E551024E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4038C-FDE0-1C1A-A248-AFA8ECAC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BA678-B746-14AD-A95D-1C5CE145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13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13CB-26C0-2807-2618-E8F235D0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C66C9-7B1B-FDE8-65AC-26FB1A8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AC02-E513-C812-252A-D5D0C173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0554A-0270-635E-121B-A34C2C08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6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A2FB0-02BF-6A69-ED46-46FB643E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790FAB-388B-DFC5-0A3C-16A68154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8CC49-F6B4-8DE4-D3E0-D78FA1FC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90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2DE0-98EA-DA8C-1638-07E833D3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C0C2-27D0-DD55-B91C-C24CE04F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87A3B-63FE-03F6-86C9-5677DD958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C67CF-70A0-DCD3-B7E6-3CE740C2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AFF07-46B8-6839-4994-CD780302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57DBC-BD87-954D-5336-E02AB3F7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46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A1D2-09E7-D600-1151-EDB9490A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86108-916B-19BA-9581-4B5C7403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C9CB0-87E6-BDD3-4309-8EF6C11D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13A11-EF29-101B-D875-49E2C20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80B8A-D20B-A629-FBA1-201CB453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272A1-8902-D407-4A8F-6292C9A3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375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FC0E3-AD3F-78ED-0608-96254C19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36DA6-DBEE-5A17-6D89-F3E7DDA0F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F327-1333-711A-DD37-58EBEDBFB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F53D4-5EE1-48CE-B6B3-685BD2348D2D}" type="datetimeFigureOut">
              <a:rPr lang="en-CA" smtClean="0"/>
              <a:t>2025-04-13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C714-863E-8BE5-0585-C975C9A6C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424E-2295-22FC-68AE-584C71BD1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483E8-851C-4F8D-A1FC-76C2B1F722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B8CD-1E78-9943-B2AB-F8788D5F1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Biped Modelling for 5-link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B9025-2998-4648-B480-DD5706593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Presented by:</a:t>
            </a:r>
          </a:p>
          <a:p>
            <a:r>
              <a:rPr lang="en-CA" b="1" dirty="0"/>
              <a:t>Hao Xiang Yang</a:t>
            </a:r>
            <a:br>
              <a:rPr lang="en-CA" dirty="0"/>
            </a:br>
            <a:endParaRPr lang="en-CA" dirty="0"/>
          </a:p>
          <a:p>
            <a:r>
              <a:rPr lang="en-CA" dirty="0"/>
              <a:t>April 14, 2025</a:t>
            </a:r>
          </a:p>
          <a:p>
            <a:endParaRPr lang="en-CA" dirty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D7A33AE-09EA-0E43-B770-36C8AEA123A1}"/>
              </a:ext>
            </a:extLst>
          </p:cNvPr>
          <p:cNvSpPr/>
          <p:nvPr/>
        </p:nvSpPr>
        <p:spPr>
          <a:xfrm>
            <a:off x="9372601" y="624468"/>
            <a:ext cx="2235820" cy="2018371"/>
          </a:xfrm>
          <a:prstGeom prst="wedgeRoundRectCallout">
            <a:avLst>
              <a:gd name="adj1" fmla="val -21338"/>
              <a:gd name="adj2" fmla="val 69130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r>
              <a:rPr lang="en-CA" sz="1200">
                <a:solidFill>
                  <a:schemeClr val="bg1"/>
                </a:solidFill>
              </a:rPr>
              <a:t>The image on this title slide option can be replaced.</a:t>
            </a:r>
          </a:p>
          <a:p>
            <a:endParaRPr lang="en-CA" sz="1200" b="1">
              <a:solidFill>
                <a:schemeClr val="bg1"/>
              </a:solidFill>
            </a:endParaRPr>
          </a:p>
          <a:p>
            <a:r>
              <a:rPr lang="en-CA" sz="1200">
                <a:solidFill>
                  <a:schemeClr val="bg1"/>
                </a:solidFill>
              </a:rPr>
              <a:t>To replace, delete current image and click the icon to insert a new image.</a:t>
            </a:r>
          </a:p>
          <a:p>
            <a:endParaRPr lang="en-CA" sz="1200">
              <a:solidFill>
                <a:schemeClr val="bg1"/>
              </a:solidFill>
            </a:endParaRPr>
          </a:p>
          <a:p>
            <a:r>
              <a:rPr lang="en-CA" sz="1200" b="1">
                <a:solidFill>
                  <a:schemeClr val="bg1"/>
                </a:solidFill>
              </a:rPr>
              <a:t>Delete this box after updating the image.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0E007-DCDD-644E-B028-FCAFB058D2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D90C89-BB05-D647-8C9B-C2376028CB3D}" type="slidenum">
              <a:rPr lang="en-CA" smtClean="0"/>
              <a:pPr/>
              <a:t>1</a:t>
            </a:fld>
            <a:endParaRPr lang="en-CA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99ED66D-3EF8-16BF-0CD3-716666D305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011" r="4011"/>
          <a:stretch/>
        </p:blipFill>
        <p:spPr/>
      </p:pic>
    </p:spTree>
    <p:extLst>
      <p:ext uri="{BB962C8B-B14F-4D97-AF65-F5344CB8AC3E}">
        <p14:creationId xmlns:p14="http://schemas.microsoft.com/office/powerpoint/2010/main" val="377821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23AEC-55A3-2D41-B042-105A0187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26" y="1582994"/>
            <a:ext cx="5477129" cy="4185981"/>
          </a:xfrm>
        </p:spPr>
        <p:txBody>
          <a:bodyPr>
            <a:normAutofit/>
          </a:bodyPr>
          <a:lstStyle/>
          <a:p>
            <a:pPr lvl="0"/>
            <a:r>
              <a:rPr lang="en-CA" b="1" dirty="0">
                <a:solidFill>
                  <a:srgbClr val="000000"/>
                </a:solidFill>
              </a:rPr>
              <a:t>Controller:</a:t>
            </a:r>
          </a:p>
          <a:p>
            <a:pPr lvl="0"/>
            <a:r>
              <a:rPr lang="en-CA" b="1" dirty="0">
                <a:solidFill>
                  <a:srgbClr val="000000"/>
                </a:solidFill>
              </a:rPr>
              <a:t>Constraints:</a:t>
            </a:r>
          </a:p>
          <a:p>
            <a:pPr lvl="1"/>
            <a:r>
              <a:rPr lang="en-CA" b="1" dirty="0">
                <a:solidFill>
                  <a:srgbClr val="000000"/>
                </a:solidFill>
              </a:rPr>
              <a:t>Sometimes </a:t>
            </a:r>
            <a:r>
              <a:rPr lang="en-CA" b="1" dirty="0" err="1">
                <a:solidFill>
                  <a:srgbClr val="000000"/>
                </a:solidFill>
              </a:rPr>
              <a:t>fmincon</a:t>
            </a:r>
            <a:r>
              <a:rPr lang="en-CA" b="1" dirty="0">
                <a:solidFill>
                  <a:srgbClr val="000000"/>
                </a:solidFill>
              </a:rPr>
              <a:t> would terminate without meeting all nonlinear constraints</a:t>
            </a:r>
          </a:p>
          <a:p>
            <a:pPr lvl="0"/>
            <a:endParaRPr lang="en-CA" dirty="0">
              <a:solidFill>
                <a:srgbClr val="000000"/>
              </a:solidFill>
            </a:endParaRPr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B7A9EC-3B71-D644-BE93-D6416A3C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B127-6B1D-4440-BB59-CB7FB51359B3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E3B17-6DDB-4240-A27A-9D56B7F1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1/Part 2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0EDFB-45F7-27B4-5ABF-A9298DF3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745" y="1690688"/>
            <a:ext cx="6860490" cy="2954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145253-09F2-F467-638B-B02AEA132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78063"/>
            <a:ext cx="4120080" cy="405155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E94A942-1D8B-77D7-78B3-FDAD5A58553E}"/>
              </a:ext>
            </a:extLst>
          </p:cNvPr>
          <p:cNvSpPr/>
          <p:nvPr/>
        </p:nvSpPr>
        <p:spPr>
          <a:xfrm>
            <a:off x="8393061" y="5636368"/>
            <a:ext cx="521110" cy="424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299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882F-5A73-1811-75D9-2428ECDD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2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CD16-4199-3D5B-F42A-1AAE7D7A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8BB1C-13F4-8531-0372-86CA3891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6" y="1690688"/>
            <a:ext cx="5229955" cy="4353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0D31A8-0616-2989-4327-77A502C2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477639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A885-7662-2FAE-1CAF-22AADF5C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2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3FF0F-1E82-7A91-620A-054A23CFE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45967"/>
            <a:ext cx="6243320" cy="3623008"/>
          </a:xfrm>
        </p:spPr>
        <p:txBody>
          <a:bodyPr/>
          <a:lstStyle/>
          <a:p>
            <a:r>
              <a:rPr lang="en-CA" dirty="0"/>
              <a:t>Issue with higher order polynomials</a:t>
            </a:r>
          </a:p>
          <a:p>
            <a:pPr lvl="1"/>
            <a:r>
              <a:rPr lang="en-CA" dirty="0"/>
              <a:t>Not enough constraints</a:t>
            </a:r>
          </a:p>
          <a:p>
            <a:pPr lvl="1"/>
            <a:r>
              <a:rPr lang="en-CA" dirty="0" err="1"/>
              <a:t>Acrobot</a:t>
            </a:r>
            <a:r>
              <a:rPr lang="en-CA" dirty="0"/>
              <a:t> still walks but not inside W safe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C2A19-E8B7-DB46-A8BF-720AB53C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566" y="1601803"/>
            <a:ext cx="513469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8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F81B-8ADB-328D-7226-076FE9B3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 – The fun part (5-link Robot)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44F6B-7717-6B5F-8836-A7691A66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45967"/>
            <a:ext cx="7406148" cy="3623008"/>
          </a:xfrm>
        </p:spPr>
        <p:txBody>
          <a:bodyPr/>
          <a:lstStyle/>
          <a:p>
            <a:r>
              <a:rPr lang="en-CA" dirty="0"/>
              <a:t>Idea: model the 5-link robot as an </a:t>
            </a:r>
            <a:r>
              <a:rPr lang="en-CA" dirty="0" err="1"/>
              <a:t>acrobot</a:t>
            </a:r>
            <a:endParaRPr lang="en-CA" dirty="0"/>
          </a:p>
          <a:p>
            <a:pPr lvl="1"/>
            <a:r>
              <a:rPr lang="en-CA" dirty="0"/>
              <a:t>Stiff swinging leg and pivot leg</a:t>
            </a:r>
          </a:p>
          <a:p>
            <a:pPr lvl="1"/>
            <a:r>
              <a:rPr lang="en-CA" dirty="0"/>
              <a:t>Define constant angle for q2 and q4 for q+ and q-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q1,q3 similar to </a:t>
            </a:r>
            <a:r>
              <a:rPr lang="en-CA" dirty="0" err="1"/>
              <a:t>acrobot</a:t>
            </a:r>
            <a:endParaRPr lang="en-CA" dirty="0"/>
          </a:p>
          <a:p>
            <a:pPr lvl="1"/>
            <a:r>
              <a:rPr lang="en-CA" dirty="0"/>
              <a:t>q4 is the same at q+ and q-, but decreases in the middle</a:t>
            </a:r>
          </a:p>
          <a:p>
            <a:pPr lvl="1"/>
            <a:r>
              <a:rPr lang="en-CA" dirty="0"/>
              <a:t>q5 remains the same relative to the ground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C0B06D-3AD1-CCDA-C331-249E9F4DC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148" y="1422400"/>
            <a:ext cx="3435249" cy="47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8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5E43-DDE8-5521-4394-22CD554D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5CCE9-B770-50FF-FBC9-D4E57718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Assign design parameter alpha and </a:t>
            </a:r>
            <a:r>
              <a:rPr lang="en-CA" dirty="0" err="1"/>
              <a:t>q_ref</a:t>
            </a:r>
            <a:endParaRPr lang="en-CA" dirty="0"/>
          </a:p>
          <a:p>
            <a:r>
              <a:rPr lang="en-CA" dirty="0"/>
              <a:t>Set up q+ and q- just like the </a:t>
            </a:r>
            <a:r>
              <a:rPr lang="en-CA" dirty="0" err="1"/>
              <a:t>acrobot</a:t>
            </a:r>
            <a:endParaRPr lang="en-CA" dirty="0"/>
          </a:p>
          <a:p>
            <a:r>
              <a:rPr lang="en-CA" dirty="0"/>
              <a:t>Set up VHC for each q’s and solve for polynomials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0CEE4-419F-A4B1-AFCB-2227A00D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00" y="816416"/>
            <a:ext cx="5659200" cy="11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4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A556-F11E-2535-4DBF-D1FE1257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634018-51F6-9AAF-FF3C-53B65CD4A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617662"/>
            <a:ext cx="5386321" cy="445801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C1D89-3398-0F67-628B-887E6B1F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2" y="1905263"/>
            <a:ext cx="5138353" cy="10004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ACBDFE-BE7F-F874-ABFA-7AEAA4B59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023" y="3429000"/>
            <a:ext cx="2497802" cy="16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7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694-732C-D70C-5E7A-582027F2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C2ED2-A699-8946-B373-3BA67324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Shortcomings</a:t>
            </a:r>
          </a:p>
          <a:p>
            <a:pPr lvl="1"/>
            <a:r>
              <a:rPr lang="en-CA" dirty="0"/>
              <a:t>Does not pass hybrid limit set conditions</a:t>
            </a:r>
          </a:p>
          <a:p>
            <a:pPr lvl="2"/>
            <a:r>
              <a:rPr lang="en-CA" dirty="0"/>
              <a:t>v1,v2?</a:t>
            </a:r>
          </a:p>
          <a:p>
            <a:pPr lvl="1"/>
            <a:r>
              <a:rPr lang="en-CA" dirty="0"/>
              <a:t> According to my animations, the robot seems to settle on a limit cycle</a:t>
            </a:r>
          </a:p>
          <a:p>
            <a:pPr lvl="2"/>
            <a:r>
              <a:rPr lang="en-CA" dirty="0"/>
              <a:t>Stumble near step=5</a:t>
            </a:r>
          </a:p>
          <a:p>
            <a:pPr lvl="2"/>
            <a:r>
              <a:rPr lang="en-CA" dirty="0"/>
              <a:t>Possible </a:t>
            </a:r>
            <a:r>
              <a:rPr lang="en-CA" dirty="0" err="1"/>
              <a:t>unstability</a:t>
            </a:r>
            <a:r>
              <a:rPr lang="en-CA" dirty="0"/>
              <a:t> at N&gt;&gt;1</a:t>
            </a:r>
          </a:p>
          <a:p>
            <a:pPr lvl="2"/>
            <a:r>
              <a:rPr lang="en-CA" dirty="0"/>
              <a:t>Limit cycle is asymptotically stable?</a:t>
            </a:r>
          </a:p>
          <a:p>
            <a:pPr lvl="2"/>
            <a:r>
              <a:rPr lang="en-CA" dirty="0"/>
              <a:t>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8345E-6EBA-3D84-6F3A-F6DF6225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107" y="1615025"/>
            <a:ext cx="4000313" cy="8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7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7277-661F-2765-D586-019646B2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E85C8-C6D2-0BB6-B5A8-89131A8FE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3_5link_robot">
            <a:hlinkClick r:id="" action="ppaction://media"/>
            <a:extLst>
              <a:ext uri="{FF2B5EF4-FFF2-40B4-BE49-F238E27FC236}">
                <a16:creationId xmlns:a16="http://schemas.microsoft.com/office/drawing/2014/main" id="{FA7CD9A1-AE51-42C4-DE7A-E8882467FF7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47452" y="1356288"/>
            <a:ext cx="6278561" cy="4717708"/>
          </a:xfrm>
        </p:spPr>
      </p:pic>
    </p:spTree>
    <p:extLst>
      <p:ext uri="{BB962C8B-B14F-4D97-AF65-F5344CB8AC3E}">
        <p14:creationId xmlns:p14="http://schemas.microsoft.com/office/powerpoint/2010/main" val="100311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247</Words>
  <Application>Microsoft Office PowerPoint</Application>
  <PresentationFormat>Widescreen</PresentationFormat>
  <Paragraphs>45</Paragraphs>
  <Slides>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Biped Modelling for 5-link Robot</vt:lpstr>
      <vt:lpstr>Part 1/Part 2 Results</vt:lpstr>
      <vt:lpstr>Part 2 Results</vt:lpstr>
      <vt:lpstr>Part 2 Results</vt:lpstr>
      <vt:lpstr>Part 3 – The fun part (5-link Robot)</vt:lpstr>
      <vt:lpstr>Part 3</vt:lpstr>
      <vt:lpstr>Part 3</vt:lpstr>
      <vt:lpstr>Part 3</vt:lpstr>
      <vt:lpstr>Part 3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 Xiang Yang</dc:creator>
  <cp:lastModifiedBy>Hao Xiang Yang</cp:lastModifiedBy>
  <cp:revision>13</cp:revision>
  <dcterms:created xsi:type="dcterms:W3CDTF">2024-11-28T04:20:06Z</dcterms:created>
  <dcterms:modified xsi:type="dcterms:W3CDTF">2025-04-14T04:33:32Z</dcterms:modified>
</cp:coreProperties>
</file>