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6" r:id="rId9"/>
    <p:sldId id="271" r:id="rId10"/>
    <p:sldId id="270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02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8.wmf"/><Relationship Id="rId7" Type="http://schemas.openxmlformats.org/officeDocument/2006/relationships/image" Target="../media/image3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2.wmf"/><Relationship Id="rId5" Type="http://schemas.openxmlformats.org/officeDocument/2006/relationships/image" Target="../media/image1.wmf"/><Relationship Id="rId4" Type="http://schemas.openxmlformats.org/officeDocument/2006/relationships/image" Target="../media/image9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17" Type="http://schemas.openxmlformats.org/officeDocument/2006/relationships/image" Target="../media/image28.wmf"/><Relationship Id="rId2" Type="http://schemas.openxmlformats.org/officeDocument/2006/relationships/image" Target="../media/image13.wmf"/><Relationship Id="rId16" Type="http://schemas.openxmlformats.org/officeDocument/2006/relationships/image" Target="../media/image27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5" Type="http://schemas.openxmlformats.org/officeDocument/2006/relationships/image" Target="../media/image2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emf"/><Relationship Id="rId14" Type="http://schemas.openxmlformats.org/officeDocument/2006/relationships/image" Target="../media/image2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image" Target="../media/image35.emf"/><Relationship Id="rId7" Type="http://schemas.openxmlformats.org/officeDocument/2006/relationships/image" Target="../media/image39.wmf"/><Relationship Id="rId2" Type="http://schemas.openxmlformats.org/officeDocument/2006/relationships/image" Target="../media/image34.emf"/><Relationship Id="rId1" Type="http://schemas.openxmlformats.org/officeDocument/2006/relationships/image" Target="../media/image33.wmf"/><Relationship Id="rId6" Type="http://schemas.openxmlformats.org/officeDocument/2006/relationships/image" Target="../media/image38.emf"/><Relationship Id="rId11" Type="http://schemas.openxmlformats.org/officeDocument/2006/relationships/image" Target="../media/image43.wmf"/><Relationship Id="rId5" Type="http://schemas.openxmlformats.org/officeDocument/2006/relationships/image" Target="../media/image37.emf"/><Relationship Id="rId10" Type="http://schemas.openxmlformats.org/officeDocument/2006/relationships/image" Target="../media/image42.wmf"/><Relationship Id="rId4" Type="http://schemas.openxmlformats.org/officeDocument/2006/relationships/image" Target="../media/image36.wmf"/><Relationship Id="rId9" Type="http://schemas.openxmlformats.org/officeDocument/2006/relationships/image" Target="../media/image41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50.emf"/><Relationship Id="rId2" Type="http://schemas.openxmlformats.org/officeDocument/2006/relationships/image" Target="../media/image45.emf"/><Relationship Id="rId1" Type="http://schemas.openxmlformats.org/officeDocument/2006/relationships/image" Target="../media/image44.emf"/><Relationship Id="rId6" Type="http://schemas.openxmlformats.org/officeDocument/2006/relationships/image" Target="../media/image49.emf"/><Relationship Id="rId11" Type="http://schemas.openxmlformats.org/officeDocument/2006/relationships/image" Target="../media/image54.emf"/><Relationship Id="rId5" Type="http://schemas.openxmlformats.org/officeDocument/2006/relationships/image" Target="../media/image48.emf"/><Relationship Id="rId10" Type="http://schemas.openxmlformats.org/officeDocument/2006/relationships/image" Target="../media/image53.emf"/><Relationship Id="rId4" Type="http://schemas.openxmlformats.org/officeDocument/2006/relationships/image" Target="../media/image47.emf"/><Relationship Id="rId9" Type="http://schemas.openxmlformats.org/officeDocument/2006/relationships/image" Target="../media/image5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13" Type="http://schemas.openxmlformats.org/officeDocument/2006/relationships/image" Target="../media/image67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12" Type="http://schemas.openxmlformats.org/officeDocument/2006/relationships/image" Target="../media/image66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11" Type="http://schemas.openxmlformats.org/officeDocument/2006/relationships/image" Target="../media/image65.emf"/><Relationship Id="rId5" Type="http://schemas.openxmlformats.org/officeDocument/2006/relationships/image" Target="../media/image59.emf"/><Relationship Id="rId10" Type="http://schemas.openxmlformats.org/officeDocument/2006/relationships/image" Target="../media/image64.emf"/><Relationship Id="rId4" Type="http://schemas.openxmlformats.org/officeDocument/2006/relationships/image" Target="../media/image58.emf"/><Relationship Id="rId9" Type="http://schemas.openxmlformats.org/officeDocument/2006/relationships/image" Target="../media/image63.emf"/><Relationship Id="rId14" Type="http://schemas.openxmlformats.org/officeDocument/2006/relationships/image" Target="../media/image68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3" Type="http://schemas.openxmlformats.org/officeDocument/2006/relationships/image" Target="../media/image73.emf"/><Relationship Id="rId7" Type="http://schemas.openxmlformats.org/officeDocument/2006/relationships/image" Target="../media/image77.emf"/><Relationship Id="rId2" Type="http://schemas.openxmlformats.org/officeDocument/2006/relationships/image" Target="../media/image72.emf"/><Relationship Id="rId1" Type="http://schemas.openxmlformats.org/officeDocument/2006/relationships/image" Target="../media/image71.emf"/><Relationship Id="rId6" Type="http://schemas.openxmlformats.org/officeDocument/2006/relationships/image" Target="../media/image76.emf"/><Relationship Id="rId5" Type="http://schemas.openxmlformats.org/officeDocument/2006/relationships/image" Target="../media/image75.emf"/><Relationship Id="rId4" Type="http://schemas.openxmlformats.org/officeDocument/2006/relationships/image" Target="../media/image74.emf"/><Relationship Id="rId9" Type="http://schemas.openxmlformats.org/officeDocument/2006/relationships/image" Target="../media/image79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42913" y="103188"/>
            <a:ext cx="8243887" cy="59531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3830F2E0-1B59-400B-BCD8-16DEEDFDC15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2023/10/18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1.bin"/><Relationship Id="rId13" Type="http://schemas.openxmlformats.org/officeDocument/2006/relationships/image" Target="../media/image59.emf"/><Relationship Id="rId18" Type="http://schemas.openxmlformats.org/officeDocument/2006/relationships/oleObject" Target="../embeddings/oleObject66.bin"/><Relationship Id="rId26" Type="http://schemas.openxmlformats.org/officeDocument/2006/relationships/oleObject" Target="../embeddings/oleObject70.bin"/><Relationship Id="rId3" Type="http://schemas.openxmlformats.org/officeDocument/2006/relationships/image" Target="../media/image69.jpeg"/><Relationship Id="rId21" Type="http://schemas.openxmlformats.org/officeDocument/2006/relationships/image" Target="../media/image63.emf"/><Relationship Id="rId7" Type="http://schemas.openxmlformats.org/officeDocument/2006/relationships/image" Target="../media/image56.emf"/><Relationship Id="rId12" Type="http://schemas.openxmlformats.org/officeDocument/2006/relationships/oleObject" Target="../embeddings/oleObject63.bin"/><Relationship Id="rId17" Type="http://schemas.openxmlformats.org/officeDocument/2006/relationships/image" Target="../media/image61.emf"/><Relationship Id="rId25" Type="http://schemas.openxmlformats.org/officeDocument/2006/relationships/image" Target="../media/image65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65.bin"/><Relationship Id="rId20" Type="http://schemas.openxmlformats.org/officeDocument/2006/relationships/oleObject" Target="../embeddings/oleObject67.bin"/><Relationship Id="rId29" Type="http://schemas.openxmlformats.org/officeDocument/2006/relationships/image" Target="../media/image67.emf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0.bin"/><Relationship Id="rId11" Type="http://schemas.openxmlformats.org/officeDocument/2006/relationships/image" Target="../media/image58.emf"/><Relationship Id="rId24" Type="http://schemas.openxmlformats.org/officeDocument/2006/relationships/oleObject" Target="../embeddings/oleObject69.bin"/><Relationship Id="rId5" Type="http://schemas.openxmlformats.org/officeDocument/2006/relationships/image" Target="../media/image55.emf"/><Relationship Id="rId15" Type="http://schemas.openxmlformats.org/officeDocument/2006/relationships/image" Target="../media/image60.emf"/><Relationship Id="rId23" Type="http://schemas.openxmlformats.org/officeDocument/2006/relationships/image" Target="../media/image64.emf"/><Relationship Id="rId28" Type="http://schemas.openxmlformats.org/officeDocument/2006/relationships/oleObject" Target="../embeddings/oleObject71.bin"/><Relationship Id="rId10" Type="http://schemas.openxmlformats.org/officeDocument/2006/relationships/oleObject" Target="../embeddings/oleObject62.bin"/><Relationship Id="rId19" Type="http://schemas.openxmlformats.org/officeDocument/2006/relationships/image" Target="../media/image62.emf"/><Relationship Id="rId31" Type="http://schemas.openxmlformats.org/officeDocument/2006/relationships/image" Target="../media/image68.wmf"/><Relationship Id="rId4" Type="http://schemas.openxmlformats.org/officeDocument/2006/relationships/oleObject" Target="../embeddings/oleObject59.bin"/><Relationship Id="rId9" Type="http://schemas.openxmlformats.org/officeDocument/2006/relationships/image" Target="../media/image57.emf"/><Relationship Id="rId14" Type="http://schemas.openxmlformats.org/officeDocument/2006/relationships/oleObject" Target="../embeddings/oleObject64.bin"/><Relationship Id="rId22" Type="http://schemas.openxmlformats.org/officeDocument/2006/relationships/oleObject" Target="../embeddings/oleObject68.bin"/><Relationship Id="rId27" Type="http://schemas.openxmlformats.org/officeDocument/2006/relationships/image" Target="../media/image66.emf"/><Relationship Id="rId30" Type="http://schemas.openxmlformats.org/officeDocument/2006/relationships/oleObject" Target="../embeddings/oleObject72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e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78.e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5.emf"/><Relationship Id="rId17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7.emf"/><Relationship Id="rId20" Type="http://schemas.openxmlformats.org/officeDocument/2006/relationships/image" Target="../media/image79.e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72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10" Type="http://schemas.openxmlformats.org/officeDocument/2006/relationships/image" Target="../media/image74.e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1.e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7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12" Type="http://schemas.openxmlformats.org/officeDocument/2006/relationships/image" Target="../media/image1.wmf"/><Relationship Id="rId17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3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10.bin"/><Relationship Id="rId5" Type="http://schemas.openxmlformats.org/officeDocument/2006/relationships/oleObject" Target="../embeddings/oleObject7.bin"/><Relationship Id="rId15" Type="http://schemas.openxmlformats.org/officeDocument/2006/relationships/oleObject" Target="../embeddings/oleObject12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4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9.bin"/><Relationship Id="rId1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20.bin"/><Relationship Id="rId18" Type="http://schemas.openxmlformats.org/officeDocument/2006/relationships/oleObject" Target="../embeddings/oleObject23.bin"/><Relationship Id="rId26" Type="http://schemas.openxmlformats.org/officeDocument/2006/relationships/oleObject" Target="../embeddings/oleObject27.bin"/><Relationship Id="rId3" Type="http://schemas.openxmlformats.org/officeDocument/2006/relationships/oleObject" Target="../embeddings/oleObject15.bin"/><Relationship Id="rId21" Type="http://schemas.openxmlformats.org/officeDocument/2006/relationships/image" Target="../media/image20.emf"/><Relationship Id="rId34" Type="http://schemas.openxmlformats.org/officeDocument/2006/relationships/oleObject" Target="../embeddings/oleObject31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17" Type="http://schemas.openxmlformats.org/officeDocument/2006/relationships/image" Target="../media/image18.wmf"/><Relationship Id="rId25" Type="http://schemas.openxmlformats.org/officeDocument/2006/relationships/image" Target="../media/image22.wmf"/><Relationship Id="rId33" Type="http://schemas.openxmlformats.org/officeDocument/2006/relationships/image" Target="../media/image2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.bin"/><Relationship Id="rId20" Type="http://schemas.openxmlformats.org/officeDocument/2006/relationships/oleObject" Target="../embeddings/oleObject24.bin"/><Relationship Id="rId29" Type="http://schemas.openxmlformats.org/officeDocument/2006/relationships/image" Target="../media/image2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9.bin"/><Relationship Id="rId24" Type="http://schemas.openxmlformats.org/officeDocument/2006/relationships/oleObject" Target="../embeddings/oleObject26.bin"/><Relationship Id="rId32" Type="http://schemas.openxmlformats.org/officeDocument/2006/relationships/oleObject" Target="../embeddings/oleObject30.bin"/><Relationship Id="rId37" Type="http://schemas.openxmlformats.org/officeDocument/2006/relationships/image" Target="../media/image28.wmf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21.wmf"/><Relationship Id="rId28" Type="http://schemas.openxmlformats.org/officeDocument/2006/relationships/oleObject" Target="../embeddings/oleObject28.bin"/><Relationship Id="rId36" Type="http://schemas.openxmlformats.org/officeDocument/2006/relationships/oleObject" Target="../embeddings/oleObject32.bin"/><Relationship Id="rId10" Type="http://schemas.openxmlformats.org/officeDocument/2006/relationships/image" Target="../media/image15.wmf"/><Relationship Id="rId19" Type="http://schemas.openxmlformats.org/officeDocument/2006/relationships/image" Target="../media/image19.wmf"/><Relationship Id="rId31" Type="http://schemas.openxmlformats.org/officeDocument/2006/relationships/image" Target="../media/image2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17.wmf"/><Relationship Id="rId22" Type="http://schemas.openxmlformats.org/officeDocument/2006/relationships/oleObject" Target="../embeddings/oleObject25.bin"/><Relationship Id="rId27" Type="http://schemas.openxmlformats.org/officeDocument/2006/relationships/image" Target="../media/image23.wmf"/><Relationship Id="rId30" Type="http://schemas.openxmlformats.org/officeDocument/2006/relationships/oleObject" Target="../embeddings/oleObject29.bin"/><Relationship Id="rId35" Type="http://schemas.openxmlformats.org/officeDocument/2006/relationships/image" Target="../media/image2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29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37.emf"/><Relationship Id="rId17" Type="http://schemas.openxmlformats.org/officeDocument/2006/relationships/oleObject" Target="../embeddings/oleObject4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image" Target="../media/image4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10" Type="http://schemas.openxmlformats.org/officeDocument/2006/relationships/image" Target="../media/image36.wmf"/><Relationship Id="rId19" Type="http://schemas.openxmlformats.org/officeDocument/2006/relationships/oleObject" Target="../embeddings/oleObject45.bin"/><Relationship Id="rId4" Type="http://schemas.openxmlformats.org/officeDocument/2006/relationships/image" Target="../media/image33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38.emf"/><Relationship Id="rId22" Type="http://schemas.openxmlformats.org/officeDocument/2006/relationships/image" Target="../media/image42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e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51.e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8.emf"/><Relationship Id="rId17" Type="http://schemas.openxmlformats.org/officeDocument/2006/relationships/oleObject" Target="../embeddings/oleObject5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0.emf"/><Relationship Id="rId20" Type="http://schemas.openxmlformats.org/officeDocument/2006/relationships/image" Target="../media/image52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5.e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54.e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10" Type="http://schemas.openxmlformats.org/officeDocument/2006/relationships/image" Target="../media/image47.emf"/><Relationship Id="rId19" Type="http://schemas.openxmlformats.org/officeDocument/2006/relationships/oleObject" Target="../embeddings/oleObject56.bin"/><Relationship Id="rId4" Type="http://schemas.openxmlformats.org/officeDocument/2006/relationships/image" Target="../media/image44.e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9.emf"/><Relationship Id="rId22" Type="http://schemas.openxmlformats.org/officeDocument/2006/relationships/image" Target="../media/image5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Text Box 2"/>
          <p:cNvSpPr txBox="1">
            <a:spLocks noChangeArrowheads="1"/>
          </p:cNvSpPr>
          <p:nvPr/>
        </p:nvSpPr>
        <p:spPr bwMode="auto">
          <a:xfrm>
            <a:off x="468313" y="1076325"/>
            <a:ext cx="669607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 b="1" dirty="0">
                <a:latin typeface="Times New Roman" pitchFamily="18" charset="0"/>
              </a:rPr>
              <a:t>        </a:t>
            </a:r>
            <a:r>
              <a:rPr kumimoji="1" lang="zh-CN" altLang="en-US" sz="3200" b="1" dirty="0" smtClean="0">
                <a:solidFill>
                  <a:srgbClr val="CC0000"/>
                </a:solidFill>
                <a:latin typeface="Times New Roman" pitchFamily="18" charset="0"/>
              </a:rPr>
              <a:t>例</a:t>
            </a:r>
            <a:r>
              <a:rPr kumimoji="1" lang="en-US" altLang="zh-CN" sz="3200" b="1" dirty="0" smtClean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1" lang="zh-CN" altLang="en-US" sz="3200" b="1" dirty="0">
                <a:latin typeface="Times New Roman" pitchFamily="18" charset="0"/>
              </a:rPr>
              <a:t>　有一个球体在某液体中竖直下落</a:t>
            </a:r>
            <a:r>
              <a:rPr kumimoji="1" lang="en-US" altLang="zh-CN" sz="3200" b="1" dirty="0">
                <a:latin typeface="Times New Roman" pitchFamily="18" charset="0"/>
              </a:rPr>
              <a:t>,   </a:t>
            </a:r>
            <a:r>
              <a:rPr kumimoji="1" lang="zh-CN" altLang="en-US" sz="3200" b="1" dirty="0">
                <a:latin typeface="Times New Roman" pitchFamily="18" charset="0"/>
              </a:rPr>
              <a:t>其初速度　             ，它在液体中的加速度为                   ，问：</a:t>
            </a:r>
            <a:r>
              <a:rPr kumimoji="1"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1"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经过多少时间后可以认为小球已停止运动；</a:t>
            </a:r>
            <a:r>
              <a:rPr kumimoji="1" lang="zh-CN" altLang="en-US" sz="3200" b="1" dirty="0">
                <a:latin typeface="宋体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kumimoji="1"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(</a:t>
            </a:r>
            <a:r>
              <a:rPr kumimoji="1" lang="en-US" altLang="zh-CN" sz="3200" b="1" dirty="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kumimoji="1" lang="en-US" altLang="zh-CN" sz="3200" b="1" dirty="0">
                <a:solidFill>
                  <a:srgbClr val="CC0000"/>
                </a:solidFill>
                <a:latin typeface="宋体" pitchFamily="2" charset="-122"/>
              </a:rPr>
              <a:t>)</a:t>
            </a:r>
            <a:r>
              <a:rPr kumimoji="1" lang="zh-CN" altLang="en-US" sz="3200" b="1" dirty="0">
                <a:latin typeface="Times New Roman" pitchFamily="18" charset="0"/>
              </a:rPr>
              <a:t>此球体在停止运动前经历的路程有多长？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7308850" y="1290638"/>
            <a:ext cx="1295400" cy="3962400"/>
            <a:chOff x="4656" y="1440"/>
            <a:chExt cx="816" cy="2496"/>
          </a:xfrm>
        </p:grpSpPr>
        <p:sp>
          <p:nvSpPr>
            <p:cNvPr id="291844" name="Rectangle 4"/>
            <p:cNvSpPr>
              <a:spLocks noChangeArrowheads="1"/>
            </p:cNvSpPr>
            <p:nvPr/>
          </p:nvSpPr>
          <p:spPr bwMode="auto">
            <a:xfrm>
              <a:off x="4656" y="1440"/>
              <a:ext cx="816" cy="2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845" name="Oval 5"/>
            <p:cNvSpPr>
              <a:spLocks noChangeArrowheads="1"/>
            </p:cNvSpPr>
            <p:nvPr/>
          </p:nvSpPr>
          <p:spPr bwMode="auto">
            <a:xfrm>
              <a:off x="5136" y="19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993300">
                    <a:gamma/>
                    <a:tint val="28627"/>
                    <a:invGamma/>
                  </a:srgbClr>
                </a:gs>
                <a:gs pos="100000">
                  <a:srgbClr val="9933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1846" name="Line 6"/>
            <p:cNvSpPr>
              <a:spLocks noChangeShapeType="1"/>
            </p:cNvSpPr>
            <p:nvPr/>
          </p:nvSpPr>
          <p:spPr bwMode="auto">
            <a:xfrm>
              <a:off x="5232" y="2304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1847" name="Object 7"/>
            <p:cNvGraphicFramePr>
              <a:graphicFrameLocks noChangeAspect="1"/>
            </p:cNvGraphicFramePr>
            <p:nvPr/>
          </p:nvGraphicFramePr>
          <p:xfrm>
            <a:off x="5095" y="2736"/>
            <a:ext cx="329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6" name="Equation" r:id="rId3" imgW="177492" imgH="228204" progId="Equation.DSMT4">
                    <p:embed/>
                  </p:oleObj>
                </mc:Choice>
                <mc:Fallback>
                  <p:oleObj name="Equation" r:id="rId3" imgW="177492" imgH="228204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" y="2736"/>
                          <a:ext cx="329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1848" name="Line 8"/>
            <p:cNvSpPr>
              <a:spLocks noChangeShapeType="1"/>
            </p:cNvSpPr>
            <p:nvPr/>
          </p:nvSpPr>
          <p:spPr bwMode="auto">
            <a:xfrm flipH="1">
              <a:off x="4992" y="1536"/>
              <a:ext cx="0" cy="2304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1849" name="Object 9"/>
            <p:cNvGraphicFramePr>
              <a:graphicFrameLocks noChangeAspect="1"/>
            </p:cNvGraphicFramePr>
            <p:nvPr/>
          </p:nvGraphicFramePr>
          <p:xfrm>
            <a:off x="5040" y="3504"/>
            <a:ext cx="255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公式" r:id="rId5" imgW="190417" imgH="241195" progId="Equation.3">
                    <p:embed/>
                  </p:oleObj>
                </mc:Choice>
                <mc:Fallback>
                  <p:oleObj name="公式" r:id="rId5" imgW="190417" imgH="241195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504"/>
                          <a:ext cx="255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1850" name="Line 10"/>
            <p:cNvSpPr>
              <a:spLocks noChangeShapeType="1"/>
            </p:cNvSpPr>
            <p:nvPr/>
          </p:nvSpPr>
          <p:spPr bwMode="auto">
            <a:xfrm>
              <a:off x="4992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1851" name="Object 11"/>
            <p:cNvGraphicFramePr>
              <a:graphicFrameLocks noChangeAspect="1"/>
            </p:cNvGraphicFramePr>
            <p:nvPr/>
          </p:nvGraphicFramePr>
          <p:xfrm>
            <a:off x="4743" y="1968"/>
            <a:ext cx="2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Equation" r:id="rId7" imgW="164885" imgH="190252" progId="Equation.3">
                    <p:embed/>
                  </p:oleObj>
                </mc:Choice>
                <mc:Fallback>
                  <p:oleObj name="Equation" r:id="rId7" imgW="164885" imgH="190252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1968"/>
                          <a:ext cx="20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91852" name="Object 12"/>
          <p:cNvGraphicFramePr>
            <a:graphicFrameLocks noChangeAspect="1"/>
          </p:cNvGraphicFramePr>
          <p:nvPr/>
        </p:nvGraphicFramePr>
        <p:xfrm>
          <a:off x="3851275" y="1681163"/>
          <a:ext cx="172878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9" name="公式" r:id="rId9" imgW="571320" imgH="228600" progId="Equation.3">
                  <p:embed/>
                </p:oleObj>
              </mc:Choice>
              <mc:Fallback>
                <p:oleObj name="公式" r:id="rId9" imgW="57132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275" y="1681163"/>
                        <a:ext cx="1728788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3" name="Object 13"/>
          <p:cNvGraphicFramePr>
            <a:graphicFrameLocks noChangeAspect="1"/>
          </p:cNvGraphicFramePr>
          <p:nvPr/>
        </p:nvGraphicFramePr>
        <p:xfrm>
          <a:off x="3779838" y="2300288"/>
          <a:ext cx="2090737" cy="646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" name="公式" r:id="rId11" imgW="698400" imgH="215640" progId="Equation.3">
                  <p:embed/>
                </p:oleObj>
              </mc:Choice>
              <mc:Fallback>
                <p:oleObj name="公式" r:id="rId11" imgW="698400" imgH="21564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9838" y="2300288"/>
                        <a:ext cx="2090737" cy="646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 descr="图形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1E748D"/>
              </a:clrFrom>
              <a:clrTo>
                <a:srgbClr val="1E748D">
                  <a:alpha val="0"/>
                </a:srgbClr>
              </a:clrTo>
            </a:clrChange>
          </a:blip>
          <a:srcRect l="2182" t="2719" r="3401" b="6828"/>
          <a:stretch>
            <a:fillRect/>
          </a:stretch>
        </p:blipFill>
        <p:spPr bwMode="auto">
          <a:xfrm>
            <a:off x="5580063" y="2060575"/>
            <a:ext cx="2952750" cy="2376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62000" y="179388"/>
            <a:ext cx="7924800" cy="867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b="1" dirty="0">
                <a:latin typeface="宋体" pitchFamily="2" charset="-122"/>
              </a:rPr>
              <a:t>将一根光滑的钢丝弯成一个竖直平面内的曲线，质点可沿钢丝向下滑动。已知质点运动的切向加速度为</a:t>
            </a:r>
            <a:endParaRPr lang="zh-CN" altLang="en-US" sz="1200" b="1" dirty="0">
              <a:latin typeface="宋体" pitchFamily="2" charset="-122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762000" y="1219200"/>
            <a:ext cx="4886274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b="1" i="1" dirty="0"/>
              <a:t>g </a:t>
            </a:r>
            <a:r>
              <a:rPr lang="zh-CN" altLang="en-US" b="1" dirty="0">
                <a:latin typeface="宋体" pitchFamily="2" charset="-122"/>
              </a:rPr>
              <a:t>为重力加速度</a:t>
            </a:r>
            <a:r>
              <a:rPr lang="zh-CN" altLang="en-US" b="1" dirty="0">
                <a:latin typeface="仿宋_GB2312" pitchFamily="49" charset="-122"/>
                <a:ea typeface="仿宋_GB2312" pitchFamily="49" charset="-122"/>
              </a:rPr>
              <a:t>，</a:t>
            </a:r>
            <a:r>
              <a:rPr lang="zh-CN" altLang="en-US" b="1" i="1" dirty="0">
                <a:ea typeface="仿宋_GB2312" pitchFamily="49" charset="-122"/>
                <a:sym typeface="Symbol" pitchFamily="18" charset="2"/>
              </a:rPr>
              <a:t> </a:t>
            </a:r>
            <a:r>
              <a:rPr lang="zh-CN" altLang="en-US" b="1" dirty="0">
                <a:ea typeface="仿宋_GB2312" pitchFamily="49" charset="-122"/>
                <a:sym typeface="Symbol" pitchFamily="18" charset="2"/>
              </a:rPr>
              <a:t> </a:t>
            </a:r>
            <a:r>
              <a:rPr lang="zh-CN" altLang="en-US" b="1" dirty="0">
                <a:latin typeface="宋体" pitchFamily="2" charset="-122"/>
                <a:sym typeface="Symbol" pitchFamily="18" charset="2"/>
              </a:rPr>
              <a:t>为切向与水平方向的夹角</a:t>
            </a:r>
            <a:r>
              <a:rPr lang="en-US" altLang="zh-CN" b="1" dirty="0">
                <a:latin typeface="仿宋_GB2312" pitchFamily="49" charset="-122"/>
                <a:ea typeface="仿宋_GB2312" pitchFamily="49" charset="-122"/>
                <a:sym typeface="Symbol" pitchFamily="18" charset="2"/>
              </a:rPr>
              <a:t>.</a:t>
            </a:r>
            <a:endParaRPr lang="en-US" altLang="zh-CN" b="1" dirty="0">
              <a:latin typeface="宋体" pitchFamily="2" charset="-122"/>
              <a:sym typeface="Symbol" pitchFamily="18" charset="2"/>
            </a:endParaRPr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435600" y="4791075"/>
            <a:ext cx="2971800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 flipV="1">
            <a:off x="7188200" y="2200275"/>
            <a:ext cx="0" cy="297180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rot="562308" flipH="1">
            <a:off x="7096125" y="2490788"/>
            <a:ext cx="1362075" cy="2803525"/>
          </a:xfrm>
          <a:prstGeom prst="line">
            <a:avLst/>
          </a:prstGeom>
          <a:noFill/>
          <a:ln w="15875">
            <a:solidFill>
              <a:schemeClr val="bg1"/>
            </a:solidFill>
            <a:prstDash val="lg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 flipV="1">
            <a:off x="7816850" y="3213100"/>
            <a:ext cx="439738" cy="6143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7816850" y="3213100"/>
            <a:ext cx="427038" cy="0"/>
          </a:xfrm>
          <a:prstGeom prst="line">
            <a:avLst/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Rectangle 11"/>
          <p:cNvSpPr>
            <a:spLocks noChangeArrowheads="1"/>
          </p:cNvSpPr>
          <p:nvPr/>
        </p:nvSpPr>
        <p:spPr bwMode="auto">
          <a:xfrm>
            <a:off x="762000" y="2362200"/>
            <a:ext cx="18653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由题意可知</a:t>
            </a: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900113" y="2976563"/>
          <a:ext cx="4792662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1" name="Equation" r:id="rId4" imgW="4787640" imgH="825480" progId="Equation.3">
                  <p:embed/>
                </p:oleObj>
              </mc:Choice>
              <mc:Fallback>
                <p:oleObj name="Equation" r:id="rId4" imgW="4787640" imgH="8254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76563"/>
                        <a:ext cx="4792662" cy="82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819150" y="4114800"/>
          <a:ext cx="2481263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2" name="公式" r:id="rId6" imgW="2463480" imgH="393480" progId="Equation.3">
                  <p:embed/>
                </p:oleObj>
              </mc:Choice>
              <mc:Fallback>
                <p:oleObj name="公式" r:id="rId6" imgW="246348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114800"/>
                        <a:ext cx="2481263" cy="395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Rectangle 14"/>
          <p:cNvSpPr>
            <a:spLocks noChangeArrowheads="1"/>
          </p:cNvSpPr>
          <p:nvPr/>
        </p:nvSpPr>
        <p:spPr bwMode="auto">
          <a:xfrm>
            <a:off x="708025" y="4724400"/>
            <a:ext cx="25685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从图中分析看出</a:t>
            </a:r>
            <a:r>
              <a:rPr lang="zh-CN" altLang="en-US"/>
              <a:t/>
            </a:r>
            <a:br>
              <a:rPr lang="zh-CN" altLang="en-US"/>
            </a:br>
            <a:endParaRPr lang="zh-CN" altLang="en-US" sz="1200"/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/>
        </p:nvGraphicFramePr>
        <p:xfrm>
          <a:off x="835025" y="5710238"/>
          <a:ext cx="17875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3" name="公式" r:id="rId8" imgW="1790640" imgH="393480" progId="Equation.3">
                  <p:embed/>
                </p:oleObj>
              </mc:Choice>
              <mc:Fallback>
                <p:oleObj name="公式" r:id="rId8" imgW="1790640" imgH="3934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5710238"/>
                        <a:ext cx="178752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16"/>
          <p:cNvGraphicFramePr>
            <a:graphicFrameLocks noChangeAspect="1"/>
          </p:cNvGraphicFramePr>
          <p:nvPr/>
        </p:nvGraphicFramePr>
        <p:xfrm>
          <a:off x="2686050" y="5589588"/>
          <a:ext cx="2944813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4" name="公式" r:id="rId10" imgW="2946240" imgH="736560" progId="Equation.3">
                  <p:embed/>
                </p:oleObj>
              </mc:Choice>
              <mc:Fallback>
                <p:oleObj name="公式" r:id="rId10" imgW="2946240" imgH="736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6050" y="5589588"/>
                        <a:ext cx="2944813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7" name="Object 17"/>
          <p:cNvGraphicFramePr>
            <a:graphicFrameLocks noChangeAspect="1"/>
          </p:cNvGraphicFramePr>
          <p:nvPr/>
        </p:nvGraphicFramePr>
        <p:xfrm>
          <a:off x="5724525" y="5654675"/>
          <a:ext cx="30035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5" name="Equation" r:id="rId12" imgW="3009600" imgH="507960" progId="Equation.3">
                  <p:embed/>
                </p:oleObj>
              </mc:Choice>
              <mc:Fallback>
                <p:oleObj name="Equation" r:id="rId12" imgW="3009600" imgH="5079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654675"/>
                        <a:ext cx="3003550" cy="506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8" name="Object 18"/>
          <p:cNvGraphicFramePr>
            <a:graphicFrameLocks noChangeAspect="1"/>
          </p:cNvGraphicFramePr>
          <p:nvPr/>
        </p:nvGraphicFramePr>
        <p:xfrm>
          <a:off x="3708400" y="3892550"/>
          <a:ext cx="142240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6" name="公式" r:id="rId14" imgW="1422360" imgH="825480" progId="Equation.3">
                  <p:embed/>
                </p:oleObj>
              </mc:Choice>
              <mc:Fallback>
                <p:oleObj name="公式" r:id="rId14" imgW="1422360" imgH="825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3892550"/>
                        <a:ext cx="1422400" cy="82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9" name="Object 19"/>
          <p:cNvGraphicFramePr>
            <a:graphicFrameLocks noChangeAspect="1"/>
          </p:cNvGraphicFramePr>
          <p:nvPr/>
        </p:nvGraphicFramePr>
        <p:xfrm>
          <a:off x="7434263" y="3213100"/>
          <a:ext cx="30638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7" name="Equation" r:id="rId16" imgW="380880" imgH="393480" progId="Equation.3">
                  <p:embed/>
                </p:oleObj>
              </mc:Choice>
              <mc:Fallback>
                <p:oleObj name="Equation" r:id="rId16" imgW="38088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4263" y="3213100"/>
                        <a:ext cx="306387" cy="315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8099425" y="3687764"/>
          <a:ext cx="258790" cy="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8" name="公式" r:id="rId18" imgW="190440" imgH="177480" progId="Equation.3">
                  <p:embed/>
                </p:oleObj>
              </mc:Choice>
              <mc:Fallback>
                <p:oleObj name="公式" r:id="rId18" imgW="190440" imgH="177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9425" y="3687764"/>
                        <a:ext cx="258790" cy="525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1" name="Object 21"/>
          <p:cNvGraphicFramePr>
            <a:graphicFrameLocks noChangeAspect="1"/>
          </p:cNvGraphicFramePr>
          <p:nvPr/>
        </p:nvGraphicFramePr>
        <p:xfrm>
          <a:off x="7443788" y="3643313"/>
          <a:ext cx="223837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9" name="Equation" r:id="rId20" imgW="279360" imgH="291960" progId="Equation.3">
                  <p:embed/>
                </p:oleObj>
              </mc:Choice>
              <mc:Fallback>
                <p:oleObj name="Equation" r:id="rId20" imgW="279360" imgH="2919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3788" y="3643313"/>
                        <a:ext cx="223837" cy="234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2" name="Object 22"/>
          <p:cNvGraphicFramePr>
            <a:graphicFrameLocks noChangeAspect="1"/>
          </p:cNvGraphicFramePr>
          <p:nvPr/>
        </p:nvGraphicFramePr>
        <p:xfrm>
          <a:off x="7331075" y="2320925"/>
          <a:ext cx="193675" cy="244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0" name="Equation" r:id="rId22" imgW="241200" imgH="304560" progId="Equation.3">
                  <p:embed/>
                </p:oleObj>
              </mc:Choice>
              <mc:Fallback>
                <p:oleObj name="Equation" r:id="rId22" imgW="241200" imgH="304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31075" y="2320925"/>
                        <a:ext cx="193675" cy="244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3" name="Object 23"/>
          <p:cNvGraphicFramePr>
            <a:graphicFrameLocks noChangeAspect="1"/>
          </p:cNvGraphicFramePr>
          <p:nvPr/>
        </p:nvGraphicFramePr>
        <p:xfrm>
          <a:off x="8027988" y="4868863"/>
          <a:ext cx="173037" cy="182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1" name="Equation" r:id="rId24" imgW="215640" imgH="228600" progId="Equation.3">
                  <p:embed/>
                </p:oleObj>
              </mc:Choice>
              <mc:Fallback>
                <p:oleObj name="Equation" r:id="rId24" imgW="215640" imgH="2286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27988" y="4868863"/>
                        <a:ext cx="173037" cy="182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4" name="Object 24"/>
          <p:cNvGraphicFramePr>
            <a:graphicFrameLocks noChangeAspect="1"/>
          </p:cNvGraphicFramePr>
          <p:nvPr/>
        </p:nvGraphicFramePr>
        <p:xfrm>
          <a:off x="7240588" y="4840288"/>
          <a:ext cx="233362" cy="25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2" name="公式" r:id="rId26" imgW="291960" imgH="317160" progId="Equation.3">
                  <p:embed/>
                </p:oleObj>
              </mc:Choice>
              <mc:Fallback>
                <p:oleObj name="公式" r:id="rId26" imgW="291960" imgH="3171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0588" y="4840288"/>
                        <a:ext cx="233362" cy="255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25" name="Object 25"/>
          <p:cNvGraphicFramePr>
            <a:graphicFrameLocks noChangeAspect="1"/>
          </p:cNvGraphicFramePr>
          <p:nvPr/>
        </p:nvGraphicFramePr>
        <p:xfrm>
          <a:off x="7602538" y="4332288"/>
          <a:ext cx="250825" cy="24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3" name="公式" r:id="rId28" imgW="317160" imgH="317160" progId="Equation.3">
                  <p:embed/>
                </p:oleObj>
              </mc:Choice>
              <mc:Fallback>
                <p:oleObj name="公式" r:id="rId28" imgW="317160" imgH="31716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2538" y="4332288"/>
                        <a:ext cx="250825" cy="249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776288" y="1676400"/>
            <a:ext cx="3323346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b="1" dirty="0">
                <a:latin typeface="宋体" pitchFamily="2" charset="-122"/>
                <a:sym typeface="Symbol" pitchFamily="18" charset="2"/>
              </a:rPr>
              <a:t>质点在钢丝上各处的运动速度</a:t>
            </a:r>
            <a:r>
              <a:rPr lang="en-US" altLang="zh-CN" b="1" dirty="0">
                <a:latin typeface="宋体" pitchFamily="2" charset="-122"/>
                <a:sym typeface="Symbol" pitchFamily="18" charset="2"/>
              </a:rPr>
              <a:t>.</a:t>
            </a: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304800" y="1828800"/>
            <a:ext cx="417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latin typeface="宋体" pitchFamily="2" charset="-122"/>
                <a:sym typeface="Symbol" pitchFamily="18" charset="2"/>
              </a:rPr>
              <a:t>求</a:t>
            </a:r>
          </a:p>
        </p:txBody>
      </p:sp>
      <p:sp>
        <p:nvSpPr>
          <p:cNvPr id="25629" name="Rectangle 29"/>
          <p:cNvSpPr>
            <a:spLocks noChangeArrowheads="1"/>
          </p:cNvSpPr>
          <p:nvPr/>
        </p:nvSpPr>
        <p:spPr bwMode="auto">
          <a:xfrm>
            <a:off x="301625" y="2362200"/>
            <a:ext cx="417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b="1">
                <a:latin typeface="宋体" pitchFamily="2" charset="-122"/>
              </a:rPr>
              <a:t>解</a:t>
            </a:r>
          </a:p>
        </p:txBody>
      </p:sp>
      <p:sp>
        <p:nvSpPr>
          <p:cNvPr id="25630" name="Line 30"/>
          <p:cNvSpPr>
            <a:spLocks noChangeShapeType="1"/>
          </p:cNvSpPr>
          <p:nvPr/>
        </p:nvSpPr>
        <p:spPr bwMode="auto">
          <a:xfrm>
            <a:off x="7797800" y="3213100"/>
            <a:ext cx="0" cy="576263"/>
          </a:xfrm>
          <a:prstGeom prst="line">
            <a:avLst/>
          </a:prstGeom>
          <a:noFill/>
          <a:ln w="28575">
            <a:solidFill>
              <a:srgbClr val="FFFF00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1" name="Arc 31"/>
          <p:cNvSpPr>
            <a:spLocks/>
          </p:cNvSpPr>
          <p:nvPr/>
        </p:nvSpPr>
        <p:spPr bwMode="auto">
          <a:xfrm>
            <a:off x="7385050" y="4437063"/>
            <a:ext cx="144463" cy="360362"/>
          </a:xfrm>
          <a:custGeom>
            <a:avLst/>
            <a:gdLst>
              <a:gd name="T0" fmla="*/ 0 w 21600"/>
              <a:gd name="T1" fmla="*/ 0 h 21600"/>
              <a:gd name="T2" fmla="*/ 289046495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19050">
            <a:solidFill>
              <a:srgbClr val="66FF33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32" name="Oval 32"/>
          <p:cNvSpPr>
            <a:spLocks noChangeArrowheads="1"/>
          </p:cNvSpPr>
          <p:nvPr/>
        </p:nvSpPr>
        <p:spPr bwMode="auto">
          <a:xfrm>
            <a:off x="7745413" y="3732213"/>
            <a:ext cx="130175" cy="142875"/>
          </a:xfrm>
          <a:prstGeom prst="ellipse">
            <a:avLst/>
          </a:prstGeom>
          <a:solidFill>
            <a:srgbClr val="00FF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561" name="灯片编号占位符 32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305287-1994-4F83-8D95-CEEED0FCB4E3}" type="slidenum">
              <a:rPr lang="en-US" altLang="zh-CN" smtClean="0">
                <a:solidFill>
                  <a:schemeClr val="tx1"/>
                </a:solidFill>
              </a:rPr>
              <a:pPr/>
              <a:t>10</a:t>
            </a:fld>
            <a:endParaRPr lang="en-US" altLang="zh-CN" smtClean="0">
              <a:solidFill>
                <a:schemeClr val="tx1"/>
              </a:solidFill>
            </a:endParaRPr>
          </a:p>
        </p:txBody>
      </p:sp>
      <p:graphicFrame>
        <p:nvGraphicFramePr>
          <p:cNvPr id="2" name="Object 16"/>
          <p:cNvGraphicFramePr>
            <a:graphicFrameLocks noChangeAspect="1"/>
          </p:cNvGraphicFramePr>
          <p:nvPr/>
        </p:nvGraphicFramePr>
        <p:xfrm>
          <a:off x="3857620" y="642918"/>
          <a:ext cx="1778012" cy="500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44" name="公式" r:id="rId30" imgW="812520" imgH="228600" progId="Equation.3">
                  <p:embed/>
                </p:oleObj>
              </mc:Choice>
              <mc:Fallback>
                <p:oleObj name="公式" r:id="rId30" imgW="812520" imgH="22860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0" y="642918"/>
                        <a:ext cx="1778012" cy="5000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5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56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25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256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utoUpdateAnimBg="0"/>
      <p:bldP spid="25604" grpId="0" autoUpdateAnimBg="0"/>
      <p:bldP spid="25606" grpId="0" animBg="1"/>
      <p:bldP spid="25607" grpId="0" animBg="1"/>
      <p:bldP spid="25608" grpId="0" animBg="1"/>
      <p:bldP spid="25609" grpId="0" animBg="1"/>
      <p:bldP spid="25610" grpId="0" animBg="1"/>
      <p:bldP spid="25611" grpId="0" autoUpdateAnimBg="0"/>
      <p:bldP spid="25614" grpId="0" autoUpdateAnimBg="0"/>
      <p:bldP spid="25627" grpId="0" build="p" autoUpdateAnimBg="0"/>
      <p:bldP spid="25628" grpId="0" build="p" autoUpdateAnimBg="0"/>
      <p:bldP spid="25629" grpId="0" build="p" autoUpdateAnimBg="0"/>
      <p:bldP spid="25630" grpId="0" animBg="1"/>
      <p:bldP spid="25631" grpId="0" animBg="1"/>
      <p:bldP spid="256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357158" y="357166"/>
            <a:ext cx="8072494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质点做半径为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的变速率圆周运动，某时刻速率为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，求此刻质点加速度的大小（北邮）</a:t>
            </a:r>
            <a:endParaRPr lang="zh-CN" altLang="en-US" sz="32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500034" y="2143116"/>
            <a:ext cx="807249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一质点在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xoy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平面内运动，其速度分量表示为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32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=A y, V</a:t>
            </a:r>
            <a:r>
              <a:rPr lang="en-US" altLang="zh-CN" sz="32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=V</a:t>
            </a:r>
            <a:r>
              <a:rPr lang="en-US" altLang="zh-CN" sz="32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，其中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V</a:t>
            </a:r>
            <a:r>
              <a:rPr lang="en-US" altLang="zh-CN" sz="3200" baseline="-25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0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和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A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是常数。求质点运动到位置（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y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）处的切向加速度（电子科大）</a:t>
            </a:r>
            <a:endParaRPr lang="zh-CN" altLang="en-US" sz="32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42910" y="4500570"/>
            <a:ext cx="8072494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质量为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的质点做半径为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R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的圆周运动，其法向加速度为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Kt</a:t>
            </a:r>
            <a:r>
              <a:rPr lang="en-US" altLang="zh-CN" sz="32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，其中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K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为常量，则作用在质点上的合力的功率为（） （电子科大）</a:t>
            </a:r>
            <a:endParaRPr lang="zh-CN" altLang="en-US" sz="3200" baseline="30000" dirty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8738" y="1428736"/>
            <a:ext cx="8695262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643042" y="4500570"/>
            <a:ext cx="53238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/>
              <a:t>美国物理试题与解答</a:t>
            </a:r>
            <a:r>
              <a:rPr lang="en-US" sz="2800" b="1" dirty="0" smtClean="0"/>
              <a:t>1  P7 1010</a:t>
            </a:r>
            <a:r>
              <a:rPr lang="zh-CN" altLang="en-US" sz="2800" b="1" dirty="0" smtClean="0"/>
              <a:t>题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5303838" y="2517775"/>
            <a:ext cx="3200400" cy="1219200"/>
            <a:chOff x="336" y="1296"/>
            <a:chExt cx="2016" cy="768"/>
          </a:xfrm>
        </p:grpSpPr>
        <p:sp>
          <p:nvSpPr>
            <p:cNvPr id="182275" name="Line 3"/>
            <p:cNvSpPr>
              <a:spLocks noChangeShapeType="1"/>
            </p:cNvSpPr>
            <p:nvPr/>
          </p:nvSpPr>
          <p:spPr bwMode="auto">
            <a:xfrm>
              <a:off x="720" y="1296"/>
              <a:ext cx="0" cy="576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76" name="Line 4"/>
            <p:cNvSpPr>
              <a:spLocks noChangeShapeType="1"/>
            </p:cNvSpPr>
            <p:nvPr/>
          </p:nvSpPr>
          <p:spPr bwMode="auto">
            <a:xfrm>
              <a:off x="720" y="1296"/>
              <a:ext cx="1248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77" name="Line 5"/>
            <p:cNvSpPr>
              <a:spLocks noChangeShapeType="1"/>
            </p:cNvSpPr>
            <p:nvPr/>
          </p:nvSpPr>
          <p:spPr bwMode="auto">
            <a:xfrm>
              <a:off x="1968" y="1296"/>
              <a:ext cx="0" cy="576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78" name="Line 6"/>
            <p:cNvSpPr>
              <a:spLocks noChangeShapeType="1"/>
            </p:cNvSpPr>
            <p:nvPr/>
          </p:nvSpPr>
          <p:spPr bwMode="auto">
            <a:xfrm>
              <a:off x="720" y="1872"/>
              <a:ext cx="576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79" name="Line 7"/>
            <p:cNvSpPr>
              <a:spLocks noChangeShapeType="1"/>
            </p:cNvSpPr>
            <p:nvPr/>
          </p:nvSpPr>
          <p:spPr bwMode="auto">
            <a:xfrm>
              <a:off x="1440" y="1872"/>
              <a:ext cx="528" cy="0"/>
            </a:xfrm>
            <a:prstGeom prst="line">
              <a:avLst/>
            </a:prstGeom>
            <a:noFill/>
            <a:ln w="57150">
              <a:solidFill>
                <a:srgbClr val="FF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0" name="Oval 8"/>
            <p:cNvSpPr>
              <a:spLocks noChangeArrowheads="1"/>
            </p:cNvSpPr>
            <p:nvPr/>
          </p:nvSpPr>
          <p:spPr bwMode="auto">
            <a:xfrm>
              <a:off x="816" y="1872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1" name="Oval 9"/>
            <p:cNvSpPr>
              <a:spLocks noChangeArrowheads="1"/>
            </p:cNvSpPr>
            <p:nvPr/>
          </p:nvSpPr>
          <p:spPr bwMode="auto">
            <a:xfrm>
              <a:off x="1536" y="1872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FF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82" name="Line 10"/>
            <p:cNvSpPr>
              <a:spLocks noChangeShapeType="1"/>
            </p:cNvSpPr>
            <p:nvPr/>
          </p:nvSpPr>
          <p:spPr bwMode="auto">
            <a:xfrm>
              <a:off x="336" y="2064"/>
              <a:ext cx="2016" cy="0"/>
            </a:xfrm>
            <a:prstGeom prst="line">
              <a:avLst/>
            </a:prstGeom>
            <a:noFill/>
            <a:ln w="9525">
              <a:solidFill>
                <a:srgbClr val="FF99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2283" name="Freeform 11" descr="25%"/>
          <p:cNvSpPr>
            <a:spLocks/>
          </p:cNvSpPr>
          <p:nvPr/>
        </p:nvSpPr>
        <p:spPr bwMode="auto">
          <a:xfrm rot="-202909">
            <a:off x="6523038" y="3486150"/>
            <a:ext cx="687387" cy="279400"/>
          </a:xfrm>
          <a:custGeom>
            <a:avLst/>
            <a:gdLst/>
            <a:ahLst/>
            <a:cxnLst>
              <a:cxn ang="0">
                <a:pos x="1" y="32"/>
              </a:cxn>
              <a:cxn ang="0">
                <a:pos x="409" y="44"/>
              </a:cxn>
              <a:cxn ang="0">
                <a:pos x="421" y="92"/>
              </a:cxn>
              <a:cxn ang="0">
                <a:pos x="349" y="104"/>
              </a:cxn>
              <a:cxn ang="0">
                <a:pos x="13" y="80"/>
              </a:cxn>
              <a:cxn ang="0">
                <a:pos x="1" y="32"/>
              </a:cxn>
            </a:cxnLst>
            <a:rect l="0" t="0" r="r" b="b"/>
            <a:pathLst>
              <a:path w="433" h="109">
                <a:moveTo>
                  <a:pt x="1" y="32"/>
                </a:moveTo>
                <a:cubicBezTo>
                  <a:pt x="136" y="10"/>
                  <a:pt x="277" y="0"/>
                  <a:pt x="409" y="44"/>
                </a:cubicBezTo>
                <a:cubicBezTo>
                  <a:pt x="413" y="60"/>
                  <a:pt x="433" y="80"/>
                  <a:pt x="421" y="92"/>
                </a:cubicBezTo>
                <a:cubicBezTo>
                  <a:pt x="404" y="109"/>
                  <a:pt x="373" y="105"/>
                  <a:pt x="349" y="104"/>
                </a:cubicBezTo>
                <a:cubicBezTo>
                  <a:pt x="237" y="101"/>
                  <a:pt x="13" y="80"/>
                  <a:pt x="13" y="80"/>
                </a:cubicBezTo>
                <a:cubicBezTo>
                  <a:pt x="0" y="40"/>
                  <a:pt x="1" y="57"/>
                  <a:pt x="1" y="32"/>
                </a:cubicBezTo>
                <a:close/>
              </a:path>
            </a:pathLst>
          </a:custGeom>
          <a:pattFill prst="pct25">
            <a:fgClr>
              <a:srgbClr val="FF6600"/>
            </a:fgClr>
            <a:bgClr>
              <a:srgbClr val="FFFFFF"/>
            </a:bgClr>
          </a:patt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2284" name="Object 12"/>
          <p:cNvGraphicFramePr>
            <a:graphicFrameLocks/>
          </p:cNvGraphicFramePr>
          <p:nvPr/>
        </p:nvGraphicFramePr>
        <p:xfrm>
          <a:off x="827088" y="2387600"/>
          <a:ext cx="38147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4" name="公式" r:id="rId3" imgW="3809880" imgH="825480" progId="Equation.3">
                  <p:embed/>
                </p:oleObj>
              </mc:Choice>
              <mc:Fallback>
                <p:oleObj name="公式" r:id="rId3" imgW="3809880" imgH="825480" progId="Equation.3">
                  <p:embed/>
                  <p:pic>
                    <p:nvPicPr>
                      <p:cNvPr id="0" name="Picture 2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387600"/>
                        <a:ext cx="381476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5" name="Object 13"/>
          <p:cNvGraphicFramePr>
            <a:graphicFrameLocks/>
          </p:cNvGraphicFramePr>
          <p:nvPr/>
        </p:nvGraphicFramePr>
        <p:xfrm>
          <a:off x="2411413" y="3251200"/>
          <a:ext cx="21177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5" name="公式" r:id="rId5" imgW="2120760" imgH="825480" progId="Equation.3">
                  <p:embed/>
                </p:oleObj>
              </mc:Choice>
              <mc:Fallback>
                <p:oleObj name="公式" r:id="rId5" imgW="2120760" imgH="82548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51200"/>
                        <a:ext cx="2117725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6" name="Object 14"/>
          <p:cNvGraphicFramePr>
            <a:graphicFrameLocks noChangeAspect="1"/>
          </p:cNvGraphicFramePr>
          <p:nvPr/>
        </p:nvGraphicFramePr>
        <p:xfrm>
          <a:off x="898525" y="4075113"/>
          <a:ext cx="1057275" cy="230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6" name="公式" r:id="rId7" imgW="1752480" imgH="380880" progId="Equation.3">
                  <p:embed/>
                </p:oleObj>
              </mc:Choice>
              <mc:Fallback>
                <p:oleObj name="公式" r:id="rId7" imgW="1752480" imgH="3808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525" y="4075113"/>
                        <a:ext cx="1057275" cy="230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7" name="Object 15"/>
          <p:cNvGraphicFramePr>
            <a:graphicFrameLocks/>
          </p:cNvGraphicFramePr>
          <p:nvPr/>
        </p:nvGraphicFramePr>
        <p:xfrm>
          <a:off x="2195513" y="3898900"/>
          <a:ext cx="3344862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7" name="公式" r:id="rId9" imgW="3352680" imgH="825480" progId="Equation.3">
                  <p:embed/>
                </p:oleObj>
              </mc:Choice>
              <mc:Fallback>
                <p:oleObj name="公式" r:id="rId9" imgW="3352680" imgH="82548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98900"/>
                        <a:ext cx="3344862" cy="825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8" name="Object 16"/>
          <p:cNvGraphicFramePr>
            <a:graphicFrameLocks/>
          </p:cNvGraphicFramePr>
          <p:nvPr/>
        </p:nvGraphicFramePr>
        <p:xfrm>
          <a:off x="762000" y="4614863"/>
          <a:ext cx="26130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8" name="Equation" r:id="rId11" imgW="2616120" imgH="901440" progId="Equation.3">
                  <p:embed/>
                </p:oleObj>
              </mc:Choice>
              <mc:Fallback>
                <p:oleObj name="Equation" r:id="rId11" imgW="2616120" imgH="901440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614863"/>
                        <a:ext cx="26130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89" name="Object 17"/>
          <p:cNvGraphicFramePr>
            <a:graphicFrameLocks noChangeAspect="1"/>
          </p:cNvGraphicFramePr>
          <p:nvPr/>
        </p:nvGraphicFramePr>
        <p:xfrm>
          <a:off x="3698875" y="4767263"/>
          <a:ext cx="5165725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9" name="公式" r:id="rId13" imgW="5155920" imgH="685800" progId="Equation.3">
                  <p:embed/>
                </p:oleObj>
              </mc:Choice>
              <mc:Fallback>
                <p:oleObj name="公式" r:id="rId13" imgW="5155920" imgH="6858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8875" y="4767263"/>
                        <a:ext cx="5165725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0" name="Object 18"/>
          <p:cNvGraphicFramePr>
            <a:graphicFrameLocks noChangeAspect="1"/>
          </p:cNvGraphicFramePr>
          <p:nvPr/>
        </p:nvGraphicFramePr>
        <p:xfrm>
          <a:off x="803275" y="5695950"/>
          <a:ext cx="33877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0" name="Equation" r:id="rId15" imgW="3390840" imgH="901440" progId="Equation.3">
                  <p:embed/>
                </p:oleObj>
              </mc:Choice>
              <mc:Fallback>
                <p:oleObj name="Equation" r:id="rId15" imgW="3390840" imgH="9014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275" y="5695950"/>
                        <a:ext cx="33877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91" name="Object 19"/>
          <p:cNvGraphicFramePr>
            <a:graphicFrameLocks noChangeAspect="1"/>
          </p:cNvGraphicFramePr>
          <p:nvPr/>
        </p:nvGraphicFramePr>
        <p:xfrm>
          <a:off x="4953000" y="5556250"/>
          <a:ext cx="2714625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1" name="Equation" r:id="rId17" imgW="2717640" imgH="901440" progId="Equation.3">
                  <p:embed/>
                </p:oleObj>
              </mc:Choice>
              <mc:Fallback>
                <p:oleObj name="Equation" r:id="rId17" imgW="2717640" imgH="9014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5556250"/>
                        <a:ext cx="2714625" cy="901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292" name="Text Box 20"/>
          <p:cNvSpPr txBox="1">
            <a:spLocks noChangeArrowheads="1"/>
          </p:cNvSpPr>
          <p:nvPr/>
        </p:nvSpPr>
        <p:spPr bwMode="auto">
          <a:xfrm>
            <a:off x="762000" y="304800"/>
            <a:ext cx="8077200" cy="754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zh-CN" altLang="en-US" b="1" dirty="0">
                <a:latin typeface="宋体" pitchFamily="2" charset="-122"/>
              </a:rPr>
              <a:t>装沙子后总质量为</a:t>
            </a:r>
            <a:r>
              <a:rPr lang="en-US" altLang="zh-CN" b="1" i="1" dirty="0"/>
              <a:t>M </a:t>
            </a:r>
            <a:r>
              <a:rPr lang="zh-CN" altLang="en-US" b="1" dirty="0">
                <a:latin typeface="宋体" pitchFamily="2" charset="-122"/>
              </a:rPr>
              <a:t>的车由静止开始运动，运动过程中合外力始终为</a:t>
            </a:r>
            <a:r>
              <a:rPr lang="zh-CN" altLang="en-US" b="1" dirty="0"/>
              <a:t> </a:t>
            </a:r>
            <a:r>
              <a:rPr lang="en-US" altLang="zh-CN" b="1" i="1" dirty="0"/>
              <a:t>f  </a:t>
            </a:r>
            <a:r>
              <a:rPr lang="zh-CN" altLang="en-US" b="1" dirty="0">
                <a:latin typeface="宋体" pitchFamily="2" charset="-122"/>
              </a:rPr>
              <a:t>，每秒漏沙量为</a:t>
            </a:r>
            <a:r>
              <a:rPr lang="zh-CN" altLang="en-US" b="1" i="1" dirty="0"/>
              <a:t> </a:t>
            </a:r>
            <a:r>
              <a:rPr lang="zh-CN" altLang="en-US" b="1" i="1" dirty="0">
                <a:sym typeface="Symbol" pitchFamily="18" charset="2"/>
              </a:rPr>
              <a:t>  </a:t>
            </a:r>
            <a:r>
              <a:rPr lang="zh-CN" altLang="en-US" b="1" dirty="0">
                <a:latin typeface="宋体" pitchFamily="2" charset="-122"/>
              </a:rPr>
              <a:t>。</a:t>
            </a:r>
          </a:p>
        </p:txBody>
      </p:sp>
      <p:sp>
        <p:nvSpPr>
          <p:cNvPr id="182293" name="Rectangle 21"/>
          <p:cNvSpPr>
            <a:spLocks noChangeArrowheads="1"/>
          </p:cNvSpPr>
          <p:nvPr/>
        </p:nvSpPr>
        <p:spPr bwMode="auto">
          <a:xfrm>
            <a:off x="273050" y="1892300"/>
            <a:ext cx="417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/>
              <a:t>解</a:t>
            </a:r>
          </a:p>
        </p:txBody>
      </p:sp>
      <p:sp>
        <p:nvSpPr>
          <p:cNvPr id="182294" name="Text Box 22"/>
          <p:cNvSpPr txBox="1">
            <a:spLocks noChangeArrowheads="1"/>
          </p:cNvSpPr>
          <p:nvPr/>
        </p:nvSpPr>
        <p:spPr bwMode="auto">
          <a:xfrm>
            <a:off x="762000" y="1892300"/>
            <a:ext cx="807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latin typeface="宋体" pitchFamily="2" charset="-122"/>
              </a:rPr>
              <a:t>取车和沙子为研究对象，地面参考系如图，</a:t>
            </a:r>
            <a:r>
              <a:rPr lang="en-US" altLang="zh-CN" b="1" i="1" dirty="0"/>
              <a:t>t  </a:t>
            </a:r>
            <a:r>
              <a:rPr lang="en-US" altLang="zh-CN" b="1" dirty="0"/>
              <a:t>= 0</a:t>
            </a:r>
            <a:r>
              <a:rPr lang="en-US" altLang="zh-CN" b="1" dirty="0">
                <a:latin typeface="宋体" pitchFamily="2" charset="-122"/>
              </a:rPr>
              <a:t> </a:t>
            </a:r>
            <a:r>
              <a:rPr lang="zh-CN" altLang="en-US" b="1" dirty="0">
                <a:latin typeface="宋体" pitchFamily="2" charset="-122"/>
              </a:rPr>
              <a:t>时</a:t>
            </a:r>
            <a:r>
              <a:rPr lang="zh-CN" altLang="en-US" b="1" dirty="0"/>
              <a:t> </a:t>
            </a:r>
            <a:r>
              <a:rPr lang="en-US" altLang="zh-CN" b="1" i="1" dirty="0">
                <a:latin typeface="Bookman Old Style" pitchFamily="18" charset="0"/>
              </a:rPr>
              <a:t>v</a:t>
            </a:r>
            <a:r>
              <a:rPr lang="en-US" altLang="zh-CN" b="1" i="1" dirty="0"/>
              <a:t> </a:t>
            </a:r>
            <a:r>
              <a:rPr lang="en-US" altLang="zh-CN" b="1" dirty="0"/>
              <a:t>= 0</a:t>
            </a:r>
          </a:p>
        </p:txBody>
      </p:sp>
      <p:sp>
        <p:nvSpPr>
          <p:cNvPr id="182295" name="Text Box 23"/>
          <p:cNvSpPr txBox="1">
            <a:spLocks noChangeArrowheads="1"/>
          </p:cNvSpPr>
          <p:nvPr/>
        </p:nvSpPr>
        <p:spPr bwMode="auto">
          <a:xfrm>
            <a:off x="304800" y="304800"/>
            <a:ext cx="76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/>
              <a:t>例</a:t>
            </a:r>
          </a:p>
        </p:txBody>
      </p:sp>
      <p:grpSp>
        <p:nvGrpSpPr>
          <p:cNvPr id="3" name="Group 24"/>
          <p:cNvGrpSpPr>
            <a:grpSpLocks/>
          </p:cNvGrpSpPr>
          <p:nvPr/>
        </p:nvGrpSpPr>
        <p:grpSpPr bwMode="auto">
          <a:xfrm>
            <a:off x="7894638" y="2593975"/>
            <a:ext cx="533400" cy="457200"/>
            <a:chOff x="2352" y="1488"/>
            <a:chExt cx="336" cy="288"/>
          </a:xfrm>
        </p:grpSpPr>
        <p:sp>
          <p:nvSpPr>
            <p:cNvPr id="182297" name="Line 25"/>
            <p:cNvSpPr>
              <a:spLocks noChangeShapeType="1"/>
            </p:cNvSpPr>
            <p:nvPr/>
          </p:nvSpPr>
          <p:spPr bwMode="auto">
            <a:xfrm>
              <a:off x="2352" y="1776"/>
              <a:ext cx="240" cy="0"/>
            </a:xfrm>
            <a:prstGeom prst="line">
              <a:avLst/>
            </a:prstGeom>
            <a:noFill/>
            <a:ln w="38100">
              <a:solidFill>
                <a:srgbClr val="FFFF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298" name="Text Box 26"/>
            <p:cNvSpPr txBox="1">
              <a:spLocks noChangeArrowheads="1"/>
            </p:cNvSpPr>
            <p:nvPr/>
          </p:nvSpPr>
          <p:spPr bwMode="auto">
            <a:xfrm>
              <a:off x="2400" y="1488"/>
              <a:ext cx="2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f</a:t>
              </a:r>
            </a:p>
          </p:txBody>
        </p:sp>
      </p:grpSp>
      <p:sp>
        <p:nvSpPr>
          <p:cNvPr id="182299" name="Rectangle 27" descr="25%"/>
          <p:cNvSpPr>
            <a:spLocks noChangeArrowheads="1"/>
          </p:cNvSpPr>
          <p:nvPr/>
        </p:nvSpPr>
        <p:spPr bwMode="auto">
          <a:xfrm>
            <a:off x="5946775" y="2716213"/>
            <a:ext cx="1943100" cy="706437"/>
          </a:xfrm>
          <a:prstGeom prst="rect">
            <a:avLst/>
          </a:prstGeom>
          <a:pattFill prst="pct25">
            <a:fgClr>
              <a:srgbClr val="FF6600"/>
            </a:fgClr>
            <a:bgClr>
              <a:srgbClr val="FFFFFF"/>
            </a:bgClr>
          </a:patt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7304088" y="3355975"/>
            <a:ext cx="1371600" cy="381000"/>
            <a:chOff x="1680" y="2112"/>
            <a:chExt cx="864" cy="240"/>
          </a:xfrm>
        </p:grpSpPr>
        <p:sp>
          <p:nvSpPr>
            <p:cNvPr id="182301" name="Line 29"/>
            <p:cNvSpPr>
              <a:spLocks noChangeShapeType="1"/>
            </p:cNvSpPr>
            <p:nvPr/>
          </p:nvSpPr>
          <p:spPr bwMode="auto">
            <a:xfrm>
              <a:off x="1680" y="2352"/>
              <a:ext cx="864" cy="0"/>
            </a:xfrm>
            <a:prstGeom prst="line">
              <a:avLst/>
            </a:prstGeom>
            <a:noFill/>
            <a:ln w="9525">
              <a:solidFill>
                <a:srgbClr val="FFFF66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2302" name="Text Box 30"/>
            <p:cNvSpPr txBox="1">
              <a:spLocks noChangeArrowheads="1"/>
            </p:cNvSpPr>
            <p:nvPr/>
          </p:nvSpPr>
          <p:spPr bwMode="auto">
            <a:xfrm>
              <a:off x="2016" y="2112"/>
              <a:ext cx="33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i="1"/>
                <a:t>x</a:t>
              </a:r>
            </a:p>
          </p:txBody>
        </p:sp>
      </p:grpSp>
      <p:sp>
        <p:nvSpPr>
          <p:cNvPr id="182303" name="Freeform 31" descr="25%"/>
          <p:cNvSpPr>
            <a:spLocks/>
          </p:cNvSpPr>
          <p:nvPr/>
        </p:nvSpPr>
        <p:spPr bwMode="auto">
          <a:xfrm>
            <a:off x="6791325" y="3394075"/>
            <a:ext cx="284163" cy="369332"/>
          </a:xfrm>
          <a:custGeom>
            <a:avLst/>
            <a:gdLst/>
            <a:ahLst/>
            <a:cxnLst>
              <a:cxn ang="0">
                <a:pos x="23" y="96"/>
              </a:cxn>
              <a:cxn ang="0">
                <a:pos x="23" y="24"/>
              </a:cxn>
              <a:cxn ang="0">
                <a:pos x="77" y="0"/>
              </a:cxn>
              <a:cxn ang="0">
                <a:pos x="125" y="6"/>
              </a:cxn>
              <a:cxn ang="0">
                <a:pos x="161" y="30"/>
              </a:cxn>
              <a:cxn ang="0">
                <a:pos x="179" y="42"/>
              </a:cxn>
              <a:cxn ang="0">
                <a:pos x="107" y="126"/>
              </a:cxn>
              <a:cxn ang="0">
                <a:pos x="59" y="120"/>
              </a:cxn>
              <a:cxn ang="0">
                <a:pos x="23" y="96"/>
              </a:cxn>
            </a:cxnLst>
            <a:rect l="0" t="0" r="r" b="b"/>
            <a:pathLst>
              <a:path w="179" h="126">
                <a:moveTo>
                  <a:pt x="23" y="96"/>
                </a:moveTo>
                <a:cubicBezTo>
                  <a:pt x="22" y="87"/>
                  <a:pt x="9" y="41"/>
                  <a:pt x="23" y="24"/>
                </a:cubicBezTo>
                <a:cubicBezTo>
                  <a:pt x="35" y="9"/>
                  <a:pt x="77" y="0"/>
                  <a:pt x="77" y="0"/>
                </a:cubicBezTo>
                <a:cubicBezTo>
                  <a:pt x="93" y="2"/>
                  <a:pt x="110" y="1"/>
                  <a:pt x="125" y="6"/>
                </a:cubicBezTo>
                <a:cubicBezTo>
                  <a:pt x="139" y="11"/>
                  <a:pt x="149" y="22"/>
                  <a:pt x="161" y="30"/>
                </a:cubicBezTo>
                <a:cubicBezTo>
                  <a:pt x="167" y="34"/>
                  <a:pt x="179" y="42"/>
                  <a:pt x="179" y="42"/>
                </a:cubicBezTo>
                <a:cubicBezTo>
                  <a:pt x="118" y="57"/>
                  <a:pt x="151" y="97"/>
                  <a:pt x="107" y="126"/>
                </a:cubicBezTo>
                <a:cubicBezTo>
                  <a:pt x="91" y="124"/>
                  <a:pt x="75" y="124"/>
                  <a:pt x="59" y="120"/>
                </a:cubicBezTo>
                <a:cubicBezTo>
                  <a:pt x="59" y="120"/>
                  <a:pt x="0" y="96"/>
                  <a:pt x="23" y="96"/>
                </a:cubicBezTo>
                <a:close/>
              </a:path>
            </a:pathLst>
          </a:custGeom>
          <a:pattFill prst="pct25">
            <a:fgClr>
              <a:srgbClr val="FF3300"/>
            </a:fgClr>
            <a:bgClr>
              <a:srgbClr val="FFFFFF"/>
            </a:bgClr>
          </a:pattFill>
          <a:ln w="9525" cap="flat" cmpd="sng">
            <a:noFill/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zh-CN" altLang="en-US"/>
          </a:p>
        </p:txBody>
      </p:sp>
      <p:sp>
        <p:nvSpPr>
          <p:cNvPr id="182304" name="Text Box 32"/>
          <p:cNvSpPr txBox="1">
            <a:spLocks noChangeArrowheads="1"/>
          </p:cNvSpPr>
          <p:nvPr/>
        </p:nvSpPr>
        <p:spPr bwMode="auto">
          <a:xfrm>
            <a:off x="304800" y="1341438"/>
            <a:ext cx="457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求</a:t>
            </a:r>
          </a:p>
        </p:txBody>
      </p:sp>
      <p:sp>
        <p:nvSpPr>
          <p:cNvPr id="182305" name="Text Box 33"/>
          <p:cNvSpPr txBox="1">
            <a:spLocks noChangeArrowheads="1"/>
          </p:cNvSpPr>
          <p:nvPr/>
        </p:nvSpPr>
        <p:spPr bwMode="auto">
          <a:xfrm>
            <a:off x="762000" y="1341438"/>
            <a:ext cx="2730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车运动的速度。</a:t>
            </a:r>
          </a:p>
        </p:txBody>
      </p:sp>
      <p:sp>
        <p:nvSpPr>
          <p:cNvPr id="182306" name="AutoShape 34"/>
          <p:cNvSpPr>
            <a:spLocks noChangeArrowheads="1"/>
          </p:cNvSpPr>
          <p:nvPr/>
        </p:nvSpPr>
        <p:spPr bwMode="auto">
          <a:xfrm>
            <a:off x="827088" y="4364038"/>
            <a:ext cx="1295400" cy="144462"/>
          </a:xfrm>
          <a:prstGeom prst="rightArrow">
            <a:avLst>
              <a:gd name="adj1" fmla="val 50000"/>
              <a:gd name="adj2" fmla="val 224177"/>
            </a:avLst>
          </a:prstGeom>
          <a:solidFill>
            <a:srgbClr val="FFCCFF">
              <a:alpha val="49001"/>
            </a:srgbClr>
          </a:solidFill>
          <a:ln w="9525">
            <a:solidFill>
              <a:srgbClr val="FFCCFF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82307" name="Object 35"/>
          <p:cNvGraphicFramePr>
            <a:graphicFrameLocks noChangeAspect="1"/>
          </p:cNvGraphicFramePr>
          <p:nvPr/>
        </p:nvGraphicFramePr>
        <p:xfrm>
          <a:off x="1003300" y="3357563"/>
          <a:ext cx="831850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32" name="公式" r:id="rId19" imgW="1193760" imgH="355320" progId="Equation.3">
                  <p:embed/>
                </p:oleObj>
              </mc:Choice>
              <mc:Fallback>
                <p:oleObj name="公式" r:id="rId19" imgW="1193760" imgH="35532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300" y="3357563"/>
                        <a:ext cx="831850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2308" name="AutoShape 36"/>
          <p:cNvSpPr>
            <a:spLocks noChangeArrowheads="1"/>
          </p:cNvSpPr>
          <p:nvPr/>
        </p:nvSpPr>
        <p:spPr bwMode="auto">
          <a:xfrm>
            <a:off x="827088" y="3644900"/>
            <a:ext cx="1295400" cy="144463"/>
          </a:xfrm>
          <a:prstGeom prst="rightArrow">
            <a:avLst>
              <a:gd name="adj1" fmla="val 50000"/>
              <a:gd name="adj2" fmla="val 224175"/>
            </a:avLst>
          </a:prstGeom>
          <a:solidFill>
            <a:srgbClr val="FFCCFF">
              <a:alpha val="49001"/>
            </a:srgbClr>
          </a:solidFill>
          <a:ln w="9525">
            <a:solidFill>
              <a:srgbClr val="FFCCFF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8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2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8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8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8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8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8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8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500"/>
                            </p:stCondLst>
                            <p:childTnLst>
                              <p:par>
                                <p:cTn id="8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8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82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8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8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8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82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83" grpId="0" animBg="1"/>
      <p:bldP spid="182292" grpId="0" autoUpdateAnimBg="0"/>
      <p:bldP spid="182293" grpId="0" autoUpdateAnimBg="0"/>
      <p:bldP spid="182294" grpId="0" autoUpdateAnimBg="0"/>
      <p:bldP spid="182295" grpId="0" autoUpdateAnimBg="0"/>
      <p:bldP spid="182299" grpId="0" animBg="1"/>
      <p:bldP spid="182303" grpId="0" animBg="1"/>
      <p:bldP spid="182304" grpId="0" autoUpdateAnimBg="0"/>
      <p:bldP spid="182305" grpId="0" autoUpdateAnimBg="0"/>
      <p:bldP spid="182306" grpId="0" animBg="1"/>
      <p:bldP spid="18230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2866" name="Object 2"/>
          <p:cNvGraphicFramePr>
            <a:graphicFrameLocks noChangeAspect="1"/>
          </p:cNvGraphicFramePr>
          <p:nvPr/>
        </p:nvGraphicFramePr>
        <p:xfrm>
          <a:off x="2287588" y="1830388"/>
          <a:ext cx="3005137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8" name="公式" r:id="rId3" imgW="1015920" imgH="393480" progId="Equation.3">
                  <p:embed/>
                </p:oleObj>
              </mc:Choice>
              <mc:Fallback>
                <p:oleObj name="公式" r:id="rId3" imgW="101592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1830388"/>
                        <a:ext cx="3005137" cy="1196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7" name="Object 3"/>
          <p:cNvGraphicFramePr>
            <a:graphicFrameLocks noChangeAspect="1"/>
          </p:cNvGraphicFramePr>
          <p:nvPr/>
        </p:nvGraphicFramePr>
        <p:xfrm>
          <a:off x="2370138" y="3609975"/>
          <a:ext cx="3138487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公式" r:id="rId5" imgW="1054080" imgH="393480" progId="Equation.3">
                  <p:embed/>
                </p:oleObj>
              </mc:Choice>
              <mc:Fallback>
                <p:oleObj name="公式" r:id="rId5" imgW="105408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3609975"/>
                        <a:ext cx="3138487" cy="12017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2868" name="Object 4"/>
          <p:cNvGraphicFramePr>
            <a:graphicFrameLocks noChangeAspect="1"/>
          </p:cNvGraphicFramePr>
          <p:nvPr/>
        </p:nvGraphicFramePr>
        <p:xfrm>
          <a:off x="2370138" y="4654550"/>
          <a:ext cx="378618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0" name="公式" r:id="rId7" imgW="1206360" imgH="330120" progId="Equation.3">
                  <p:embed/>
                </p:oleObj>
              </mc:Choice>
              <mc:Fallback>
                <p:oleObj name="公式" r:id="rId7" imgW="1206360" imgH="33012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0138" y="4654550"/>
                        <a:ext cx="3786187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2869" name="Text Box 5"/>
          <p:cNvSpPr txBox="1">
            <a:spLocks noChangeArrowheads="1"/>
          </p:cNvSpPr>
          <p:nvPr/>
        </p:nvSpPr>
        <p:spPr bwMode="auto">
          <a:xfrm>
            <a:off x="1524000" y="1049338"/>
            <a:ext cx="127635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CC0000"/>
                </a:solidFill>
                <a:latin typeface="Times New Roman" pitchFamily="18" charset="0"/>
              </a:rPr>
              <a:t>解　</a:t>
            </a:r>
            <a:endParaRPr kumimoji="1" lang="zh-CN" altLang="en-US" sz="3200" b="1">
              <a:latin typeface="Times New Roman" pitchFamily="18" charset="0"/>
            </a:endParaRPr>
          </a:p>
        </p:txBody>
      </p:sp>
      <p:graphicFrame>
        <p:nvGraphicFramePr>
          <p:cNvPr id="292870" name="Object 6"/>
          <p:cNvGraphicFramePr>
            <a:graphicFrameLocks noChangeAspect="1"/>
          </p:cNvGraphicFramePr>
          <p:nvPr/>
        </p:nvGraphicFramePr>
        <p:xfrm>
          <a:off x="2233613" y="765175"/>
          <a:ext cx="3417887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公式" r:id="rId9" imgW="1117440" imgH="393480" progId="Equation.3">
                  <p:embed/>
                </p:oleObj>
              </mc:Choice>
              <mc:Fallback>
                <p:oleObj name="公式" r:id="rId9" imgW="1117440" imgH="393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613" y="765175"/>
                        <a:ext cx="3417887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308850" y="1290638"/>
            <a:ext cx="1295400" cy="3962400"/>
            <a:chOff x="4656" y="1440"/>
            <a:chExt cx="816" cy="2496"/>
          </a:xfrm>
        </p:grpSpPr>
        <p:sp>
          <p:nvSpPr>
            <p:cNvPr id="292872" name="Rectangle 8"/>
            <p:cNvSpPr>
              <a:spLocks noChangeArrowheads="1"/>
            </p:cNvSpPr>
            <p:nvPr/>
          </p:nvSpPr>
          <p:spPr bwMode="auto">
            <a:xfrm>
              <a:off x="4656" y="1440"/>
              <a:ext cx="816" cy="249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3" name="Oval 9"/>
            <p:cNvSpPr>
              <a:spLocks noChangeArrowheads="1"/>
            </p:cNvSpPr>
            <p:nvPr/>
          </p:nvSpPr>
          <p:spPr bwMode="auto">
            <a:xfrm>
              <a:off x="5136" y="1968"/>
              <a:ext cx="240" cy="240"/>
            </a:xfrm>
            <a:prstGeom prst="ellipse">
              <a:avLst/>
            </a:prstGeom>
            <a:gradFill rotWithShape="0">
              <a:gsLst>
                <a:gs pos="0">
                  <a:srgbClr val="993300">
                    <a:gamma/>
                    <a:tint val="28627"/>
                    <a:invGamma/>
                  </a:srgbClr>
                </a:gs>
                <a:gs pos="100000">
                  <a:srgbClr val="993300"/>
                </a:gs>
              </a:gsLst>
              <a:path path="shape">
                <a:fillToRect l="50000" t="50000" r="50000" b="50000"/>
              </a:path>
            </a:gradFill>
            <a:ln w="12700">
              <a:solidFill>
                <a:srgbClr val="8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2874" name="Line 10"/>
            <p:cNvSpPr>
              <a:spLocks noChangeShapeType="1"/>
            </p:cNvSpPr>
            <p:nvPr/>
          </p:nvSpPr>
          <p:spPr bwMode="auto">
            <a:xfrm>
              <a:off x="5232" y="2304"/>
              <a:ext cx="0" cy="48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2875" name="Object 11"/>
            <p:cNvGraphicFramePr>
              <a:graphicFrameLocks noChangeAspect="1"/>
            </p:cNvGraphicFramePr>
            <p:nvPr/>
          </p:nvGraphicFramePr>
          <p:xfrm>
            <a:off x="5095" y="2736"/>
            <a:ext cx="329" cy="4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11" imgW="177492" imgH="228204" progId="Equation.DSMT4">
                    <p:embed/>
                  </p:oleObj>
                </mc:Choice>
                <mc:Fallback>
                  <p:oleObj name="Equation" r:id="rId11" imgW="177492" imgH="228204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95" y="2736"/>
                          <a:ext cx="329" cy="4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2876" name="Line 12"/>
            <p:cNvSpPr>
              <a:spLocks noChangeShapeType="1"/>
            </p:cNvSpPr>
            <p:nvPr/>
          </p:nvSpPr>
          <p:spPr bwMode="auto">
            <a:xfrm flipH="1">
              <a:off x="4992" y="1536"/>
              <a:ext cx="0" cy="2304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2877" name="Object 13"/>
            <p:cNvGraphicFramePr>
              <a:graphicFrameLocks noChangeAspect="1"/>
            </p:cNvGraphicFramePr>
            <p:nvPr/>
          </p:nvGraphicFramePr>
          <p:xfrm>
            <a:off x="5040" y="3504"/>
            <a:ext cx="255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3" name="公式" r:id="rId13" imgW="190417" imgH="241195" progId="Equation.3">
                    <p:embed/>
                  </p:oleObj>
                </mc:Choice>
                <mc:Fallback>
                  <p:oleObj name="公式" r:id="rId13" imgW="190417" imgH="241195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40" y="3504"/>
                          <a:ext cx="255" cy="3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2878" name="Line 14"/>
            <p:cNvSpPr>
              <a:spLocks noChangeShapeType="1"/>
            </p:cNvSpPr>
            <p:nvPr/>
          </p:nvSpPr>
          <p:spPr bwMode="auto">
            <a:xfrm>
              <a:off x="4992" y="2064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2879" name="Object 15"/>
            <p:cNvGraphicFramePr>
              <a:graphicFrameLocks noChangeAspect="1"/>
            </p:cNvGraphicFramePr>
            <p:nvPr/>
          </p:nvGraphicFramePr>
          <p:xfrm>
            <a:off x="4743" y="1968"/>
            <a:ext cx="209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4" name="Equation" r:id="rId15" imgW="164885" imgH="190252" progId="Equation.3">
                    <p:embed/>
                  </p:oleObj>
                </mc:Choice>
                <mc:Fallback>
                  <p:oleObj name="Equation" r:id="rId15" imgW="164885" imgH="190252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3" y="1968"/>
                          <a:ext cx="209" cy="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224088" y="2968625"/>
            <a:ext cx="2995612" cy="730250"/>
            <a:chOff x="1356" y="1870"/>
            <a:chExt cx="1887" cy="460"/>
          </a:xfrm>
        </p:grpSpPr>
        <p:graphicFrame>
          <p:nvGraphicFramePr>
            <p:cNvPr id="292881" name="Object 17"/>
            <p:cNvGraphicFramePr>
              <a:graphicFrameLocks noChangeAspect="1"/>
            </p:cNvGraphicFramePr>
            <p:nvPr/>
          </p:nvGraphicFramePr>
          <p:xfrm>
            <a:off x="2147" y="1870"/>
            <a:ext cx="1096" cy="4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公式" r:id="rId17" imgW="571320" imgH="241200" progId="Equation.3">
                    <p:embed/>
                  </p:oleObj>
                </mc:Choice>
                <mc:Fallback>
                  <p:oleObj name="公式" r:id="rId17" imgW="57132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47" y="1870"/>
                          <a:ext cx="1096" cy="4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2882" name="Text Box 18"/>
            <p:cNvSpPr txBox="1">
              <a:spLocks noChangeArrowheads="1"/>
            </p:cNvSpPr>
            <p:nvPr/>
          </p:nvSpPr>
          <p:spPr bwMode="auto">
            <a:xfrm>
              <a:off x="1356" y="1896"/>
              <a:ext cx="1134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Arial" charset="0"/>
                </a:rPr>
                <a:t>解得：</a:t>
              </a:r>
            </a:p>
          </p:txBody>
        </p:sp>
      </p:grpSp>
      <p:grpSp>
        <p:nvGrpSpPr>
          <p:cNvPr id="4" name="Group 19"/>
          <p:cNvGrpSpPr>
            <a:grpSpLocks/>
          </p:cNvGrpSpPr>
          <p:nvPr/>
        </p:nvGrpSpPr>
        <p:grpSpPr bwMode="auto">
          <a:xfrm>
            <a:off x="2295525" y="5618163"/>
            <a:ext cx="3932238" cy="692150"/>
            <a:chOff x="1401" y="3539"/>
            <a:chExt cx="2477" cy="436"/>
          </a:xfrm>
        </p:grpSpPr>
        <p:graphicFrame>
          <p:nvGraphicFramePr>
            <p:cNvPr id="292884" name="Object 20"/>
            <p:cNvGraphicFramePr>
              <a:graphicFrameLocks noChangeAspect="1"/>
            </p:cNvGraphicFramePr>
            <p:nvPr/>
          </p:nvGraphicFramePr>
          <p:xfrm>
            <a:off x="2128" y="3539"/>
            <a:ext cx="1750" cy="4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6" name="公式" r:id="rId19" imgW="876240" imgH="228600" progId="Equation.3">
                    <p:embed/>
                  </p:oleObj>
                </mc:Choice>
                <mc:Fallback>
                  <p:oleObj name="公式" r:id="rId19" imgW="876240" imgH="2286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3539"/>
                          <a:ext cx="1750" cy="4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2885" name="Text Box 21"/>
            <p:cNvSpPr txBox="1">
              <a:spLocks noChangeArrowheads="1"/>
            </p:cNvSpPr>
            <p:nvPr/>
          </p:nvSpPr>
          <p:spPr bwMode="auto">
            <a:xfrm>
              <a:off x="1401" y="3565"/>
              <a:ext cx="907" cy="3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3200" b="1">
                  <a:latin typeface="Arial" charset="0"/>
                </a:rPr>
                <a:t>解得：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2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2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ChangeArrowheads="1"/>
          </p:cNvSpPr>
          <p:nvPr/>
        </p:nvSpPr>
        <p:spPr bwMode="auto">
          <a:xfrm>
            <a:off x="1143000" y="1590675"/>
            <a:ext cx="6781800" cy="21812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48200" y="1633538"/>
            <a:ext cx="3163888" cy="2082800"/>
            <a:chOff x="2928" y="1029"/>
            <a:chExt cx="1993" cy="1312"/>
          </a:xfrm>
        </p:grpSpPr>
        <p:sp>
          <p:nvSpPr>
            <p:cNvPr id="293892" name="Line 4"/>
            <p:cNvSpPr>
              <a:spLocks noChangeShapeType="1"/>
            </p:cNvSpPr>
            <p:nvPr/>
          </p:nvSpPr>
          <p:spPr bwMode="auto">
            <a:xfrm>
              <a:off x="3216" y="2229"/>
              <a:ext cx="1632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893" name="Line 5"/>
            <p:cNvSpPr>
              <a:spLocks noChangeShapeType="1"/>
            </p:cNvSpPr>
            <p:nvPr/>
          </p:nvSpPr>
          <p:spPr bwMode="auto">
            <a:xfrm flipV="1">
              <a:off x="3216" y="1125"/>
              <a:ext cx="0" cy="1104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3894" name="Object 6"/>
            <p:cNvGraphicFramePr>
              <a:graphicFrameLocks noChangeAspect="1"/>
            </p:cNvGraphicFramePr>
            <p:nvPr/>
          </p:nvGraphicFramePr>
          <p:xfrm>
            <a:off x="3016" y="2115"/>
            <a:ext cx="221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公式" r:id="rId3" imgW="152280" imgH="177480" progId="Equation.3">
                    <p:embed/>
                  </p:oleObj>
                </mc:Choice>
                <mc:Fallback>
                  <p:oleObj name="公式" r:id="rId3" imgW="152280" imgH="17748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6" y="2115"/>
                          <a:ext cx="221" cy="2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895" name="Object 7"/>
            <p:cNvGraphicFramePr>
              <a:graphicFrameLocks noChangeAspect="1"/>
            </p:cNvGraphicFramePr>
            <p:nvPr/>
          </p:nvGraphicFramePr>
          <p:xfrm>
            <a:off x="3253" y="1029"/>
            <a:ext cx="539" cy="3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Equation" r:id="rId5" imgW="291960" imgH="203040" progId="Equation.DSMT4">
                    <p:embed/>
                  </p:oleObj>
                </mc:Choice>
                <mc:Fallback>
                  <p:oleObj name="Equation" r:id="rId5" imgW="291960" imgH="203040" progId="Equation.DSMT4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3" y="1029"/>
                          <a:ext cx="539" cy="32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896" name="Object 8"/>
            <p:cNvGraphicFramePr>
              <a:graphicFrameLocks noChangeAspect="1"/>
            </p:cNvGraphicFramePr>
            <p:nvPr/>
          </p:nvGraphicFramePr>
          <p:xfrm>
            <a:off x="4557" y="1957"/>
            <a:ext cx="36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2" name="Equation" r:id="rId7" imgW="190440" imgH="177480" progId="Equation.DSMT4">
                    <p:embed/>
                  </p:oleObj>
                </mc:Choice>
                <mc:Fallback>
                  <p:oleObj name="Equation" r:id="rId7" imgW="190440" imgH="177480" progId="Equation.DSMT4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7" y="1957"/>
                          <a:ext cx="364" cy="29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3897" name="Line 9"/>
            <p:cNvSpPr>
              <a:spLocks noChangeShapeType="1"/>
            </p:cNvSpPr>
            <p:nvPr/>
          </p:nvSpPr>
          <p:spPr bwMode="auto">
            <a:xfrm>
              <a:off x="3216" y="1413"/>
              <a:ext cx="1536" cy="0"/>
            </a:xfrm>
            <a:prstGeom prst="line">
              <a:avLst/>
            </a:prstGeom>
            <a:noFill/>
            <a:ln w="12700">
              <a:solidFill>
                <a:srgbClr val="333333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898" name="Freeform 10"/>
            <p:cNvSpPr>
              <a:spLocks/>
            </p:cNvSpPr>
            <p:nvPr/>
          </p:nvSpPr>
          <p:spPr bwMode="auto">
            <a:xfrm>
              <a:off x="3216" y="1447"/>
              <a:ext cx="1419" cy="782"/>
            </a:xfrm>
            <a:custGeom>
              <a:avLst/>
              <a:gdLst/>
              <a:ahLst/>
              <a:cxnLst>
                <a:cxn ang="0">
                  <a:pos x="0" y="782"/>
                </a:cxn>
                <a:cxn ang="0">
                  <a:pos x="144" y="446"/>
                </a:cxn>
                <a:cxn ang="0">
                  <a:pos x="281" y="233"/>
                </a:cxn>
                <a:cxn ang="0">
                  <a:pos x="459" y="110"/>
                </a:cxn>
                <a:cxn ang="0">
                  <a:pos x="768" y="41"/>
                </a:cxn>
                <a:cxn ang="0">
                  <a:pos x="1070" y="14"/>
                </a:cxn>
                <a:cxn ang="0">
                  <a:pos x="1419" y="0"/>
                </a:cxn>
              </a:cxnLst>
              <a:rect l="0" t="0" r="r" b="b"/>
              <a:pathLst>
                <a:path w="1419" h="782">
                  <a:moveTo>
                    <a:pt x="0" y="782"/>
                  </a:moveTo>
                  <a:cubicBezTo>
                    <a:pt x="48" y="662"/>
                    <a:pt x="97" y="537"/>
                    <a:pt x="144" y="446"/>
                  </a:cubicBezTo>
                  <a:cubicBezTo>
                    <a:pt x="191" y="355"/>
                    <a:pt x="229" y="289"/>
                    <a:pt x="281" y="233"/>
                  </a:cubicBezTo>
                  <a:cubicBezTo>
                    <a:pt x="333" y="177"/>
                    <a:pt x="378" y="142"/>
                    <a:pt x="459" y="110"/>
                  </a:cubicBezTo>
                  <a:cubicBezTo>
                    <a:pt x="540" y="78"/>
                    <a:pt x="666" y="57"/>
                    <a:pt x="768" y="41"/>
                  </a:cubicBezTo>
                  <a:cubicBezTo>
                    <a:pt x="870" y="25"/>
                    <a:pt x="962" y="21"/>
                    <a:pt x="1070" y="14"/>
                  </a:cubicBezTo>
                  <a:cubicBezTo>
                    <a:pt x="1178" y="7"/>
                    <a:pt x="1346" y="3"/>
                    <a:pt x="1419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899" name="Text Box 11"/>
            <p:cNvSpPr txBox="1">
              <a:spLocks noChangeArrowheads="1"/>
            </p:cNvSpPr>
            <p:nvPr/>
          </p:nvSpPr>
          <p:spPr bwMode="auto">
            <a:xfrm>
              <a:off x="2928" y="1269"/>
              <a:ext cx="33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>
                  <a:solidFill>
                    <a:srgbClr val="1C1C1C"/>
                  </a:solidFill>
                  <a:latin typeface="Times New Roman" pitchFamily="18" charset="0"/>
                </a:rPr>
                <a:t>10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95400" y="1557338"/>
            <a:ext cx="2916238" cy="2159000"/>
            <a:chOff x="816" y="981"/>
            <a:chExt cx="1837" cy="1360"/>
          </a:xfrm>
        </p:grpSpPr>
        <p:sp>
          <p:nvSpPr>
            <p:cNvPr id="293901" name="Line 13"/>
            <p:cNvSpPr>
              <a:spLocks noChangeShapeType="1"/>
            </p:cNvSpPr>
            <p:nvPr/>
          </p:nvSpPr>
          <p:spPr bwMode="auto">
            <a:xfrm>
              <a:off x="1104" y="2229"/>
              <a:ext cx="1488" cy="0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3902" name="Line 14"/>
            <p:cNvSpPr>
              <a:spLocks noChangeShapeType="1"/>
            </p:cNvSpPr>
            <p:nvPr/>
          </p:nvSpPr>
          <p:spPr bwMode="auto">
            <a:xfrm flipV="1">
              <a:off x="1104" y="1125"/>
              <a:ext cx="0" cy="1104"/>
            </a:xfrm>
            <a:prstGeom prst="line">
              <a:avLst/>
            </a:prstGeom>
            <a:noFill/>
            <a:ln w="19050">
              <a:solidFill>
                <a:srgbClr val="333333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93903" name="Object 15"/>
            <p:cNvGraphicFramePr>
              <a:graphicFrameLocks noChangeAspect="1"/>
            </p:cNvGraphicFramePr>
            <p:nvPr/>
          </p:nvGraphicFramePr>
          <p:xfrm>
            <a:off x="1152" y="981"/>
            <a:ext cx="756" cy="3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Equation" r:id="rId9" imgW="495000" imgH="203040" progId="Equation.DSMT4">
                    <p:embed/>
                  </p:oleObj>
                </mc:Choice>
                <mc:Fallback>
                  <p:oleObj name="Equation" r:id="rId9" imgW="495000" imgH="203040" progId="Equation.DSMT4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981"/>
                          <a:ext cx="756" cy="3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04" name="Object 16"/>
            <p:cNvGraphicFramePr>
              <a:graphicFrameLocks noChangeAspect="1"/>
            </p:cNvGraphicFramePr>
            <p:nvPr/>
          </p:nvGraphicFramePr>
          <p:xfrm>
            <a:off x="816" y="1221"/>
            <a:ext cx="339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Equation" r:id="rId11" imgW="177480" imgH="228600" progId="Equation.DSMT4">
                    <p:embed/>
                  </p:oleObj>
                </mc:Choice>
                <mc:Fallback>
                  <p:oleObj name="Equation" r:id="rId11" imgW="177480" imgH="228600" progId="Equation.DSMT4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221"/>
                          <a:ext cx="339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05" name="Object 17"/>
            <p:cNvGraphicFramePr>
              <a:graphicFrameLocks noChangeAspect="1"/>
            </p:cNvGraphicFramePr>
            <p:nvPr/>
          </p:nvGraphicFramePr>
          <p:xfrm>
            <a:off x="918" y="2111"/>
            <a:ext cx="225" cy="2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公式" r:id="rId13" imgW="152280" imgH="177480" progId="Equation.3">
                    <p:embed/>
                  </p:oleObj>
                </mc:Choice>
                <mc:Fallback>
                  <p:oleObj name="公式" r:id="rId13" imgW="152280" imgH="17748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8" y="2111"/>
                          <a:ext cx="225" cy="2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06" name="Object 18"/>
            <p:cNvGraphicFramePr>
              <a:graphicFrameLocks noChangeAspect="1"/>
            </p:cNvGraphicFramePr>
            <p:nvPr/>
          </p:nvGraphicFramePr>
          <p:xfrm>
            <a:off x="2304" y="1965"/>
            <a:ext cx="349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Equation" r:id="rId15" imgW="190440" imgH="177480" progId="Equation.DSMT4">
                    <p:embed/>
                  </p:oleObj>
                </mc:Choice>
                <mc:Fallback>
                  <p:oleObj name="Equation" r:id="rId15" imgW="190440" imgH="17748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1965"/>
                          <a:ext cx="349" cy="2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3907" name="Freeform 19"/>
            <p:cNvSpPr>
              <a:spLocks/>
            </p:cNvSpPr>
            <p:nvPr/>
          </p:nvSpPr>
          <p:spPr bwMode="auto">
            <a:xfrm>
              <a:off x="1104" y="1365"/>
              <a:ext cx="1214" cy="83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69" y="302"/>
                </a:cxn>
                <a:cxn ang="0">
                  <a:pos x="137" y="487"/>
                </a:cxn>
                <a:cxn ang="0">
                  <a:pos x="261" y="631"/>
                </a:cxn>
                <a:cxn ang="0">
                  <a:pos x="514" y="734"/>
                </a:cxn>
                <a:cxn ang="0">
                  <a:pos x="1214" y="789"/>
                </a:cxn>
              </a:cxnLst>
              <a:rect l="0" t="0" r="r" b="b"/>
              <a:pathLst>
                <a:path w="1214" h="789">
                  <a:moveTo>
                    <a:pt x="0" y="0"/>
                  </a:moveTo>
                  <a:cubicBezTo>
                    <a:pt x="11" y="50"/>
                    <a:pt x="46" y="221"/>
                    <a:pt x="69" y="302"/>
                  </a:cubicBezTo>
                  <a:cubicBezTo>
                    <a:pt x="92" y="383"/>
                    <a:pt x="105" y="432"/>
                    <a:pt x="137" y="487"/>
                  </a:cubicBezTo>
                  <a:cubicBezTo>
                    <a:pt x="169" y="542"/>
                    <a:pt x="198" y="590"/>
                    <a:pt x="261" y="631"/>
                  </a:cubicBezTo>
                  <a:cubicBezTo>
                    <a:pt x="324" y="672"/>
                    <a:pt x="355" y="708"/>
                    <a:pt x="514" y="734"/>
                  </a:cubicBezTo>
                  <a:cubicBezTo>
                    <a:pt x="673" y="760"/>
                    <a:pt x="1068" y="778"/>
                    <a:pt x="1214" y="789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293908" name="Object 20"/>
          <p:cNvGraphicFramePr>
            <a:graphicFrameLocks noChangeAspect="1"/>
          </p:cNvGraphicFramePr>
          <p:nvPr/>
        </p:nvGraphicFramePr>
        <p:xfrm>
          <a:off x="1116013" y="836613"/>
          <a:ext cx="22320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公式" r:id="rId16" imgW="749160" imgH="241200" progId="Equation.3">
                  <p:embed/>
                </p:oleObj>
              </mc:Choice>
              <mc:Fallback>
                <p:oleObj name="公式" r:id="rId16" imgW="749160" imgH="241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836613"/>
                        <a:ext cx="2232025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9" name="Object 21"/>
          <p:cNvGraphicFramePr>
            <a:graphicFrameLocks noChangeAspect="1"/>
          </p:cNvGraphicFramePr>
          <p:nvPr/>
        </p:nvGraphicFramePr>
        <p:xfrm>
          <a:off x="5003800" y="854075"/>
          <a:ext cx="3035300" cy="70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公式" r:id="rId18" imgW="990360" imgH="228600" progId="Equation.3">
                  <p:embed/>
                </p:oleObj>
              </mc:Choice>
              <mc:Fallback>
                <p:oleObj name="公式" r:id="rId18" imgW="990360" imgH="2286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800" y="854075"/>
                        <a:ext cx="3035300" cy="703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900113" y="3860800"/>
            <a:ext cx="7315200" cy="2425700"/>
            <a:chOff x="567" y="2432"/>
            <a:chExt cx="4608" cy="1528"/>
          </a:xfrm>
        </p:grpSpPr>
        <p:graphicFrame>
          <p:nvGraphicFramePr>
            <p:cNvPr id="293911" name="Object 23"/>
            <p:cNvGraphicFramePr>
              <a:graphicFrameLocks noChangeAspect="1"/>
            </p:cNvGraphicFramePr>
            <p:nvPr/>
          </p:nvGraphicFramePr>
          <p:xfrm>
            <a:off x="567" y="2432"/>
            <a:ext cx="4608" cy="13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9" name="文档" r:id="rId20" imgW="7511593" imgH="2222093" progId="Word.Document.8">
                    <p:embed/>
                  </p:oleObj>
                </mc:Choice>
                <mc:Fallback>
                  <p:oleObj name="文档" r:id="rId20" imgW="7511593" imgH="2222093" progId="Word.Document.8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7" y="2432"/>
                          <a:ext cx="4608" cy="135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12" name="Object 24"/>
            <p:cNvGraphicFramePr>
              <a:graphicFrameLocks noChangeAspect="1"/>
            </p:cNvGraphicFramePr>
            <p:nvPr/>
          </p:nvGraphicFramePr>
          <p:xfrm>
            <a:off x="726" y="2527"/>
            <a:ext cx="26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Equation" r:id="rId22" imgW="126725" imgH="139397" progId="Equation.DSMT4">
                    <p:embed/>
                  </p:oleObj>
                </mc:Choice>
                <mc:Fallback>
                  <p:oleObj name="Equation" r:id="rId22" imgW="126725" imgH="139397" progId="Equation.DSMT4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6" y="2527"/>
                          <a:ext cx="266" cy="29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13" name="Object 25"/>
            <p:cNvGraphicFramePr>
              <a:graphicFrameLocks noChangeAspect="1"/>
            </p:cNvGraphicFramePr>
            <p:nvPr/>
          </p:nvGraphicFramePr>
          <p:xfrm>
            <a:off x="1472" y="2479"/>
            <a:ext cx="576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Equation" r:id="rId24" imgW="368280" imgH="228600" progId="Equation.DSMT4">
                    <p:embed/>
                  </p:oleObj>
                </mc:Choice>
                <mc:Fallback>
                  <p:oleObj name="Equation" r:id="rId24" imgW="368280" imgH="228600" progId="Equation.DSMT4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2" y="2479"/>
                          <a:ext cx="576" cy="3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14" name="Object 26"/>
            <p:cNvGraphicFramePr>
              <a:graphicFrameLocks noChangeAspect="1"/>
            </p:cNvGraphicFramePr>
            <p:nvPr/>
          </p:nvGraphicFramePr>
          <p:xfrm>
            <a:off x="2288" y="2479"/>
            <a:ext cx="672" cy="3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Equation" r:id="rId26" imgW="444240" imgH="228600" progId="Equation.DSMT4">
                    <p:embed/>
                  </p:oleObj>
                </mc:Choice>
                <mc:Fallback>
                  <p:oleObj name="Equation" r:id="rId26" imgW="444240" imgH="22860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8" y="2479"/>
                          <a:ext cx="672" cy="34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15" name="Object 27"/>
            <p:cNvGraphicFramePr>
              <a:graphicFrameLocks noChangeAspect="1"/>
            </p:cNvGraphicFramePr>
            <p:nvPr/>
          </p:nvGraphicFramePr>
          <p:xfrm>
            <a:off x="3089" y="2478"/>
            <a:ext cx="85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公式" r:id="rId28" imgW="583920" imgH="228600" progId="Equation.3">
                    <p:embed/>
                  </p:oleObj>
                </mc:Choice>
                <mc:Fallback>
                  <p:oleObj name="公式" r:id="rId28" imgW="58392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89" y="2478"/>
                          <a:ext cx="85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16" name="Object 28"/>
            <p:cNvGraphicFramePr>
              <a:graphicFrameLocks noChangeAspect="1"/>
            </p:cNvGraphicFramePr>
            <p:nvPr/>
          </p:nvGraphicFramePr>
          <p:xfrm>
            <a:off x="4074" y="2478"/>
            <a:ext cx="983" cy="3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4" name="公式" r:id="rId30" imgW="672840" imgH="228600" progId="Equation.3">
                    <p:embed/>
                  </p:oleObj>
                </mc:Choice>
                <mc:Fallback>
                  <p:oleObj name="公式" r:id="rId30" imgW="67284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4" y="2478"/>
                          <a:ext cx="983" cy="33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17" name="Object 29"/>
            <p:cNvGraphicFramePr>
              <a:graphicFrameLocks noChangeAspect="1"/>
            </p:cNvGraphicFramePr>
            <p:nvPr/>
          </p:nvGraphicFramePr>
          <p:xfrm>
            <a:off x="612" y="3203"/>
            <a:ext cx="59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5" name="公式" r:id="rId32" imgW="342720" imgH="203040" progId="Equation.3">
                    <p:embed/>
                  </p:oleObj>
                </mc:Choice>
                <mc:Fallback>
                  <p:oleObj name="公式" r:id="rId32" imgW="342720" imgH="2030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3203"/>
                          <a:ext cx="590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18" name="Object 30"/>
            <p:cNvGraphicFramePr>
              <a:graphicFrameLocks noChangeAspect="1"/>
            </p:cNvGraphicFramePr>
            <p:nvPr/>
          </p:nvGraphicFramePr>
          <p:xfrm>
            <a:off x="657" y="2811"/>
            <a:ext cx="503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6" name="公式" r:id="rId34" imgW="241200" imgH="177480" progId="Equation.3">
                    <p:embed/>
                  </p:oleObj>
                </mc:Choice>
                <mc:Fallback>
                  <p:oleObj name="公式" r:id="rId34" imgW="241200" imgH="1774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7" y="2811"/>
                          <a:ext cx="503" cy="3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3919" name="Object 31"/>
            <p:cNvGraphicFramePr>
              <a:graphicFrameLocks noChangeAspect="1"/>
            </p:cNvGraphicFramePr>
            <p:nvPr/>
          </p:nvGraphicFramePr>
          <p:xfrm>
            <a:off x="1644" y="3612"/>
            <a:ext cx="2710" cy="3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7" name="公式" r:id="rId36" imgW="1574640" imgH="203040" progId="Equation.3">
                    <p:embed/>
                  </p:oleObj>
                </mc:Choice>
                <mc:Fallback>
                  <p:oleObj name="公式" r:id="rId36" imgW="1574640" imgH="20304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" y="3612"/>
                          <a:ext cx="2710" cy="34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0" y="1357298"/>
            <a:ext cx="9144000" cy="448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dirty="0" smtClean="0">
                <a:latin typeface="Times New Roman" pitchFamily="18" charset="0"/>
                <a:ea typeface="华文行楷" pitchFamily="2" charset="-122"/>
              </a:rPr>
              <a:t>例</a:t>
            </a:r>
            <a:r>
              <a:rPr lang="en-US" altLang="zh-CN" sz="3200" dirty="0" smtClean="0">
                <a:latin typeface="Times New Roman" pitchFamily="18" charset="0"/>
                <a:ea typeface="华文行楷" pitchFamily="2" charset="-122"/>
              </a:rPr>
              <a:t>2</a:t>
            </a:r>
            <a:r>
              <a:rPr lang="zh-CN" altLang="en-US" sz="3200" dirty="0" smtClean="0">
                <a:latin typeface="Times New Roman" pitchFamily="18" charset="0"/>
                <a:ea typeface="华文行楷" pitchFamily="2" charset="-122"/>
              </a:rPr>
              <a:t>：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一质点在</a:t>
            </a: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x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轴上作加速运动，开始</a:t>
            </a: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x=x</a:t>
            </a:r>
            <a:r>
              <a:rPr lang="en-US" altLang="zh-CN" sz="3200" baseline="-25000" dirty="0">
                <a:latin typeface="Times New Roman" pitchFamily="18" charset="0"/>
                <a:ea typeface="华文行楷" pitchFamily="2" charset="-122"/>
              </a:rPr>
              <a:t>0</a:t>
            </a: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,v=v</a:t>
            </a:r>
            <a:r>
              <a:rPr lang="en-US" altLang="zh-CN" sz="3200" baseline="-25000" dirty="0">
                <a:latin typeface="Times New Roman" pitchFamily="18" charset="0"/>
                <a:ea typeface="华文行楷" pitchFamily="2" charset="-122"/>
              </a:rPr>
              <a:t>0</a:t>
            </a: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,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求：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(1)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设</a:t>
            </a: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a=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常数，</a:t>
            </a:r>
            <a:r>
              <a:rPr lang="zh-CN" altLang="en-US" sz="3200" dirty="0">
                <a:ea typeface="华文行楷" pitchFamily="2" charset="-122"/>
              </a:rPr>
              <a:t>求任意时间的速度和位置</a:t>
            </a:r>
            <a:r>
              <a:rPr lang="zh-CN" altLang="en-US" sz="1800" dirty="0">
                <a:ea typeface="华文行楷" pitchFamily="2" charset="-122"/>
              </a:rPr>
              <a:t>。</a:t>
            </a:r>
            <a:endParaRPr lang="zh-CN" altLang="en-US" sz="3200" dirty="0">
              <a:latin typeface="Times New Roman" pitchFamily="18" charset="0"/>
              <a:ea typeface="华文行楷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(2)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设</a:t>
            </a: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a=kt,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其中</a:t>
            </a: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k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是任意常量，求任意时间的速度和位置。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(3)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设</a:t>
            </a: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a=-kv,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求任意</a:t>
            </a:r>
            <a:r>
              <a:rPr lang="zh-CN" altLang="en-US" sz="3200" dirty="0" smtClean="0">
                <a:latin typeface="Times New Roman" pitchFamily="18" charset="0"/>
                <a:ea typeface="华文行楷" pitchFamily="2" charset="-122"/>
              </a:rPr>
              <a:t>时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刻</a:t>
            </a:r>
            <a:r>
              <a:rPr lang="zh-CN" altLang="en-US" sz="3200" dirty="0" smtClean="0">
                <a:latin typeface="Times New Roman" pitchFamily="18" charset="0"/>
                <a:ea typeface="华文行楷" pitchFamily="2" charset="-122"/>
              </a:rPr>
              <a:t>的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速度和位置。</a:t>
            </a:r>
          </a:p>
          <a:p>
            <a:pPr>
              <a:spcBef>
                <a:spcPct val="50000"/>
              </a:spcBef>
            </a:pP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(4)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设</a:t>
            </a:r>
            <a:r>
              <a:rPr lang="en-US" altLang="zh-CN" sz="3200" dirty="0">
                <a:latin typeface="Times New Roman" pitchFamily="18" charset="0"/>
                <a:ea typeface="华文行楷" pitchFamily="2" charset="-122"/>
              </a:rPr>
              <a:t>a=kx,</a:t>
            </a:r>
            <a:r>
              <a:rPr lang="zh-CN" altLang="en-US" sz="3200" dirty="0">
                <a:latin typeface="Times New Roman" pitchFamily="18" charset="0"/>
                <a:ea typeface="华文行楷" pitchFamily="2" charset="-122"/>
              </a:rPr>
              <a:t>求任意位置的速度</a:t>
            </a:r>
            <a:r>
              <a:rPr lang="zh-CN" altLang="en-US" sz="3200" dirty="0">
                <a:solidFill>
                  <a:srgbClr val="FFFF99"/>
                </a:solidFill>
                <a:latin typeface="Times New Roman" pitchFamily="18" charset="0"/>
                <a:ea typeface="华文行楷" pitchFamily="2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214282" y="2071678"/>
            <a:ext cx="9144000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>例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</a:rPr>
              <a:t>3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</a:rPr>
              <a:t>：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质量为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m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的物体以初速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v</a:t>
            </a:r>
            <a:r>
              <a:rPr lang="en-US" altLang="zh-CN" sz="3200" baseline="-25000" dirty="0">
                <a:latin typeface="Times New Roman" pitchFamily="18" charset="0"/>
                <a:ea typeface="楷体_GB2312" pitchFamily="49" charset="-122"/>
              </a:rPr>
              <a:t>0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</a:rPr>
              <a:t>从地面竖直上抛，设空气阻力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</a:rPr>
              <a:t>f=</a:t>
            </a:r>
            <a:r>
              <a:rPr lang="en-US" altLang="zh-CN" sz="32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µv</a:t>
            </a:r>
            <a:r>
              <a:rPr lang="en-US" altLang="zh-CN" sz="3200" baseline="300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</a:t>
            </a:r>
            <a:r>
              <a:rPr lang="zh-CN" altLang="en-US" sz="3200" dirty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，试求物体到达的最大高度。</a:t>
            </a:r>
          </a:p>
        </p:txBody>
      </p:sp>
      <p:graphicFrame>
        <p:nvGraphicFramePr>
          <p:cNvPr id="17409" name="Object 1"/>
          <p:cNvGraphicFramePr>
            <a:graphicFrameLocks noChangeAspect="1"/>
          </p:cNvGraphicFramePr>
          <p:nvPr/>
        </p:nvGraphicFramePr>
        <p:xfrm>
          <a:off x="1785918" y="3500438"/>
          <a:ext cx="5562600" cy="1176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公式" r:id="rId3" imgW="1981080" imgH="419040" progId="Equation.3">
                  <p:embed/>
                </p:oleObj>
              </mc:Choice>
              <mc:Fallback>
                <p:oleObj name="公式" r:id="rId3" imgW="1981080" imgH="41904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3500438"/>
                        <a:ext cx="5562600" cy="11763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0" name="Object 2"/>
          <p:cNvGraphicFramePr>
            <a:graphicFrameLocks noChangeAspect="1"/>
          </p:cNvGraphicFramePr>
          <p:nvPr/>
        </p:nvGraphicFramePr>
        <p:xfrm>
          <a:off x="1785918" y="4652963"/>
          <a:ext cx="5688012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公式" r:id="rId5" imgW="2031840" imgH="444240" progId="Equation.3">
                  <p:embed/>
                </p:oleObj>
              </mc:Choice>
              <mc:Fallback>
                <p:oleObj name="公式" r:id="rId5" imgW="2031840" imgH="4442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18" y="4652963"/>
                        <a:ext cx="5688012" cy="12430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28564" y="344501"/>
          <a:ext cx="8429716" cy="436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公式" r:id="rId3" imgW="2984400" imgH="1777680" progId="Equation.3">
                  <p:embed/>
                </p:oleObj>
              </mc:Choice>
              <mc:Fallback>
                <p:oleObj name="公式" r:id="rId3" imgW="2984400" imgH="17776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64" y="344501"/>
                        <a:ext cx="8429716" cy="43656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/>
          <p:cNvGraphicFramePr>
            <a:graphicFrameLocks noChangeAspect="1"/>
          </p:cNvGraphicFramePr>
          <p:nvPr/>
        </p:nvGraphicFramePr>
        <p:xfrm>
          <a:off x="428564" y="5357826"/>
          <a:ext cx="3386521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9" name="公式" r:id="rId5" imgW="1409400" imgH="444240" progId="Equation.3">
                  <p:embed/>
                </p:oleObj>
              </mc:Choice>
              <mc:Fallback>
                <p:oleObj name="公式" r:id="rId5" imgW="1409400" imgH="4442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564" y="5357826"/>
                        <a:ext cx="3386521" cy="11588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6084888" y="1012825"/>
            <a:ext cx="2514600" cy="4648200"/>
            <a:chOff x="3792" y="1104"/>
            <a:chExt cx="1584" cy="2928"/>
          </a:xfrm>
        </p:grpSpPr>
        <p:sp>
          <p:nvSpPr>
            <p:cNvPr id="169987" name="Rectangle 3"/>
            <p:cNvSpPr>
              <a:spLocks noChangeArrowheads="1"/>
            </p:cNvSpPr>
            <p:nvPr/>
          </p:nvSpPr>
          <p:spPr bwMode="auto">
            <a:xfrm>
              <a:off x="3792" y="1104"/>
              <a:ext cx="1584" cy="2928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rgbClr val="CCECFF"/>
                </a:gs>
              </a:gsLst>
              <a:lin ang="5400000" scaled="1"/>
            </a:gra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560" y="2352"/>
              <a:ext cx="624" cy="768"/>
              <a:chOff x="4800" y="2016"/>
              <a:chExt cx="624" cy="768"/>
            </a:xfrm>
          </p:grpSpPr>
          <p:sp>
            <p:nvSpPr>
              <p:cNvPr id="169989" name="Line 5"/>
              <p:cNvSpPr>
                <a:spLocks noChangeShapeType="1"/>
              </p:cNvSpPr>
              <p:nvPr/>
            </p:nvSpPr>
            <p:spPr bwMode="auto">
              <a:xfrm>
                <a:off x="5280" y="2016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69990" name="Object 6"/>
              <p:cNvGraphicFramePr>
                <a:graphicFrameLocks noChangeAspect="1"/>
              </p:cNvGraphicFramePr>
              <p:nvPr/>
            </p:nvGraphicFramePr>
            <p:xfrm>
              <a:off x="5159" y="2414"/>
              <a:ext cx="265" cy="37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3" name="Equation" r:id="rId3" imgW="126725" imgH="177415" progId="Equation.3">
                      <p:embed/>
                    </p:oleObj>
                  </mc:Choice>
                  <mc:Fallback>
                    <p:oleObj name="Equation" r:id="rId3" imgW="126725" imgH="177415" progId="Equation.3">
                      <p:embed/>
                      <p:pic>
                        <p:nvPicPr>
                          <p:cNvPr id="0" name="Picture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59" y="2414"/>
                            <a:ext cx="265" cy="37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69991" name="Oval 7"/>
              <p:cNvSpPr>
                <a:spLocks noChangeArrowheads="1"/>
              </p:cNvSpPr>
              <p:nvPr/>
            </p:nvSpPr>
            <p:spPr bwMode="auto">
              <a:xfrm>
                <a:off x="4800" y="2064"/>
                <a:ext cx="240" cy="240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rgbClr val="000000"/>
                  </a:gs>
                </a:gsLst>
                <a:path path="shape">
                  <a:fillToRect l="50000" t="50000" r="50000" b="50000"/>
                </a:path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7610475" y="2114550"/>
            <a:ext cx="608013" cy="1031875"/>
            <a:chOff x="4993" y="1462"/>
            <a:chExt cx="383" cy="650"/>
          </a:xfrm>
        </p:grpSpPr>
        <p:sp>
          <p:nvSpPr>
            <p:cNvPr id="169993" name="Line 9"/>
            <p:cNvSpPr>
              <a:spLocks noChangeShapeType="1"/>
            </p:cNvSpPr>
            <p:nvPr/>
          </p:nvSpPr>
          <p:spPr bwMode="auto">
            <a:xfrm flipV="1">
              <a:off x="4993" y="1584"/>
              <a:ext cx="0" cy="528"/>
            </a:xfrm>
            <a:prstGeom prst="line">
              <a:avLst/>
            </a:prstGeom>
            <a:noFill/>
            <a:ln w="28575">
              <a:solidFill>
                <a:srgbClr val="CC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9994" name="Object 10"/>
            <p:cNvGraphicFramePr>
              <a:graphicFrameLocks noChangeAspect="1"/>
            </p:cNvGraphicFramePr>
            <p:nvPr/>
          </p:nvGraphicFramePr>
          <p:xfrm>
            <a:off x="5007" y="1462"/>
            <a:ext cx="369" cy="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name="Equation" r:id="rId5" imgW="177480" imgH="228600" progId="Equation.3">
                    <p:embed/>
                  </p:oleObj>
                </mc:Choice>
                <mc:Fallback>
                  <p:oleObj name="Equation" r:id="rId5" imgW="177480" imgH="2286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7" y="1462"/>
                          <a:ext cx="369" cy="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265988" y="3416300"/>
            <a:ext cx="458787" cy="1558925"/>
            <a:chOff x="4800" y="2208"/>
            <a:chExt cx="289" cy="982"/>
          </a:xfrm>
        </p:grpSpPr>
        <p:sp>
          <p:nvSpPr>
            <p:cNvPr id="169998" name="Line 14"/>
            <p:cNvSpPr>
              <a:spLocks noChangeShapeType="1"/>
            </p:cNvSpPr>
            <p:nvPr/>
          </p:nvSpPr>
          <p:spPr bwMode="auto">
            <a:xfrm>
              <a:off x="4945" y="2208"/>
              <a:ext cx="0" cy="624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69999" name="Object 15"/>
            <p:cNvGraphicFramePr>
              <a:graphicFrameLocks noChangeAspect="1"/>
            </p:cNvGraphicFramePr>
            <p:nvPr/>
          </p:nvGraphicFramePr>
          <p:xfrm>
            <a:off x="4800" y="2832"/>
            <a:ext cx="289" cy="3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name="Equation" r:id="rId7" imgW="152280" imgH="190440" progId="Equation.3">
                    <p:embed/>
                  </p:oleObj>
                </mc:Choice>
                <mc:Fallback>
                  <p:oleObj name="Equation" r:id="rId7" imgW="152280" imgH="1904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2832"/>
                          <a:ext cx="289" cy="3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6372225" y="1341438"/>
            <a:ext cx="425450" cy="4114800"/>
            <a:chOff x="4321" y="1248"/>
            <a:chExt cx="268" cy="2592"/>
          </a:xfrm>
        </p:grpSpPr>
        <p:sp>
          <p:nvSpPr>
            <p:cNvPr id="170001" name="Line 17"/>
            <p:cNvSpPr>
              <a:spLocks noChangeShapeType="1"/>
            </p:cNvSpPr>
            <p:nvPr/>
          </p:nvSpPr>
          <p:spPr bwMode="auto">
            <a:xfrm>
              <a:off x="4465" y="1248"/>
              <a:ext cx="0" cy="2208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  <a:headEnd/>
              <a:tailEnd type="triangle" w="sm" len="lg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70002" name="Object 18"/>
            <p:cNvGraphicFramePr>
              <a:graphicFrameLocks noChangeAspect="1"/>
            </p:cNvGraphicFramePr>
            <p:nvPr/>
          </p:nvGraphicFramePr>
          <p:xfrm>
            <a:off x="4321" y="3504"/>
            <a:ext cx="268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name="公式" r:id="rId9" imgW="190417" imgH="241195" progId="Equation.3">
                    <p:embed/>
                  </p:oleObj>
                </mc:Choice>
                <mc:Fallback>
                  <p:oleObj name="公式" r:id="rId9" imgW="190417" imgH="241195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1" y="3504"/>
                          <a:ext cx="268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6770688" y="1165225"/>
            <a:ext cx="1905000" cy="1981200"/>
            <a:chOff x="4265" y="734"/>
            <a:chExt cx="1200" cy="1248"/>
          </a:xfrm>
        </p:grpSpPr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4265" y="1437"/>
              <a:ext cx="384" cy="545"/>
              <a:chOff x="4512" y="1567"/>
              <a:chExt cx="384" cy="545"/>
            </a:xfrm>
          </p:grpSpPr>
          <p:sp>
            <p:nvSpPr>
              <p:cNvPr id="170005" name="Line 21"/>
              <p:cNvSpPr>
                <a:spLocks noChangeShapeType="1"/>
              </p:cNvSpPr>
              <p:nvPr/>
            </p:nvSpPr>
            <p:spPr bwMode="auto">
              <a:xfrm flipV="1">
                <a:off x="4896" y="1680"/>
                <a:ext cx="0" cy="43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sm" len="lg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0006" name="Object 22"/>
              <p:cNvGraphicFramePr>
                <a:graphicFrameLocks noChangeAspect="1"/>
              </p:cNvGraphicFramePr>
              <p:nvPr/>
            </p:nvGraphicFramePr>
            <p:xfrm>
              <a:off x="4512" y="1567"/>
              <a:ext cx="352" cy="42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7" name="Equation" r:id="rId11" imgW="190440" imgH="228600" progId="Equation.3">
                      <p:embed/>
                    </p:oleObj>
                  </mc:Choice>
                  <mc:Fallback>
                    <p:oleObj name="Equation" r:id="rId11" imgW="190440" imgH="228600" progId="Equation.3">
                      <p:embed/>
                      <p:pic>
                        <p:nvPicPr>
                          <p:cNvPr id="0" name="Picture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12" y="1567"/>
                            <a:ext cx="352" cy="42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4277" y="734"/>
              <a:ext cx="1188" cy="432"/>
              <a:chOff x="4284" y="1248"/>
              <a:chExt cx="1188" cy="432"/>
            </a:xfrm>
          </p:grpSpPr>
          <p:graphicFrame>
            <p:nvGraphicFramePr>
              <p:cNvPr id="170008" name="Object 24"/>
              <p:cNvGraphicFramePr>
                <a:graphicFrameLocks noChangeAspect="1"/>
              </p:cNvGraphicFramePr>
              <p:nvPr/>
            </p:nvGraphicFramePr>
            <p:xfrm>
              <a:off x="4284" y="1248"/>
              <a:ext cx="360" cy="4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48" name="公式" r:id="rId13" imgW="190440" imgH="228600" progId="Equation.3">
                      <p:embed/>
                    </p:oleObj>
                  </mc:Choice>
                  <mc:Fallback>
                    <p:oleObj name="公式" r:id="rId13" imgW="190440" imgH="22860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84" y="1248"/>
                            <a:ext cx="360" cy="43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0009" name="Text Box 25"/>
              <p:cNvSpPr txBox="1">
                <a:spLocks noChangeArrowheads="1"/>
              </p:cNvSpPr>
              <p:nvPr/>
            </p:nvSpPr>
            <p:spPr bwMode="auto">
              <a:xfrm>
                <a:off x="4560" y="1257"/>
                <a:ext cx="912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800" b="1">
                    <a:solidFill>
                      <a:srgbClr val="FF0000"/>
                    </a:solidFill>
                    <a:latin typeface="Times New Roman" pitchFamily="18" charset="0"/>
                  </a:rPr>
                  <a:t>    </a:t>
                </a:r>
                <a:r>
                  <a:rPr lang="zh-CN" altLang="en-US" sz="2800" b="1">
                    <a:solidFill>
                      <a:srgbClr val="FF0000"/>
                    </a:solidFill>
                    <a:latin typeface="Times New Roman" pitchFamily="18" charset="0"/>
                  </a:rPr>
                  <a:t>浮力</a:t>
                </a:r>
              </a:p>
            </p:txBody>
          </p:sp>
        </p:grpSp>
      </p:grpSp>
      <p:grpSp>
        <p:nvGrpSpPr>
          <p:cNvPr id="10" name="Group 29"/>
          <p:cNvGrpSpPr>
            <a:grpSpLocks/>
          </p:cNvGrpSpPr>
          <p:nvPr/>
        </p:nvGrpSpPr>
        <p:grpSpPr bwMode="auto">
          <a:xfrm>
            <a:off x="428596" y="2143116"/>
            <a:ext cx="5329238" cy="2525713"/>
            <a:chOff x="432" y="524"/>
            <a:chExt cx="3357" cy="1591"/>
          </a:xfrm>
        </p:grpSpPr>
        <p:sp>
          <p:nvSpPr>
            <p:cNvPr id="170014" name="Text Box 30"/>
            <p:cNvSpPr txBox="1">
              <a:spLocks noChangeArrowheads="1"/>
            </p:cNvSpPr>
            <p:nvPr/>
          </p:nvSpPr>
          <p:spPr bwMode="auto">
            <a:xfrm>
              <a:off x="432" y="524"/>
              <a:ext cx="3357" cy="15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CC0000"/>
                  </a:solidFill>
                  <a:latin typeface="宋体" pitchFamily="2" charset="-122"/>
                </a:rPr>
                <a:t>    </a:t>
              </a:r>
              <a:r>
                <a:rPr lang="zh-CN" altLang="en-US" sz="3200" b="1" dirty="0" smtClean="0">
                  <a:solidFill>
                    <a:srgbClr val="CC0000"/>
                  </a:solidFill>
                  <a:latin typeface="宋体" pitchFamily="2" charset="-122"/>
                </a:rPr>
                <a:t>例</a:t>
              </a:r>
              <a:r>
                <a:rPr lang="en-US" altLang="zh-CN" sz="3200" b="1" dirty="0" smtClean="0">
                  <a:solidFill>
                    <a:srgbClr val="CC0000"/>
                  </a:solidFill>
                  <a:latin typeface="Times New Roman" pitchFamily="18" charset="0"/>
                </a:rPr>
                <a:t>4</a:t>
              </a:r>
              <a:r>
                <a:rPr lang="en-US" altLang="zh-CN" sz="3200" b="1" dirty="0" smtClean="0">
                  <a:solidFill>
                    <a:srgbClr val="CC0000"/>
                  </a:solidFill>
                  <a:latin typeface="宋体" pitchFamily="2" charset="-122"/>
                </a:rPr>
                <a:t>  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</a:rPr>
                <a:t>一质量</a:t>
              </a:r>
              <a:r>
                <a:rPr lang="zh-CN" altLang="en-US" sz="3200" b="1" dirty="0">
                  <a:latin typeface="宋体" pitchFamily="2" charset="-122"/>
                </a:rPr>
                <a:t>  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</a:rPr>
                <a:t>，半径   的球体在水中静止释放沉入水底</a:t>
              </a:r>
              <a:r>
                <a:rPr lang="zh-CN" altLang="en-US" sz="3200" b="1" dirty="0">
                  <a:solidFill>
                    <a:srgbClr val="000000"/>
                  </a:solidFill>
                  <a:latin typeface="Times New Roman" pitchFamily="18" charset="0"/>
                </a:rPr>
                <a:t>．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</a:rPr>
                <a:t>已知阻力           </a:t>
              </a:r>
              <a:r>
                <a:rPr lang="en-US" altLang="zh-CN" sz="3200" b="1" dirty="0">
                  <a:solidFill>
                    <a:srgbClr val="000000"/>
                  </a:solidFill>
                  <a:latin typeface="宋体" pitchFamily="2" charset="-122"/>
                </a:rPr>
                <a:t>, </a:t>
              </a:r>
            </a:p>
            <a:p>
              <a:pPr>
                <a:lnSpc>
                  <a:spcPct val="120000"/>
                </a:lnSpc>
              </a:pPr>
              <a:r>
                <a:rPr lang="en-US" altLang="zh-CN" sz="3200" b="1" dirty="0">
                  <a:solidFill>
                    <a:srgbClr val="000000"/>
                  </a:solidFill>
                  <a:latin typeface="宋体" pitchFamily="2" charset="-122"/>
                </a:rPr>
                <a:t>  </a:t>
              </a:r>
              <a:r>
                <a:rPr lang="zh-CN" altLang="en-US" sz="3200" b="1" dirty="0">
                  <a:solidFill>
                    <a:srgbClr val="000000"/>
                  </a:solidFill>
                  <a:latin typeface="宋体" pitchFamily="2" charset="-122"/>
                </a:rPr>
                <a:t>为粘滞系数，求    ．</a:t>
              </a:r>
              <a:endParaRPr lang="zh-CN" altLang="en-US" sz="3200" b="1" dirty="0">
                <a:latin typeface="宋体" pitchFamily="2" charset="-122"/>
              </a:endParaRPr>
            </a:p>
          </p:txBody>
        </p:sp>
        <p:graphicFrame>
          <p:nvGraphicFramePr>
            <p:cNvPr id="170015" name="Object 31"/>
            <p:cNvGraphicFramePr>
              <a:graphicFrameLocks noChangeAspect="1"/>
            </p:cNvGraphicFramePr>
            <p:nvPr/>
          </p:nvGraphicFramePr>
          <p:xfrm>
            <a:off x="2524" y="1698"/>
            <a:ext cx="576" cy="4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9" name="Equation" r:id="rId15" imgW="279360" imgH="203040" progId="Equation.3">
                    <p:embed/>
                  </p:oleObj>
                </mc:Choice>
                <mc:Fallback>
                  <p:oleObj name="Equation" r:id="rId15" imgW="27936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" y="1698"/>
                          <a:ext cx="576" cy="4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16" name="Object 32"/>
            <p:cNvGraphicFramePr>
              <a:graphicFrameLocks noChangeAspect="1"/>
            </p:cNvGraphicFramePr>
            <p:nvPr/>
          </p:nvGraphicFramePr>
          <p:xfrm>
            <a:off x="2233" y="1302"/>
            <a:ext cx="1497" cy="4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0" name="公式" r:id="rId17" imgW="787320" imgH="215640" progId="Equation.3">
                    <p:embed/>
                  </p:oleObj>
                </mc:Choice>
                <mc:Fallback>
                  <p:oleObj name="公式" r:id="rId17" imgW="78732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3" y="1302"/>
                          <a:ext cx="1497" cy="41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17" name="Object 33"/>
            <p:cNvGraphicFramePr>
              <a:graphicFrameLocks noChangeAspect="1"/>
            </p:cNvGraphicFramePr>
            <p:nvPr/>
          </p:nvGraphicFramePr>
          <p:xfrm>
            <a:off x="2383" y="644"/>
            <a:ext cx="305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1" name="Equation" r:id="rId19" imgW="164880" imgH="139680" progId="Equation.DSMT4">
                    <p:embed/>
                  </p:oleObj>
                </mc:Choice>
                <mc:Fallback>
                  <p:oleObj name="Equation" r:id="rId19" imgW="164880" imgH="139680" progId="Equation.DSMT4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3" y="644"/>
                          <a:ext cx="305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18" name="Object 34"/>
            <p:cNvGraphicFramePr>
              <a:graphicFrameLocks noChangeAspect="1"/>
            </p:cNvGraphicFramePr>
            <p:nvPr/>
          </p:nvGraphicFramePr>
          <p:xfrm>
            <a:off x="3426" y="646"/>
            <a:ext cx="212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2" name="Equation" r:id="rId21" imgW="114120" imgH="126720" progId="Equation.3">
                    <p:embed/>
                  </p:oleObj>
                </mc:Choice>
                <mc:Fallback>
                  <p:oleObj name="Equation" r:id="rId21" imgW="114120" imgH="12672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6" y="646"/>
                          <a:ext cx="212" cy="2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0019" name="Object 35"/>
            <p:cNvGraphicFramePr>
              <a:graphicFrameLocks noChangeAspect="1"/>
            </p:cNvGraphicFramePr>
            <p:nvPr/>
          </p:nvGraphicFramePr>
          <p:xfrm>
            <a:off x="527" y="1728"/>
            <a:ext cx="241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53" name="Equation" r:id="rId23" imgW="126720" imgH="164880" progId="Equation.DSMT4">
                    <p:embed/>
                  </p:oleObj>
                </mc:Choice>
                <mc:Fallback>
                  <p:oleObj name="Equation" r:id="rId23" imgW="126720" imgH="16488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7" y="1728"/>
                          <a:ext cx="241" cy="3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214282" y="2071678"/>
            <a:ext cx="8072494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一个质量为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m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的跳水运动员无初速度的从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10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米跳台上跳下，如果假定其重力和浮力相等，水的阻力为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bV</a:t>
            </a:r>
            <a:r>
              <a:rPr lang="en-US" altLang="zh-CN" sz="3200" baseline="300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2 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，分别求速度和水下时间作为水面下深度</a:t>
            </a:r>
            <a:r>
              <a:rPr lang="en-US" altLang="zh-CN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x</a:t>
            </a:r>
            <a:r>
              <a:rPr lang="zh-CN" altLang="en-US" sz="3200" dirty="0" smtClean="0"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的函数关系</a:t>
            </a:r>
            <a:endParaRPr lang="en-US" altLang="zh-CN" sz="3200" dirty="0" smtClean="0"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6103938" y="1341438"/>
          <a:ext cx="1997075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8" name="公式" r:id="rId3" imgW="1993680" imgH="825480" progId="Equation.3">
                  <p:embed/>
                </p:oleObj>
              </mc:Choice>
              <mc:Fallback>
                <p:oleObj name="公式" r:id="rId3" imgW="1993680" imgH="825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3938" y="1341438"/>
                        <a:ext cx="1997075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3"/>
          <p:cNvGraphicFramePr>
            <a:graphicFrameLocks/>
          </p:cNvGraphicFramePr>
          <p:nvPr/>
        </p:nvGraphicFramePr>
        <p:xfrm>
          <a:off x="3059113" y="1981200"/>
          <a:ext cx="1739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49" name="公式" r:id="rId5" imgW="1739880" imgH="825480" progId="Equation.3">
                  <p:embed/>
                </p:oleObj>
              </mc:Choice>
              <mc:Fallback>
                <p:oleObj name="公式" r:id="rId5" imgW="1739880" imgH="825480" progId="Equation.3">
                  <p:embed/>
                  <p:pic>
                    <p:nvPicPr>
                      <p:cNvPr id="0" name="Picture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1981200"/>
                        <a:ext cx="1739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762000" y="304800"/>
            <a:ext cx="7924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设一物体在离地面上空高度等于地球半径处由静止落下。</a:t>
            </a:r>
          </a:p>
        </p:txBody>
      </p:sp>
      <p:sp>
        <p:nvSpPr>
          <p:cNvPr id="48133" name="Text Box 5"/>
          <p:cNvSpPr txBox="1">
            <a:spLocks noChangeArrowheads="1"/>
          </p:cNvSpPr>
          <p:nvPr/>
        </p:nvSpPr>
        <p:spPr bwMode="auto">
          <a:xfrm>
            <a:off x="838200" y="2149475"/>
            <a:ext cx="21336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在地面附近有</a:t>
            </a:r>
            <a:endParaRPr lang="zh-CN" altLang="en-US" sz="1200" b="1">
              <a:latin typeface="宋体" pitchFamily="2" charset="-122"/>
            </a:endParaRPr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762000" y="1447800"/>
            <a:ext cx="5181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以地心为坐标原点，物体受万有引力</a:t>
            </a: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304800" y="1447800"/>
            <a:ext cx="609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解</a:t>
            </a:r>
          </a:p>
        </p:txBody>
      </p:sp>
      <p:graphicFrame>
        <p:nvGraphicFramePr>
          <p:cNvPr id="48136" name="Object 8"/>
          <p:cNvGraphicFramePr>
            <a:graphicFrameLocks/>
          </p:cNvGraphicFramePr>
          <p:nvPr/>
        </p:nvGraphicFramePr>
        <p:xfrm>
          <a:off x="1944688" y="2708275"/>
          <a:ext cx="30892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0" name="公式" r:id="rId7" imgW="3085920" imgH="876240" progId="Equation.3">
                  <p:embed/>
                </p:oleObj>
              </mc:Choice>
              <mc:Fallback>
                <p:oleObj name="公式" r:id="rId7" imgW="3085920" imgH="876240" progId="Equation.3">
                  <p:embed/>
                  <p:pic>
                    <p:nvPicPr>
                      <p:cNvPr id="0" name="Picture 4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4688" y="2708275"/>
                        <a:ext cx="30892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762000" y="2924175"/>
            <a:ext cx="1649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>
                <a:latin typeface="宋体" pitchFamily="2" charset="-122"/>
              </a:rPr>
              <a:t>可得：</a:t>
            </a:r>
            <a:endParaRPr lang="zh-CN" altLang="en-US" sz="1200" b="1">
              <a:latin typeface="宋体" pitchFamily="2" charset="-122"/>
            </a:endParaRPr>
          </a:p>
        </p:txBody>
      </p:sp>
      <p:graphicFrame>
        <p:nvGraphicFramePr>
          <p:cNvPr id="48138" name="Object 10"/>
          <p:cNvGraphicFramePr>
            <a:graphicFrameLocks/>
          </p:cNvGraphicFramePr>
          <p:nvPr/>
        </p:nvGraphicFramePr>
        <p:xfrm>
          <a:off x="5148263" y="4437063"/>
          <a:ext cx="24765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1" name="公式" r:id="rId9" imgW="1015920" imgH="419040" progId="Equation.3">
                  <p:embed/>
                </p:oleObj>
              </mc:Choice>
              <mc:Fallback>
                <p:oleObj name="公式" r:id="rId9" imgW="1015920" imgH="419040" progId="Equation.3">
                  <p:embed/>
                  <p:pic>
                    <p:nvPicPr>
                      <p:cNvPr id="0" name="Picture 5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8263" y="4437063"/>
                        <a:ext cx="247650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9" name="Object 11"/>
          <p:cNvGraphicFramePr>
            <a:graphicFrameLocks/>
          </p:cNvGraphicFramePr>
          <p:nvPr/>
        </p:nvGraphicFramePr>
        <p:xfrm>
          <a:off x="1930400" y="3675063"/>
          <a:ext cx="3878263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name="公式" r:id="rId11" imgW="3873240" imgH="876240" progId="Equation.3">
                  <p:embed/>
                </p:oleObj>
              </mc:Choice>
              <mc:Fallback>
                <p:oleObj name="公式" r:id="rId11" imgW="3873240" imgH="876240" progId="Equation.3">
                  <p:embed/>
                  <p:pic>
                    <p:nvPicPr>
                      <p:cNvPr id="0" name="Picture 6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675063"/>
                        <a:ext cx="3878263" cy="87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/>
          <p:cNvGraphicFramePr>
            <a:graphicFrameLocks/>
          </p:cNvGraphicFramePr>
          <p:nvPr/>
        </p:nvGraphicFramePr>
        <p:xfrm>
          <a:off x="1905000" y="5626100"/>
          <a:ext cx="2365375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3" name="Equation" r:id="rId13" imgW="2361960" imgH="927000" progId="Equation.3">
                  <p:embed/>
                </p:oleObj>
              </mc:Choice>
              <mc:Fallback>
                <p:oleObj name="Equation" r:id="rId13" imgW="2361960" imgH="927000" progId="Equation.3">
                  <p:embed/>
                  <p:pic>
                    <p:nvPicPr>
                      <p:cNvPr id="0" name="Picture 7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626100"/>
                        <a:ext cx="2365375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1" name="Rectangle 13"/>
          <p:cNvSpPr>
            <a:spLocks noChangeArrowheads="1"/>
          </p:cNvSpPr>
          <p:nvPr/>
        </p:nvSpPr>
        <p:spPr bwMode="auto">
          <a:xfrm>
            <a:off x="269875" y="304800"/>
            <a:ext cx="417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b="1">
                <a:latin typeface="宋体" pitchFamily="2" charset="-122"/>
              </a:rPr>
              <a:t>例</a:t>
            </a:r>
          </a:p>
        </p:txBody>
      </p:sp>
      <p:sp>
        <p:nvSpPr>
          <p:cNvPr id="48142" name="Rectangle 14"/>
          <p:cNvSpPr>
            <a:spLocks noChangeArrowheads="1"/>
          </p:cNvSpPr>
          <p:nvPr/>
        </p:nvSpPr>
        <p:spPr bwMode="auto">
          <a:xfrm>
            <a:off x="762000" y="838200"/>
            <a:ext cx="576311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 dirty="0">
                <a:latin typeface="宋体" pitchFamily="2" charset="-122"/>
              </a:rPr>
              <a:t>它到达地面时的速度</a:t>
            </a:r>
            <a:r>
              <a:rPr lang="zh-CN" altLang="en-US" b="1" dirty="0"/>
              <a:t>（</a:t>
            </a:r>
            <a:r>
              <a:rPr lang="zh-CN" altLang="en-US" b="1" dirty="0">
                <a:latin typeface="宋体" pitchFamily="2" charset="-122"/>
              </a:rPr>
              <a:t>不计空气阻力和地球的自转）。</a:t>
            </a:r>
          </a:p>
        </p:txBody>
      </p:sp>
      <p:sp>
        <p:nvSpPr>
          <p:cNvPr id="48143" name="Rectangle 15"/>
          <p:cNvSpPr>
            <a:spLocks noChangeArrowheads="1"/>
          </p:cNvSpPr>
          <p:nvPr/>
        </p:nvSpPr>
        <p:spPr bwMode="auto">
          <a:xfrm>
            <a:off x="269875" y="838200"/>
            <a:ext cx="41710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zh-CN" altLang="en-US" b="1">
                <a:latin typeface="宋体" pitchFamily="2" charset="-122"/>
              </a:rPr>
              <a:t>求</a:t>
            </a:r>
          </a:p>
        </p:txBody>
      </p:sp>
      <p:graphicFrame>
        <p:nvGraphicFramePr>
          <p:cNvPr id="48144" name="Object 16"/>
          <p:cNvGraphicFramePr>
            <a:graphicFrameLocks/>
          </p:cNvGraphicFramePr>
          <p:nvPr/>
        </p:nvGraphicFramePr>
        <p:xfrm>
          <a:off x="5651500" y="5876925"/>
          <a:ext cx="125571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公式" r:id="rId15" imgW="1257120" imgH="457200" progId="Equation.3">
                  <p:embed/>
                </p:oleObj>
              </mc:Choice>
              <mc:Fallback>
                <p:oleObj name="公式" r:id="rId15" imgW="1257120" imgH="457200" progId="Equation.3">
                  <p:embed/>
                  <p:pic>
                    <p:nvPicPr>
                      <p:cNvPr id="0" name="Picture 8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0" y="5876925"/>
                        <a:ext cx="125571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72000" y="5805488"/>
            <a:ext cx="792163" cy="360362"/>
            <a:chOff x="2880" y="3657"/>
            <a:chExt cx="499" cy="227"/>
          </a:xfrm>
        </p:grpSpPr>
        <p:graphicFrame>
          <p:nvGraphicFramePr>
            <p:cNvPr id="48146" name="Object 18"/>
            <p:cNvGraphicFramePr>
              <a:graphicFrameLocks noChangeAspect="1"/>
            </p:cNvGraphicFramePr>
            <p:nvPr/>
          </p:nvGraphicFramePr>
          <p:xfrm>
            <a:off x="2941" y="3657"/>
            <a:ext cx="347" cy="1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55" name="公式" r:id="rId17" imgW="787320" imgH="291960" progId="Equation.3">
                    <p:embed/>
                  </p:oleObj>
                </mc:Choice>
                <mc:Fallback>
                  <p:oleObj name="公式" r:id="rId17" imgW="787320" imgH="29196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41" y="3657"/>
                          <a:ext cx="347" cy="1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99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147" name="Line 19"/>
            <p:cNvSpPr>
              <a:spLocks noChangeShapeType="1"/>
            </p:cNvSpPr>
            <p:nvPr/>
          </p:nvSpPr>
          <p:spPr bwMode="auto">
            <a:xfrm>
              <a:off x="2880" y="3884"/>
              <a:ext cx="499" cy="0"/>
            </a:xfrm>
            <a:prstGeom prst="line">
              <a:avLst/>
            </a:prstGeom>
            <a:noFill/>
            <a:ln w="57150">
              <a:solidFill>
                <a:srgbClr val="FFCCFF">
                  <a:alpha val="47000"/>
                </a:srgbClr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48148" name="Object 20"/>
          <p:cNvGraphicFramePr>
            <a:graphicFrameLocks/>
          </p:cNvGraphicFramePr>
          <p:nvPr/>
        </p:nvGraphicFramePr>
        <p:xfrm>
          <a:off x="5867400" y="2133600"/>
          <a:ext cx="1536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6" name="公式" r:id="rId19" imgW="1536480" imgH="469800" progId="Equation.3">
                  <p:embed/>
                </p:oleObj>
              </mc:Choice>
              <mc:Fallback>
                <p:oleObj name="公式" r:id="rId19" imgW="1536480" imgH="469800" progId="Equation.3">
                  <p:embed/>
                  <p:pic>
                    <p:nvPicPr>
                      <p:cNvPr id="0" name="Picture 9"/>
                      <p:cNvPicPr>
                        <a:picLocks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133600"/>
                        <a:ext cx="1536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hlink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9" name="AutoShape 21"/>
          <p:cNvSpPr>
            <a:spLocks noChangeArrowheads="1"/>
          </p:cNvSpPr>
          <p:nvPr/>
        </p:nvSpPr>
        <p:spPr bwMode="auto">
          <a:xfrm>
            <a:off x="5148263" y="2276475"/>
            <a:ext cx="503237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rgbClr val="FFCCFF">
              <a:alpha val="49001"/>
            </a:srgbClr>
          </a:solidFill>
          <a:ln w="9525">
            <a:solidFill>
              <a:srgbClr val="FFCCFF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150" name="Object 22"/>
          <p:cNvGraphicFramePr>
            <a:graphicFrameLocks/>
          </p:cNvGraphicFramePr>
          <p:nvPr/>
        </p:nvGraphicFramePr>
        <p:xfrm>
          <a:off x="5903913" y="2708275"/>
          <a:ext cx="1692275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7" name="公式" r:id="rId21" imgW="1688760" imgH="876240" progId="Equation.3">
                  <p:embed/>
                </p:oleObj>
              </mc:Choice>
              <mc:Fallback>
                <p:oleObj name="公式" r:id="rId21" imgW="1688760" imgH="876240" progId="Equation.3">
                  <p:embed/>
                  <p:pic>
                    <p:nvPicPr>
                      <p:cNvPr id="0" name="Picture 10"/>
                      <p:cNvPicPr>
                        <a:picLocks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3913" y="2708275"/>
                        <a:ext cx="1692275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1" name="AutoShape 23"/>
          <p:cNvSpPr>
            <a:spLocks noChangeArrowheads="1"/>
          </p:cNvSpPr>
          <p:nvPr/>
        </p:nvSpPr>
        <p:spPr bwMode="auto">
          <a:xfrm>
            <a:off x="5148263" y="3068638"/>
            <a:ext cx="503237" cy="215900"/>
          </a:xfrm>
          <a:prstGeom prst="rightArrow">
            <a:avLst>
              <a:gd name="adj1" fmla="val 50000"/>
              <a:gd name="adj2" fmla="val 58272"/>
            </a:avLst>
          </a:prstGeom>
          <a:solidFill>
            <a:srgbClr val="FFCCFF">
              <a:alpha val="49001"/>
            </a:srgbClr>
          </a:solidFill>
          <a:ln w="9525">
            <a:solidFill>
              <a:srgbClr val="FFCCFF">
                <a:alpha val="50000"/>
              </a:srgbClr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48152" name="Object 24"/>
          <p:cNvGraphicFramePr>
            <a:graphicFrameLocks noChangeAspect="1"/>
          </p:cNvGraphicFramePr>
          <p:nvPr/>
        </p:nvGraphicFramePr>
        <p:xfrm>
          <a:off x="927100" y="4497388"/>
          <a:ext cx="3544888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8" name="公式" r:id="rId23" imgW="1320480" imgH="393480" progId="Equation.3">
                  <p:embed/>
                </p:oleObj>
              </mc:Choice>
              <mc:Fallback>
                <p:oleObj name="公式" r:id="rId23" imgW="1320480" imgH="39348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4497388"/>
                        <a:ext cx="3544888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13206</TotalTime>
  <Words>542</Words>
  <Application>Microsoft Office PowerPoint</Application>
  <PresentationFormat>全屏显示(4:3)</PresentationFormat>
  <Paragraphs>44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仿宋_GB2312</vt:lpstr>
      <vt:lpstr>华文行楷</vt:lpstr>
      <vt:lpstr>楷体_GB2312</vt:lpstr>
      <vt:lpstr>宋体</vt:lpstr>
      <vt:lpstr>Arial</vt:lpstr>
      <vt:lpstr>Bookman Old Style</vt:lpstr>
      <vt:lpstr>Calibri</vt:lpstr>
      <vt:lpstr>Symbol</vt:lpstr>
      <vt:lpstr>Times New Roman</vt:lpstr>
      <vt:lpstr>Office 主题</vt:lpstr>
      <vt:lpstr>Equation</vt:lpstr>
      <vt:lpstr>公式</vt:lpstr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Administrator</cp:lastModifiedBy>
  <cp:revision>25</cp:revision>
  <dcterms:created xsi:type="dcterms:W3CDTF">2018-03-21T00:52:29Z</dcterms:created>
  <dcterms:modified xsi:type="dcterms:W3CDTF">2023-10-18T00:23:36Z</dcterms:modified>
</cp:coreProperties>
</file>