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3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588"/>
    <a:srgbClr val="3765C1"/>
    <a:srgbClr val="2E54A1"/>
    <a:srgbClr val="3C8A97"/>
    <a:srgbClr val="3C8C93"/>
    <a:srgbClr val="589DA3"/>
    <a:srgbClr val="72BFC5"/>
    <a:srgbClr val="8AD1DE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3.svg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90.xml"/><Relationship Id="rId30" Type="http://schemas.openxmlformats.org/officeDocument/2006/relationships/tags" Target="../tags/tag89.xml"/><Relationship Id="rId3" Type="http://schemas.openxmlformats.org/officeDocument/2006/relationships/image" Target="../media/image1.png"/><Relationship Id="rId29" Type="http://schemas.openxmlformats.org/officeDocument/2006/relationships/tags" Target="../tags/tag88.xml"/><Relationship Id="rId28" Type="http://schemas.openxmlformats.org/officeDocument/2006/relationships/tags" Target="../tags/tag87.xml"/><Relationship Id="rId27" Type="http://schemas.openxmlformats.org/officeDocument/2006/relationships/tags" Target="../tags/tag86.xml"/><Relationship Id="rId26" Type="http://schemas.openxmlformats.org/officeDocument/2006/relationships/tags" Target="../tags/tag85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tags" Target="../tags/tag65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image" Target="../media/image5.svg"/><Relationship Id="rId12" Type="http://schemas.openxmlformats.org/officeDocument/2006/relationships/image" Target="../media/image4.png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31110" y="1717675"/>
            <a:ext cx="1876425" cy="1069340"/>
          </a:xfrm>
          <a:prstGeom prst="rect">
            <a:avLst/>
          </a:prstGeom>
          <a:ln w="25400">
            <a:solidFill>
              <a:schemeClr val="accent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69155" y="1717675"/>
            <a:ext cx="2654300" cy="106997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50360" y="4565650"/>
            <a:ext cx="1188720" cy="1148080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4773930" y="2021840"/>
            <a:ext cx="26492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olidFill>
                  <a:srgbClr val="2E54A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Wear value model</a:t>
            </a:r>
            <a:endParaRPr lang="en-US" altLang="zh-CN" sz="2000" b="1">
              <a:solidFill>
                <a:srgbClr val="2E54A1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553585" y="3329940"/>
            <a:ext cx="1258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rgbClr val="3765C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Archard’s theory</a:t>
            </a:r>
            <a:endParaRPr lang="en-US" altLang="zh-CN" b="1">
              <a:solidFill>
                <a:srgbClr val="3765C1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430780" y="1868805"/>
            <a:ext cx="19767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rgbClr val="3765C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 single wear formula</a:t>
            </a:r>
            <a:endParaRPr lang="en-US" altLang="zh-CN" sz="2000" b="1">
              <a:solidFill>
                <a:srgbClr val="3765C1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26985" y="1717040"/>
            <a:ext cx="1876425" cy="1070610"/>
          </a:xfrm>
          <a:prstGeom prst="rect">
            <a:avLst/>
          </a:prstGeom>
          <a:ln w="25400">
            <a:solidFill>
              <a:schemeClr val="accent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8235" y="1717040"/>
            <a:ext cx="1121410" cy="1069340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71795" y="310515"/>
            <a:ext cx="1162050" cy="1139190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794240" y="1717040"/>
            <a:ext cx="1141730" cy="1069340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02075" y="3096260"/>
            <a:ext cx="1910080" cy="1195070"/>
          </a:xfrm>
          <a:prstGeom prst="rect">
            <a:avLst/>
          </a:prstGeom>
          <a:ln w="25400">
            <a:solidFill>
              <a:schemeClr val="accent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96000" y="3096260"/>
            <a:ext cx="1772285" cy="1195705"/>
          </a:xfrm>
          <a:prstGeom prst="rect">
            <a:avLst/>
          </a:prstGeom>
          <a:ln w="25400">
            <a:solidFill>
              <a:schemeClr val="accent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152130" y="3095625"/>
            <a:ext cx="1209040" cy="1177290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 descr="箭头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5400000">
            <a:off x="5036820" y="2805430"/>
            <a:ext cx="272415" cy="272415"/>
          </a:xfrm>
          <a:prstGeom prst="rect">
            <a:avLst/>
          </a:prstGeom>
        </p:spPr>
      </p:pic>
      <p:pic>
        <p:nvPicPr>
          <p:cNvPr id="24" name="图片 23" descr="箭头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5400000">
            <a:off x="6567170" y="2805430"/>
            <a:ext cx="272415" cy="272415"/>
          </a:xfrm>
          <a:prstGeom prst="rect">
            <a:avLst/>
          </a:prstGeom>
        </p:spPr>
      </p:pic>
      <p:pic>
        <p:nvPicPr>
          <p:cNvPr id="25" name="图片 24" descr="箭头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9330" y="2117725"/>
            <a:ext cx="272415" cy="272415"/>
          </a:xfrm>
          <a:prstGeom prst="rect">
            <a:avLst/>
          </a:prstGeom>
        </p:spPr>
      </p:pic>
      <p:pic>
        <p:nvPicPr>
          <p:cNvPr id="26" name="图片 25" descr="箭头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07535" y="2117725"/>
            <a:ext cx="272415" cy="272415"/>
          </a:xfrm>
          <a:prstGeom prst="rect">
            <a:avLst/>
          </a:prstGeom>
        </p:spPr>
      </p:pic>
      <p:pic>
        <p:nvPicPr>
          <p:cNvPr id="27" name="图片 26" descr="箭头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880735" y="1449705"/>
            <a:ext cx="272415" cy="272415"/>
          </a:xfrm>
          <a:prstGeom prst="rect">
            <a:avLst/>
          </a:prstGeom>
        </p:spPr>
      </p:pic>
      <p:pic>
        <p:nvPicPr>
          <p:cNvPr id="28" name="图片 27" descr="箭头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608195" y="4289425"/>
            <a:ext cx="272415" cy="272415"/>
          </a:xfrm>
          <a:prstGeom prst="rect">
            <a:avLst/>
          </a:prstGeom>
        </p:spPr>
      </p:pic>
      <p:pic>
        <p:nvPicPr>
          <p:cNvPr id="29" name="图片 28" descr="箭头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64985" y="4276725"/>
            <a:ext cx="272415" cy="272415"/>
          </a:xfrm>
          <a:prstGeom prst="rect">
            <a:avLst/>
          </a:prstGeom>
        </p:spPr>
      </p:pic>
      <p:pic>
        <p:nvPicPr>
          <p:cNvPr id="30" name="图片 29" descr="箭头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249170" y="2092325"/>
            <a:ext cx="272415" cy="272415"/>
          </a:xfrm>
          <a:prstGeom prst="rect">
            <a:avLst/>
          </a:prstGeom>
        </p:spPr>
      </p:pic>
      <p:pic>
        <p:nvPicPr>
          <p:cNvPr id="31" name="图片 30" descr="箭头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8285" y="3538855"/>
            <a:ext cx="272415" cy="272415"/>
          </a:xfrm>
          <a:prstGeom prst="rect">
            <a:avLst/>
          </a:prstGeom>
        </p:spPr>
      </p:pic>
      <p:pic>
        <p:nvPicPr>
          <p:cNvPr id="33" name="图片 32" descr="箭头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2300" y="2117725"/>
            <a:ext cx="272415" cy="272415"/>
          </a:xfrm>
          <a:prstGeom prst="rect">
            <a:avLst/>
          </a:prstGeom>
        </p:spPr>
      </p:pic>
      <p:pic>
        <p:nvPicPr>
          <p:cNvPr id="35" name="图片 34" descr="箭头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620125" y="2805430"/>
            <a:ext cx="272415" cy="27241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6245225" y="3340735"/>
            <a:ext cx="14738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rgbClr val="3765C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 Archie’s law</a:t>
            </a:r>
            <a:endParaRPr lang="en-US" altLang="zh-CN" sz="2000" b="1">
              <a:solidFill>
                <a:srgbClr val="3765C1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19365" y="1747520"/>
            <a:ext cx="18853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rgbClr val="3765C1"/>
                </a:solidFill>
                <a:latin typeface="-apple-system"/>
                <a:ea typeface="-apple-system"/>
                <a:sym typeface="+mn-ea"/>
              </a:rPr>
              <a:t> </a:t>
            </a:r>
            <a:r>
              <a:rPr lang="en-US" altLang="zh-CN" sz="2000" b="1">
                <a:solidFill>
                  <a:srgbClr val="3765C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impact probability model</a:t>
            </a:r>
            <a:endParaRPr lang="en-US" altLang="zh-CN" sz="2000" b="1">
              <a:solidFill>
                <a:srgbClr val="3765C1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87465" y="4561840"/>
            <a:ext cx="1188720" cy="1148080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810000" y="4791075"/>
            <a:ext cx="18700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7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4220" y="1868805"/>
            <a:ext cx="18700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1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18100" y="540385"/>
            <a:ext cx="18700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4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865360" y="1868805"/>
            <a:ext cx="14344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2&amp;3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047355" y="3342640"/>
            <a:ext cx="14077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8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70600" y="4774565"/>
            <a:ext cx="18700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sz="2000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5&amp;6</a:t>
            </a:r>
            <a:endParaRPr lang="en-US" altLang="zh-CN" sz="2000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577340" y="437515"/>
            <a:ext cx="5507355" cy="107378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2990850" y="742950"/>
            <a:ext cx="33978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2E54A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Wear value model</a:t>
            </a:r>
            <a:endParaRPr lang="en-US" altLang="zh-CN" sz="2400" b="1">
              <a:solidFill>
                <a:srgbClr val="2E54A1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 rot="10800000">
            <a:off x="1577340" y="1783715"/>
            <a:ext cx="1162050" cy="2604770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 descr="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022475" y="1511300"/>
            <a:ext cx="272415" cy="272415"/>
          </a:xfrm>
          <a:prstGeom prst="rect">
            <a:avLst/>
          </a:prstGeom>
        </p:spPr>
      </p:pic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1223010" y="2719070"/>
            <a:ext cx="1870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4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83820" y="437515"/>
            <a:ext cx="1184275" cy="1073785"/>
          </a:xfrm>
          <a:prstGeom prst="rect">
            <a:avLst/>
          </a:prstGeom>
          <a:ln w="25400">
            <a:solidFill>
              <a:schemeClr val="accent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>
            <p:custDataLst>
              <p:tags r:id="rId7"/>
            </p:custDataLst>
          </p:nvPr>
        </p:nvSpPr>
        <p:spPr>
          <a:xfrm>
            <a:off x="-22225" y="538480"/>
            <a:ext cx="1327785" cy="9474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b="1">
                <a:solidFill>
                  <a:srgbClr val="3765C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single wear formula</a:t>
            </a:r>
            <a:endParaRPr lang="en-US" altLang="zh-CN" b="1">
              <a:solidFill>
                <a:srgbClr val="3765C1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 rot="16200000">
            <a:off x="3388360" y="2855595"/>
            <a:ext cx="1121410" cy="1915795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6" name="图片 25" descr="箭头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290320" y="847725"/>
            <a:ext cx="272415" cy="272415"/>
          </a:xfrm>
          <a:prstGeom prst="rect">
            <a:avLst/>
          </a:prstGeom>
        </p:spPr>
      </p:pic>
      <p:sp>
        <p:nvSpPr>
          <p:cNvPr id="41" name="文本框 40"/>
          <p:cNvSpPr txBox="1"/>
          <p:nvPr>
            <p:custDataLst>
              <p:tags r:id="rId10"/>
            </p:custDataLst>
          </p:nvPr>
        </p:nvSpPr>
        <p:spPr>
          <a:xfrm>
            <a:off x="76835" y="2719070"/>
            <a:ext cx="1214120" cy="1199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1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pic>
        <p:nvPicPr>
          <p:cNvPr id="28" name="图片 27" descr="箭头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505460" y="1518285"/>
            <a:ext cx="272415" cy="27241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2971800" y="1814830"/>
            <a:ext cx="1934845" cy="1134110"/>
          </a:xfrm>
          <a:prstGeom prst="rect">
            <a:avLst/>
          </a:prstGeom>
          <a:ln w="25400">
            <a:solidFill>
              <a:schemeClr val="accent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5"/>
            </p:custDataLst>
          </p:nvPr>
        </p:nvSpPr>
        <p:spPr>
          <a:xfrm rot="16200000">
            <a:off x="-615950" y="2489835"/>
            <a:ext cx="2585085" cy="1183640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箭头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422765" y="5416550"/>
            <a:ext cx="272415" cy="27241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3014345" y="3477260"/>
            <a:ext cx="1870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7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pic>
        <p:nvPicPr>
          <p:cNvPr id="14" name="图片 13" descr="箭头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3813175" y="2964815"/>
            <a:ext cx="272415" cy="272415"/>
          </a:xfrm>
          <a:prstGeom prst="rect">
            <a:avLst/>
          </a:prstGeom>
        </p:spPr>
      </p:pic>
      <p:sp>
        <p:nvSpPr>
          <p:cNvPr id="83" name="文本框 82"/>
          <p:cNvSpPr txBox="1"/>
          <p:nvPr>
            <p:custDataLst>
              <p:tags r:id="rId19"/>
            </p:custDataLst>
          </p:nvPr>
        </p:nvSpPr>
        <p:spPr>
          <a:xfrm>
            <a:off x="3270250" y="2014220"/>
            <a:ext cx="1358265" cy="767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b="1">
                <a:solidFill>
                  <a:srgbClr val="3765C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Archard’s theory</a:t>
            </a:r>
            <a:endParaRPr lang="en-US" altLang="zh-CN" b="1">
              <a:solidFill>
                <a:srgbClr val="3765C1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20"/>
            </p:custDataLst>
          </p:nvPr>
        </p:nvSpPr>
        <p:spPr>
          <a:xfrm>
            <a:off x="5057775" y="1813560"/>
            <a:ext cx="2026920" cy="1134110"/>
          </a:xfrm>
          <a:prstGeom prst="rect">
            <a:avLst/>
          </a:prstGeom>
          <a:ln w="25400">
            <a:solidFill>
              <a:schemeClr val="accent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21"/>
            </p:custDataLst>
          </p:nvPr>
        </p:nvSpPr>
        <p:spPr>
          <a:xfrm rot="16200000">
            <a:off x="5519420" y="2785110"/>
            <a:ext cx="1121410" cy="2045970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 descr="箭头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0608310" y="5416550"/>
            <a:ext cx="272415" cy="27241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3"/>
            </p:custDataLst>
          </p:nvPr>
        </p:nvSpPr>
        <p:spPr>
          <a:xfrm>
            <a:off x="5159375" y="3477260"/>
            <a:ext cx="1870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5 </a:t>
            </a:r>
            <a:r>
              <a:rPr lang="en-US" altLang="zh-CN" b="1">
                <a:solidFill>
                  <a:srgbClr val="3E8588"/>
                </a:solidFill>
                <a:latin typeface="微软雅黑" panose="020B0503020204020204" charset="-122"/>
                <a:ea typeface="微软雅黑" panose="020B0503020204020204" charset="-122"/>
                <a:cs typeface="Trebuchet MS" panose="020B0603020202020204" charset="0"/>
                <a:sym typeface="+mn-ea"/>
              </a:rPr>
              <a:t>&amp;</a:t>
            </a:r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 6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pic>
        <p:nvPicPr>
          <p:cNvPr id="20" name="图片 19" descr="箭头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5935345" y="2962275"/>
            <a:ext cx="272415" cy="272415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25"/>
            </p:custDataLst>
          </p:nvPr>
        </p:nvSpPr>
        <p:spPr>
          <a:xfrm>
            <a:off x="5110480" y="2148840"/>
            <a:ext cx="1976120" cy="868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b="1">
                <a:solidFill>
                  <a:srgbClr val="3765C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Archie’s </a:t>
            </a:r>
            <a:r>
              <a:rPr lang="en-US" altLang="zh-CN" b="1">
                <a:solidFill>
                  <a:srgbClr val="3765C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law</a:t>
            </a:r>
            <a:endParaRPr lang="en-US" altLang="zh-CN" b="1">
              <a:solidFill>
                <a:srgbClr val="3765C1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42375" y="431800"/>
            <a:ext cx="1108075" cy="1079500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26"/>
            </p:custDataLst>
          </p:nvPr>
        </p:nvSpPr>
        <p:spPr>
          <a:xfrm>
            <a:off x="7359650" y="1783715"/>
            <a:ext cx="1148080" cy="1126490"/>
          </a:xfrm>
          <a:prstGeom prst="rect">
            <a:avLst/>
          </a:prstGeom>
          <a:noFill/>
          <a:ln w="25400">
            <a:solidFill>
              <a:srgbClr val="3E85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171690" y="538480"/>
            <a:ext cx="1624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rgbClr val="3765C1"/>
                </a:solidFill>
                <a:latin typeface="-apple-system"/>
                <a:ea typeface="-apple-system"/>
                <a:sym typeface="+mn-ea"/>
              </a:rPr>
              <a:t> </a:t>
            </a:r>
            <a:r>
              <a:rPr lang="en-US" altLang="zh-CN" b="1">
                <a:solidFill>
                  <a:srgbClr val="3765C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impact probability</a:t>
            </a:r>
            <a:endParaRPr lang="en-US" altLang="zh-CN" b="1">
              <a:solidFill>
                <a:srgbClr val="3765C1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b="1">
                <a:solidFill>
                  <a:srgbClr val="3765C1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model</a:t>
            </a:r>
            <a:endParaRPr lang="en-US" altLang="zh-CN" b="1">
              <a:solidFill>
                <a:srgbClr val="3765C1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475980" y="665480"/>
            <a:ext cx="1870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2</a:t>
            </a:r>
            <a:r>
              <a:rPr lang="en-US" altLang="zh-CN" b="1">
                <a:solidFill>
                  <a:srgbClr val="3E8588"/>
                </a:solidFill>
                <a:latin typeface="微软雅黑" panose="020B0503020204020204" charset="-122"/>
                <a:ea typeface="微软雅黑" panose="020B0503020204020204" charset="-122"/>
                <a:cs typeface="Trebuchet MS" panose="020B0603020202020204" charset="0"/>
                <a:sym typeface="+mn-ea"/>
              </a:rPr>
              <a:t>&amp;</a:t>
            </a:r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3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pic>
        <p:nvPicPr>
          <p:cNvPr id="33" name="图片 32" descr="箭头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76310" y="897890"/>
            <a:ext cx="272415" cy="272415"/>
          </a:xfrm>
          <a:prstGeom prst="rect">
            <a:avLst/>
          </a:prstGeom>
        </p:spPr>
      </p:pic>
      <p:pic>
        <p:nvPicPr>
          <p:cNvPr id="24" name="图片 23" descr="箭头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7816850" y="1511300"/>
            <a:ext cx="272415" cy="272415"/>
          </a:xfrm>
          <a:prstGeom prst="rect">
            <a:avLst/>
          </a:prstGeom>
        </p:spPr>
      </p:pic>
      <p:sp>
        <p:nvSpPr>
          <p:cNvPr id="29" name="矩形 28"/>
          <p:cNvSpPr/>
          <p:nvPr>
            <p:custDataLst>
              <p:tags r:id="rId28"/>
            </p:custDataLst>
          </p:nvPr>
        </p:nvSpPr>
        <p:spPr>
          <a:xfrm>
            <a:off x="7393940" y="431800"/>
            <a:ext cx="1170940" cy="1079500"/>
          </a:xfrm>
          <a:prstGeom prst="rect">
            <a:avLst/>
          </a:prstGeom>
          <a:ln w="25400">
            <a:solidFill>
              <a:schemeClr val="accent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箭头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03110" y="897890"/>
            <a:ext cx="272415" cy="272415"/>
          </a:xfrm>
          <a:prstGeom prst="rect">
            <a:avLst/>
          </a:prstGeom>
        </p:spPr>
      </p:pic>
      <p:sp>
        <p:nvSpPr>
          <p:cNvPr id="32" name="文本框 31"/>
          <p:cNvSpPr txBox="1"/>
          <p:nvPr>
            <p:custDataLst>
              <p:tags r:id="rId29"/>
            </p:custDataLst>
          </p:nvPr>
        </p:nvSpPr>
        <p:spPr>
          <a:xfrm>
            <a:off x="7235825" y="2012950"/>
            <a:ext cx="1422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Problem 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  <a:p>
            <a:pPr algn="ctr"/>
            <a:r>
              <a:rPr lang="en-US" altLang="zh-CN" b="1">
                <a:solidFill>
                  <a:srgbClr val="3E8588"/>
                </a:solidFill>
                <a:latin typeface="Trebuchet MS" panose="020B0603020202020204" charset="0"/>
                <a:ea typeface="-apple-system"/>
                <a:cs typeface="Trebuchet MS" panose="020B0603020202020204" charset="0"/>
                <a:sym typeface="+mn-ea"/>
              </a:rPr>
              <a:t>8</a:t>
            </a:r>
            <a:endParaRPr lang="en-US" altLang="zh-CN" b="1">
              <a:solidFill>
                <a:srgbClr val="3E8588"/>
              </a:solidFill>
              <a:latin typeface="Trebuchet MS" panose="020B0603020202020204" charset="0"/>
              <a:ea typeface="-apple-system"/>
              <a:cs typeface="Trebuchet MS" panose="020B0603020202020204" charset="0"/>
              <a:sym typeface="+mn-ea"/>
            </a:endParaRPr>
          </a:p>
        </p:txBody>
      </p:sp>
      <p:pic>
        <p:nvPicPr>
          <p:cNvPr id="36" name="图片 35" descr="箭头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90410" y="2184400"/>
            <a:ext cx="272415" cy="27241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>
            <a:off x="3910330" y="1512570"/>
            <a:ext cx="3810" cy="318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814445" y="1512570"/>
            <a:ext cx="184150" cy="29845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88050" y="1517650"/>
            <a:ext cx="184150" cy="29845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65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66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67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68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69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71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72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73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74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75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76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77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78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79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81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82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83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84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85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86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87.xml><?xml version="1.0" encoding="utf-8"?>
<p:tagLst xmlns:p="http://schemas.openxmlformats.org/presentationml/2006/main">
  <p:tag name="KSO_WM_DIAGRAM_VIRTUALLY_FRAME" val="{&quot;height&quot;:271.075,&quot;left&quot;:42.3,&quot;top&quot;:73.35,&quot;width&quot;:578.15}"/>
</p:tagLst>
</file>

<file path=ppt/tags/tag88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89.xml><?xml version="1.0" encoding="utf-8"?>
<p:tagLst xmlns:p="http://schemas.openxmlformats.org/presentationml/2006/main">
  <p:tag name="KSO_WM_DIAGRAM_VIRTUALLY_FRAME" val="{&quot;height&quot;:271.075,&quot;left&quot;:42.3,&quot;top&quot;:73.35,&quot;width&quot;:585.45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>宽屏</PresentationFormat>
  <Paragraphs>57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Trebuchet MS</vt:lpstr>
      <vt:lpstr>-apple-system</vt:lpstr>
      <vt:lpstr>Segoe Print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一空如莺鹤</cp:lastModifiedBy>
  <cp:revision>160</cp:revision>
  <dcterms:created xsi:type="dcterms:W3CDTF">2019-06-19T02:08:00Z</dcterms:created>
  <dcterms:modified xsi:type="dcterms:W3CDTF">2025-01-27T08:14:46Z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4544A08AD1D949E8BFCAEFB37F725A46_13</vt:lpwstr>
  </property>
</Properties>
</file>