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67" r:id="rId2"/>
    <p:sldId id="274" r:id="rId3"/>
    <p:sldId id="268" r:id="rId4"/>
    <p:sldId id="269" r:id="rId5"/>
    <p:sldId id="270" r:id="rId6"/>
    <p:sldId id="271" r:id="rId7"/>
    <p:sldId id="275" r:id="rId8"/>
    <p:sldId id="273" r:id="rId9"/>
    <p:sldId id="272" r:id="rId10"/>
    <p:sldId id="276" r:id="rId11"/>
    <p:sldId id="262" r:id="rId12"/>
    <p:sldId id="265" r:id="rId13"/>
    <p:sldId id="277" r:id="rId14"/>
    <p:sldId id="278" r:id="rId15"/>
    <p:sldId id="279" r:id="rId16"/>
    <p:sldId id="280" r:id="rId17"/>
    <p:sldId id="281" r:id="rId18"/>
    <p:sldId id="282" r:id="rId19"/>
    <p:sldId id="259" r:id="rId20"/>
    <p:sldId id="283" r:id="rId21"/>
    <p:sldId id="284" r:id="rId22"/>
    <p:sldId id="285" r:id="rId23"/>
    <p:sldId id="286" r:id="rId24"/>
    <p:sldId id="261" r:id="rId25"/>
    <p:sldId id="289" r:id="rId26"/>
    <p:sldId id="287" r:id="rId27"/>
    <p:sldId id="288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25" d="100"/>
          <a:sy n="125" d="100"/>
        </p:scale>
        <p:origin x="12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222CE-D4EE-48A4-9BA7-7AE7FBE795BF}" type="datetimeFigureOut">
              <a:rPr lang="de-CH" smtClean="0"/>
              <a:t>05.04.2019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4DA30-864C-400C-9C7B-2D52F45FAD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09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layman’s term, given the probe</a:t>
            </a:r>
            <a:r>
              <a:rPr lang="en-US" baseline="0" dirty="0" smtClean="0"/>
              <a:t> and the retrieved instance, is the probe more likely to come from the “change’” condition or the no-change condition.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4DA30-864C-400C-9C7B-2D52F45FAD8A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342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989138"/>
            <a:ext cx="7343775" cy="1295400"/>
          </a:xfrm>
        </p:spPr>
        <p:txBody>
          <a:bodyPr/>
          <a:lstStyle>
            <a:lvl1pPr>
              <a:defRPr sz="390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429000"/>
            <a:ext cx="7343775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00113" y="6524625"/>
            <a:ext cx="2133600" cy="215900"/>
          </a:xfrm>
        </p:spPr>
        <p:txBody>
          <a:bodyPr/>
          <a:lstStyle>
            <a:lvl1pPr>
              <a:defRPr/>
            </a:lvl1pPr>
          </a:lstStyle>
          <a:p>
            <a:fld id="{990EBBCE-5C80-44EE-88C5-9061D1436CD3}" type="datetimeFigureOut">
              <a:rPr lang="de-CH" smtClean="0"/>
              <a:t>05.04.2019</a:t>
            </a:fld>
            <a:endParaRPr lang="de-CH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399213" y="6524625"/>
            <a:ext cx="1844675" cy="215900"/>
          </a:xfrm>
        </p:spPr>
        <p:txBody>
          <a:bodyPr/>
          <a:lstStyle>
            <a:lvl1pPr>
              <a:defRPr/>
            </a:lvl1pPr>
          </a:lstStyle>
          <a:p>
            <a:fld id="{1DDB3403-0250-4EE1-B017-1175BB2236F1}" type="slidenum">
              <a:rPr lang="de-CH" smtClean="0"/>
              <a:t>‹#›</a:t>
            </a:fld>
            <a:endParaRPr lang="de-CH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noProof="0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900113" y="852488"/>
            <a:ext cx="7343775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kern="1200" noProof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Department</a:t>
            </a:r>
            <a:r>
              <a:rPr lang="en-US" sz="1400" b="1" kern="1200" baseline="0" noProof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of Psychology</a:t>
            </a:r>
            <a:endParaRPr lang="en-US" sz="1400" b="1" noProof="0" dirty="0"/>
          </a:p>
        </p:txBody>
      </p:sp>
      <p:pic>
        <p:nvPicPr>
          <p:cNvPr id="10" name="Grafik 9" descr="uzh_logo_e_pos_grau_1mm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25" y="142812"/>
            <a:ext cx="2026920" cy="6842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1125538"/>
            <a:ext cx="9144000" cy="573246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EBBCE-5C80-44EE-88C5-9061D1436CD3}" type="datetimeFigureOut">
              <a:rPr lang="de-CH" smtClean="0"/>
              <a:t>05.04.2019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03-0250-4EE1-B017-1175BB2236F1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3" y="2205038"/>
            <a:ext cx="3527425" cy="388778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EBBCE-5C80-44EE-88C5-9061D1436CD3}" type="datetimeFigureOut">
              <a:rPr lang="de-CH" smtClean="0"/>
              <a:t>05.04.2019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03-0250-4EE1-B017-1175BB2236F1}" type="slidenum">
              <a:rPr lang="de-CH" smtClean="0"/>
              <a:t>‹#›</a:t>
            </a:fld>
            <a:endParaRPr lang="de-CH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4716463" y="2205038"/>
            <a:ext cx="3527425" cy="388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Text /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3" y="2205038"/>
            <a:ext cx="3527425" cy="388778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EBBCE-5C80-44EE-88C5-9061D1436CD3}" type="datetimeFigureOut">
              <a:rPr lang="de-CH" smtClean="0"/>
              <a:t>05.04.2019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03-0250-4EE1-B017-1175BB2236F1}" type="slidenum">
              <a:rPr lang="de-CH" smtClean="0"/>
              <a:t>‹#›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716463" y="2205038"/>
            <a:ext cx="3527425" cy="38877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Picture /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6463" y="2205038"/>
            <a:ext cx="3527425" cy="388778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EBBCE-5C80-44EE-88C5-9061D1436CD3}" type="datetimeFigureOut">
              <a:rPr lang="de-CH" smtClean="0"/>
              <a:t>05.04.2019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03-0250-4EE1-B017-1175BB2236F1}" type="slidenum">
              <a:rPr lang="de-CH" smtClean="0"/>
              <a:t>‹#›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900113" y="2205038"/>
            <a:ext cx="3527425" cy="38877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BBCE-5C80-44EE-88C5-9061D1436CD3}" type="datetimeFigureOut">
              <a:rPr lang="de-CH" smtClean="0"/>
              <a:t>05.04.2019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3403-0250-4EE1-B017-1175BB2236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796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268413"/>
            <a:ext cx="73437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205038"/>
            <a:ext cx="7343775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0113" y="6524625"/>
            <a:ext cx="9350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990EBBCE-5C80-44EE-88C5-9061D1436CD3}" type="datetimeFigureOut">
              <a:rPr lang="de-CH" smtClean="0"/>
              <a:t>05.04.2019</a:t>
            </a:fld>
            <a:endParaRPr lang="de-C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8175" y="6524625"/>
            <a:ext cx="52562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C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1725" y="6524625"/>
            <a:ext cx="7921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DDB3403-0250-4EE1-B017-1175BB2236F1}" type="slidenum">
              <a:rPr lang="de-CH" smtClean="0"/>
              <a:t>‹#›</a:t>
            </a:fld>
            <a:endParaRPr lang="de-CH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noProof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900113" y="852488"/>
            <a:ext cx="7343775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kern="1200" noProof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Department</a:t>
            </a:r>
            <a:r>
              <a:rPr lang="en-US" sz="1400" b="1" kern="1200" baseline="0" noProof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of Psychology</a:t>
            </a:r>
          </a:p>
        </p:txBody>
      </p:sp>
      <p:pic>
        <p:nvPicPr>
          <p:cNvPr id="10" name="Grafik 9" descr="uzh_logo_e_pos_grau_1mm.ti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1925" y="142812"/>
            <a:ext cx="2026920" cy="6842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spcBef>
          <a:spcPct val="40000"/>
        </a:spcBef>
        <a:spcAft>
          <a:spcPct val="0"/>
        </a:spcAft>
        <a:buFont typeface="Arial" charset="0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2pPr>
      <a:lvl3pPr marL="7143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3pPr>
      <a:lvl4pPr marL="1069975" indent="-3540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4pPr>
      <a:lvl5pPr marL="14382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Interference from </a:t>
            </a:r>
            <a:r>
              <a:rPr lang="en-US" dirty="0" smtClean="0"/>
              <a:t>Non-Target </a:t>
            </a:r>
            <a:r>
              <a:rPr lang="en-US" dirty="0"/>
              <a:t>Items in </a:t>
            </a:r>
            <a:r>
              <a:rPr lang="en-US" dirty="0" smtClean="0"/>
              <a:t>Change-Detection Task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4005064"/>
            <a:ext cx="7343775" cy="1176536"/>
          </a:xfrm>
        </p:spPr>
        <p:txBody>
          <a:bodyPr/>
          <a:lstStyle/>
          <a:p>
            <a:r>
              <a:rPr lang="en-US" dirty="0" err="1"/>
              <a:t>Hsuan</a:t>
            </a:r>
            <a:r>
              <a:rPr lang="en-US" dirty="0"/>
              <a:t>-Yu Lin/Klaus </a:t>
            </a:r>
            <a:r>
              <a:rPr lang="en-US" dirty="0" err="1"/>
              <a:t>Oberauer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Change-Detection Task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13" y="1526365"/>
            <a:ext cx="2425830" cy="24066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419" y="4118008"/>
            <a:ext cx="2499061" cy="24793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4011" y="2636912"/>
            <a:ext cx="1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Change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4971588" y="5193556"/>
            <a:ext cx="116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Change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2204864"/>
            <a:ext cx="41944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 participants from UZH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2400 trials per participants.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Material: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Colors from a continuous </a:t>
            </a:r>
            <a:r>
              <a:rPr lang="en-US" dirty="0" err="1" smtClean="0"/>
              <a:t>colorwheel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Manipulates: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sizes: 1-6.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Probe type: change, no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480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16016" y="1988840"/>
            <a:ext cx="4040188" cy="639762"/>
          </a:xfrm>
        </p:spPr>
        <p:txBody>
          <a:bodyPr/>
          <a:lstStyle/>
          <a:p>
            <a:pPr algn="ctr"/>
            <a:r>
              <a:rPr lang="en-US" dirty="0" smtClean="0"/>
              <a:t>Response distribution</a:t>
            </a:r>
            <a:endParaRPr lang="de-CH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635449"/>
            <a:ext cx="4040188" cy="3030140"/>
          </a:xfrm>
        </p:spPr>
      </p:pic>
      <p:sp>
        <p:nvSpPr>
          <p:cNvPr id="11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8217" y="1997150"/>
            <a:ext cx="4041775" cy="639762"/>
          </a:xfrm>
        </p:spPr>
        <p:txBody>
          <a:bodyPr/>
          <a:lstStyle/>
          <a:p>
            <a:pPr algn="ctr"/>
            <a:r>
              <a:rPr lang="en-US" dirty="0" smtClean="0"/>
              <a:t>Set-size effect</a:t>
            </a:r>
            <a:endParaRPr lang="de-CH" dirty="0"/>
          </a:p>
        </p:txBody>
      </p:sp>
      <p:pic>
        <p:nvPicPr>
          <p:cNvPr id="12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7" y="2634853"/>
            <a:ext cx="4041775" cy="3031331"/>
          </a:xfrm>
        </p:spPr>
      </p:pic>
    </p:spTree>
    <p:extLst>
      <p:ext uri="{BB962C8B-B14F-4D97-AF65-F5344CB8AC3E}">
        <p14:creationId xmlns:p14="http://schemas.microsoft.com/office/powerpoint/2010/main" val="23081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Inference (</a:t>
            </a:r>
            <a:r>
              <a:rPr lang="en-US" dirty="0" err="1" smtClean="0"/>
              <a:t>Keshvari</a:t>
            </a:r>
            <a:r>
              <a:rPr lang="en-US" dirty="0" smtClean="0"/>
              <a:t>, van den Berg, &amp; Ma, 2013)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4005065"/>
                <a:ext cx="7343775" cy="72008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de-CH" dirty="0" smtClean="0"/>
                  <a:t> = </a:t>
                </a:r>
                <a:r>
                  <a:rPr lang="de-CH" dirty="0" err="1" smtClean="0"/>
                  <a:t>retrieved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instance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from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the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memory</a:t>
                </a:r>
                <a:r>
                  <a:rPr lang="de-CH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CH" i="1" smtClean="0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de-CH" dirty="0" smtClean="0"/>
                  <a:t> = probe.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: response “change”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&lt;0</m:t>
                    </m:r>
                  </m:oMath>
                </a14:m>
                <a:r>
                  <a:rPr lang="de-CH" dirty="0" smtClean="0"/>
                  <a:t> : </a:t>
                </a:r>
                <a:r>
                  <a:rPr lang="de-CH" dirty="0" err="1" smtClean="0"/>
                  <a:t>response</a:t>
                </a:r>
                <a:r>
                  <a:rPr lang="de-CH" dirty="0" smtClean="0"/>
                  <a:t> </a:t>
                </a:r>
                <a:r>
                  <a:rPr lang="en-US" dirty="0" smtClean="0"/>
                  <a:t>“no change</a:t>
                </a:r>
                <a:r>
                  <a:rPr lang="en-US" dirty="0"/>
                  <a:t>”</a:t>
                </a:r>
                <a:endParaRPr lang="de-CH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4005065"/>
                <a:ext cx="7343775" cy="720080"/>
              </a:xfrm>
              <a:blipFill rotWithShape="1">
                <a:blip r:embed="rId3"/>
                <a:stretch>
                  <a:fillRect l="-1661" t="-9322" b="-10508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43808" y="2132856"/>
                <a:ext cx="3225563" cy="1325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"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𝑐h𝑎𝑛𝑔𝑒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"|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"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𝑛𝑜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𝑐h𝑎𝑛𝑔𝑒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"|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𝜑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𝜑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"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𝑐h𝑎𝑛𝑔𝑒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"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𝜑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"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𝑛𝑜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𝑐h𝑎𝑛𝑔𝑒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"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132856"/>
                <a:ext cx="3225563" cy="1325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77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Set-size effect (models prediction)</a:t>
            </a:r>
            <a:endParaRPr lang="de-CH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997150"/>
            <a:ext cx="4040188" cy="639762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de-CH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5449"/>
            <a:ext cx="4040188" cy="3030140"/>
          </a:xfrm>
        </p:spPr>
      </p:pic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4645025" y="1997150"/>
            <a:ext cx="4041775" cy="639762"/>
          </a:xfrm>
        </p:spPr>
        <p:txBody>
          <a:bodyPr/>
          <a:lstStyle/>
          <a:p>
            <a:r>
              <a:rPr lang="en-US" dirty="0" smtClean="0"/>
              <a:t>Interference Model</a:t>
            </a:r>
            <a:endParaRPr lang="de-CH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5" cy="3031331"/>
          </a:xfrm>
        </p:spPr>
      </p:pic>
    </p:spTree>
    <p:extLst>
      <p:ext uri="{BB962C8B-B14F-4D97-AF65-F5344CB8AC3E}">
        <p14:creationId xmlns:p14="http://schemas.microsoft.com/office/powerpoint/2010/main" val="178518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Set-size effect (models prediction)</a:t>
            </a:r>
            <a:endParaRPr lang="de-CH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997150"/>
            <a:ext cx="4040188" cy="639762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de-CH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5449"/>
            <a:ext cx="4040188" cy="3030140"/>
          </a:xfrm>
        </p:spPr>
      </p:pic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4645025" y="1997150"/>
            <a:ext cx="4041775" cy="639762"/>
          </a:xfrm>
        </p:spPr>
        <p:txBody>
          <a:bodyPr/>
          <a:lstStyle/>
          <a:p>
            <a:r>
              <a:rPr lang="en-US" dirty="0" smtClean="0"/>
              <a:t>Variable Precision</a:t>
            </a:r>
            <a:endParaRPr lang="de-CH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4" cy="3031331"/>
          </a:xfrm>
        </p:spPr>
      </p:pic>
    </p:spTree>
    <p:extLst>
      <p:ext uri="{BB962C8B-B14F-4D97-AF65-F5344CB8AC3E}">
        <p14:creationId xmlns:p14="http://schemas.microsoft.com/office/powerpoint/2010/main" val="29724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Set-size effect (models prediction)</a:t>
            </a:r>
            <a:endParaRPr lang="de-CH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997150"/>
            <a:ext cx="4040188" cy="639762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de-CH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5449"/>
            <a:ext cx="4040188" cy="3030140"/>
          </a:xfrm>
        </p:spPr>
      </p:pic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4645025" y="1997150"/>
            <a:ext cx="4041775" cy="639762"/>
          </a:xfrm>
        </p:spPr>
        <p:txBody>
          <a:bodyPr/>
          <a:lstStyle/>
          <a:p>
            <a:r>
              <a:rPr lang="en-US" dirty="0" smtClean="0"/>
              <a:t>Slot-averaging</a:t>
            </a:r>
            <a:endParaRPr lang="de-CH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4" cy="3031331"/>
          </a:xfrm>
        </p:spPr>
      </p:pic>
    </p:spTree>
    <p:extLst>
      <p:ext uri="{BB962C8B-B14F-4D97-AF65-F5344CB8AC3E}">
        <p14:creationId xmlns:p14="http://schemas.microsoft.com/office/powerpoint/2010/main" val="29724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Distribution (models predictions)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3134"/>
            <a:ext cx="4040188" cy="639762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5449"/>
            <a:ext cx="4040188" cy="30301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3134"/>
            <a:ext cx="4041775" cy="639762"/>
          </a:xfrm>
        </p:spPr>
        <p:txBody>
          <a:bodyPr/>
          <a:lstStyle/>
          <a:p>
            <a:r>
              <a:rPr lang="en-US" dirty="0" smtClean="0"/>
              <a:t>Interference Model</a:t>
            </a:r>
            <a:endParaRPr lang="de-C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5" cy="3031331"/>
          </a:xfrm>
        </p:spPr>
      </p:pic>
    </p:spTree>
    <p:extLst>
      <p:ext uri="{BB962C8B-B14F-4D97-AF65-F5344CB8AC3E}">
        <p14:creationId xmlns:p14="http://schemas.microsoft.com/office/powerpoint/2010/main" val="16661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Distribution (models predictions)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3134"/>
            <a:ext cx="4040188" cy="639762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5449"/>
            <a:ext cx="4040188" cy="30301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3134"/>
            <a:ext cx="4041775" cy="639762"/>
          </a:xfrm>
        </p:spPr>
        <p:txBody>
          <a:bodyPr/>
          <a:lstStyle/>
          <a:p>
            <a:r>
              <a:rPr lang="en-US" dirty="0" smtClean="0"/>
              <a:t>Variable Precision</a:t>
            </a:r>
            <a:endParaRPr lang="de-C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4" cy="3031331"/>
          </a:xfrm>
        </p:spPr>
      </p:pic>
    </p:spTree>
    <p:extLst>
      <p:ext uri="{BB962C8B-B14F-4D97-AF65-F5344CB8AC3E}">
        <p14:creationId xmlns:p14="http://schemas.microsoft.com/office/powerpoint/2010/main" val="75973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Distribution (models predictions)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3134"/>
            <a:ext cx="4040188" cy="639762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5449"/>
            <a:ext cx="4040188" cy="30301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3134"/>
            <a:ext cx="4041775" cy="639762"/>
          </a:xfrm>
        </p:spPr>
        <p:txBody>
          <a:bodyPr/>
          <a:lstStyle/>
          <a:p>
            <a:r>
              <a:rPr lang="en-US" dirty="0" smtClean="0"/>
              <a:t>Slot-averaging</a:t>
            </a:r>
            <a:endParaRPr lang="de-C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4" cy="3031331"/>
          </a:xfrm>
        </p:spPr>
      </p:pic>
    </p:spTree>
    <p:extLst>
      <p:ext uri="{BB962C8B-B14F-4D97-AF65-F5344CB8AC3E}">
        <p14:creationId xmlns:p14="http://schemas.microsoft.com/office/powerpoint/2010/main" val="75973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Interference from Non-target Items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Non-target items response:</a:t>
                </a:r>
              </a:p>
              <a:p>
                <a:pPr marL="631825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Activation from context-independent activation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e-CH" dirty="0" smtClean="0"/>
                  <a:t>)</a:t>
                </a:r>
              </a:p>
              <a:p>
                <a:pPr marL="631825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Activation from cue-based retrieval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de-CH" dirty="0"/>
                  <a:t>)</a:t>
                </a:r>
                <a:endParaRPr lang="de-CH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Re-categorized the probes:</a:t>
                </a:r>
                <a:endParaRPr lang="de-CH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61" t="-172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Tutor\Documents\Figs\no chan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62914"/>
            <a:ext cx="2520280" cy="250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utor\Documents\Figs\change intern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909476"/>
            <a:ext cx="2558888" cy="25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utor\Documents\Figs\change externa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203" y="3941847"/>
            <a:ext cx="2531277" cy="252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637203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same</a:t>
            </a:r>
            <a:endParaRPr lang="de-CH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636274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ntrusion</a:t>
            </a:r>
            <a:endParaRPr lang="de-CH" dirty="0"/>
          </a:p>
        </p:txBody>
      </p:sp>
      <p:sp>
        <p:nvSpPr>
          <p:cNvPr id="6" name="TextBox 5"/>
          <p:cNvSpPr txBox="1"/>
          <p:nvPr/>
        </p:nvSpPr>
        <p:spPr>
          <a:xfrm>
            <a:off x="7382053" y="636274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35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Memory Capacity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Working memory capacity as hard limit: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Slot model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Resource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Interference explanation without hard limit: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limitation comes from the interference between items.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more items in the memory -&gt; more interference.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Interference Model (</a:t>
            </a:r>
            <a:r>
              <a:rPr lang="en-US" dirty="0" err="1" smtClean="0"/>
              <a:t>Oberauer</a:t>
            </a:r>
            <a:r>
              <a:rPr lang="en-US" dirty="0"/>
              <a:t> </a:t>
            </a:r>
            <a:r>
              <a:rPr lang="en-US" dirty="0" smtClean="0"/>
              <a:t>&amp; Lin, 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31825" lvl="1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490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Intrusion probes (models predictions)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3134"/>
            <a:ext cx="4040188" cy="639762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635449"/>
            <a:ext cx="4040186" cy="30301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3134"/>
            <a:ext cx="4041775" cy="639762"/>
          </a:xfrm>
        </p:spPr>
        <p:txBody>
          <a:bodyPr/>
          <a:lstStyle/>
          <a:p>
            <a:r>
              <a:rPr lang="en-US" dirty="0" smtClean="0"/>
              <a:t>Interference Model</a:t>
            </a:r>
            <a:endParaRPr lang="de-C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4" cy="3031330"/>
          </a:xfrm>
        </p:spPr>
      </p:pic>
    </p:spTree>
    <p:extLst>
      <p:ext uri="{BB962C8B-B14F-4D97-AF65-F5344CB8AC3E}">
        <p14:creationId xmlns:p14="http://schemas.microsoft.com/office/powerpoint/2010/main" val="170079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Intrusion probes (models predictions)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3134"/>
            <a:ext cx="4040188" cy="639762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635449"/>
            <a:ext cx="4040186" cy="30301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3134"/>
            <a:ext cx="4041775" cy="639762"/>
          </a:xfrm>
        </p:spPr>
        <p:txBody>
          <a:bodyPr/>
          <a:lstStyle/>
          <a:p>
            <a:r>
              <a:rPr lang="en-US" dirty="0" smtClean="0"/>
              <a:t>Variable Precision</a:t>
            </a:r>
            <a:endParaRPr lang="de-C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3" cy="3031330"/>
          </a:xfrm>
        </p:spPr>
      </p:pic>
    </p:spTree>
    <p:extLst>
      <p:ext uri="{BB962C8B-B14F-4D97-AF65-F5344CB8AC3E}">
        <p14:creationId xmlns:p14="http://schemas.microsoft.com/office/powerpoint/2010/main" val="14289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Intrusion probes (models predictions)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3134"/>
            <a:ext cx="4040188" cy="639762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635449"/>
            <a:ext cx="4040186" cy="30301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3134"/>
            <a:ext cx="4041775" cy="639762"/>
          </a:xfrm>
        </p:spPr>
        <p:txBody>
          <a:bodyPr/>
          <a:lstStyle/>
          <a:p>
            <a:r>
              <a:rPr lang="en-US" dirty="0" smtClean="0"/>
              <a:t>Slot-averaging</a:t>
            </a:r>
            <a:endParaRPr lang="de-C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3" cy="3031330"/>
          </a:xfrm>
        </p:spPr>
      </p:pic>
    </p:spTree>
    <p:extLst>
      <p:ext uri="{BB962C8B-B14F-4D97-AF65-F5344CB8AC3E}">
        <p14:creationId xmlns:p14="http://schemas.microsoft.com/office/powerpoint/2010/main" val="14289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Interference Model is the only model able to predict the intrusion cost without additional assumptions. 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Maybe we don’t need a hard limit to explain working memory capacity.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3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set-size effect of the intrusion cost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IM can not predict any the effect of set size on intrusion cost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However, there might be a set size effect.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Bayes factor is 0.39 in favor of no set-size effect in the presented experiment.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0113" y="3284984"/>
            <a:ext cx="7343775" cy="1368499"/>
          </a:xfrm>
        </p:spPr>
        <p:txBody>
          <a:bodyPr/>
          <a:lstStyle/>
          <a:p>
            <a:r>
              <a:rPr lang="en-US" dirty="0" smtClean="0"/>
              <a:t>Thank you for you attention.</a:t>
            </a:r>
            <a:br>
              <a:rPr lang="en-US" dirty="0" smtClean="0"/>
            </a:br>
            <a:r>
              <a:rPr lang="en-US" dirty="0" smtClean="0"/>
              <a:t>Please don’t ask mean questions.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35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Gradient Effect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4040188" cy="639762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de-C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5449"/>
            <a:ext cx="4040188" cy="3030140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1988840"/>
            <a:ext cx="4041775" cy="639762"/>
          </a:xfrm>
        </p:spPr>
        <p:txBody>
          <a:bodyPr/>
          <a:lstStyle/>
          <a:p>
            <a:r>
              <a:rPr lang="en-US" dirty="0" smtClean="0"/>
              <a:t>Interference Model</a:t>
            </a:r>
            <a:endParaRPr lang="de-CH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5" cy="3031331"/>
          </a:xfrm>
        </p:spPr>
      </p:pic>
    </p:spTree>
    <p:extLst>
      <p:ext uri="{BB962C8B-B14F-4D97-AF65-F5344CB8AC3E}">
        <p14:creationId xmlns:p14="http://schemas.microsoft.com/office/powerpoint/2010/main" val="26034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Results- Experiment 0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16016" y="1988840"/>
            <a:ext cx="4040188" cy="639762"/>
          </a:xfrm>
        </p:spPr>
        <p:txBody>
          <a:bodyPr/>
          <a:lstStyle/>
          <a:p>
            <a:pPr algn="ctr"/>
            <a:r>
              <a:rPr lang="en-US" dirty="0" smtClean="0"/>
              <a:t>Response distribution</a:t>
            </a:r>
            <a:endParaRPr lang="de-CH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7" y="2635449"/>
            <a:ext cx="4040186" cy="3030140"/>
          </a:xfrm>
        </p:spPr>
      </p:pic>
      <p:sp>
        <p:nvSpPr>
          <p:cNvPr id="11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8217" y="1997150"/>
            <a:ext cx="4041775" cy="639762"/>
          </a:xfrm>
        </p:spPr>
        <p:txBody>
          <a:bodyPr/>
          <a:lstStyle/>
          <a:p>
            <a:pPr algn="ctr"/>
            <a:r>
              <a:rPr lang="en-US" dirty="0" smtClean="0"/>
              <a:t>Set-size effect</a:t>
            </a:r>
            <a:endParaRPr lang="de-CH" dirty="0"/>
          </a:p>
        </p:txBody>
      </p:sp>
      <p:pic>
        <p:nvPicPr>
          <p:cNvPr id="12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7" y="2634853"/>
            <a:ext cx="4041774" cy="3031331"/>
          </a:xfrm>
        </p:spPr>
      </p:pic>
    </p:spTree>
    <p:extLst>
      <p:ext uri="{BB962C8B-B14F-4D97-AF65-F5344CB8AC3E}">
        <p14:creationId xmlns:p14="http://schemas.microsoft.com/office/powerpoint/2010/main" val="322636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Interference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Assuming the recall process is activating all the possible response candidates.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The response candidates compete with each others.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Larger activation equals more likely to be clicked.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The one and only equation in the model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 </a:t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endParaRPr lang="en-US" altLang="zh-TW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Take a deep breathe, it’s not as complicate as it looks.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The Activation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dirty="0" smtClean="0"/>
                  <a:t>) of the response candidate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 smtClean="0"/>
                  <a:t>) when location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TW" dirty="0" smtClean="0"/>
                  <a:t>) is probed is the combination of three activations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and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 smtClean="0"/>
                  <a:t>) with their corresponding scales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dirty="0" smtClean="0"/>
                  <a:t>).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61" t="-1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1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Interference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Activation from context-independent source.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Activated by recently experienced items regardless the location of probe and the location of items.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61" r="-58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606061"/>
            <a:ext cx="3505200" cy="248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Interference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Background-noise activation.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By product of the encoding process.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080" y="3581400"/>
            <a:ext cx="3280448" cy="255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0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834" y="3657600"/>
            <a:ext cx="3320524" cy="251271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Interference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Cued-retrieval activation.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Activated by reactive the location-color binding formed during the encoding process.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94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lum bright="60000" contrast="-60000"/>
          </a:blip>
          <a:stretch>
            <a:fillRect/>
          </a:stretch>
        </p:blipFill>
        <p:spPr>
          <a:xfrm>
            <a:off x="1143000" y="3657600"/>
            <a:ext cx="3320524" cy="251271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Interference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Activation from cued retrieval.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Activated by reactive the location-color binding formed during the encoding process.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603370"/>
            <a:ext cx="3331961" cy="260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Interference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And that’s the model!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Interference comes from: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Cued retrieval.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Competition between response candidates.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Previously, we implemented IM to continuous reproduction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4355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Change-Detection Task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88840"/>
            <a:ext cx="3785756" cy="251881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3744416" cy="249130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000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0028A5"/>
      </a:dk2>
      <a:lt2>
        <a:srgbClr val="808080"/>
      </a:lt2>
      <a:accent1>
        <a:srgbClr val="0028A5"/>
      </a:accent1>
      <a:accent2>
        <a:srgbClr val="667EC9"/>
      </a:accent2>
      <a:accent3>
        <a:srgbClr val="A3B5C5"/>
      </a:accent3>
      <a:accent4>
        <a:srgbClr val="C8CED4"/>
      </a:accent4>
      <a:accent5>
        <a:srgbClr val="DC6027"/>
      </a:accent5>
      <a:accent6>
        <a:srgbClr val="EAA07D"/>
      </a:accent6>
      <a:hlink>
        <a:srgbClr val="DC6027"/>
      </a:hlink>
      <a:folHlink>
        <a:srgbClr val="00000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Uni ZH">
        <a:dk1>
          <a:srgbClr val="000000"/>
        </a:dk1>
        <a:lt1>
          <a:srgbClr val="FFFFFF"/>
        </a:lt1>
        <a:dk2>
          <a:srgbClr val="0028A5"/>
        </a:dk2>
        <a:lt2>
          <a:srgbClr val="80808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00000"/>
        </a:accent4>
        <a:accent5>
          <a:srgbClr val="AAACCF"/>
        </a:accent5>
        <a:accent6>
          <a:srgbClr val="939CA6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</Template>
  <TotalTime>39</TotalTime>
  <Words>450</Words>
  <Application>Microsoft Office PowerPoint</Application>
  <PresentationFormat>On-screen Show (4:3)</PresentationFormat>
  <Paragraphs>114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 Math</vt:lpstr>
      <vt:lpstr>UZH</vt:lpstr>
      <vt:lpstr>Interference from Non-Target Items in Change-Detection Task</vt:lpstr>
      <vt:lpstr>Working Memory Capacity</vt:lpstr>
      <vt:lpstr>Interference Model</vt:lpstr>
      <vt:lpstr>Interference model</vt:lpstr>
      <vt:lpstr>Interference model</vt:lpstr>
      <vt:lpstr>Interference model</vt:lpstr>
      <vt:lpstr>Interference model</vt:lpstr>
      <vt:lpstr>Interference model</vt:lpstr>
      <vt:lpstr>Change-Detection Task</vt:lpstr>
      <vt:lpstr>Change-Detection Task</vt:lpstr>
      <vt:lpstr>Results</vt:lpstr>
      <vt:lpstr>Bayes Inference (Keshvari, van den Berg, &amp; Ma, 2013)</vt:lpstr>
      <vt:lpstr>Set-size effect (models prediction)</vt:lpstr>
      <vt:lpstr>Set-size effect (models prediction)</vt:lpstr>
      <vt:lpstr>Set-size effect (models prediction)</vt:lpstr>
      <vt:lpstr>Response Distribution (models predictions)</vt:lpstr>
      <vt:lpstr>Response Distribution (models predictions)</vt:lpstr>
      <vt:lpstr>Response Distribution (models predictions)</vt:lpstr>
      <vt:lpstr>Interference from Non-target Items</vt:lpstr>
      <vt:lpstr>Intrusion probes (models predictions)</vt:lpstr>
      <vt:lpstr>Intrusion probes (models predictions)</vt:lpstr>
      <vt:lpstr>Intrusion probes (models predictions)</vt:lpstr>
      <vt:lpstr>Conclusion</vt:lpstr>
      <vt:lpstr>Caveat</vt:lpstr>
      <vt:lpstr>Thank you for you attention. Please don’t ask mean questions. </vt:lpstr>
      <vt:lpstr>Spatial Gradient Effect</vt:lpstr>
      <vt:lpstr>Results- Experiment 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Tutor</dc:creator>
  <cp:lastModifiedBy>Hsuan-Yu Lin</cp:lastModifiedBy>
  <cp:revision>105</cp:revision>
  <dcterms:created xsi:type="dcterms:W3CDTF">2017-09-02T10:40:33Z</dcterms:created>
  <dcterms:modified xsi:type="dcterms:W3CDTF">2019-04-05T10:04:39Z</dcterms:modified>
</cp:coreProperties>
</file>