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7" r:id="rId2"/>
    <p:sldId id="274" r:id="rId3"/>
    <p:sldId id="268" r:id="rId4"/>
    <p:sldId id="269" r:id="rId5"/>
    <p:sldId id="270" r:id="rId6"/>
    <p:sldId id="271" r:id="rId7"/>
    <p:sldId id="275" r:id="rId8"/>
    <p:sldId id="273" r:id="rId9"/>
    <p:sldId id="272" r:id="rId10"/>
    <p:sldId id="276" r:id="rId11"/>
    <p:sldId id="262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59" r:id="rId20"/>
    <p:sldId id="283" r:id="rId21"/>
    <p:sldId id="284" r:id="rId22"/>
    <p:sldId id="285" r:id="rId23"/>
    <p:sldId id="286" r:id="rId24"/>
    <p:sldId id="261" r:id="rId25"/>
    <p:sldId id="289" r:id="rId26"/>
    <p:sldId id="287" r:id="rId27"/>
    <p:sldId id="288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22CE-D4EE-48A4-9BA7-7AE7FBE795BF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DA30-864C-400C-9C7B-2D52F45FAD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9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layman’s term, given the probe</a:t>
            </a:r>
            <a:r>
              <a:rPr lang="en-US" baseline="0" dirty="0" smtClean="0"/>
              <a:t> and the retrieved instance, is the probe more likely to come from the “change’” condition or the no-change condition.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DA30-864C-400C-9C7B-2D52F45FAD8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4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  <a:endParaRPr lang="en-US" sz="1400" b="1" noProof="0" dirty="0"/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1125538"/>
            <a:ext cx="9144000" cy="57324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/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Picture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96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90EBBCE-5C80-44EE-88C5-9061D1436CD3}" type="datetimeFigureOut">
              <a:rPr lang="de-CH" smtClean="0"/>
              <a:t>04.09.2017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Interference from </a:t>
            </a:r>
            <a:r>
              <a:rPr lang="en-US" dirty="0" smtClean="0"/>
              <a:t>Non-Target </a:t>
            </a:r>
            <a:r>
              <a:rPr lang="en-US" dirty="0"/>
              <a:t>Items in </a:t>
            </a:r>
            <a:r>
              <a:rPr lang="en-US" dirty="0" smtClean="0"/>
              <a:t>Change-Detection Task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064"/>
            <a:ext cx="7343775" cy="1176536"/>
          </a:xfrm>
        </p:spPr>
        <p:txBody>
          <a:bodyPr/>
          <a:lstStyle/>
          <a:p>
            <a:r>
              <a:rPr lang="en-US" dirty="0" err="1"/>
              <a:t>Hsuan</a:t>
            </a:r>
            <a:r>
              <a:rPr lang="en-US" dirty="0"/>
              <a:t>-Yu Lin/Klaus </a:t>
            </a:r>
            <a:r>
              <a:rPr lang="en-US" dirty="0" err="1"/>
              <a:t>Oberauer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Change-Detection Task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13" y="1526365"/>
            <a:ext cx="2425830" cy="24066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19" y="4118008"/>
            <a:ext cx="2499061" cy="2479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4011" y="2636912"/>
            <a:ext cx="1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Change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4971588" y="5193556"/>
            <a:ext cx="11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204864"/>
            <a:ext cx="4194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participants from UZH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2400 trials per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 from a continuous </a:t>
            </a:r>
            <a:r>
              <a:rPr lang="en-US" dirty="0" err="1" smtClean="0"/>
              <a:t>colorwheel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Manipulates: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sizes: 1-6.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Probe type: change, no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8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6016" y="198884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5449"/>
            <a:ext cx="4040188" cy="3030140"/>
          </a:xfrm>
        </p:spPr>
      </p:pic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8217" y="199715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Set-size effect</a:t>
            </a:r>
            <a:endParaRPr lang="de-CH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308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 smtClean="0"/>
              <a:t>Inference (</a:t>
            </a:r>
            <a:r>
              <a:rPr lang="en-US" dirty="0" err="1" smtClean="0"/>
              <a:t>Keshvari</a:t>
            </a:r>
            <a:r>
              <a:rPr lang="en-US" dirty="0" smtClean="0"/>
              <a:t>, van den Berg, &amp; Ma, 2013)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e-CH" dirty="0" smtClean="0"/>
                  <a:t> = </a:t>
                </a:r>
                <a:r>
                  <a:rPr lang="de-CH" dirty="0" err="1" smtClean="0"/>
                  <a:t>retrieved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instance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from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de-CH" dirty="0" smtClean="0"/>
                  <a:t> = probe.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response “change”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de-CH" dirty="0" smtClean="0"/>
                  <a:t> : </a:t>
                </a:r>
                <a:r>
                  <a:rPr lang="de-CH" dirty="0" err="1" smtClean="0"/>
                  <a:t>response</a:t>
                </a:r>
                <a:r>
                  <a:rPr lang="de-CH" dirty="0" smtClean="0"/>
                  <a:t> </a:t>
                </a:r>
                <a:r>
                  <a:rPr lang="en-US" dirty="0" smtClean="0"/>
                  <a:t>“no change</a:t>
                </a:r>
                <a:r>
                  <a:rPr lang="en-US" dirty="0"/>
                  <a:t>”</a:t>
                </a:r>
                <a:endParaRPr lang="de-CH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  <a:blipFill rotWithShape="1">
                <a:blip r:embed="rId3"/>
                <a:stretch>
                  <a:fillRect l="-1661" t="-9322" b="-1050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7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Set-size effect (models prediction)</a:t>
            </a:r>
            <a:endParaRPr lang="de-CH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99715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5025" y="1997150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7851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Set-size effect (models prediction)</a:t>
            </a:r>
            <a:endParaRPr lang="de-CH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99715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5025" y="1997150"/>
            <a:ext cx="4041775" cy="639762"/>
          </a:xfrm>
        </p:spPr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29724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Set-size effect (models prediction)</a:t>
            </a:r>
            <a:endParaRPr lang="de-CH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99715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5025" y="1997150"/>
            <a:ext cx="4041775" cy="639762"/>
          </a:xfrm>
        </p:spPr>
        <p:txBody>
          <a:bodyPr/>
          <a:lstStyle/>
          <a:p>
            <a:r>
              <a:rPr lang="en-US" dirty="0" smtClean="0"/>
              <a:t>Slot-averaging</a:t>
            </a:r>
            <a:endParaRPr lang="de-CH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29724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Distribution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666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Distribution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7597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Distribution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Slot-averaging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7597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from Non-target Items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Non-target items response: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Activation from context-independent activation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CH" dirty="0" smtClean="0"/>
                  <a:t>)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from cue-based retrieval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CH" dirty="0"/>
                  <a:t>)</a:t>
                </a:r>
                <a:endParaRPr lang="de-CH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Re-categorized the probes:</a:t>
                </a:r>
                <a:endParaRPr lang="de-C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1" t="-17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Tutor\Documents\Figs\no ch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2914"/>
            <a:ext cx="2520280" cy="25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tor\Documents\Figs\change inter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09476"/>
            <a:ext cx="2558888" cy="25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utor\Documents\Figs\change exter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03" y="3941847"/>
            <a:ext cx="2531277" cy="25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3720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3627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7382053" y="6362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5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Capacity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memory capacity as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Slot model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explanation without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limitation comes from the interference between items.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more items in the memory -&gt; more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(</a:t>
            </a:r>
            <a:r>
              <a:rPr lang="en-US" dirty="0" err="1" smtClean="0"/>
              <a:t>Oberauer</a:t>
            </a:r>
            <a:r>
              <a:rPr lang="en-US" dirty="0"/>
              <a:t> </a:t>
            </a:r>
            <a:r>
              <a:rPr lang="en-US" dirty="0" smtClean="0"/>
              <a:t>&amp; Lin,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probes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0"/>
          </a:xfrm>
        </p:spPr>
      </p:pic>
    </p:spTree>
    <p:extLst>
      <p:ext uri="{BB962C8B-B14F-4D97-AF65-F5344CB8AC3E}">
        <p14:creationId xmlns:p14="http://schemas.microsoft.com/office/powerpoint/2010/main" val="17007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probes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30"/>
          </a:xfrm>
        </p:spPr>
      </p:pic>
    </p:spTree>
    <p:extLst>
      <p:ext uri="{BB962C8B-B14F-4D97-AF65-F5344CB8AC3E}">
        <p14:creationId xmlns:p14="http://schemas.microsoft.com/office/powerpoint/2010/main" val="1428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probes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Slot-averaging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30"/>
          </a:xfrm>
        </p:spPr>
      </p:pic>
    </p:spTree>
    <p:extLst>
      <p:ext uri="{BB962C8B-B14F-4D97-AF65-F5344CB8AC3E}">
        <p14:creationId xmlns:p14="http://schemas.microsoft.com/office/powerpoint/2010/main" val="1428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is the only model able to predict the intrusion cost without additional assumptions.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we don’t need a hard limit to explain working memory capacity.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set-size effect of the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 can not predict any the effect of set size on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there might be a set siz</a:t>
            </a:r>
            <a:r>
              <a:rPr lang="en-US" dirty="0" smtClean="0"/>
              <a:t>e effect.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 factor is 0.39 in favor of no set-size effect in the presented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0113" y="3284984"/>
            <a:ext cx="7343775" cy="1368499"/>
          </a:xfrm>
        </p:spPr>
        <p:txBody>
          <a:bodyPr/>
          <a:lstStyle/>
          <a:p>
            <a:r>
              <a:rPr lang="en-US" dirty="0" smtClean="0"/>
              <a:t>Thank you for you attention.</a:t>
            </a:r>
            <a:br>
              <a:rPr lang="en-US" dirty="0" smtClean="0"/>
            </a:br>
            <a:r>
              <a:rPr lang="en-US" dirty="0" smtClean="0"/>
              <a:t>Please don’t ask mean questions.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Gradient Effect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60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 Experiment 0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6016" y="198884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2635449"/>
            <a:ext cx="4040186" cy="3030140"/>
          </a:xfrm>
        </p:spPr>
      </p:pic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8217" y="199715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Set-size effect</a:t>
            </a:r>
            <a:endParaRPr lang="de-CH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32263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Assuming the recall process is activating all the possible response candidates.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response candidates compete with each others.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Larger activation equals more likely to be clicked.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one and only equation in the model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Take a deep breathe, it’s not as complicate as it looks.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Activation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) of the response candidate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) when location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dirty="0" smtClean="0"/>
                  <a:t>) is probed is the combination of three activations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 smtClean="0"/>
                  <a:t>) with their corresponding scales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 t="-1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</a:t>
                </a:r>
                <a:r>
                  <a:rPr lang="en-US" altLang="zh-TW" dirty="0" smtClean="0"/>
                  <a:t>context-independent source</a:t>
                </a:r>
                <a:r>
                  <a:rPr lang="en-US" altLang="zh-TW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recently experienced items regardless the location of probe and the location of items.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1" r="-5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06061"/>
            <a:ext cx="3505200" cy="24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Background-noise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By product of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80" y="3581400"/>
            <a:ext cx="3280448" cy="2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4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Cued-retrieval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lum bright="60000" contrast="-60000"/>
          </a:blip>
          <a:stretch>
            <a:fillRect/>
          </a:stretch>
        </p:blipFill>
        <p:spPr>
          <a:xfrm>
            <a:off x="1143000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cued retrieval.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03370"/>
            <a:ext cx="3331961" cy="26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And that’s the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Interference comes from: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Cued retrieval.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Competition between response candidates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Previously, we implemented IM to continuous reproduction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35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Change-Detection Task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3785756" cy="25188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744416" cy="24913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0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B5C5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ni ZH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0</TotalTime>
  <Words>691</Words>
  <Application>Microsoft Office PowerPoint</Application>
  <PresentationFormat>On-screen Show (4:3)</PresentationFormat>
  <Paragraphs>114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UZH</vt:lpstr>
      <vt:lpstr>Interference from Non-Target Items in Change-Detection Task</vt:lpstr>
      <vt:lpstr>Working Memory Capacity</vt:lpstr>
      <vt:lpstr>Interference Model</vt:lpstr>
      <vt:lpstr>Interference model</vt:lpstr>
      <vt:lpstr>Interference model</vt:lpstr>
      <vt:lpstr>Interference model</vt:lpstr>
      <vt:lpstr>Interference model</vt:lpstr>
      <vt:lpstr>Interference model</vt:lpstr>
      <vt:lpstr>Change-Detection Task</vt:lpstr>
      <vt:lpstr>Change-Detection Task</vt:lpstr>
      <vt:lpstr>Results</vt:lpstr>
      <vt:lpstr>Bayes Inference (Keshvari, van den Berg, &amp; Ma, 2013)</vt:lpstr>
      <vt:lpstr>Set-size effect (models prediction)</vt:lpstr>
      <vt:lpstr>Set-size effect (models prediction)</vt:lpstr>
      <vt:lpstr>Set-size effect (models prediction)</vt:lpstr>
      <vt:lpstr>Response Distribution (models predictions)</vt:lpstr>
      <vt:lpstr>Response Distribution (models predictions)</vt:lpstr>
      <vt:lpstr>Response Distribution (models predictions)</vt:lpstr>
      <vt:lpstr>Interference from Non-target Items</vt:lpstr>
      <vt:lpstr>Intrusion probes (models predictions)</vt:lpstr>
      <vt:lpstr>Intrusion probes (models predictions)</vt:lpstr>
      <vt:lpstr>Intrusion probes (models predictions)</vt:lpstr>
      <vt:lpstr>Conclusion</vt:lpstr>
      <vt:lpstr>Caveat</vt:lpstr>
      <vt:lpstr>Thank you for you attention. Please don’t ask mean questions. </vt:lpstr>
      <vt:lpstr>Spatial Gradient Effect</vt:lpstr>
      <vt:lpstr>Results- Experiment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</dc:creator>
  <cp:lastModifiedBy>Tutor</cp:lastModifiedBy>
  <cp:revision>102</cp:revision>
  <dcterms:created xsi:type="dcterms:W3CDTF">2017-09-02T10:40:33Z</dcterms:created>
  <dcterms:modified xsi:type="dcterms:W3CDTF">2017-09-05T06:39:24Z</dcterms:modified>
</cp:coreProperties>
</file>