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7" r:id="rId2"/>
    <p:sldId id="274" r:id="rId3"/>
    <p:sldId id="268" r:id="rId4"/>
    <p:sldId id="269" r:id="rId5"/>
    <p:sldId id="270" r:id="rId6"/>
    <p:sldId id="271" r:id="rId7"/>
    <p:sldId id="275" r:id="rId8"/>
    <p:sldId id="273" r:id="rId9"/>
    <p:sldId id="272" r:id="rId10"/>
    <p:sldId id="259" r:id="rId11"/>
    <p:sldId id="262" r:id="rId12"/>
    <p:sldId id="265" r:id="rId13"/>
    <p:sldId id="301" r:id="rId14"/>
    <p:sldId id="293" r:id="rId15"/>
    <p:sldId id="308" r:id="rId16"/>
    <p:sldId id="298" r:id="rId17"/>
    <p:sldId id="299" r:id="rId18"/>
    <p:sldId id="306" r:id="rId19"/>
    <p:sldId id="300" r:id="rId20"/>
    <p:sldId id="303" r:id="rId21"/>
    <p:sldId id="302" r:id="rId22"/>
    <p:sldId id="307" r:id="rId23"/>
    <p:sldId id="286" r:id="rId24"/>
    <p:sldId id="261" r:id="rId25"/>
    <p:sldId id="289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25" d="100"/>
          <a:sy n="125" d="100"/>
        </p:scale>
        <p:origin x="12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222CE-D4EE-48A4-9BA7-7AE7FBE795BF}" type="datetimeFigureOut">
              <a:rPr lang="de-CH" smtClean="0"/>
              <a:t>05.12.2017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4DA30-864C-400C-9C7B-2D52F45FAD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9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layman’s term, given the probe</a:t>
            </a:r>
            <a:r>
              <a:rPr lang="en-US" baseline="0" dirty="0" smtClean="0"/>
              <a:t> and the retrieved instance, is the probe more likely to come from the “change’” condition or the no-change condition.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4DA30-864C-400C-9C7B-2D52F45FAD8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42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989138"/>
            <a:ext cx="7343775" cy="1295400"/>
          </a:xfrm>
        </p:spPr>
        <p:txBody>
          <a:bodyPr/>
          <a:lstStyle>
            <a:lvl1pPr>
              <a:defRPr sz="39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429000"/>
            <a:ext cx="73437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00113" y="6524625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fld id="{990EBBCE-5C80-44EE-88C5-9061D1436CD3}" type="datetimeFigureOut">
              <a:rPr lang="de-CH" smtClean="0"/>
              <a:t>05.12.2017</a:t>
            </a:fld>
            <a:endParaRPr lang="de-CH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399213" y="6524625"/>
            <a:ext cx="1844675" cy="215900"/>
          </a:xfrm>
        </p:spPr>
        <p:txBody>
          <a:bodyPr/>
          <a:lstStyle>
            <a:lvl1pPr>
              <a:defRPr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kern="1200" noProof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Department</a:t>
            </a:r>
            <a:r>
              <a:rPr lang="en-US" sz="1400" b="1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of Psychology</a:t>
            </a:r>
            <a:endParaRPr lang="en-US" sz="1400" b="1" noProof="0" dirty="0"/>
          </a:p>
        </p:txBody>
      </p:sp>
      <p:pic>
        <p:nvPicPr>
          <p:cNvPr id="10" name="Grafik 9" descr="uzh_logo_e_pos_grau_1mm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25" y="142812"/>
            <a:ext cx="2026920" cy="6842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1125538"/>
            <a:ext cx="9144000" cy="573246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EBBCE-5C80-44EE-88C5-9061D1436CD3}" type="datetimeFigureOut">
              <a:rPr lang="de-CH" smtClean="0"/>
              <a:t>05.12.2017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2205038"/>
            <a:ext cx="3527425" cy="388778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EBBCE-5C80-44EE-88C5-9061D1436CD3}" type="datetimeFigureOut">
              <a:rPr lang="de-CH" smtClean="0"/>
              <a:t>05.12.2017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4716463" y="2205038"/>
            <a:ext cx="3527425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Text /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2205038"/>
            <a:ext cx="3527425" cy="388778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EBBCE-5C80-44EE-88C5-9061D1436CD3}" type="datetimeFigureOut">
              <a:rPr lang="de-CH" smtClean="0"/>
              <a:t>05.12.2017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716463" y="2205038"/>
            <a:ext cx="3527425" cy="38877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Picture /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6463" y="2205038"/>
            <a:ext cx="3527425" cy="388778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EBBCE-5C80-44EE-88C5-9061D1436CD3}" type="datetimeFigureOut">
              <a:rPr lang="de-CH" smtClean="0"/>
              <a:t>05.12.2017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900113" y="2205038"/>
            <a:ext cx="3527425" cy="38877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BBCE-5C80-44EE-88C5-9061D1436CD3}" type="datetimeFigureOut">
              <a:rPr lang="de-CH" smtClean="0"/>
              <a:t>05.12.2017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796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268413"/>
            <a:ext cx="73437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205038"/>
            <a:ext cx="7343775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524625"/>
            <a:ext cx="9350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990EBBCE-5C80-44EE-88C5-9061D1436CD3}" type="datetimeFigureOut">
              <a:rPr lang="de-CH" smtClean="0"/>
              <a:t>05.12.2017</a:t>
            </a:fld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524625"/>
            <a:ext cx="52562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6524625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DDB3403-0250-4EE1-B017-1175BB2236F1}" type="slidenum">
              <a:rPr lang="de-CH" smtClean="0"/>
              <a:t>‹#›</a:t>
            </a:fld>
            <a:endParaRPr lang="de-CH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kern="1200" noProof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Department</a:t>
            </a:r>
            <a:r>
              <a:rPr lang="en-US" sz="1400" b="1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of Psychology</a:t>
            </a:r>
          </a:p>
        </p:txBody>
      </p:sp>
      <p:pic>
        <p:nvPicPr>
          <p:cNvPr id="10" name="Grafik 9" descr="uzh_logo_e_pos_grau_1mm.t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1925" y="142812"/>
            <a:ext cx="2026920" cy="6842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spcBef>
          <a:spcPct val="40000"/>
        </a:spcBef>
        <a:spcAft>
          <a:spcPct val="0"/>
        </a:spcAft>
        <a:buFont typeface="Arial" charset="0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2pPr>
      <a:lvl3pPr marL="7143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3pPr>
      <a:lvl4pPr marL="1069975" indent="-3540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4pPr>
      <a:lvl5pPr marL="14382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Interference from </a:t>
            </a:r>
            <a:r>
              <a:rPr lang="en-US" dirty="0" smtClean="0"/>
              <a:t>Non-Target </a:t>
            </a:r>
            <a:r>
              <a:rPr lang="en-US" dirty="0"/>
              <a:t>Items in </a:t>
            </a:r>
            <a:r>
              <a:rPr lang="en-US" dirty="0" smtClean="0"/>
              <a:t>Change-Detection Task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005064"/>
            <a:ext cx="7343775" cy="1176536"/>
          </a:xfrm>
        </p:spPr>
        <p:txBody>
          <a:bodyPr/>
          <a:lstStyle/>
          <a:p>
            <a:r>
              <a:rPr lang="en-US" dirty="0" err="1"/>
              <a:t>Hsuan</a:t>
            </a:r>
            <a:r>
              <a:rPr lang="en-US" dirty="0"/>
              <a:t>-Yu Lin/Klaus </a:t>
            </a:r>
            <a:r>
              <a:rPr lang="en-US" dirty="0" err="1"/>
              <a:t>Oberauer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 from Non-target Items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Re-categorized the probes:</a:t>
            </a:r>
            <a:endParaRPr lang="de-CH" dirty="0"/>
          </a:p>
        </p:txBody>
      </p:sp>
      <p:pic>
        <p:nvPicPr>
          <p:cNvPr id="1026" name="Picture 2" descr="C:\Users\Tutor\Documents\Figs\no ch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62914"/>
            <a:ext cx="2520280" cy="250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utor\Documents\Figs\change inter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09476"/>
            <a:ext cx="2558888" cy="25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utor\Documents\Figs\change extern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203" y="3941847"/>
            <a:ext cx="2531277" cy="252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637203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</a:t>
            </a:r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636274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Intrusion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7382053" y="6362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5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16016" y="1988840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35449"/>
            <a:ext cx="4040188" cy="3030140"/>
          </a:xfrm>
        </p:spPr>
      </p:pic>
      <p:sp>
        <p:nvSpPr>
          <p:cNvPr id="11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8217" y="1997150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Set-size effect</a:t>
            </a:r>
            <a:endParaRPr lang="de-CH" dirty="0"/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7" y="2634853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23081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Inference (</a:t>
            </a:r>
            <a:r>
              <a:rPr lang="en-US" dirty="0" err="1" smtClean="0"/>
              <a:t>Keshvari</a:t>
            </a:r>
            <a:r>
              <a:rPr lang="en-US" dirty="0" smtClean="0"/>
              <a:t>, van den Berg, &amp; Ma, 2013)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4005065"/>
                <a:ext cx="7343775" cy="72008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de-CH" dirty="0" smtClean="0"/>
                  <a:t> = </a:t>
                </a:r>
                <a:r>
                  <a:rPr lang="de-CH" dirty="0" err="1" smtClean="0"/>
                  <a:t>retrieved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instance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from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the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memory</a:t>
                </a:r>
                <a:r>
                  <a:rPr lang="de-CH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CH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de-CH" dirty="0" smtClean="0"/>
                  <a:t> = probe.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: response “change”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de-CH" dirty="0" smtClean="0"/>
                  <a:t> : </a:t>
                </a:r>
                <a:r>
                  <a:rPr lang="de-CH" dirty="0" err="1" smtClean="0"/>
                  <a:t>response</a:t>
                </a:r>
                <a:r>
                  <a:rPr lang="de-CH" dirty="0" smtClean="0"/>
                  <a:t> </a:t>
                </a:r>
                <a:r>
                  <a:rPr lang="en-US" dirty="0" smtClean="0"/>
                  <a:t>“no change</a:t>
                </a:r>
                <a:r>
                  <a:rPr lang="en-US" dirty="0"/>
                  <a:t>”</a:t>
                </a:r>
                <a:endParaRPr lang="de-CH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4005065"/>
                <a:ext cx="7343775" cy="720080"/>
              </a:xfrm>
              <a:blipFill rotWithShape="1">
                <a:blip r:embed="rId3"/>
                <a:stretch>
                  <a:fillRect l="-1661" t="-9322" b="-1050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43808" y="2132856"/>
                <a:ext cx="3225563" cy="1325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"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𝑐h𝑎𝑛𝑔𝑒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"|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"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𝑛𝑜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𝑐h𝑎𝑛𝑔𝑒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"|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"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𝑐h𝑎𝑛𝑔𝑒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"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"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𝑛𝑜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𝑐h𝑎𝑛𝑔𝑒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"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132856"/>
                <a:ext cx="3225563" cy="1325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7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Probe Type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35449"/>
            <a:ext cx="4040185" cy="303013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2" cy="3031329"/>
          </a:xfrm>
        </p:spPr>
      </p:pic>
    </p:spTree>
    <p:extLst>
      <p:ext uri="{BB962C8B-B14F-4D97-AF65-F5344CB8AC3E}">
        <p14:creationId xmlns:p14="http://schemas.microsoft.com/office/powerpoint/2010/main" val="28821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 Model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Probe Type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35449"/>
            <a:ext cx="4040185" cy="303013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3" cy="3031329"/>
          </a:xfrm>
        </p:spPr>
      </p:pic>
    </p:spTree>
    <p:extLst>
      <p:ext uri="{BB962C8B-B14F-4D97-AF65-F5344CB8AC3E}">
        <p14:creationId xmlns:p14="http://schemas.microsoft.com/office/powerpoint/2010/main" val="426565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Model Name: Interference Model, AIC: 39374.48509416144</a:t>
            </a:r>
          </a:p>
          <a:p>
            <a:r>
              <a:rPr lang="de-CH" dirty="0"/>
              <a:t>Parameters: ['b', 'a', 's', 'kappa', 'kappa_f', r']</a:t>
            </a:r>
          </a:p>
          <a:p>
            <a:r>
              <a:rPr lang="de-CH" dirty="0"/>
              <a:t>Parameters median:  [  0.0138   0.139   2.79   17.48  43.39   0.0705]</a:t>
            </a:r>
          </a:p>
          <a:p>
            <a:r>
              <a:rPr lang="de-CH" dirty="0"/>
              <a:t>Parameters mean:  [  0.0330   0.207   5.37   20.07   48.47   0.0706]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335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Precision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Probe Type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35449"/>
            <a:ext cx="4040185" cy="303013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2" cy="3031329"/>
          </a:xfrm>
        </p:spPr>
      </p:pic>
    </p:spTree>
    <p:extLst>
      <p:ext uri="{BB962C8B-B14F-4D97-AF65-F5344CB8AC3E}">
        <p14:creationId xmlns:p14="http://schemas.microsoft.com/office/powerpoint/2010/main" val="18624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Precision Biding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Probe Type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35449"/>
            <a:ext cx="4040185" cy="303013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2" cy="3031329"/>
          </a:xfrm>
        </p:spPr>
      </p:pic>
    </p:spTree>
    <p:extLst>
      <p:ext uri="{BB962C8B-B14F-4D97-AF65-F5344CB8AC3E}">
        <p14:creationId xmlns:p14="http://schemas.microsoft.com/office/powerpoint/2010/main" val="25027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Model Name: Variable Precision Model, AIC: 40964.289815251075</a:t>
            </a:r>
          </a:p>
          <a:p>
            <a:r>
              <a:rPr lang="de-CH" dirty="0"/>
              <a:t>Parameters: ['J1', 'tau', 'aplha']</a:t>
            </a:r>
          </a:p>
          <a:p>
            <a:r>
              <a:rPr lang="de-CH" dirty="0"/>
              <a:t>Parameters median:  [ 86.53  84.16   0.967]</a:t>
            </a:r>
          </a:p>
          <a:p>
            <a:r>
              <a:rPr lang="de-CH" dirty="0"/>
              <a:t>Parameters mean:  [ 76.66  71.75   0.942]</a:t>
            </a:r>
          </a:p>
          <a:p>
            <a:endParaRPr lang="de-CH" dirty="0"/>
          </a:p>
          <a:p>
            <a:r>
              <a:rPr lang="de-CH" dirty="0"/>
              <a:t>Model Name: Variable Precision Model with Binding, AIC: 39958.2773497592</a:t>
            </a:r>
          </a:p>
          <a:p>
            <a:r>
              <a:rPr lang="de-CH" dirty="0"/>
              <a:t>Parameters: ['J1', 'tau', 'aplha', </a:t>
            </a:r>
            <a:r>
              <a:rPr lang="de-CH"/>
              <a:t>'s</a:t>
            </a:r>
            <a:r>
              <a:rPr lang="de-CH" smtClean="0"/>
              <a:t>']</a:t>
            </a:r>
            <a:endParaRPr lang="de-CH" dirty="0"/>
          </a:p>
          <a:p>
            <a:r>
              <a:rPr lang="de-CH" dirty="0"/>
              <a:t>Parameters median:  [ 78.02  47.13  0.627  0.0868]</a:t>
            </a:r>
          </a:p>
          <a:p>
            <a:r>
              <a:rPr lang="de-CH" dirty="0"/>
              <a:t>Parameters mean:  [ 71.73  54.35  0.585  0.0907]</a:t>
            </a:r>
          </a:p>
        </p:txBody>
      </p:sp>
    </p:spTree>
    <p:extLst>
      <p:ext uri="{BB962C8B-B14F-4D97-AF65-F5344CB8AC3E}">
        <p14:creationId xmlns:p14="http://schemas.microsoft.com/office/powerpoint/2010/main" val="8516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Slot-averaging model (no PM in inference)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Probe Type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10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635449"/>
            <a:ext cx="4040188" cy="303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3422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Memory Capacity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Working memory capacity as hard limit: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Slot model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Interference explanation without hard limit: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limitation comes from the interference between items.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more items in the memory -&gt; more interference.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Interference Model (</a:t>
            </a:r>
            <a:r>
              <a:rPr lang="en-US" dirty="0" err="1" smtClean="0"/>
              <a:t>Oberauer</a:t>
            </a:r>
            <a:r>
              <a:rPr lang="en-US" dirty="0"/>
              <a:t> </a:t>
            </a:r>
            <a:r>
              <a:rPr lang="en-US" dirty="0" smtClean="0"/>
              <a:t>&amp; Lin,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49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Slot-averaging model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Probe Type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35449"/>
            <a:ext cx="4040185" cy="303013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2" cy="3031329"/>
          </a:xfrm>
        </p:spPr>
      </p:pic>
    </p:spTree>
    <p:extLst>
      <p:ext uri="{BB962C8B-B14F-4D97-AF65-F5344CB8AC3E}">
        <p14:creationId xmlns:p14="http://schemas.microsoft.com/office/powerpoint/2010/main" val="32212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Slot-averaging + Swap model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r>
              <a:rPr lang="en-US" dirty="0" smtClean="0"/>
              <a:t>Probe Type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35449"/>
            <a:ext cx="4040184" cy="303013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r>
              <a:rPr lang="en-US" dirty="0" smtClean="0"/>
              <a:t>Response Distribution</a:t>
            </a:r>
            <a:endParaRPr lang="de-C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2" cy="3031329"/>
          </a:xfrm>
        </p:spPr>
      </p:pic>
    </p:spTree>
    <p:extLst>
      <p:ext uri="{BB962C8B-B14F-4D97-AF65-F5344CB8AC3E}">
        <p14:creationId xmlns:p14="http://schemas.microsoft.com/office/powerpoint/2010/main" val="13938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Model Name: Slot Averaging Model, AIC: 44974.97870198049</a:t>
            </a:r>
          </a:p>
          <a:p>
            <a:r>
              <a:rPr lang="de-CH" dirty="0"/>
              <a:t>Parameters: ['k', 'kappa']</a:t>
            </a:r>
          </a:p>
          <a:p>
            <a:r>
              <a:rPr lang="de-CH" dirty="0"/>
              <a:t>Parameters median:  [  1.79  30.34]</a:t>
            </a:r>
          </a:p>
          <a:p>
            <a:r>
              <a:rPr lang="de-CH" dirty="0"/>
              <a:t>Parameters mean:  [  1.88  32.40]</a:t>
            </a:r>
          </a:p>
          <a:p>
            <a:endParaRPr lang="de-CH" dirty="0"/>
          </a:p>
          <a:p>
            <a:r>
              <a:rPr lang="de-CH" dirty="0"/>
              <a:t>Model Name: Slot Averaging Model with Binding (growing), AIC: </a:t>
            </a:r>
            <a:r>
              <a:rPr lang="de-CH" dirty="0" smtClean="0"/>
              <a:t>40763.879413394054</a:t>
            </a:r>
          </a:p>
          <a:p>
            <a:r>
              <a:rPr lang="de-CH" dirty="0" smtClean="0"/>
              <a:t>Parameters</a:t>
            </a:r>
            <a:r>
              <a:rPr lang="de-CH" dirty="0"/>
              <a:t>: ['k', 'kappa', 's'] </a:t>
            </a:r>
            <a:endParaRPr lang="de-CH" dirty="0" smtClean="0"/>
          </a:p>
          <a:p>
            <a:r>
              <a:rPr lang="de-CH" dirty="0" smtClean="0"/>
              <a:t>Parameters </a:t>
            </a:r>
            <a:r>
              <a:rPr lang="de-CH" dirty="0"/>
              <a:t>median:  </a:t>
            </a:r>
            <a:r>
              <a:rPr lang="de-CH" dirty="0"/>
              <a:t>[3.72002177  16.17506233   0.07360088]</a:t>
            </a:r>
            <a:endParaRPr lang="de-CH" dirty="0"/>
          </a:p>
          <a:p>
            <a:r>
              <a:rPr lang="de-CH" dirty="0"/>
              <a:t>Parameters mean:  </a:t>
            </a:r>
            <a:r>
              <a:rPr lang="de-CH" dirty="0"/>
              <a:t>[4.06078811  17.89454396   0.06385492]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1325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Interference Model is the only model able to predict the intrusion cost without additional assumptions. 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Maybe we don’t need a hard limit to explain working memory capacity.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3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set-size effect of the intrusion cost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 can not predict any the effect of set size on intrusion cost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there might be a set size effect.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Bayes factor is 0.39 in favor of no set-size effect in the presented experiment.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0113" y="3284984"/>
            <a:ext cx="7343775" cy="1368499"/>
          </a:xfrm>
        </p:spPr>
        <p:txBody>
          <a:bodyPr/>
          <a:lstStyle/>
          <a:p>
            <a:r>
              <a:rPr lang="en-US" dirty="0" smtClean="0"/>
              <a:t>Thank you for you attention.</a:t>
            </a:r>
            <a:br>
              <a:rPr lang="en-US" dirty="0" smtClean="0"/>
            </a:br>
            <a:r>
              <a:rPr lang="en-US" dirty="0" smtClean="0"/>
              <a:t>Please don’t ask mean questions.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5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Assuming the recall process is activating all the possible response candidates.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The response candidates compete with each others.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Larger activation equals more likely to be clicked.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The one and only equation in the model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endParaRPr lang="en-US" altLang="zh-TW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Take a deep breathe, it’s not as complicate as it looks.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The Activation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 smtClean="0"/>
                  <a:t>) of the response candidate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 smtClean="0"/>
                  <a:t>) when location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TW" dirty="0" smtClean="0"/>
                  <a:t>) is probed is the combination of three activations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and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 smtClean="0"/>
                  <a:t>) with their corresponding scales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 smtClean="0"/>
                  <a:t>).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61" t="-1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1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Activation from context-independent source.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Activated by recently experienced items regardless the location of probe and the location of items.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61" r="-58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606061"/>
            <a:ext cx="3505200" cy="248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Background-noise activation.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By product of the encoding process.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080" y="3581400"/>
            <a:ext cx="3280448" cy="25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834" y="3657600"/>
            <a:ext cx="3320524" cy="25127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Cued-retrieval activation.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Activated by reactive the location-color binding formed during the encoding process.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94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lum bright="60000" contrast="-60000"/>
          </a:blip>
          <a:stretch>
            <a:fillRect/>
          </a:stretch>
        </p:blipFill>
        <p:spPr>
          <a:xfrm>
            <a:off x="1143000" y="3657600"/>
            <a:ext cx="3320524" cy="25127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Activation from cued retrieval.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Activated by reactive the location-color binding formed during the encoding process.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603370"/>
            <a:ext cx="3331961" cy="26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Interference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And that’s the model!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Interference comes from: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Cued retrieval.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Competition between response candidates.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Previously, we implemented IM to continuous reproduction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4355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Change-Detection Task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3785756" cy="25188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3744416" cy="249130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0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0028A5"/>
      </a:dk2>
      <a:lt2>
        <a:srgbClr val="808080"/>
      </a:lt2>
      <a:accent1>
        <a:srgbClr val="0028A5"/>
      </a:accent1>
      <a:accent2>
        <a:srgbClr val="667EC9"/>
      </a:accent2>
      <a:accent3>
        <a:srgbClr val="A3B5C5"/>
      </a:accent3>
      <a:accent4>
        <a:srgbClr val="C8CED4"/>
      </a:accent4>
      <a:accent5>
        <a:srgbClr val="DC6027"/>
      </a:accent5>
      <a:accent6>
        <a:srgbClr val="EAA07D"/>
      </a:accent6>
      <a:hlink>
        <a:srgbClr val="DC6027"/>
      </a:hlink>
      <a:folHlink>
        <a:srgbClr val="0000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Uni ZH">
        <a:dk1>
          <a:srgbClr val="000000"/>
        </a:dk1>
        <a:lt1>
          <a:srgbClr val="FFFFFF"/>
        </a:lt1>
        <a:dk2>
          <a:srgbClr val="0028A5"/>
        </a:dk2>
        <a:lt2>
          <a:srgbClr val="80808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00000"/>
        </a:accent4>
        <a:accent5>
          <a:srgbClr val="AAACCF"/>
        </a:accent5>
        <a:accent6>
          <a:srgbClr val="939CA6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</Template>
  <TotalTime>7</TotalTime>
  <Words>558</Words>
  <Application>Microsoft Office PowerPoint</Application>
  <PresentationFormat>On-screen Show (4:3)</PresentationFormat>
  <Paragraphs>108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UZH</vt:lpstr>
      <vt:lpstr>Interference from Non-Target Items in Change-Detection Task</vt:lpstr>
      <vt:lpstr>Working Memory Capacity</vt:lpstr>
      <vt:lpstr>Interference Model</vt:lpstr>
      <vt:lpstr>Interference model</vt:lpstr>
      <vt:lpstr>Interference model</vt:lpstr>
      <vt:lpstr>Interference model</vt:lpstr>
      <vt:lpstr>Interference model</vt:lpstr>
      <vt:lpstr>Interference model</vt:lpstr>
      <vt:lpstr>Change-Detection Task</vt:lpstr>
      <vt:lpstr>Interference from Non-target Items</vt:lpstr>
      <vt:lpstr>Results</vt:lpstr>
      <vt:lpstr>Bayes Inference (Keshvari, van den Berg, &amp; Ma, 2013)</vt:lpstr>
      <vt:lpstr>Data</vt:lpstr>
      <vt:lpstr>Interference Model</vt:lpstr>
      <vt:lpstr>PowerPoint Presentation</vt:lpstr>
      <vt:lpstr>Variable Precision</vt:lpstr>
      <vt:lpstr>Variable Precision Biding</vt:lpstr>
      <vt:lpstr>PowerPoint Presentation</vt:lpstr>
      <vt:lpstr>Slot-averaging model (no PM in inference)</vt:lpstr>
      <vt:lpstr>Slot-averaging model</vt:lpstr>
      <vt:lpstr>Slot-averaging + Swap model</vt:lpstr>
      <vt:lpstr>PowerPoint Presentation</vt:lpstr>
      <vt:lpstr>Conclusion</vt:lpstr>
      <vt:lpstr>Caveat</vt:lpstr>
      <vt:lpstr>Thank you for you attention. Please don’t ask mean questions.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Tutor</dc:creator>
  <cp:lastModifiedBy>Hsuan-Yu Lin</cp:lastModifiedBy>
  <cp:revision>128</cp:revision>
  <dcterms:created xsi:type="dcterms:W3CDTF">2017-09-02T10:40:33Z</dcterms:created>
  <dcterms:modified xsi:type="dcterms:W3CDTF">2017-12-05T14:20:56Z</dcterms:modified>
</cp:coreProperties>
</file>