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9735" autoAdjust="0"/>
  </p:normalViewPr>
  <p:slideViewPr>
    <p:cSldViewPr snapToGrid="0">
      <p:cViewPr varScale="1">
        <p:scale>
          <a:sx n="105" d="100"/>
          <a:sy n="105" d="100"/>
        </p:scale>
        <p:origin x="6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13402-4795-42B2-8F7F-1C453ED0E09B}" type="datetimeFigureOut">
              <a:rPr lang="en-US" smtClean="0"/>
              <a:t>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D7770-1EB3-4D27-8731-3E8E0453EB9B}" type="slidenum">
              <a:rPr lang="en-US" smtClean="0"/>
              <a:t>‹#›</a:t>
            </a:fld>
            <a:endParaRPr lang="en-US"/>
          </a:p>
        </p:txBody>
      </p:sp>
    </p:spTree>
    <p:extLst>
      <p:ext uri="{BB962C8B-B14F-4D97-AF65-F5344CB8AC3E}">
        <p14:creationId xmlns:p14="http://schemas.microsoft.com/office/powerpoint/2010/main" val="1688420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cover 3 and 4</a:t>
            </a:r>
            <a:r>
              <a:rPr lang="en-US" baseline="0" dirty="0" smtClean="0"/>
              <a:t> but not cover 1 and 2, those are your jobs. </a:t>
            </a:r>
          </a:p>
        </p:txBody>
      </p:sp>
      <p:sp>
        <p:nvSpPr>
          <p:cNvPr id="4" name="Slide Number Placeholder 3"/>
          <p:cNvSpPr>
            <a:spLocks noGrp="1"/>
          </p:cNvSpPr>
          <p:nvPr>
            <p:ph type="sldNum" sz="quarter" idx="10"/>
          </p:nvPr>
        </p:nvSpPr>
        <p:spPr/>
        <p:txBody>
          <a:bodyPr/>
          <a:lstStyle/>
          <a:p>
            <a:fld id="{CAED7770-1EB3-4D27-8731-3E8E0453EB9B}" type="slidenum">
              <a:rPr lang="en-US" smtClean="0"/>
              <a:t>2</a:t>
            </a:fld>
            <a:endParaRPr lang="en-US"/>
          </a:p>
        </p:txBody>
      </p:sp>
    </p:spTree>
    <p:extLst>
      <p:ext uri="{BB962C8B-B14F-4D97-AF65-F5344CB8AC3E}">
        <p14:creationId xmlns:p14="http://schemas.microsoft.com/office/powerpoint/2010/main" val="96459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is like, child’s play, comparing to some</a:t>
            </a:r>
            <a:r>
              <a:rPr lang="en-US" baseline="0" dirty="0" smtClean="0"/>
              <a:t> old programming language.</a:t>
            </a:r>
          </a:p>
          <a:p>
            <a:r>
              <a:rPr lang="en-US" baseline="0" dirty="0" smtClean="0"/>
              <a:t>Python is faster enough for most of the psychological program (without heavy graphic load). But if you need something runs really </a:t>
            </a:r>
            <a:r>
              <a:rPr lang="en-US" baseline="0" dirty="0" err="1" smtClean="0"/>
              <a:t>really</a:t>
            </a:r>
            <a:r>
              <a:rPr lang="en-US" baseline="0" dirty="0" smtClean="0"/>
              <a:t> </a:t>
            </a:r>
            <a:r>
              <a:rPr lang="en-US" baseline="0" dirty="0" err="1" smtClean="0"/>
              <a:t>really</a:t>
            </a:r>
            <a:r>
              <a:rPr lang="en-US" baseline="0" dirty="0" smtClean="0"/>
              <a:t> fast , e.g., 60 fps with full 3d rendering environment, Python can’t handle it (well).</a:t>
            </a:r>
          </a:p>
          <a:p>
            <a:r>
              <a:rPr lang="en-US" baseline="0" dirty="0" smtClean="0"/>
              <a:t>At this point of time, there is no “huge” difference between versions, Python 2.7 and Python 3.x share most of the syntax now. Most packages covers both versions of Python. However, some packages only support one version. You need to be careful about it. Another thing is, the end-of-life date for 2.7 is 2020 (for now). So you might expect the support of Python 2.7 drops for the next few years.</a:t>
            </a:r>
          </a:p>
          <a:p>
            <a:r>
              <a:rPr lang="en-US" baseline="0" dirty="0" smtClean="0"/>
              <a:t>Freeware is free if only your time is free.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AED7770-1EB3-4D27-8731-3E8E0453EB9B}" type="slidenum">
              <a:rPr lang="en-US" smtClean="0"/>
              <a:t>3</a:t>
            </a:fld>
            <a:endParaRPr lang="en-US"/>
          </a:p>
        </p:txBody>
      </p:sp>
    </p:spTree>
    <p:extLst>
      <p:ext uri="{BB962C8B-B14F-4D97-AF65-F5344CB8AC3E}">
        <p14:creationId xmlns:p14="http://schemas.microsoft.com/office/powerpoint/2010/main" val="30993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a:t>
            </a:r>
            <a:r>
              <a:rPr lang="en-US" baseline="0" dirty="0" smtClean="0"/>
              <a:t> said they are working on Python 3 port, but who knows when it will be out.</a:t>
            </a:r>
          </a:p>
          <a:p>
            <a:r>
              <a:rPr lang="en-US" baseline="0" dirty="0" smtClean="0"/>
              <a:t>Parallel/serial port support is nice for eye-tracker, ERP, or SCR etc. </a:t>
            </a:r>
          </a:p>
          <a:p>
            <a:r>
              <a:rPr lang="en-US" baseline="0" dirty="0" smtClean="0"/>
              <a:t>The documentation of </a:t>
            </a:r>
            <a:r>
              <a:rPr lang="en-US" baseline="0" dirty="0" err="1" smtClean="0"/>
              <a:t>PsychoPy</a:t>
            </a:r>
            <a:r>
              <a:rPr lang="en-US" baseline="0" dirty="0" smtClean="0"/>
              <a:t> is good most of the time. However, there are some inconsistency between the documentation and the actual package, which caused a lot of pain.</a:t>
            </a:r>
          </a:p>
          <a:p>
            <a:endParaRPr lang="en-US" baseline="0" dirty="0" smtClean="0"/>
          </a:p>
          <a:p>
            <a:r>
              <a:rPr lang="en-US" baseline="0" dirty="0" smtClean="0"/>
              <a:t>To be honest, the only </a:t>
            </a:r>
            <a:r>
              <a:rPr lang="en-US" baseline="0" dirty="0" err="1" smtClean="0"/>
              <a:t>comparible</a:t>
            </a:r>
            <a:r>
              <a:rPr lang="en-US" baseline="0" dirty="0" smtClean="0"/>
              <a:t> alternative is </a:t>
            </a:r>
            <a:r>
              <a:rPr lang="en-US" baseline="0" dirty="0" err="1" smtClean="0"/>
              <a:t>psychtoolbox</a:t>
            </a:r>
            <a:r>
              <a:rPr lang="en-US" baseline="0" dirty="0" smtClean="0"/>
              <a:t> in </a:t>
            </a:r>
            <a:r>
              <a:rPr lang="en-US" baseline="0" dirty="0" err="1" smtClean="0"/>
              <a:t>Matlab</a:t>
            </a:r>
            <a:r>
              <a:rPr lang="en-US" baseline="0" dirty="0" smtClean="0"/>
              <a:t>. Because </a:t>
            </a:r>
            <a:r>
              <a:rPr lang="en-US" baseline="0" dirty="0" err="1" smtClean="0"/>
              <a:t>Matlab</a:t>
            </a:r>
            <a:r>
              <a:rPr lang="en-US" baseline="0" dirty="0" smtClean="0"/>
              <a:t> being </a:t>
            </a:r>
            <a:r>
              <a:rPr lang="en-US" baseline="0" dirty="0" err="1" smtClean="0"/>
              <a:t>Matlab</a:t>
            </a:r>
            <a:r>
              <a:rPr lang="en-US" baseline="0" dirty="0" smtClean="0"/>
              <a:t> (money), we just stick with </a:t>
            </a:r>
            <a:r>
              <a:rPr lang="en-US" baseline="0" dirty="0" err="1" smtClean="0"/>
              <a:t>PsychoPy</a:t>
            </a:r>
            <a:r>
              <a:rPr lang="en-US" baseline="0" dirty="0" smtClean="0"/>
              <a:t>.</a:t>
            </a:r>
          </a:p>
          <a:p>
            <a:r>
              <a:rPr lang="en-US" baseline="0" dirty="0" smtClean="0"/>
              <a:t>I (Lin) used PySDL2 for quite some time. I can’t really recommend it to someone who has little programming experience.</a:t>
            </a:r>
          </a:p>
        </p:txBody>
      </p:sp>
      <p:sp>
        <p:nvSpPr>
          <p:cNvPr id="4" name="Slide Number Placeholder 3"/>
          <p:cNvSpPr>
            <a:spLocks noGrp="1"/>
          </p:cNvSpPr>
          <p:nvPr>
            <p:ph type="sldNum" sz="quarter" idx="10"/>
          </p:nvPr>
        </p:nvSpPr>
        <p:spPr/>
        <p:txBody>
          <a:bodyPr/>
          <a:lstStyle/>
          <a:p>
            <a:fld id="{CAED7770-1EB3-4D27-8731-3E8E0453EB9B}" type="slidenum">
              <a:rPr lang="en-US" smtClean="0"/>
              <a:t>4</a:t>
            </a:fld>
            <a:endParaRPr lang="en-US"/>
          </a:p>
        </p:txBody>
      </p:sp>
    </p:spTree>
    <p:extLst>
      <p:ext uri="{BB962C8B-B14F-4D97-AF65-F5344CB8AC3E}">
        <p14:creationId xmlns:p14="http://schemas.microsoft.com/office/powerpoint/2010/main" val="84947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contact me if you need to do manual install.</a:t>
            </a:r>
          </a:p>
          <a:p>
            <a:r>
              <a:rPr lang="en-US" dirty="0" smtClean="0"/>
              <a:t>It’s a serious</a:t>
            </a:r>
            <a:r>
              <a:rPr lang="en-US" baseline="0" dirty="0" smtClean="0"/>
              <a:t> pain. (yes, I have to repeat it three times).</a:t>
            </a:r>
            <a:endParaRPr lang="en-US" dirty="0"/>
          </a:p>
        </p:txBody>
      </p:sp>
      <p:sp>
        <p:nvSpPr>
          <p:cNvPr id="4" name="Slide Number Placeholder 3"/>
          <p:cNvSpPr>
            <a:spLocks noGrp="1"/>
          </p:cNvSpPr>
          <p:nvPr>
            <p:ph type="sldNum" sz="quarter" idx="10"/>
          </p:nvPr>
        </p:nvSpPr>
        <p:spPr/>
        <p:txBody>
          <a:bodyPr/>
          <a:lstStyle/>
          <a:p>
            <a:fld id="{CAED7770-1EB3-4D27-8731-3E8E0453EB9B}" type="slidenum">
              <a:rPr lang="en-US" smtClean="0"/>
              <a:t>5</a:t>
            </a:fld>
            <a:endParaRPr lang="en-US"/>
          </a:p>
        </p:txBody>
      </p:sp>
    </p:spTree>
    <p:extLst>
      <p:ext uri="{BB962C8B-B14F-4D97-AF65-F5344CB8AC3E}">
        <p14:creationId xmlns:p14="http://schemas.microsoft.com/office/powerpoint/2010/main" val="345823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875A74-BB2E-4E93-9D28-E01F93772EA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2AF28-6C76-4290-98E9-B5AD25CACE70}" type="slidenum">
              <a:rPr lang="en-US" smtClean="0"/>
              <a:t>‹#›</a:t>
            </a:fld>
            <a:endParaRPr lang="en-US"/>
          </a:p>
        </p:txBody>
      </p:sp>
    </p:spTree>
    <p:extLst>
      <p:ext uri="{BB962C8B-B14F-4D97-AF65-F5344CB8AC3E}">
        <p14:creationId xmlns:p14="http://schemas.microsoft.com/office/powerpoint/2010/main" val="106220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75A74-BB2E-4E93-9D28-E01F93772EA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2AF28-6C76-4290-98E9-B5AD25CACE70}" type="slidenum">
              <a:rPr lang="en-US" smtClean="0"/>
              <a:t>‹#›</a:t>
            </a:fld>
            <a:endParaRPr lang="en-US"/>
          </a:p>
        </p:txBody>
      </p:sp>
    </p:spTree>
    <p:extLst>
      <p:ext uri="{BB962C8B-B14F-4D97-AF65-F5344CB8AC3E}">
        <p14:creationId xmlns:p14="http://schemas.microsoft.com/office/powerpoint/2010/main" val="1765912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75A74-BB2E-4E93-9D28-E01F93772EA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2AF28-6C76-4290-98E9-B5AD25CACE70}" type="slidenum">
              <a:rPr lang="en-US" smtClean="0"/>
              <a:t>‹#›</a:t>
            </a:fld>
            <a:endParaRPr lang="en-US"/>
          </a:p>
        </p:txBody>
      </p:sp>
    </p:spTree>
    <p:extLst>
      <p:ext uri="{BB962C8B-B14F-4D97-AF65-F5344CB8AC3E}">
        <p14:creationId xmlns:p14="http://schemas.microsoft.com/office/powerpoint/2010/main" val="7024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75A74-BB2E-4E93-9D28-E01F93772EA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2AF28-6C76-4290-98E9-B5AD25CACE70}" type="slidenum">
              <a:rPr lang="en-US" smtClean="0"/>
              <a:t>‹#›</a:t>
            </a:fld>
            <a:endParaRPr lang="en-US"/>
          </a:p>
        </p:txBody>
      </p:sp>
    </p:spTree>
    <p:extLst>
      <p:ext uri="{BB962C8B-B14F-4D97-AF65-F5344CB8AC3E}">
        <p14:creationId xmlns:p14="http://schemas.microsoft.com/office/powerpoint/2010/main" val="410828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875A74-BB2E-4E93-9D28-E01F93772EA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2AF28-6C76-4290-98E9-B5AD25CACE70}" type="slidenum">
              <a:rPr lang="en-US" smtClean="0"/>
              <a:t>‹#›</a:t>
            </a:fld>
            <a:endParaRPr lang="en-US"/>
          </a:p>
        </p:txBody>
      </p:sp>
    </p:spTree>
    <p:extLst>
      <p:ext uri="{BB962C8B-B14F-4D97-AF65-F5344CB8AC3E}">
        <p14:creationId xmlns:p14="http://schemas.microsoft.com/office/powerpoint/2010/main" val="209990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875A74-BB2E-4E93-9D28-E01F93772EA5}"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2AF28-6C76-4290-98E9-B5AD25CACE70}" type="slidenum">
              <a:rPr lang="en-US" smtClean="0"/>
              <a:t>‹#›</a:t>
            </a:fld>
            <a:endParaRPr lang="en-US"/>
          </a:p>
        </p:txBody>
      </p:sp>
    </p:spTree>
    <p:extLst>
      <p:ext uri="{BB962C8B-B14F-4D97-AF65-F5344CB8AC3E}">
        <p14:creationId xmlns:p14="http://schemas.microsoft.com/office/powerpoint/2010/main" val="11765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875A74-BB2E-4E93-9D28-E01F93772EA5}"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2AF28-6C76-4290-98E9-B5AD25CACE70}" type="slidenum">
              <a:rPr lang="en-US" smtClean="0"/>
              <a:t>‹#›</a:t>
            </a:fld>
            <a:endParaRPr lang="en-US"/>
          </a:p>
        </p:txBody>
      </p:sp>
    </p:spTree>
    <p:extLst>
      <p:ext uri="{BB962C8B-B14F-4D97-AF65-F5344CB8AC3E}">
        <p14:creationId xmlns:p14="http://schemas.microsoft.com/office/powerpoint/2010/main" val="21212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875A74-BB2E-4E93-9D28-E01F93772EA5}"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2AF28-6C76-4290-98E9-B5AD25CACE70}" type="slidenum">
              <a:rPr lang="en-US" smtClean="0"/>
              <a:t>‹#›</a:t>
            </a:fld>
            <a:endParaRPr lang="en-US"/>
          </a:p>
        </p:txBody>
      </p:sp>
    </p:spTree>
    <p:extLst>
      <p:ext uri="{BB962C8B-B14F-4D97-AF65-F5344CB8AC3E}">
        <p14:creationId xmlns:p14="http://schemas.microsoft.com/office/powerpoint/2010/main" val="47493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75A74-BB2E-4E93-9D28-E01F93772EA5}"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2AF28-6C76-4290-98E9-B5AD25CACE70}" type="slidenum">
              <a:rPr lang="en-US" smtClean="0"/>
              <a:t>‹#›</a:t>
            </a:fld>
            <a:endParaRPr lang="en-US"/>
          </a:p>
        </p:txBody>
      </p:sp>
    </p:spTree>
    <p:extLst>
      <p:ext uri="{BB962C8B-B14F-4D97-AF65-F5344CB8AC3E}">
        <p14:creationId xmlns:p14="http://schemas.microsoft.com/office/powerpoint/2010/main" val="262067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875A74-BB2E-4E93-9D28-E01F93772EA5}"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2AF28-6C76-4290-98E9-B5AD25CACE70}" type="slidenum">
              <a:rPr lang="en-US" smtClean="0"/>
              <a:t>‹#›</a:t>
            </a:fld>
            <a:endParaRPr lang="en-US"/>
          </a:p>
        </p:txBody>
      </p:sp>
    </p:spTree>
    <p:extLst>
      <p:ext uri="{BB962C8B-B14F-4D97-AF65-F5344CB8AC3E}">
        <p14:creationId xmlns:p14="http://schemas.microsoft.com/office/powerpoint/2010/main" val="265073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875A74-BB2E-4E93-9D28-E01F93772EA5}"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2AF28-6C76-4290-98E9-B5AD25CACE70}" type="slidenum">
              <a:rPr lang="en-US" smtClean="0"/>
              <a:t>‹#›</a:t>
            </a:fld>
            <a:endParaRPr lang="en-US"/>
          </a:p>
        </p:txBody>
      </p:sp>
    </p:spTree>
    <p:extLst>
      <p:ext uri="{BB962C8B-B14F-4D97-AF65-F5344CB8AC3E}">
        <p14:creationId xmlns:p14="http://schemas.microsoft.com/office/powerpoint/2010/main" val="336425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75A74-BB2E-4E93-9D28-E01F93772EA5}" type="datetimeFigureOut">
              <a:rPr lang="en-US" smtClean="0"/>
              <a:t>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2AF28-6C76-4290-98E9-B5AD25CACE70}" type="slidenum">
              <a:rPr lang="en-US" smtClean="0"/>
              <a:t>‹#›</a:t>
            </a:fld>
            <a:endParaRPr lang="en-US"/>
          </a:p>
        </p:txBody>
      </p:sp>
    </p:spTree>
    <p:extLst>
      <p:ext uri="{BB962C8B-B14F-4D97-AF65-F5344CB8AC3E}">
        <p14:creationId xmlns:p14="http://schemas.microsoft.com/office/powerpoint/2010/main" val="26941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google.com/" TargetMode="External"/><Relationship Id="rId3" Type="http://schemas.openxmlformats.org/officeDocument/2006/relationships/hyperlink" Target="https://www.codecademy.com/learn/learn-python" TargetMode="External"/><Relationship Id="rId7" Type="http://schemas.openxmlformats.org/officeDocument/2006/relationships/hyperlink" Target="https://discourse.psychopy.org/" TargetMode="External"/><Relationship Id="rId2" Type="http://schemas.openxmlformats.org/officeDocument/2006/relationships/hyperlink" Target="https://youtu.be/mvK0UzFNw1Q" TargetMode="External"/><Relationship Id="rId1" Type="http://schemas.openxmlformats.org/officeDocument/2006/relationships/slideLayout" Target="../slideLayouts/slideLayout2.xml"/><Relationship Id="rId6" Type="http://schemas.openxmlformats.org/officeDocument/2006/relationships/hyperlink" Target="http://www.psychopy.org/documentation.html" TargetMode="External"/><Relationship Id="rId5" Type="http://schemas.openxmlformats.org/officeDocument/2006/relationships/hyperlink" Target="https://stackoverflow.com/questions/tagged/python" TargetMode="External"/><Relationship Id="rId4" Type="http://schemas.openxmlformats.org/officeDocument/2006/relationships/hyperlink" Target="https://codecomba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effectLst/>
              </a:rPr>
              <a:t>Programming Psychological Experiments in Python with </a:t>
            </a:r>
            <a:r>
              <a:rPr lang="en-US" b="1" dirty="0" err="1" smtClean="0">
                <a:effectLst/>
              </a:rPr>
              <a:t>PsychoPy</a:t>
            </a:r>
            <a:endParaRPr lang="en-US" dirty="0"/>
          </a:p>
        </p:txBody>
      </p:sp>
      <p:sp>
        <p:nvSpPr>
          <p:cNvPr id="3" name="Subtitle 2"/>
          <p:cNvSpPr>
            <a:spLocks noGrp="1"/>
          </p:cNvSpPr>
          <p:nvPr>
            <p:ph type="subTitle" idx="1"/>
          </p:nvPr>
        </p:nvSpPr>
        <p:spPr/>
        <p:txBody>
          <a:bodyPr/>
          <a:lstStyle/>
          <a:p>
            <a:r>
              <a:rPr lang="en-US" dirty="0" smtClean="0"/>
              <a:t>Hsuan-Yu Lin</a:t>
            </a:r>
            <a:r>
              <a:rPr lang="en-US" dirty="0"/>
              <a:t> </a:t>
            </a:r>
            <a:r>
              <a:rPr lang="en-US" dirty="0" smtClean="0"/>
              <a:t>(who is in Taiwan today)</a:t>
            </a:r>
          </a:p>
        </p:txBody>
      </p:sp>
    </p:spTree>
    <p:extLst>
      <p:ext uri="{BB962C8B-B14F-4D97-AF65-F5344CB8AC3E}">
        <p14:creationId xmlns:p14="http://schemas.microsoft.com/office/powerpoint/2010/main" val="48873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the lecture</a:t>
            </a:r>
            <a:endParaRPr lang="en-US" dirty="0"/>
          </a:p>
        </p:txBody>
      </p:sp>
      <p:sp>
        <p:nvSpPr>
          <p:cNvPr id="3" name="Content Placeholder 2"/>
          <p:cNvSpPr>
            <a:spLocks noGrp="1"/>
          </p:cNvSpPr>
          <p:nvPr>
            <p:ph idx="1"/>
          </p:nvPr>
        </p:nvSpPr>
        <p:spPr/>
        <p:txBody>
          <a:bodyPr/>
          <a:lstStyle/>
          <a:p>
            <a:r>
              <a:rPr lang="en-US" dirty="0" smtClean="0"/>
              <a:t>You are able to program your own experiment.</a:t>
            </a:r>
          </a:p>
          <a:p>
            <a:r>
              <a:rPr lang="en-US" dirty="0" smtClean="0"/>
              <a:t>What are needed to make an experiment:</a:t>
            </a:r>
          </a:p>
          <a:p>
            <a:pPr marL="914400" lvl="1" indent="-457200">
              <a:buFont typeface="+mj-lt"/>
              <a:buAutoNum type="arabicPeriod"/>
            </a:pPr>
            <a:r>
              <a:rPr lang="en-US" dirty="0" smtClean="0"/>
              <a:t>Having an experiment goal.</a:t>
            </a:r>
          </a:p>
          <a:p>
            <a:pPr marL="914400" lvl="1" indent="-457200">
              <a:buFont typeface="+mj-lt"/>
              <a:buAutoNum type="arabicPeriod"/>
            </a:pPr>
            <a:r>
              <a:rPr lang="en-US" dirty="0" smtClean="0"/>
              <a:t>Come up with proper experiment design.</a:t>
            </a:r>
          </a:p>
          <a:p>
            <a:pPr marL="914400" lvl="1" indent="-457200">
              <a:buFont typeface="+mj-lt"/>
              <a:buAutoNum type="arabicPeriod"/>
            </a:pPr>
            <a:r>
              <a:rPr lang="en-US" dirty="0" smtClean="0"/>
              <a:t>Program it.</a:t>
            </a:r>
          </a:p>
          <a:p>
            <a:pPr marL="914400" lvl="1" indent="-457200">
              <a:buFont typeface="+mj-lt"/>
              <a:buAutoNum type="arabicPeriod"/>
            </a:pPr>
            <a:r>
              <a:rPr lang="en-US" dirty="0" smtClean="0"/>
              <a:t>Test run and debug.</a:t>
            </a:r>
          </a:p>
          <a:p>
            <a:r>
              <a:rPr lang="en-US" dirty="0" smtClean="0"/>
              <a:t>In the end of the semester, you should have your experiment ready/almost ready. </a:t>
            </a:r>
          </a:p>
          <a:p>
            <a:r>
              <a:rPr lang="en-US" dirty="0" smtClean="0"/>
              <a:t>The experiment program will be the evaluation (more detail later).</a:t>
            </a:r>
          </a:p>
        </p:txBody>
      </p:sp>
    </p:spTree>
    <p:extLst>
      <p:ext uri="{BB962C8B-B14F-4D97-AF65-F5344CB8AC3E}">
        <p14:creationId xmlns:p14="http://schemas.microsoft.com/office/powerpoint/2010/main" val="278921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 and </a:t>
            </a:r>
            <a:r>
              <a:rPr lang="en-US" dirty="0" err="1" smtClean="0"/>
              <a:t>PsychoPy</a:t>
            </a:r>
            <a:r>
              <a:rPr lang="en-US" dirty="0" smtClean="0"/>
              <a:t>?</a:t>
            </a:r>
            <a:endParaRPr lang="en-US" dirty="0"/>
          </a:p>
        </p:txBody>
      </p:sp>
      <p:sp>
        <p:nvSpPr>
          <p:cNvPr id="3" name="Content Placeholder 2"/>
          <p:cNvSpPr>
            <a:spLocks noGrp="1"/>
          </p:cNvSpPr>
          <p:nvPr>
            <p:ph idx="1"/>
          </p:nvPr>
        </p:nvSpPr>
        <p:spPr/>
        <p:txBody>
          <a:bodyPr/>
          <a:lstStyle/>
          <a:p>
            <a:r>
              <a:rPr lang="en-US" dirty="0" smtClean="0"/>
              <a:t>What’s Python?</a:t>
            </a:r>
          </a:p>
          <a:p>
            <a:pPr lvl="1"/>
            <a:r>
              <a:rPr lang="en-US" dirty="0" smtClean="0"/>
              <a:t>An easy to learn programming language.</a:t>
            </a:r>
          </a:p>
          <a:p>
            <a:pPr lvl="1"/>
            <a:r>
              <a:rPr lang="en-US" dirty="0" smtClean="0"/>
              <a:t>Loads of packages.</a:t>
            </a:r>
          </a:p>
          <a:p>
            <a:pPr lvl="1"/>
            <a:r>
              <a:rPr lang="en-US" dirty="0" smtClean="0"/>
              <a:t>Decent speed.</a:t>
            </a:r>
          </a:p>
          <a:p>
            <a:pPr lvl="1"/>
            <a:r>
              <a:rPr lang="en-US" dirty="0" smtClean="0"/>
              <a:t>Confusing version system: 2.7 &amp; 3.x.</a:t>
            </a:r>
          </a:p>
          <a:p>
            <a:pPr lvl="1"/>
            <a:r>
              <a:rPr lang="en-US" dirty="0" smtClean="0"/>
              <a:t>Free.</a:t>
            </a:r>
          </a:p>
          <a:p>
            <a:r>
              <a:rPr lang="en-US" dirty="0" smtClean="0"/>
              <a:t>Why Python?</a:t>
            </a:r>
          </a:p>
          <a:p>
            <a:pPr lvl="1"/>
            <a:r>
              <a:rPr lang="en-US" dirty="0" smtClean="0"/>
              <a:t>You guess.</a:t>
            </a:r>
            <a:endParaRPr lang="en-US" dirty="0"/>
          </a:p>
        </p:txBody>
      </p:sp>
    </p:spTree>
    <p:extLst>
      <p:ext uri="{BB962C8B-B14F-4D97-AF65-F5344CB8AC3E}">
        <p14:creationId xmlns:p14="http://schemas.microsoft.com/office/powerpoint/2010/main" val="290584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dirty="0" err="1" smtClean="0"/>
              <a:t>PsychoPy</a:t>
            </a:r>
            <a:r>
              <a:rPr lang="en-US" dirty="0" smtClean="0"/>
              <a:t>?</a:t>
            </a:r>
            <a:endParaRPr lang="en-US" dirty="0"/>
          </a:p>
        </p:txBody>
      </p:sp>
      <p:sp>
        <p:nvSpPr>
          <p:cNvPr id="3" name="Content Placeholder 2"/>
          <p:cNvSpPr>
            <a:spLocks noGrp="1"/>
          </p:cNvSpPr>
          <p:nvPr>
            <p:ph idx="1"/>
          </p:nvPr>
        </p:nvSpPr>
        <p:spPr/>
        <p:txBody>
          <a:bodyPr/>
          <a:lstStyle/>
          <a:p>
            <a:r>
              <a:rPr lang="en-US" dirty="0" smtClean="0"/>
              <a:t>A Python 2.7 package for psychological experiment.</a:t>
            </a:r>
          </a:p>
          <a:p>
            <a:pPr lvl="1"/>
            <a:r>
              <a:rPr lang="en-US" dirty="0" smtClean="0"/>
              <a:t>Easy to use.</a:t>
            </a:r>
          </a:p>
          <a:p>
            <a:pPr lvl="1"/>
            <a:r>
              <a:rPr lang="en-US" dirty="0" smtClean="0"/>
              <a:t>Cross platform.</a:t>
            </a:r>
          </a:p>
          <a:p>
            <a:pPr lvl="1"/>
            <a:r>
              <a:rPr lang="en-US" dirty="0" smtClean="0"/>
              <a:t>Parallel/serial port support.</a:t>
            </a:r>
          </a:p>
          <a:p>
            <a:pPr lvl="1"/>
            <a:r>
              <a:rPr lang="en-US" dirty="0" smtClean="0"/>
              <a:t>Decent document.</a:t>
            </a:r>
          </a:p>
          <a:p>
            <a:r>
              <a:rPr lang="en-US" dirty="0" smtClean="0"/>
              <a:t>Why?</a:t>
            </a:r>
          </a:p>
          <a:p>
            <a:pPr lvl="1"/>
            <a:r>
              <a:rPr lang="en-US" dirty="0" smtClean="0"/>
              <a:t>The alternatives (Piglet, PySDL2) are way more difficult to use.</a:t>
            </a:r>
            <a:endParaRPr lang="en-US" dirty="0"/>
          </a:p>
        </p:txBody>
      </p:sp>
    </p:spTree>
    <p:extLst>
      <p:ext uri="{BB962C8B-B14F-4D97-AF65-F5344CB8AC3E}">
        <p14:creationId xmlns:p14="http://schemas.microsoft.com/office/powerpoint/2010/main" val="32778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a:t>
            </a:r>
            <a:r>
              <a:rPr lang="en-US" dirty="0" err="1" smtClean="0"/>
              <a:t>PsychoPy</a:t>
            </a:r>
            <a:endParaRPr lang="en-US" dirty="0"/>
          </a:p>
        </p:txBody>
      </p:sp>
      <p:sp>
        <p:nvSpPr>
          <p:cNvPr id="3" name="Content Placeholder 2"/>
          <p:cNvSpPr>
            <a:spLocks noGrp="1"/>
          </p:cNvSpPr>
          <p:nvPr>
            <p:ph idx="1"/>
          </p:nvPr>
        </p:nvSpPr>
        <p:spPr/>
        <p:txBody>
          <a:bodyPr/>
          <a:lstStyle/>
          <a:p>
            <a:r>
              <a:rPr lang="en-US" dirty="0" smtClean="0"/>
              <a:t>http://www.psychopy.org/installation.html</a:t>
            </a:r>
          </a:p>
          <a:p>
            <a:r>
              <a:rPr lang="en-US" dirty="0" smtClean="0"/>
              <a:t>Use prebuilt bundle.</a:t>
            </a:r>
          </a:p>
          <a:p>
            <a:pPr lvl="1"/>
            <a:r>
              <a:rPr lang="en-US" dirty="0" smtClean="0"/>
              <a:t>Easy to install.</a:t>
            </a:r>
          </a:p>
          <a:p>
            <a:pPr lvl="1"/>
            <a:r>
              <a:rPr lang="en-US" dirty="0" smtClean="0"/>
              <a:t>The editor is … meh.</a:t>
            </a:r>
          </a:p>
          <a:p>
            <a:r>
              <a:rPr lang="en-US" dirty="0" smtClean="0"/>
              <a:t>Manual install.</a:t>
            </a:r>
          </a:p>
          <a:p>
            <a:pPr lvl="1"/>
            <a:r>
              <a:rPr lang="en-US" dirty="0" smtClean="0"/>
              <a:t>It’s a pain to install.</a:t>
            </a:r>
          </a:p>
          <a:p>
            <a:pPr lvl="1"/>
            <a:r>
              <a:rPr lang="en-US" dirty="0" smtClean="0"/>
              <a:t>You can install </a:t>
            </a:r>
            <a:r>
              <a:rPr lang="en-US" dirty="0" err="1" smtClean="0"/>
              <a:t>PsychoPy</a:t>
            </a:r>
            <a:r>
              <a:rPr lang="en-US" dirty="0" smtClean="0"/>
              <a:t> into separated virtual environment.</a:t>
            </a:r>
          </a:p>
          <a:p>
            <a:pPr lvl="1"/>
            <a:r>
              <a:rPr lang="en-US" dirty="0" smtClean="0"/>
              <a:t>It’s a pain to install.</a:t>
            </a:r>
          </a:p>
        </p:txBody>
      </p:sp>
    </p:spTree>
    <p:extLst>
      <p:ext uri="{BB962C8B-B14F-4D97-AF65-F5344CB8AC3E}">
        <p14:creationId xmlns:p14="http://schemas.microsoft.com/office/powerpoint/2010/main" val="89221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extra materials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Before you code:</a:t>
            </a:r>
          </a:p>
          <a:p>
            <a:pPr lvl="1"/>
            <a:r>
              <a:rPr lang="en-US" dirty="0" smtClean="0">
                <a:hlinkClick r:id="rId2"/>
              </a:rPr>
              <a:t>https://youtu.be/mvK0UzFNw1Q</a:t>
            </a:r>
            <a:endParaRPr lang="en-US" dirty="0" smtClean="0"/>
          </a:p>
          <a:p>
            <a:r>
              <a:rPr lang="en-US" dirty="0" smtClean="0"/>
              <a:t>How to Python:</a:t>
            </a:r>
          </a:p>
          <a:p>
            <a:pPr lvl="1"/>
            <a:r>
              <a:rPr lang="en-US" dirty="0" smtClean="0"/>
              <a:t>Code academy - </a:t>
            </a:r>
            <a:r>
              <a:rPr lang="en-US" dirty="0" smtClean="0">
                <a:hlinkClick r:id="rId3"/>
              </a:rPr>
              <a:t>https://www.codecademy.com/learn/learn-python</a:t>
            </a:r>
            <a:endParaRPr lang="en-US" dirty="0" smtClean="0"/>
          </a:p>
          <a:p>
            <a:pPr lvl="1"/>
            <a:r>
              <a:rPr lang="en-US" dirty="0" err="1" smtClean="0"/>
              <a:t>Codecombat</a:t>
            </a:r>
            <a:r>
              <a:rPr lang="en-US" dirty="0" smtClean="0"/>
              <a:t> - </a:t>
            </a:r>
            <a:r>
              <a:rPr lang="en-US" dirty="0" smtClean="0">
                <a:hlinkClick r:id="rId4"/>
              </a:rPr>
              <a:t>https://codecombat.com/</a:t>
            </a:r>
            <a:endParaRPr lang="en-US" dirty="0" smtClean="0"/>
          </a:p>
          <a:p>
            <a:pPr lvl="1"/>
            <a:r>
              <a:rPr lang="en-US" dirty="0" smtClean="0">
                <a:hlinkClick r:id="rId5"/>
              </a:rPr>
              <a:t>https://stackoverflow.com/questions/tagged/python</a:t>
            </a:r>
            <a:endParaRPr lang="en-US" dirty="0" smtClean="0"/>
          </a:p>
          <a:p>
            <a:r>
              <a:rPr lang="en-US" dirty="0" err="1" smtClean="0"/>
              <a:t>PsychoPy</a:t>
            </a:r>
            <a:r>
              <a:rPr lang="en-US" dirty="0" smtClean="0"/>
              <a:t>:</a:t>
            </a:r>
          </a:p>
          <a:p>
            <a:pPr lvl="1"/>
            <a:r>
              <a:rPr lang="en-US" dirty="0" smtClean="0">
                <a:hlinkClick r:id="rId6"/>
              </a:rPr>
              <a:t>http://www.psychopy.org/documentation.html</a:t>
            </a:r>
            <a:endParaRPr lang="en-US" dirty="0" smtClean="0"/>
          </a:p>
          <a:p>
            <a:pPr lvl="1"/>
            <a:r>
              <a:rPr lang="en-US" dirty="0" smtClean="0">
                <a:hlinkClick r:id="rId7"/>
              </a:rPr>
              <a:t>https://discourse.psychopy.org/</a:t>
            </a:r>
            <a:endParaRPr lang="en-US" dirty="0" smtClean="0"/>
          </a:p>
          <a:p>
            <a:r>
              <a:rPr lang="en-US" dirty="0" smtClean="0"/>
              <a:t>Best of all:</a:t>
            </a:r>
          </a:p>
          <a:p>
            <a:pPr lvl="1"/>
            <a:r>
              <a:rPr lang="en-US" dirty="0" smtClean="0">
                <a:hlinkClick r:id="rId8"/>
              </a:rPr>
              <a:t>https://www.google.com/</a:t>
            </a:r>
            <a:endParaRPr lang="en-US" dirty="0" smtClean="0"/>
          </a:p>
        </p:txBody>
      </p:sp>
    </p:spTree>
    <p:extLst>
      <p:ext uri="{BB962C8B-B14F-4D97-AF65-F5344CB8AC3E}">
        <p14:creationId xmlns:p14="http://schemas.microsoft.com/office/powerpoint/2010/main" val="4124480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569</Words>
  <Application>Microsoft Office PowerPoint</Application>
  <PresentationFormat>Widescreen</PresentationFormat>
  <Paragraphs>66</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Programming Psychological Experiments in Python with PsychoPy</vt:lpstr>
      <vt:lpstr>Goal of the lecture</vt:lpstr>
      <vt:lpstr>Why Python and PsychoPy?</vt:lpstr>
      <vt:lpstr>What’s PsychoPy?</vt:lpstr>
      <vt:lpstr>How to install PsychoPy</vt:lpstr>
      <vt:lpstr>Some extra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Psychological Experiments in Python with PsychoPy</dc:title>
  <dc:creator>Hsuan-Yu Lin</dc:creator>
  <cp:lastModifiedBy>Hsuan-Yu Lin</cp:lastModifiedBy>
  <cp:revision>12</cp:revision>
  <dcterms:created xsi:type="dcterms:W3CDTF">2018-02-05T12:06:40Z</dcterms:created>
  <dcterms:modified xsi:type="dcterms:W3CDTF">2018-02-05T14:54:52Z</dcterms:modified>
</cp:coreProperties>
</file>