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74" r:id="rId3"/>
    <p:sldId id="275" r:id="rId4"/>
    <p:sldId id="276" r:id="rId5"/>
    <p:sldId id="277" r:id="rId6"/>
    <p:sldId id="278" r:id="rId7"/>
    <p:sldId id="280" r:id="rId8"/>
    <p:sldId id="279" r:id="rId9"/>
    <p:sldId id="281" r:id="rId10"/>
    <p:sldId id="283" r:id="rId11"/>
    <p:sldId id="284" r:id="rId12"/>
    <p:sldId id="264" r:id="rId13"/>
    <p:sldId id="265" r:id="rId14"/>
    <p:sldId id="266" r:id="rId15"/>
    <p:sldId id="267" r:id="rId16"/>
    <p:sldId id="291" r:id="rId17"/>
    <p:sldId id="292" r:id="rId18"/>
    <p:sldId id="293" r:id="rId19"/>
    <p:sldId id="273" r:id="rId20"/>
    <p:sldId id="297" r:id="rId21"/>
    <p:sldId id="271" r:id="rId22"/>
    <p:sldId id="272" r:id="rId23"/>
    <p:sldId id="294" r:id="rId24"/>
    <p:sldId id="295" r:id="rId25"/>
    <p:sldId id="296" r:id="rId26"/>
    <p:sldId id="288" r:id="rId27"/>
    <p:sldId id="289" r:id="rId28"/>
    <p:sldId id="290" r:id="rId29"/>
  </p:sldIdLst>
  <p:sldSz cx="12192000" cy="6858000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9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3727" userDrawn="1">
          <p15:clr>
            <a:srgbClr val="A4A3A4"/>
          </p15:clr>
        </p15:guide>
        <p15:guide id="7" pos="3953" userDrawn="1">
          <p15:clr>
            <a:srgbClr val="A4A3A4"/>
          </p15:clr>
        </p15:guide>
        <p15:guide id="8" pos="4861" userDrawn="1">
          <p15:clr>
            <a:srgbClr val="A4A3A4"/>
          </p15:clr>
        </p15:guide>
        <p15:guide id="9" pos="5065" userDrawn="1">
          <p15:clr>
            <a:srgbClr val="A4A3A4"/>
          </p15:clr>
        </p15:guide>
        <p15:guide id="10" pos="7106" userDrawn="1">
          <p15:clr>
            <a:srgbClr val="A4A3A4"/>
          </p15:clr>
        </p15:guide>
        <p15:guide id="11" pos="2819" userDrawn="1">
          <p15:clr>
            <a:srgbClr val="A4A3A4"/>
          </p15:clr>
        </p15:guide>
        <p15:guide id="12" pos="2615" userDrawn="1">
          <p15:clr>
            <a:srgbClr val="A4A3A4"/>
          </p15:clr>
        </p15:guide>
        <p15:guide id="13" pos="574" userDrawn="1">
          <p15:clr>
            <a:srgbClr val="A4A3A4"/>
          </p15:clr>
        </p15:guide>
        <p15:guide id="14" orient="horz" pos="709" userDrawn="1">
          <p15:clr>
            <a:srgbClr val="A4A3A4"/>
          </p15:clr>
        </p15:guide>
        <p15:guide id="15" orient="horz" pos="4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4660"/>
  </p:normalViewPr>
  <p:slideViewPr>
    <p:cSldViewPr snapToObjects="1">
      <p:cViewPr>
        <p:scale>
          <a:sx n="110" d="100"/>
          <a:sy n="110" d="100"/>
        </p:scale>
        <p:origin x="552" y="42"/>
      </p:cViewPr>
      <p:guideLst>
        <p:guide orient="horz" pos="119"/>
        <p:guide orient="horz" pos="3838"/>
        <p:guide pos="3840"/>
        <p:guide pos="3727"/>
        <p:guide pos="3953"/>
        <p:guide pos="4861"/>
        <p:guide pos="5065"/>
        <p:guide pos="7106"/>
        <p:guide pos="2819"/>
        <p:guide pos="2615"/>
        <p:guide pos="574"/>
        <p:guide orient="horz" pos="709"/>
        <p:guide orient="horz" pos="4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975" y="652463"/>
            <a:ext cx="5786438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54E7F490-E965-9B42-AE49-DA4BC6E663B1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4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225" y="1989138"/>
            <a:ext cx="10369550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700" dirty="0"/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dirty="0"/>
              <a:t>University Division/Office</a:t>
            </a:r>
          </a:p>
        </p:txBody>
      </p:sp>
      <p:pic>
        <p:nvPicPr>
          <p:cNvPr id="10" name="Picture 13" descr="uzh_logo_e_pos_grau_1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4" y="142875"/>
            <a:ext cx="2027238" cy="6842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B0E8-482E-414A-9574-6067B8CC52F3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2081-C19B-4182-AC87-EFBFD12D780C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1125539"/>
            <a:ext cx="5005388" cy="49672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1125539"/>
            <a:ext cx="5005388" cy="49672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0048318-0D93-4B7D-BEAD-2285968D9E9D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0221-61C8-4093-BD7A-3EA9FD28AE94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7B638-A195-4A9E-B3F9-C0129040D311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1125539"/>
            <a:ext cx="10369550" cy="496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24FC34A0-26AB-4264-9A71-1C5A1002E2F9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 dirty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4" r:id="rId5"/>
    <p:sldLayoutId id="2147483658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4" orient="horz" pos="11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Serial-Position Effect Thingy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 The (non)reflexive of serial-position effect</a:t>
            </a:r>
          </a:p>
          <a:p>
            <a:r>
              <a:rPr lang="en-US" dirty="0"/>
              <a:t>Author/Authors 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6CC60BAF-918E-4A5C-9CEF-8F00FB68CA57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dirty="0"/>
              <a:t>The Serial-Position Effect Thingy, </a:t>
            </a:r>
            <a:r>
              <a:rPr lang="en-US" dirty="0" err="1"/>
              <a:t>Hsuan</a:t>
            </a:r>
            <a:r>
              <a:rPr lang="en-US" dirty="0"/>
              <a:t>-Yu Lin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Nr.1 – Nr.400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2081-C19B-4182-AC87-EFBFD12D780C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25" y="800708"/>
            <a:ext cx="4763710" cy="35727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065" y="800708"/>
            <a:ext cx="4763710" cy="35727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6203" y="1828800"/>
            <a:ext cx="5779595" cy="433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3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simulate this finding?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we?</a:t>
            </a:r>
          </a:p>
          <a:p>
            <a:pPr lvl="1"/>
            <a:r>
              <a:rPr lang="en-US" dirty="0"/>
              <a:t>If the shadow of previous used context affects the encoding process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So no.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2081-C19B-4182-AC87-EFBFD12D780C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25" y="1752600"/>
            <a:ext cx="5023494" cy="3767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625" y="1752600"/>
            <a:ext cx="5023494" cy="376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I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554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2081-C19B-4182-AC87-EFBFD12D780C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7" name="Group 90"/>
          <p:cNvGrpSpPr/>
          <p:nvPr/>
        </p:nvGrpSpPr>
        <p:grpSpPr>
          <a:xfrm>
            <a:off x="2057400" y="154623"/>
            <a:ext cx="8163623" cy="6298713"/>
            <a:chOff x="584841" y="154623"/>
            <a:chExt cx="8163623" cy="6298713"/>
          </a:xfrm>
        </p:grpSpPr>
        <p:grpSp>
          <p:nvGrpSpPr>
            <p:cNvPr id="8" name="Group 89"/>
            <p:cNvGrpSpPr/>
            <p:nvPr/>
          </p:nvGrpSpPr>
          <p:grpSpPr>
            <a:xfrm>
              <a:off x="584841" y="154623"/>
              <a:ext cx="8163623" cy="4426505"/>
              <a:chOff x="584841" y="370647"/>
              <a:chExt cx="8163623" cy="4426505"/>
            </a:xfrm>
          </p:grpSpPr>
          <p:grpSp>
            <p:nvGrpSpPr>
              <p:cNvPr id="43" name="Group 20"/>
              <p:cNvGrpSpPr/>
              <p:nvPr/>
            </p:nvGrpSpPr>
            <p:grpSpPr>
              <a:xfrm>
                <a:off x="6732240" y="3212976"/>
                <a:ext cx="2016224" cy="1512168"/>
                <a:chOff x="827584" y="5345832"/>
                <a:chExt cx="2016224" cy="1512168"/>
              </a:xfrm>
            </p:grpSpPr>
            <p:sp>
              <p:nvSpPr>
                <p:cNvPr id="57" name="Rectangle 9"/>
                <p:cNvSpPr/>
                <p:nvPr/>
              </p:nvSpPr>
              <p:spPr>
                <a:xfrm>
                  <a:off x="827584" y="5345832"/>
                  <a:ext cx="2016224" cy="15121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58" name="TextBox 6"/>
                <p:cNvSpPr txBox="1"/>
                <p:nvPr/>
              </p:nvSpPr>
              <p:spPr>
                <a:xfrm>
                  <a:off x="1483235" y="5917250"/>
                  <a:ext cx="705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CH" dirty="0"/>
                    <a:t>Klima</a:t>
                  </a:r>
                </a:p>
              </p:txBody>
            </p:sp>
          </p:grpSp>
          <p:grpSp>
            <p:nvGrpSpPr>
              <p:cNvPr id="44" name="Group 16"/>
              <p:cNvGrpSpPr/>
              <p:nvPr/>
            </p:nvGrpSpPr>
            <p:grpSpPr>
              <a:xfrm>
                <a:off x="5221515" y="2502393"/>
                <a:ext cx="2016224" cy="1512168"/>
                <a:chOff x="4256640" y="387624"/>
                <a:chExt cx="2016224" cy="1512168"/>
              </a:xfrm>
            </p:grpSpPr>
            <p:sp>
              <p:nvSpPr>
                <p:cNvPr id="55" name="Rectangle 10"/>
                <p:cNvSpPr/>
                <p:nvPr/>
              </p:nvSpPr>
              <p:spPr>
                <a:xfrm>
                  <a:off x="4256640" y="387624"/>
                  <a:ext cx="2016224" cy="15121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56" name="TextBox 4"/>
                <p:cNvSpPr txBox="1"/>
                <p:nvPr/>
              </p:nvSpPr>
              <p:spPr>
                <a:xfrm>
                  <a:off x="4914656" y="959042"/>
                  <a:ext cx="7001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CH" dirty="0"/>
                    <a:t>Küste</a:t>
                  </a:r>
                </a:p>
              </p:txBody>
            </p:sp>
          </p:grpSp>
          <p:grpSp>
            <p:nvGrpSpPr>
              <p:cNvPr id="45" name="Group 19"/>
              <p:cNvGrpSpPr/>
              <p:nvPr/>
            </p:nvGrpSpPr>
            <p:grpSpPr>
              <a:xfrm>
                <a:off x="3710790" y="1791811"/>
                <a:ext cx="2016224" cy="1512168"/>
                <a:chOff x="827584" y="3741944"/>
                <a:chExt cx="2016224" cy="1512168"/>
              </a:xfrm>
            </p:grpSpPr>
            <p:sp>
              <p:nvSpPr>
                <p:cNvPr id="53" name="Rectangle 8"/>
                <p:cNvSpPr/>
                <p:nvPr/>
              </p:nvSpPr>
              <p:spPr>
                <a:xfrm>
                  <a:off x="827584" y="3741944"/>
                  <a:ext cx="2016224" cy="15121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54" name="TextBox 3"/>
                <p:cNvSpPr txBox="1"/>
                <p:nvPr/>
              </p:nvSpPr>
              <p:spPr>
                <a:xfrm>
                  <a:off x="1530131" y="4313362"/>
                  <a:ext cx="6111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CH" dirty="0"/>
                    <a:t>Berg</a:t>
                  </a:r>
                </a:p>
              </p:txBody>
            </p:sp>
          </p:grpSp>
          <p:grpSp>
            <p:nvGrpSpPr>
              <p:cNvPr id="46" name="Group 18"/>
              <p:cNvGrpSpPr/>
              <p:nvPr/>
            </p:nvGrpSpPr>
            <p:grpSpPr>
              <a:xfrm>
                <a:off x="2200065" y="1081229"/>
                <a:ext cx="2016224" cy="1512168"/>
                <a:chOff x="827584" y="2060848"/>
                <a:chExt cx="2016224" cy="1512168"/>
              </a:xfrm>
            </p:grpSpPr>
            <p:sp>
              <p:nvSpPr>
                <p:cNvPr id="51" name="Rectangle 7"/>
                <p:cNvSpPr/>
                <p:nvPr/>
              </p:nvSpPr>
              <p:spPr>
                <a:xfrm>
                  <a:off x="827584" y="2060848"/>
                  <a:ext cx="2016224" cy="15121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52" name="TextBox 2"/>
                <p:cNvSpPr txBox="1"/>
                <p:nvPr/>
              </p:nvSpPr>
              <p:spPr>
                <a:xfrm>
                  <a:off x="1417312" y="2632266"/>
                  <a:ext cx="8367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CH" dirty="0"/>
                    <a:t>Wagen</a:t>
                  </a:r>
                </a:p>
              </p:txBody>
            </p:sp>
          </p:grpSp>
          <p:grpSp>
            <p:nvGrpSpPr>
              <p:cNvPr id="47" name="Group 17"/>
              <p:cNvGrpSpPr/>
              <p:nvPr/>
            </p:nvGrpSpPr>
            <p:grpSpPr>
              <a:xfrm>
                <a:off x="689340" y="370647"/>
                <a:ext cx="2016224" cy="1512168"/>
                <a:chOff x="827584" y="393837"/>
                <a:chExt cx="2016224" cy="1512168"/>
              </a:xfrm>
            </p:grpSpPr>
            <p:sp>
              <p:nvSpPr>
                <p:cNvPr id="49" name="Rectangle 1"/>
                <p:cNvSpPr/>
                <p:nvPr/>
              </p:nvSpPr>
              <p:spPr>
                <a:xfrm>
                  <a:off x="827584" y="393837"/>
                  <a:ext cx="2016224" cy="15121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50" name="TextBox 5"/>
                <p:cNvSpPr txBox="1"/>
                <p:nvPr/>
              </p:nvSpPr>
              <p:spPr>
                <a:xfrm>
                  <a:off x="1504195" y="965255"/>
                  <a:ext cx="6630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CH" dirty="0"/>
                    <a:t>Geist</a:t>
                  </a:r>
                </a:p>
              </p:txBody>
            </p:sp>
          </p:grpSp>
          <p:cxnSp>
            <p:nvCxnSpPr>
              <p:cNvPr id="48" name="Straight Arrow Connector 13"/>
              <p:cNvCxnSpPr/>
              <p:nvPr/>
            </p:nvCxnSpPr>
            <p:spPr>
              <a:xfrm>
                <a:off x="584841" y="1898436"/>
                <a:ext cx="5994882" cy="289871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55"/>
            <p:cNvGrpSpPr/>
            <p:nvPr/>
          </p:nvGrpSpPr>
          <p:grpSpPr>
            <a:xfrm>
              <a:off x="2106544" y="4941168"/>
              <a:ext cx="2016224" cy="1512168"/>
              <a:chOff x="4623754" y="770935"/>
              <a:chExt cx="2016224" cy="1512168"/>
            </a:xfrm>
          </p:grpSpPr>
          <p:grpSp>
            <p:nvGrpSpPr>
              <p:cNvPr id="34" name="Group 56"/>
              <p:cNvGrpSpPr/>
              <p:nvPr/>
            </p:nvGrpSpPr>
            <p:grpSpPr>
              <a:xfrm>
                <a:off x="4623754" y="770935"/>
                <a:ext cx="2016224" cy="1512168"/>
                <a:chOff x="-180168" y="5082977"/>
                <a:chExt cx="2016224" cy="1512168"/>
              </a:xfrm>
            </p:grpSpPr>
            <p:sp>
              <p:nvSpPr>
                <p:cNvPr id="41" name="Rectangle 63"/>
                <p:cNvSpPr/>
                <p:nvPr/>
              </p:nvSpPr>
              <p:spPr>
                <a:xfrm>
                  <a:off x="-180168" y="5082977"/>
                  <a:ext cx="2016224" cy="15121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42" name="TextBox 64"/>
                <p:cNvSpPr txBox="1"/>
                <p:nvPr/>
              </p:nvSpPr>
              <p:spPr>
                <a:xfrm>
                  <a:off x="465573" y="5191049"/>
                  <a:ext cx="705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CH" dirty="0"/>
                    <a:t>Klima</a:t>
                  </a:r>
                </a:p>
              </p:txBody>
            </p:sp>
          </p:grpSp>
          <p:sp>
            <p:nvSpPr>
              <p:cNvPr id="35" name="TextBox 57"/>
              <p:cNvSpPr txBox="1"/>
              <p:nvPr/>
            </p:nvSpPr>
            <p:spPr>
              <a:xfrm>
                <a:off x="5495484" y="1187400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sz="1200" dirty="0"/>
                  <a:t>1</a:t>
                </a:r>
              </a:p>
            </p:txBody>
          </p:sp>
          <p:sp>
            <p:nvSpPr>
              <p:cNvPr id="36" name="TextBox 58"/>
              <p:cNvSpPr txBox="1"/>
              <p:nvPr/>
            </p:nvSpPr>
            <p:spPr>
              <a:xfrm>
                <a:off x="5495484" y="1353338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de-CH" sz="1200" dirty="0"/>
              </a:p>
            </p:txBody>
          </p:sp>
          <p:sp>
            <p:nvSpPr>
              <p:cNvPr id="37" name="TextBox 59"/>
              <p:cNvSpPr txBox="1"/>
              <p:nvPr/>
            </p:nvSpPr>
            <p:spPr>
              <a:xfrm>
                <a:off x="5495484" y="1519276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de-CH" sz="1200" dirty="0"/>
              </a:p>
            </p:txBody>
          </p:sp>
          <p:sp>
            <p:nvSpPr>
              <p:cNvPr id="38" name="TextBox 60"/>
              <p:cNvSpPr txBox="1"/>
              <p:nvPr/>
            </p:nvSpPr>
            <p:spPr>
              <a:xfrm>
                <a:off x="5495484" y="1685214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de-CH" sz="1200" dirty="0"/>
              </a:p>
            </p:txBody>
          </p:sp>
          <p:sp>
            <p:nvSpPr>
              <p:cNvPr id="39" name="TextBox 61"/>
              <p:cNvSpPr txBox="1"/>
              <p:nvPr/>
            </p:nvSpPr>
            <p:spPr>
              <a:xfrm>
                <a:off x="5495484" y="1851151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de-CH" sz="1200" dirty="0"/>
              </a:p>
            </p:txBody>
          </p:sp>
          <p:sp>
            <p:nvSpPr>
              <p:cNvPr id="40" name="Rectangle 62"/>
              <p:cNvSpPr/>
              <p:nvPr/>
            </p:nvSpPr>
            <p:spPr>
              <a:xfrm>
                <a:off x="5364088" y="1910941"/>
                <a:ext cx="504056" cy="1440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0" name="Group 65"/>
            <p:cNvGrpSpPr/>
            <p:nvPr/>
          </p:nvGrpSpPr>
          <p:grpSpPr>
            <a:xfrm>
              <a:off x="4435120" y="4941168"/>
              <a:ext cx="2016224" cy="1512168"/>
              <a:chOff x="6952330" y="770935"/>
              <a:chExt cx="2016224" cy="1512168"/>
            </a:xfrm>
          </p:grpSpPr>
          <p:grpSp>
            <p:nvGrpSpPr>
              <p:cNvPr id="11" name="Group 66"/>
              <p:cNvGrpSpPr/>
              <p:nvPr/>
            </p:nvGrpSpPr>
            <p:grpSpPr>
              <a:xfrm>
                <a:off x="6952330" y="770935"/>
                <a:ext cx="2016224" cy="1512168"/>
                <a:chOff x="-180168" y="5082977"/>
                <a:chExt cx="2016224" cy="1512168"/>
              </a:xfrm>
            </p:grpSpPr>
            <p:sp>
              <p:nvSpPr>
                <p:cNvPr id="32" name="Rectangle 87"/>
                <p:cNvSpPr/>
                <p:nvPr/>
              </p:nvSpPr>
              <p:spPr>
                <a:xfrm>
                  <a:off x="-180168" y="5082977"/>
                  <a:ext cx="2016224" cy="15121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33" name="TextBox 88"/>
                <p:cNvSpPr txBox="1"/>
                <p:nvPr/>
              </p:nvSpPr>
              <p:spPr>
                <a:xfrm>
                  <a:off x="677101" y="519104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CH" dirty="0"/>
                    <a:t>2</a:t>
                  </a:r>
                </a:p>
              </p:txBody>
            </p:sp>
          </p:grpSp>
          <p:grpSp>
            <p:nvGrpSpPr>
              <p:cNvPr id="12" name="Group 67"/>
              <p:cNvGrpSpPr/>
              <p:nvPr/>
            </p:nvGrpSpPr>
            <p:grpSpPr>
              <a:xfrm>
                <a:off x="7263040" y="1192106"/>
                <a:ext cx="1530687" cy="940750"/>
                <a:chOff x="7114982" y="2568812"/>
                <a:chExt cx="1530687" cy="940750"/>
              </a:xfrm>
            </p:grpSpPr>
            <p:grpSp>
              <p:nvGrpSpPr>
                <p:cNvPr id="14" name="Group 69"/>
                <p:cNvGrpSpPr/>
                <p:nvPr/>
              </p:nvGrpSpPr>
              <p:grpSpPr>
                <a:xfrm>
                  <a:off x="7629343" y="2568812"/>
                  <a:ext cx="386644" cy="940750"/>
                  <a:chOff x="7799417" y="2707311"/>
                  <a:chExt cx="386644" cy="940750"/>
                </a:xfrm>
              </p:grpSpPr>
              <p:sp>
                <p:nvSpPr>
                  <p:cNvPr id="27" name="TextBox 82"/>
                  <p:cNvSpPr txBox="1"/>
                  <p:nvPr/>
                </p:nvSpPr>
                <p:spPr>
                  <a:xfrm>
                    <a:off x="7799417" y="2707311"/>
                    <a:ext cx="38664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CH" sz="1200" dirty="0"/>
                      <a:t>xxx</a:t>
                    </a:r>
                  </a:p>
                </p:txBody>
              </p:sp>
              <p:sp>
                <p:nvSpPr>
                  <p:cNvPr id="28" name="TextBox 83"/>
                  <p:cNvSpPr txBox="1"/>
                  <p:nvPr/>
                </p:nvSpPr>
                <p:spPr>
                  <a:xfrm>
                    <a:off x="7799417" y="2873249"/>
                    <a:ext cx="38664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xxx</a:t>
                    </a:r>
                    <a:endParaRPr lang="de-CH" sz="1200" dirty="0"/>
                  </a:p>
                </p:txBody>
              </p:sp>
              <p:sp>
                <p:nvSpPr>
                  <p:cNvPr id="29" name="TextBox 84"/>
                  <p:cNvSpPr txBox="1"/>
                  <p:nvPr/>
                </p:nvSpPr>
                <p:spPr>
                  <a:xfrm>
                    <a:off x="7799417" y="3039187"/>
                    <a:ext cx="38664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xxx</a:t>
                    </a:r>
                    <a:endParaRPr lang="de-CH" sz="1200" dirty="0"/>
                  </a:p>
                </p:txBody>
              </p:sp>
              <p:sp>
                <p:nvSpPr>
                  <p:cNvPr id="30" name="TextBox 85"/>
                  <p:cNvSpPr txBox="1"/>
                  <p:nvPr/>
                </p:nvSpPr>
                <p:spPr>
                  <a:xfrm>
                    <a:off x="7799417" y="3205125"/>
                    <a:ext cx="38664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xxx</a:t>
                    </a:r>
                    <a:endParaRPr lang="de-CH" sz="1200" dirty="0"/>
                  </a:p>
                </p:txBody>
              </p:sp>
              <p:sp>
                <p:nvSpPr>
                  <p:cNvPr id="31" name="TextBox 86"/>
                  <p:cNvSpPr txBox="1"/>
                  <p:nvPr/>
                </p:nvSpPr>
                <p:spPr>
                  <a:xfrm>
                    <a:off x="7799417" y="3371062"/>
                    <a:ext cx="38664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xxx</a:t>
                    </a:r>
                    <a:endParaRPr lang="de-CH" sz="1200" dirty="0"/>
                  </a:p>
                </p:txBody>
              </p:sp>
            </p:grpSp>
            <p:grpSp>
              <p:nvGrpSpPr>
                <p:cNvPr id="15" name="Group 70"/>
                <p:cNvGrpSpPr/>
                <p:nvPr/>
              </p:nvGrpSpPr>
              <p:grpSpPr>
                <a:xfrm>
                  <a:off x="8028384" y="2568812"/>
                  <a:ext cx="617285" cy="940750"/>
                  <a:chOff x="8388424" y="2726773"/>
                  <a:chExt cx="617285" cy="940750"/>
                </a:xfrm>
              </p:grpSpPr>
              <p:sp>
                <p:nvSpPr>
                  <p:cNvPr id="22" name="TextBox 77"/>
                  <p:cNvSpPr txBox="1"/>
                  <p:nvPr/>
                </p:nvSpPr>
                <p:spPr>
                  <a:xfrm>
                    <a:off x="8503744" y="2726773"/>
                    <a:ext cx="38664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CH" sz="1200" dirty="0"/>
                      <a:t>xxx</a:t>
                    </a:r>
                  </a:p>
                </p:txBody>
              </p:sp>
              <p:sp>
                <p:nvSpPr>
                  <p:cNvPr id="23" name="TextBox 78"/>
                  <p:cNvSpPr txBox="1"/>
                  <p:nvPr/>
                </p:nvSpPr>
                <p:spPr>
                  <a:xfrm>
                    <a:off x="8388424" y="2892711"/>
                    <a:ext cx="61728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CH" sz="1200" dirty="0"/>
                      <a:t>Wagen</a:t>
                    </a:r>
                  </a:p>
                </p:txBody>
              </p:sp>
              <p:sp>
                <p:nvSpPr>
                  <p:cNvPr id="24" name="TextBox 79"/>
                  <p:cNvSpPr txBox="1"/>
                  <p:nvPr/>
                </p:nvSpPr>
                <p:spPr>
                  <a:xfrm>
                    <a:off x="8503744" y="3058649"/>
                    <a:ext cx="38664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xxx</a:t>
                    </a:r>
                    <a:endParaRPr lang="de-CH" sz="1200" dirty="0"/>
                  </a:p>
                </p:txBody>
              </p:sp>
              <p:sp>
                <p:nvSpPr>
                  <p:cNvPr id="25" name="TextBox 80"/>
                  <p:cNvSpPr txBox="1"/>
                  <p:nvPr/>
                </p:nvSpPr>
                <p:spPr>
                  <a:xfrm>
                    <a:off x="8503744" y="3224587"/>
                    <a:ext cx="38664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xxx</a:t>
                    </a:r>
                    <a:endParaRPr lang="de-CH" sz="1200" dirty="0"/>
                  </a:p>
                </p:txBody>
              </p:sp>
              <p:sp>
                <p:nvSpPr>
                  <p:cNvPr id="26" name="TextBox 81"/>
                  <p:cNvSpPr txBox="1"/>
                  <p:nvPr/>
                </p:nvSpPr>
                <p:spPr>
                  <a:xfrm>
                    <a:off x="8503744" y="3390524"/>
                    <a:ext cx="38664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xxx</a:t>
                    </a:r>
                    <a:endParaRPr lang="de-CH" sz="1200" dirty="0"/>
                  </a:p>
                </p:txBody>
              </p:sp>
            </p:grpSp>
            <p:grpSp>
              <p:nvGrpSpPr>
                <p:cNvPr id="16" name="Group 71"/>
                <p:cNvGrpSpPr/>
                <p:nvPr/>
              </p:nvGrpSpPr>
              <p:grpSpPr>
                <a:xfrm>
                  <a:off x="7114982" y="2568812"/>
                  <a:ext cx="386644" cy="940750"/>
                  <a:chOff x="7308304" y="2754210"/>
                  <a:chExt cx="386644" cy="940750"/>
                </a:xfrm>
              </p:grpSpPr>
              <p:sp>
                <p:nvSpPr>
                  <p:cNvPr id="17" name="TextBox 72"/>
                  <p:cNvSpPr txBox="1"/>
                  <p:nvPr/>
                </p:nvSpPr>
                <p:spPr>
                  <a:xfrm>
                    <a:off x="7308304" y="2754210"/>
                    <a:ext cx="38664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CH" sz="1200" dirty="0"/>
                      <a:t>xxx</a:t>
                    </a:r>
                  </a:p>
                </p:txBody>
              </p:sp>
              <p:sp>
                <p:nvSpPr>
                  <p:cNvPr id="18" name="TextBox 73"/>
                  <p:cNvSpPr txBox="1"/>
                  <p:nvPr/>
                </p:nvSpPr>
                <p:spPr>
                  <a:xfrm>
                    <a:off x="7308304" y="2920148"/>
                    <a:ext cx="38664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xxx</a:t>
                    </a:r>
                    <a:endParaRPr lang="de-CH" sz="1200" dirty="0"/>
                  </a:p>
                </p:txBody>
              </p:sp>
              <p:sp>
                <p:nvSpPr>
                  <p:cNvPr id="19" name="TextBox 74"/>
                  <p:cNvSpPr txBox="1"/>
                  <p:nvPr/>
                </p:nvSpPr>
                <p:spPr>
                  <a:xfrm>
                    <a:off x="7308304" y="3086086"/>
                    <a:ext cx="38664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xxx</a:t>
                    </a:r>
                    <a:endParaRPr lang="de-CH" sz="1200" dirty="0"/>
                  </a:p>
                </p:txBody>
              </p:sp>
              <p:sp>
                <p:nvSpPr>
                  <p:cNvPr id="20" name="TextBox 75"/>
                  <p:cNvSpPr txBox="1"/>
                  <p:nvPr/>
                </p:nvSpPr>
                <p:spPr>
                  <a:xfrm>
                    <a:off x="7308304" y="3252024"/>
                    <a:ext cx="38664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xxx</a:t>
                    </a:r>
                    <a:endParaRPr lang="de-CH" sz="1200" dirty="0"/>
                  </a:p>
                </p:txBody>
              </p:sp>
              <p:sp>
                <p:nvSpPr>
                  <p:cNvPr id="21" name="TextBox 76"/>
                  <p:cNvSpPr txBox="1"/>
                  <p:nvPr/>
                </p:nvSpPr>
                <p:spPr>
                  <a:xfrm>
                    <a:off x="7308304" y="3417961"/>
                    <a:ext cx="38664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xxx</a:t>
                    </a:r>
                    <a:endParaRPr lang="de-CH" sz="1200" dirty="0"/>
                  </a:p>
                </p:txBody>
              </p:sp>
            </p:grpSp>
          </p:grpSp>
          <p:sp>
            <p:nvSpPr>
              <p:cNvPr id="13" name="Rectangle 68"/>
              <p:cNvSpPr/>
              <p:nvPr/>
            </p:nvSpPr>
            <p:spPr>
              <a:xfrm>
                <a:off x="8199073" y="1404210"/>
                <a:ext cx="572022" cy="1846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2249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I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Set size: 6</a:t>
            </a:r>
          </a:p>
          <a:p>
            <a:pPr lvl="1"/>
            <a:r>
              <a:rPr lang="en-US" dirty="0"/>
              <a:t>Probe: item, serial position (50%, 50%)</a:t>
            </a:r>
          </a:p>
          <a:p>
            <a:pPr lvl="1"/>
            <a:r>
              <a:rPr lang="en-US" dirty="0"/>
              <a:t>240 trials</a:t>
            </a:r>
          </a:p>
          <a:p>
            <a:r>
              <a:rPr lang="en-US" dirty="0"/>
              <a:t>17 participants collected, one is excluded because of program crashed.</a:t>
            </a:r>
          </a:p>
          <a:p>
            <a:r>
              <a:rPr lang="en-US" dirty="0"/>
              <a:t>DV: probability of correct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78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I – Serial Position Effect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225" y="1732161"/>
            <a:ext cx="5005388" cy="3754040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6291263" y="1732161"/>
            <a:ext cx="5005387" cy="375404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BD52081-C19B-4182-AC87-EFBFD12D780C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02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I – Serial Position Effect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225" y="1732161"/>
            <a:ext cx="5005388" cy="375404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BD52081-C19B-4182-AC87-EFBFD12D780C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Log(PC(1,2) / PC(5,6)):</a:t>
            </a:r>
          </a:p>
          <a:p>
            <a:pPr lvl="1"/>
            <a:r>
              <a:rPr lang="en-US" dirty="0"/>
              <a:t>Mean: -0.2708</a:t>
            </a:r>
          </a:p>
          <a:p>
            <a:pPr lvl="1"/>
            <a:r>
              <a:rPr lang="en-US" dirty="0"/>
              <a:t>Median: -0.2713</a:t>
            </a:r>
          </a:p>
          <a:p>
            <a:pPr lvl="1"/>
            <a:r>
              <a:rPr lang="en-US" dirty="0"/>
              <a:t>BF: 3.9978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613" y="2920534"/>
            <a:ext cx="5563132" cy="278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89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I – Serial Position Effect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0048318-0D93-4B7D-BEAD-2285968D9E9D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225" y="1732161"/>
            <a:ext cx="5005388" cy="3754040"/>
          </a:xfrm>
        </p:spPr>
      </p:pic>
      <p:sp>
        <p:nvSpPr>
          <p:cNvPr id="9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Log(PC(1,2) / PC(5,6)):</a:t>
            </a:r>
          </a:p>
          <a:p>
            <a:pPr lvl="1"/>
            <a:r>
              <a:rPr lang="en-US" dirty="0"/>
              <a:t>Mean: -0.1783</a:t>
            </a:r>
          </a:p>
          <a:p>
            <a:pPr lvl="1"/>
            <a:r>
              <a:rPr lang="en-US" dirty="0"/>
              <a:t>Median: -0.1766</a:t>
            </a:r>
          </a:p>
          <a:p>
            <a:pPr lvl="1"/>
            <a:r>
              <a:rPr lang="en-US" dirty="0"/>
              <a:t>BF: 2.3840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935" y="2933501"/>
            <a:ext cx="51054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77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I – Serial Position Effect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Log(Item Recall / Position Recall):</a:t>
            </a:r>
          </a:p>
          <a:p>
            <a:pPr lvl="1"/>
            <a:r>
              <a:rPr lang="en-US" dirty="0"/>
              <a:t>Mean: -0.0925</a:t>
            </a:r>
          </a:p>
          <a:p>
            <a:pPr lvl="1"/>
            <a:r>
              <a:rPr lang="en-US" dirty="0"/>
              <a:t>Median: -0.1203</a:t>
            </a:r>
          </a:p>
          <a:p>
            <a:pPr lvl="1"/>
            <a:r>
              <a:rPr lang="en-US" dirty="0"/>
              <a:t>BF: 0.4507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0048318-0D93-4B7D-BEAD-2285968D9E9D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Content Placeholder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1066800"/>
            <a:ext cx="35052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pic>
        <p:nvPicPr>
          <p:cNvPr id="9" name="Content Placeholder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76400" y="3848100"/>
            <a:ext cx="35052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cxnSp>
        <p:nvCxnSpPr>
          <p:cNvPr id="13" name="Straight Connector 12"/>
          <p:cNvCxnSpPr/>
          <p:nvPr/>
        </p:nvCxnSpPr>
        <p:spPr bwMode="auto">
          <a:xfrm>
            <a:off x="1143000" y="3848100"/>
            <a:ext cx="46482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695" y="3200400"/>
            <a:ext cx="5205549" cy="260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34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I – Serial Position Effect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Asymmetry for serial-position effect:</a:t>
            </a:r>
          </a:p>
          <a:p>
            <a:pPr lvl="1"/>
            <a:r>
              <a:rPr lang="en-US" dirty="0"/>
              <a:t>Nope</a:t>
            </a:r>
          </a:p>
          <a:p>
            <a:pPr lvl="1"/>
            <a:r>
              <a:rPr lang="en-US" dirty="0"/>
              <a:t>Both trials shown stronger </a:t>
            </a:r>
            <a:r>
              <a:rPr lang="en-US" dirty="0" err="1"/>
              <a:t>recency</a:t>
            </a:r>
            <a:r>
              <a:rPr lang="en-US" dirty="0"/>
              <a:t> gradient over primacy gradient.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now then? I haven’t done my defense yet.</a:t>
            </a:r>
          </a:p>
          <a:p>
            <a:r>
              <a:rPr lang="en-US" dirty="0"/>
              <a:t>Transposition gradient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8318-0D93-4B7D-BEAD-2285968D9E9D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23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Item-Position Binding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Jones(1976):</a:t>
            </a:r>
          </a:p>
          <a:p>
            <a:pPr lvl="1"/>
            <a:r>
              <a:rPr lang="en-US" dirty="0"/>
              <a:t>Each item has four features: Object, Color, Location, Serial position</a:t>
            </a:r>
          </a:p>
          <a:p>
            <a:pPr lvl="1"/>
            <a:r>
              <a:rPr lang="en-US" dirty="0"/>
              <a:t>Probe one, two, or three features of the item, and participants have to recall the rest.</a:t>
            </a:r>
          </a:p>
          <a:p>
            <a:pPr lvl="1"/>
            <a:endParaRPr lang="en-US" dirty="0"/>
          </a:p>
          <a:p>
            <a:r>
              <a:rPr lang="en-US" dirty="0"/>
              <a:t>He found</a:t>
            </a:r>
          </a:p>
          <a:p>
            <a:pPr lvl="1"/>
            <a:r>
              <a:rPr lang="en-US" dirty="0"/>
              <a:t>Little improvement by using two or more cues comparing to single cue condition.</a:t>
            </a:r>
          </a:p>
          <a:p>
            <a:pPr lvl="1"/>
            <a:r>
              <a:rPr lang="en-US" dirty="0"/>
              <a:t>Performance are most reflexive.</a:t>
            </a:r>
          </a:p>
          <a:p>
            <a:pPr lvl="1"/>
            <a:r>
              <a:rPr lang="en-US" dirty="0"/>
              <a:t>Except serial position</a:t>
            </a:r>
          </a:p>
          <a:p>
            <a:pPr lvl="1"/>
            <a:r>
              <a:rPr lang="en-US" dirty="0"/>
              <a:t>The Shadow of previous used context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3609183"/>
            <a:ext cx="32099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– Transposition Gradient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852" y="1503502"/>
            <a:ext cx="4700001" cy="352500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2081-C19B-4182-AC87-EFBFD12D780C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853" y="1319305"/>
            <a:ext cx="5191192" cy="389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8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I – Transposition Gradient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225" y="1732161"/>
            <a:ext cx="5005388" cy="3754040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6291263" y="1732161"/>
            <a:ext cx="5005387" cy="375404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0048318-0D93-4B7D-BEAD-2285968D9E9D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12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I – Transposition Gradient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Item Recall:</a:t>
            </a:r>
          </a:p>
          <a:p>
            <a:pPr lvl="1"/>
            <a:r>
              <a:rPr lang="en-US" dirty="0"/>
              <a:t>Mean: -0.3418</a:t>
            </a:r>
          </a:p>
          <a:p>
            <a:pPr lvl="1"/>
            <a:r>
              <a:rPr lang="en-US" dirty="0"/>
              <a:t>Median: -0.2400</a:t>
            </a:r>
          </a:p>
          <a:p>
            <a:pPr lvl="1"/>
            <a:r>
              <a:rPr lang="en-US" dirty="0"/>
              <a:t>BF: 1.7300</a:t>
            </a:r>
            <a:br>
              <a:rPr lang="en-US" dirty="0"/>
            </a:br>
            <a:endParaRPr lang="en-US" dirty="0"/>
          </a:p>
          <a:p>
            <a:r>
              <a:rPr lang="en-US" dirty="0"/>
              <a:t>Position Recall:</a:t>
            </a:r>
          </a:p>
          <a:p>
            <a:pPr lvl="1"/>
            <a:r>
              <a:rPr lang="en-US" dirty="0"/>
              <a:t>Mean: -0.3846</a:t>
            </a:r>
          </a:p>
          <a:p>
            <a:pPr lvl="1"/>
            <a:r>
              <a:rPr lang="en-US" dirty="0"/>
              <a:t>Median : -0.6405</a:t>
            </a:r>
          </a:p>
          <a:p>
            <a:pPr lvl="1"/>
            <a:r>
              <a:rPr lang="en-US" dirty="0"/>
              <a:t>BF: 0.8436</a:t>
            </a:r>
            <a:br>
              <a:rPr lang="en-US" dirty="0"/>
            </a:br>
            <a:endParaRPr lang="en-US" dirty="0"/>
          </a:p>
          <a:p>
            <a:r>
              <a:rPr lang="en-US" dirty="0"/>
              <a:t>Item Recall / Position Recall:</a:t>
            </a:r>
          </a:p>
          <a:p>
            <a:pPr lvl="1"/>
            <a:r>
              <a:rPr lang="en-US" dirty="0"/>
              <a:t>Mean: 0.0428</a:t>
            </a:r>
          </a:p>
          <a:p>
            <a:pPr lvl="1"/>
            <a:r>
              <a:rPr lang="en-US" dirty="0"/>
              <a:t>Median : 0.3818</a:t>
            </a:r>
          </a:p>
          <a:p>
            <a:pPr lvl="1"/>
            <a:r>
              <a:rPr lang="en-US" dirty="0"/>
              <a:t>BF: 0.2587</a:t>
            </a:r>
          </a:p>
          <a:p>
            <a:pPr lvl="1"/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6781802" y="0"/>
            <a:ext cx="4498973" cy="2249486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0048318-0D93-4B7D-BEAD-2285968D9E9D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1" y="2133599"/>
            <a:ext cx="4498973" cy="22494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4267199"/>
            <a:ext cx="4498974" cy="224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63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I – Serial Position Effect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225" y="1732161"/>
            <a:ext cx="5005388" cy="375404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BD52081-C19B-4182-AC87-EFBFD12D780C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Log(PC(1) / PC(6)):</a:t>
            </a:r>
          </a:p>
          <a:p>
            <a:pPr lvl="1"/>
            <a:r>
              <a:rPr lang="en-US" dirty="0"/>
              <a:t>Mean: -0.1952</a:t>
            </a:r>
          </a:p>
          <a:p>
            <a:pPr lvl="1"/>
            <a:r>
              <a:rPr lang="en-US" dirty="0"/>
              <a:t>Median: -0.1415</a:t>
            </a:r>
          </a:p>
          <a:p>
            <a:pPr lvl="1"/>
            <a:r>
              <a:rPr lang="en-US" dirty="0"/>
              <a:t>BF: 3.1963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613" y="2920534"/>
            <a:ext cx="5563132" cy="278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38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I – Serial Position Effect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0048318-0D93-4B7D-BEAD-2285968D9E9D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225" y="1732161"/>
            <a:ext cx="5005388" cy="3754040"/>
          </a:xfrm>
        </p:spPr>
      </p:pic>
      <p:sp>
        <p:nvSpPr>
          <p:cNvPr id="9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Log(PC(1) / PC(4)):</a:t>
            </a:r>
          </a:p>
          <a:p>
            <a:pPr lvl="1"/>
            <a:r>
              <a:rPr lang="en-US" dirty="0"/>
              <a:t>Mean: -0.1755</a:t>
            </a:r>
          </a:p>
          <a:p>
            <a:pPr lvl="1"/>
            <a:r>
              <a:rPr lang="en-US" dirty="0"/>
              <a:t>Median: -0.0882</a:t>
            </a:r>
          </a:p>
          <a:p>
            <a:pPr lvl="1"/>
            <a:r>
              <a:rPr lang="en-US" dirty="0"/>
              <a:t>BF: 1.6670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935" y="2933501"/>
            <a:ext cx="51054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83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I – Serial Position Effect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Log(Item Recall / Position Recall):</a:t>
            </a:r>
          </a:p>
          <a:p>
            <a:pPr lvl="1"/>
            <a:r>
              <a:rPr lang="en-US" dirty="0"/>
              <a:t>Mean: -0.0197</a:t>
            </a:r>
          </a:p>
          <a:p>
            <a:pPr lvl="1"/>
            <a:r>
              <a:rPr lang="en-US" dirty="0"/>
              <a:t>Median: 0.0123</a:t>
            </a:r>
          </a:p>
          <a:p>
            <a:pPr lvl="1"/>
            <a:r>
              <a:rPr lang="en-US" dirty="0"/>
              <a:t>BF: 0.2745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0048318-0D93-4B7D-BEAD-2285968D9E9D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Content Placeholder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1066800"/>
            <a:ext cx="35052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pic>
        <p:nvPicPr>
          <p:cNvPr id="9" name="Content Placeholder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76400" y="3848100"/>
            <a:ext cx="35052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cxnSp>
        <p:nvCxnSpPr>
          <p:cNvPr id="13" name="Straight Connector 12"/>
          <p:cNvCxnSpPr/>
          <p:nvPr/>
        </p:nvCxnSpPr>
        <p:spPr bwMode="auto">
          <a:xfrm>
            <a:off x="1143000" y="3848100"/>
            <a:ext cx="46482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695" y="3200400"/>
            <a:ext cx="5205549" cy="260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66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I – Serial Position Effect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225" y="1732161"/>
            <a:ext cx="5005388" cy="375404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BD52081-C19B-4182-AC87-EFBFD12D780C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Log(PC(1,2,3) / PC(4,5,6)):</a:t>
            </a:r>
          </a:p>
          <a:p>
            <a:pPr lvl="1"/>
            <a:r>
              <a:rPr lang="en-US" dirty="0"/>
              <a:t>Mean: -0.2477</a:t>
            </a:r>
          </a:p>
          <a:p>
            <a:pPr lvl="1"/>
            <a:r>
              <a:rPr lang="en-US" dirty="0"/>
              <a:t>Median: -0.1163</a:t>
            </a:r>
          </a:p>
          <a:p>
            <a:pPr lvl="1"/>
            <a:r>
              <a:rPr lang="en-US" dirty="0"/>
              <a:t>BF: 10.1421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613" y="2920534"/>
            <a:ext cx="5563132" cy="278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5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I – Serial Position Effect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0048318-0D93-4B7D-BEAD-2285968D9E9D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225" y="1732161"/>
            <a:ext cx="5005388" cy="3754040"/>
          </a:xfrm>
        </p:spPr>
      </p:pic>
      <p:sp>
        <p:nvSpPr>
          <p:cNvPr id="9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Log(PC(1,2,3) / PC(4,5,6)):</a:t>
            </a:r>
          </a:p>
          <a:p>
            <a:pPr lvl="1"/>
            <a:r>
              <a:rPr lang="en-US" dirty="0"/>
              <a:t>Mean: -0.1135</a:t>
            </a:r>
          </a:p>
          <a:p>
            <a:pPr lvl="1"/>
            <a:r>
              <a:rPr lang="en-US" dirty="0"/>
              <a:t>Median: -0.1349</a:t>
            </a:r>
          </a:p>
          <a:p>
            <a:pPr lvl="1"/>
            <a:r>
              <a:rPr lang="en-US" dirty="0"/>
              <a:t>BF: 0.6248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935" y="2933501"/>
            <a:ext cx="51054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68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I – Serial Position Effect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Log(Item Recall / Position Recall):</a:t>
            </a:r>
          </a:p>
          <a:p>
            <a:pPr lvl="1"/>
            <a:r>
              <a:rPr lang="en-US" dirty="0"/>
              <a:t>Mean: -0.1342</a:t>
            </a:r>
          </a:p>
          <a:p>
            <a:pPr lvl="1"/>
            <a:r>
              <a:rPr lang="en-US" dirty="0"/>
              <a:t>Median: 0.0555</a:t>
            </a:r>
          </a:p>
          <a:p>
            <a:pPr lvl="1"/>
            <a:r>
              <a:rPr lang="en-US" dirty="0"/>
              <a:t>BF: 0.8428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0048318-0D93-4B7D-BEAD-2285968D9E9D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Content Placeholder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1066800"/>
            <a:ext cx="35052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pic>
        <p:nvPicPr>
          <p:cNvPr id="9" name="Content Placeholder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76400" y="3848100"/>
            <a:ext cx="35052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cxnSp>
        <p:nvCxnSpPr>
          <p:cNvPr id="13" name="Straight Connector 12"/>
          <p:cNvCxnSpPr/>
          <p:nvPr/>
        </p:nvCxnSpPr>
        <p:spPr bwMode="auto">
          <a:xfrm>
            <a:off x="1143000" y="3848100"/>
            <a:ext cx="46482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695" y="3200400"/>
            <a:ext cx="5205549" cy="260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0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remember the features of the item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MINERVA II (</a:t>
            </a:r>
            <a:r>
              <a:rPr lang="en-US" dirty="0" err="1"/>
              <a:t>Hintzman</a:t>
            </a:r>
            <a:r>
              <a:rPr lang="en-US" dirty="0"/>
              <a:t>, 1984)</a:t>
            </a:r>
          </a:p>
          <a:p>
            <a:pPr lvl="1"/>
            <a:r>
              <a:rPr lang="en-US" dirty="0"/>
              <a:t>The episodic trace consists of the features of the item.</a:t>
            </a:r>
          </a:p>
          <a:p>
            <a:pPr lvl="1"/>
            <a:r>
              <a:rPr lang="en-US" dirty="0"/>
              <a:t>The episodic trace is stored in the memory as a single entity.</a:t>
            </a:r>
          </a:p>
          <a:p>
            <a:r>
              <a:rPr lang="en-US" dirty="0"/>
              <a:t>GCM (or other multidimensional feature-space model, </a:t>
            </a:r>
            <a:r>
              <a:rPr lang="en-US" dirty="0" err="1"/>
              <a:t>Nosofsky</a:t>
            </a:r>
            <a:r>
              <a:rPr lang="en-US" dirty="0"/>
              <a:t>, Little, Donkin, &amp; </a:t>
            </a:r>
            <a:r>
              <a:rPr lang="en-US" dirty="0" err="1"/>
              <a:t>Fific</a:t>
            </a:r>
            <a:r>
              <a:rPr lang="en-US" dirty="0"/>
              <a:t>, 2011)</a:t>
            </a:r>
          </a:p>
          <a:p>
            <a:pPr lvl="1"/>
            <a:r>
              <a:rPr lang="en-US" dirty="0"/>
              <a:t>An item is a “dot” in the multidimensional feature-space.</a:t>
            </a:r>
          </a:p>
          <a:p>
            <a:pPr lvl="1"/>
            <a:r>
              <a:rPr lang="en-US" dirty="0"/>
              <a:t>The coordinates of the dot represent the value of each features.</a:t>
            </a:r>
          </a:p>
          <a:p>
            <a:r>
              <a:rPr lang="en-US" dirty="0"/>
              <a:t>SOB (or the models use binding, </a:t>
            </a:r>
            <a:r>
              <a:rPr lang="en-US" dirty="0" err="1"/>
              <a:t>Oberauer</a:t>
            </a:r>
            <a:r>
              <a:rPr lang="en-US" dirty="0"/>
              <a:t> et al., 2012)</a:t>
            </a:r>
          </a:p>
          <a:p>
            <a:pPr lvl="1"/>
            <a:r>
              <a:rPr lang="en-US" dirty="0"/>
              <a:t>Forming the binding between features.</a:t>
            </a:r>
          </a:p>
          <a:p>
            <a:pPr lvl="1"/>
            <a:r>
              <a:rPr lang="en-US" dirty="0"/>
              <a:t>The binding is stored in the memory.</a:t>
            </a:r>
          </a:p>
          <a:p>
            <a:pPr lvl="1"/>
            <a:endParaRPr lang="en-US" dirty="0"/>
          </a:p>
          <a:p>
            <a:r>
              <a:rPr lang="en-US" dirty="0"/>
              <a:t>No matter which feature is cued to recall the others, the pattern of the performance is about the same.</a:t>
            </a:r>
          </a:p>
          <a:p>
            <a:pPr lvl="1"/>
            <a:r>
              <a:rPr lang="en-US" dirty="0"/>
              <a:t>Is it so?</a:t>
            </a:r>
          </a:p>
        </p:txBody>
      </p:sp>
    </p:spTree>
    <p:extLst>
      <p:ext uri="{BB962C8B-B14F-4D97-AF65-F5344CB8AC3E}">
        <p14:creationId xmlns:p14="http://schemas.microsoft.com/office/powerpoint/2010/main" val="55514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simulate this finding?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Simplified SOB model (similar to Start-End model, Henson, 1998)</a:t>
                </a:r>
              </a:p>
              <a:p>
                <a:pPr lvl="1"/>
                <a:r>
                  <a:rPr lang="en-US" dirty="0"/>
                  <a:t>Neural network model, distributed representation.</a:t>
                </a:r>
              </a:p>
              <a:p>
                <a:pPr lvl="1"/>
                <a:r>
                  <a:rPr lang="en-US" dirty="0"/>
                  <a:t>Memory is the binding between item and serial position.</a:t>
                </a:r>
              </a:p>
              <a:p>
                <a:pPr lvl="1"/>
                <a:r>
                  <a:rPr lang="en-US" dirty="0"/>
                  <a:t>The binding is also used for recall.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Parameters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the similarity between items.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</m:oMath>
                </a14:m>
                <a:r>
                  <a:rPr lang="en-US" dirty="0"/>
                  <a:t>: the similarity between context.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5" t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2081-C19B-4182-AC87-EFBFD12D780C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8608974" y="16002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8953500" y="1600200"/>
            <a:ext cx="304800" cy="3048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9298026" y="1600200"/>
            <a:ext cx="304800" cy="3048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9642552" y="1600200"/>
            <a:ext cx="304800" cy="3048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8262822" y="2589821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8607348" y="2589821"/>
            <a:ext cx="304800" cy="3048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8951874" y="2589821"/>
            <a:ext cx="304800" cy="304800"/>
          </a:xfrm>
          <a:prstGeom prst="ellipse">
            <a:avLst/>
          </a:prstGeom>
          <a:solidFill>
            <a:schemeClr val="tx2">
              <a:lumMod val="1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9296400" y="2589821"/>
            <a:ext cx="304800" cy="3048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9640925" y="2589821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9983787" y="2589821"/>
            <a:ext cx="304800" cy="3048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7" name="Straight Connector 36"/>
          <p:cNvCxnSpPr>
            <a:stCxn id="7" idx="4"/>
            <a:endCxn id="16" idx="0"/>
          </p:cNvCxnSpPr>
          <p:nvPr/>
        </p:nvCxnSpPr>
        <p:spPr bwMode="auto">
          <a:xfrm>
            <a:off x="8761374" y="1905000"/>
            <a:ext cx="342900" cy="68482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>
            <a:stCxn id="8" idx="4"/>
            <a:endCxn id="17" idx="0"/>
          </p:cNvCxnSpPr>
          <p:nvPr/>
        </p:nvCxnSpPr>
        <p:spPr bwMode="auto">
          <a:xfrm>
            <a:off x="9105900" y="1905000"/>
            <a:ext cx="342900" cy="6848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/>
          <p:cNvCxnSpPr>
            <a:stCxn id="8" idx="4"/>
            <a:endCxn id="14" idx="0"/>
          </p:cNvCxnSpPr>
          <p:nvPr/>
        </p:nvCxnSpPr>
        <p:spPr bwMode="auto">
          <a:xfrm flipH="1">
            <a:off x="8415222" y="1905000"/>
            <a:ext cx="690678" cy="6848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/>
          <p:cNvCxnSpPr>
            <a:stCxn id="8" idx="4"/>
            <a:endCxn id="15" idx="0"/>
          </p:cNvCxnSpPr>
          <p:nvPr/>
        </p:nvCxnSpPr>
        <p:spPr bwMode="auto">
          <a:xfrm flipH="1">
            <a:off x="8759748" y="1905000"/>
            <a:ext cx="346152" cy="6848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Connector 44"/>
          <p:cNvCxnSpPr>
            <a:stCxn id="8" idx="4"/>
            <a:endCxn id="16" idx="0"/>
          </p:cNvCxnSpPr>
          <p:nvPr/>
        </p:nvCxnSpPr>
        <p:spPr bwMode="auto">
          <a:xfrm flipH="1">
            <a:off x="9104274" y="1905000"/>
            <a:ext cx="1626" cy="6848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/>
          <p:cNvCxnSpPr>
            <a:stCxn id="8" idx="4"/>
            <a:endCxn id="18" idx="0"/>
          </p:cNvCxnSpPr>
          <p:nvPr/>
        </p:nvCxnSpPr>
        <p:spPr bwMode="auto">
          <a:xfrm>
            <a:off x="9105900" y="1905000"/>
            <a:ext cx="687425" cy="6848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>
            <a:stCxn id="8" idx="4"/>
            <a:endCxn id="19" idx="0"/>
          </p:cNvCxnSpPr>
          <p:nvPr/>
        </p:nvCxnSpPr>
        <p:spPr bwMode="auto">
          <a:xfrm>
            <a:off x="9105900" y="1905000"/>
            <a:ext cx="1030287" cy="6848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>
            <a:stCxn id="7" idx="4"/>
            <a:endCxn id="14" idx="0"/>
          </p:cNvCxnSpPr>
          <p:nvPr/>
        </p:nvCxnSpPr>
        <p:spPr bwMode="auto">
          <a:xfrm flipH="1">
            <a:off x="8415222" y="1905000"/>
            <a:ext cx="346152" cy="68482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>
            <a:stCxn id="7" idx="4"/>
            <a:endCxn id="15" idx="0"/>
          </p:cNvCxnSpPr>
          <p:nvPr/>
        </p:nvCxnSpPr>
        <p:spPr bwMode="auto">
          <a:xfrm flipH="1">
            <a:off x="8759748" y="1905000"/>
            <a:ext cx="1626" cy="6848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>
            <a:stCxn id="7" idx="4"/>
            <a:endCxn id="17" idx="0"/>
          </p:cNvCxnSpPr>
          <p:nvPr/>
        </p:nvCxnSpPr>
        <p:spPr bwMode="auto">
          <a:xfrm>
            <a:off x="8761374" y="1905000"/>
            <a:ext cx="687426" cy="6848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7" idx="4"/>
            <a:endCxn id="18" idx="0"/>
          </p:cNvCxnSpPr>
          <p:nvPr/>
        </p:nvCxnSpPr>
        <p:spPr bwMode="auto">
          <a:xfrm>
            <a:off x="8761374" y="1905000"/>
            <a:ext cx="1031951" cy="68482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>
            <a:stCxn id="7" idx="4"/>
            <a:endCxn id="19" idx="0"/>
          </p:cNvCxnSpPr>
          <p:nvPr/>
        </p:nvCxnSpPr>
        <p:spPr bwMode="auto">
          <a:xfrm>
            <a:off x="8761374" y="1905000"/>
            <a:ext cx="1374813" cy="6848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>
            <a:stCxn id="9" idx="4"/>
            <a:endCxn id="14" idx="0"/>
          </p:cNvCxnSpPr>
          <p:nvPr/>
        </p:nvCxnSpPr>
        <p:spPr bwMode="auto">
          <a:xfrm flipH="1">
            <a:off x="8415222" y="1905000"/>
            <a:ext cx="1035204" cy="6848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>
            <a:stCxn id="9" idx="4"/>
            <a:endCxn id="15" idx="0"/>
          </p:cNvCxnSpPr>
          <p:nvPr/>
        </p:nvCxnSpPr>
        <p:spPr bwMode="auto">
          <a:xfrm flipH="1">
            <a:off x="8759748" y="1905000"/>
            <a:ext cx="690678" cy="6848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>
            <a:stCxn id="9" idx="4"/>
            <a:endCxn id="16" idx="0"/>
          </p:cNvCxnSpPr>
          <p:nvPr/>
        </p:nvCxnSpPr>
        <p:spPr bwMode="auto">
          <a:xfrm flipH="1">
            <a:off x="9104274" y="1905000"/>
            <a:ext cx="346152" cy="6848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Connector 66"/>
          <p:cNvCxnSpPr>
            <a:stCxn id="9" idx="4"/>
            <a:endCxn id="17" idx="0"/>
          </p:cNvCxnSpPr>
          <p:nvPr/>
        </p:nvCxnSpPr>
        <p:spPr bwMode="auto">
          <a:xfrm flipH="1">
            <a:off x="9448800" y="1905000"/>
            <a:ext cx="1626" cy="6848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Connector 68"/>
          <p:cNvCxnSpPr>
            <a:stCxn id="9" idx="4"/>
            <a:endCxn id="18" idx="0"/>
          </p:cNvCxnSpPr>
          <p:nvPr/>
        </p:nvCxnSpPr>
        <p:spPr bwMode="auto">
          <a:xfrm>
            <a:off x="9450426" y="1905000"/>
            <a:ext cx="342899" cy="6848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/>
          <p:cNvCxnSpPr>
            <a:stCxn id="9" idx="4"/>
            <a:endCxn id="19" idx="0"/>
          </p:cNvCxnSpPr>
          <p:nvPr/>
        </p:nvCxnSpPr>
        <p:spPr bwMode="auto">
          <a:xfrm>
            <a:off x="9450426" y="1905000"/>
            <a:ext cx="685761" cy="6848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Connector 72"/>
          <p:cNvCxnSpPr>
            <a:stCxn id="10" idx="4"/>
            <a:endCxn id="14" idx="0"/>
          </p:cNvCxnSpPr>
          <p:nvPr/>
        </p:nvCxnSpPr>
        <p:spPr bwMode="auto">
          <a:xfrm flipH="1">
            <a:off x="8415222" y="1905000"/>
            <a:ext cx="1379730" cy="6848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Connector 74"/>
          <p:cNvCxnSpPr>
            <a:stCxn id="10" idx="4"/>
            <a:endCxn id="15" idx="0"/>
          </p:cNvCxnSpPr>
          <p:nvPr/>
        </p:nvCxnSpPr>
        <p:spPr bwMode="auto">
          <a:xfrm flipH="1">
            <a:off x="8759748" y="1905000"/>
            <a:ext cx="1035204" cy="6848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Connector 76"/>
          <p:cNvCxnSpPr>
            <a:stCxn id="10" idx="4"/>
            <a:endCxn id="16" idx="0"/>
          </p:cNvCxnSpPr>
          <p:nvPr/>
        </p:nvCxnSpPr>
        <p:spPr bwMode="auto">
          <a:xfrm flipH="1">
            <a:off x="9104274" y="1905000"/>
            <a:ext cx="690678" cy="6848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Connector 78"/>
          <p:cNvCxnSpPr>
            <a:stCxn id="10" idx="4"/>
            <a:endCxn id="17" idx="0"/>
          </p:cNvCxnSpPr>
          <p:nvPr/>
        </p:nvCxnSpPr>
        <p:spPr bwMode="auto">
          <a:xfrm flipH="1">
            <a:off x="9448800" y="1905000"/>
            <a:ext cx="346152" cy="6848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Connector 80"/>
          <p:cNvCxnSpPr>
            <a:stCxn id="10" idx="4"/>
            <a:endCxn id="18" idx="0"/>
          </p:cNvCxnSpPr>
          <p:nvPr/>
        </p:nvCxnSpPr>
        <p:spPr bwMode="auto">
          <a:xfrm flipH="1">
            <a:off x="9793325" y="1905000"/>
            <a:ext cx="1627" cy="6848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Connector 82"/>
          <p:cNvCxnSpPr>
            <a:stCxn id="10" idx="4"/>
            <a:endCxn id="19" idx="0"/>
          </p:cNvCxnSpPr>
          <p:nvPr/>
        </p:nvCxnSpPr>
        <p:spPr bwMode="auto">
          <a:xfrm>
            <a:off x="9794952" y="1905000"/>
            <a:ext cx="341235" cy="6848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9366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08" r="3308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524625"/>
            <a:ext cx="1246188" cy="215900"/>
          </a:xfrm>
        </p:spPr>
        <p:txBody>
          <a:bodyPr/>
          <a:lstStyle/>
          <a:p>
            <a:fld id="{7BD52081-C19B-4182-AC87-EFBFD12D780C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524625"/>
            <a:ext cx="7007225" cy="215900"/>
          </a:xfrm>
        </p:spPr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363325" y="6524625"/>
            <a:ext cx="828675" cy="215900"/>
          </a:xfrm>
        </p:spPr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5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simulate this finding?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Simplified SOB model (similar to Start-End model, Henson, 1998)</a:t>
                </a:r>
              </a:p>
              <a:p>
                <a:pPr lvl="1"/>
                <a:r>
                  <a:rPr lang="en-US" dirty="0"/>
                  <a:t>Neural network model, distributed representation.</a:t>
                </a:r>
              </a:p>
              <a:p>
                <a:pPr lvl="1"/>
                <a:r>
                  <a:rPr lang="en-US" dirty="0"/>
                  <a:t>Memory is the binding between item and serial position.</a:t>
                </a:r>
              </a:p>
              <a:p>
                <a:pPr lvl="1"/>
                <a:r>
                  <a:rPr lang="en-US" dirty="0"/>
                  <a:t>The binding is also used for recall.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Parameters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the similarity between items.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</m:oMath>
                </a14:m>
                <a:r>
                  <a:rPr lang="en-US" dirty="0"/>
                  <a:t>: the similarity between context.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: the encoding strength.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discriminability while recall.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5" t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2081-C19B-4182-AC87-EFBFD12D780C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2" name="Oval 41"/>
          <p:cNvSpPr/>
          <p:nvPr/>
        </p:nvSpPr>
        <p:spPr bwMode="auto">
          <a:xfrm>
            <a:off x="8608974" y="16002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8953500" y="1600200"/>
            <a:ext cx="304800" cy="3048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9298026" y="1600200"/>
            <a:ext cx="304800" cy="3048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9642552" y="1600200"/>
            <a:ext cx="304800" cy="3048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8262822" y="2589821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8607348" y="2589821"/>
            <a:ext cx="304800" cy="3048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8951874" y="2589821"/>
            <a:ext cx="304800" cy="304800"/>
          </a:xfrm>
          <a:prstGeom prst="ellipse">
            <a:avLst/>
          </a:prstGeom>
          <a:solidFill>
            <a:schemeClr val="tx2">
              <a:lumMod val="1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9296400" y="2589821"/>
            <a:ext cx="304800" cy="3048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9640925" y="2589821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9983787" y="2589821"/>
            <a:ext cx="304800" cy="30480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62" name="Straight Connector 61"/>
          <p:cNvCxnSpPr>
            <a:stCxn id="42" idx="4"/>
            <a:endCxn id="54" idx="0"/>
          </p:cNvCxnSpPr>
          <p:nvPr/>
        </p:nvCxnSpPr>
        <p:spPr bwMode="auto">
          <a:xfrm>
            <a:off x="8761374" y="1905000"/>
            <a:ext cx="342900" cy="68482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>
            <a:stCxn id="44" idx="4"/>
            <a:endCxn id="56" idx="0"/>
          </p:cNvCxnSpPr>
          <p:nvPr/>
        </p:nvCxnSpPr>
        <p:spPr bwMode="auto">
          <a:xfrm>
            <a:off x="9105900" y="1905000"/>
            <a:ext cx="342900" cy="6848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>
            <a:stCxn id="44" idx="4"/>
            <a:endCxn id="50" idx="0"/>
          </p:cNvCxnSpPr>
          <p:nvPr/>
        </p:nvCxnSpPr>
        <p:spPr bwMode="auto">
          <a:xfrm flipH="1">
            <a:off x="8415222" y="1905000"/>
            <a:ext cx="690678" cy="6848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/>
          <p:cNvCxnSpPr>
            <a:stCxn id="44" idx="4"/>
            <a:endCxn id="52" idx="0"/>
          </p:cNvCxnSpPr>
          <p:nvPr/>
        </p:nvCxnSpPr>
        <p:spPr bwMode="auto">
          <a:xfrm flipH="1">
            <a:off x="8759748" y="1905000"/>
            <a:ext cx="346152" cy="6848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Connector 69"/>
          <p:cNvCxnSpPr>
            <a:stCxn id="44" idx="4"/>
            <a:endCxn id="54" idx="0"/>
          </p:cNvCxnSpPr>
          <p:nvPr/>
        </p:nvCxnSpPr>
        <p:spPr bwMode="auto">
          <a:xfrm flipH="1">
            <a:off x="9104274" y="1905000"/>
            <a:ext cx="1626" cy="6848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Connector 71"/>
          <p:cNvCxnSpPr>
            <a:stCxn id="44" idx="4"/>
            <a:endCxn id="58" idx="0"/>
          </p:cNvCxnSpPr>
          <p:nvPr/>
        </p:nvCxnSpPr>
        <p:spPr bwMode="auto">
          <a:xfrm>
            <a:off x="9105900" y="1905000"/>
            <a:ext cx="687425" cy="6848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/>
          <p:cNvCxnSpPr>
            <a:stCxn id="44" idx="4"/>
            <a:endCxn id="60" idx="0"/>
          </p:cNvCxnSpPr>
          <p:nvPr/>
        </p:nvCxnSpPr>
        <p:spPr bwMode="auto">
          <a:xfrm>
            <a:off x="9105900" y="1905000"/>
            <a:ext cx="1030287" cy="6848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Connector 75"/>
          <p:cNvCxnSpPr>
            <a:stCxn id="42" idx="4"/>
            <a:endCxn id="50" idx="0"/>
          </p:cNvCxnSpPr>
          <p:nvPr/>
        </p:nvCxnSpPr>
        <p:spPr bwMode="auto">
          <a:xfrm flipH="1">
            <a:off x="8415222" y="1905000"/>
            <a:ext cx="346152" cy="68482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Connector 77"/>
          <p:cNvCxnSpPr>
            <a:stCxn id="42" idx="4"/>
            <a:endCxn id="52" idx="0"/>
          </p:cNvCxnSpPr>
          <p:nvPr/>
        </p:nvCxnSpPr>
        <p:spPr bwMode="auto">
          <a:xfrm flipH="1">
            <a:off x="8759748" y="1905000"/>
            <a:ext cx="1626" cy="6848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Connector 79"/>
          <p:cNvCxnSpPr>
            <a:stCxn id="42" idx="4"/>
            <a:endCxn id="56" idx="0"/>
          </p:cNvCxnSpPr>
          <p:nvPr/>
        </p:nvCxnSpPr>
        <p:spPr bwMode="auto">
          <a:xfrm>
            <a:off x="8761374" y="1905000"/>
            <a:ext cx="687426" cy="6848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Connector 81"/>
          <p:cNvCxnSpPr>
            <a:stCxn id="42" idx="4"/>
            <a:endCxn id="58" idx="0"/>
          </p:cNvCxnSpPr>
          <p:nvPr/>
        </p:nvCxnSpPr>
        <p:spPr bwMode="auto">
          <a:xfrm>
            <a:off x="8761374" y="1905000"/>
            <a:ext cx="1031951" cy="68482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Connector 83"/>
          <p:cNvCxnSpPr>
            <a:stCxn id="42" idx="4"/>
            <a:endCxn id="60" idx="0"/>
          </p:cNvCxnSpPr>
          <p:nvPr/>
        </p:nvCxnSpPr>
        <p:spPr bwMode="auto">
          <a:xfrm>
            <a:off x="8761374" y="1905000"/>
            <a:ext cx="1374813" cy="6848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Connector 84"/>
          <p:cNvCxnSpPr>
            <a:stCxn id="46" idx="4"/>
            <a:endCxn id="50" idx="0"/>
          </p:cNvCxnSpPr>
          <p:nvPr/>
        </p:nvCxnSpPr>
        <p:spPr bwMode="auto">
          <a:xfrm flipH="1">
            <a:off x="8415222" y="1905000"/>
            <a:ext cx="1035204" cy="6848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Connector 85"/>
          <p:cNvCxnSpPr>
            <a:stCxn id="46" idx="4"/>
            <a:endCxn id="52" idx="0"/>
          </p:cNvCxnSpPr>
          <p:nvPr/>
        </p:nvCxnSpPr>
        <p:spPr bwMode="auto">
          <a:xfrm flipH="1">
            <a:off x="8759748" y="1905000"/>
            <a:ext cx="690678" cy="6848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Straight Connector 86"/>
          <p:cNvCxnSpPr>
            <a:stCxn id="46" idx="4"/>
            <a:endCxn id="54" idx="0"/>
          </p:cNvCxnSpPr>
          <p:nvPr/>
        </p:nvCxnSpPr>
        <p:spPr bwMode="auto">
          <a:xfrm flipH="1">
            <a:off x="9104274" y="1905000"/>
            <a:ext cx="346152" cy="68482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Connector 87"/>
          <p:cNvCxnSpPr>
            <a:stCxn id="46" idx="4"/>
            <a:endCxn id="56" idx="0"/>
          </p:cNvCxnSpPr>
          <p:nvPr/>
        </p:nvCxnSpPr>
        <p:spPr bwMode="auto">
          <a:xfrm flipH="1">
            <a:off x="9448800" y="1905000"/>
            <a:ext cx="1626" cy="6848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Straight Connector 88"/>
          <p:cNvCxnSpPr>
            <a:stCxn id="46" idx="4"/>
            <a:endCxn id="58" idx="0"/>
          </p:cNvCxnSpPr>
          <p:nvPr/>
        </p:nvCxnSpPr>
        <p:spPr bwMode="auto">
          <a:xfrm>
            <a:off x="9450426" y="1905000"/>
            <a:ext cx="342899" cy="6848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Straight Connector 89"/>
          <p:cNvCxnSpPr>
            <a:stCxn id="46" idx="4"/>
            <a:endCxn id="60" idx="0"/>
          </p:cNvCxnSpPr>
          <p:nvPr/>
        </p:nvCxnSpPr>
        <p:spPr bwMode="auto">
          <a:xfrm>
            <a:off x="9450426" y="1905000"/>
            <a:ext cx="685761" cy="6848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Connector 90"/>
          <p:cNvCxnSpPr>
            <a:stCxn id="48" idx="4"/>
            <a:endCxn id="50" idx="0"/>
          </p:cNvCxnSpPr>
          <p:nvPr/>
        </p:nvCxnSpPr>
        <p:spPr bwMode="auto">
          <a:xfrm flipH="1">
            <a:off x="8415222" y="1905000"/>
            <a:ext cx="1379730" cy="6848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Connector 91"/>
          <p:cNvCxnSpPr>
            <a:stCxn id="48" idx="4"/>
            <a:endCxn id="52" idx="0"/>
          </p:cNvCxnSpPr>
          <p:nvPr/>
        </p:nvCxnSpPr>
        <p:spPr bwMode="auto">
          <a:xfrm flipH="1">
            <a:off x="8759748" y="1905000"/>
            <a:ext cx="1035204" cy="6848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Straight Connector 92"/>
          <p:cNvCxnSpPr>
            <a:stCxn id="48" idx="4"/>
            <a:endCxn id="54" idx="0"/>
          </p:cNvCxnSpPr>
          <p:nvPr/>
        </p:nvCxnSpPr>
        <p:spPr bwMode="auto">
          <a:xfrm flipH="1">
            <a:off x="9104274" y="1905000"/>
            <a:ext cx="690678" cy="6848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Connector 93"/>
          <p:cNvCxnSpPr>
            <a:stCxn id="48" idx="4"/>
            <a:endCxn id="56" idx="0"/>
          </p:cNvCxnSpPr>
          <p:nvPr/>
        </p:nvCxnSpPr>
        <p:spPr bwMode="auto">
          <a:xfrm flipH="1">
            <a:off x="9448800" y="1905000"/>
            <a:ext cx="346152" cy="6848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Straight Connector 94"/>
          <p:cNvCxnSpPr>
            <a:stCxn id="48" idx="4"/>
            <a:endCxn id="58" idx="0"/>
          </p:cNvCxnSpPr>
          <p:nvPr/>
        </p:nvCxnSpPr>
        <p:spPr bwMode="auto">
          <a:xfrm flipH="1">
            <a:off x="9793325" y="1905000"/>
            <a:ext cx="1627" cy="6848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Straight Connector 95"/>
          <p:cNvCxnSpPr>
            <a:stCxn id="48" idx="4"/>
            <a:endCxn id="60" idx="0"/>
          </p:cNvCxnSpPr>
          <p:nvPr/>
        </p:nvCxnSpPr>
        <p:spPr bwMode="auto">
          <a:xfrm>
            <a:off x="9794952" y="1905000"/>
            <a:ext cx="341235" cy="6848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13803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Nr.1 – Nr.400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314140"/>
            <a:ext cx="5258213" cy="394366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2081-C19B-4182-AC87-EFBFD12D780C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314140"/>
            <a:ext cx="5258626" cy="394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</a:t>
            </a:r>
            <a:r>
              <a:rPr lang="en-US" dirty="0" err="1"/>
              <a:t>Nr</a:t>
            </a:r>
            <a:r>
              <a:rPr lang="en-US" dirty="0"/>
              <a:t>.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Parameters: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:0.202085301445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</m:oMath>
                </a14:m>
                <a:r>
                  <a:rPr lang="en-US" dirty="0"/>
                  <a:t>:0.840514487874, 0.327408601945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:0.434799886474, 0.615076522129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:9.22785235733, 14.3237418447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Primacy/</a:t>
                </a:r>
                <a:r>
                  <a:rPr lang="en-US" dirty="0" err="1"/>
                  <a:t>Recency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i="1" dirty="0" err="1"/>
                  <a:t>ItemRecall</a:t>
                </a:r>
                <a:r>
                  <a:rPr lang="en-US" i="1" dirty="0"/>
                  <a:t>(1,2,3)/</a:t>
                </a:r>
                <a:r>
                  <a:rPr lang="en-US" i="1" dirty="0" err="1"/>
                  <a:t>ItemRecall</a:t>
                </a:r>
                <a:r>
                  <a:rPr lang="en-US" i="1" dirty="0"/>
                  <a:t>(4, 5, 6)</a:t>
                </a:r>
              </a:p>
              <a:p>
                <a:pPr lvl="1"/>
                <a:r>
                  <a:rPr lang="en-US" i="1" dirty="0" err="1"/>
                  <a:t>PositionRecall</a:t>
                </a:r>
                <a:r>
                  <a:rPr lang="en-US" i="1" dirty="0"/>
                  <a:t>(1,2,3)/</a:t>
                </a:r>
                <a:r>
                  <a:rPr lang="en-US" i="1" dirty="0" err="1"/>
                  <a:t>PositionRecall</a:t>
                </a:r>
                <a:r>
                  <a:rPr lang="en-US" i="1" dirty="0"/>
                  <a:t>(4,5,6)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</m:oMath>
                </a14:m>
                <a:r>
                  <a:rPr lang="en-US" dirty="0"/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</m:oMath>
                </a14:m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5" t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2081-C19B-4182-AC87-EFBFD12D780C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169" y="381000"/>
            <a:ext cx="3611031" cy="27082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9744" y="3330570"/>
            <a:ext cx="3611031" cy="270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8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Nr.1 – Nr.400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2081-C19B-4182-AC87-EFBFD12D780C}" type="datetime1">
              <a:rPr lang="en-US" smtClean="0"/>
              <a:t>5/25/2016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00708"/>
            <a:ext cx="4763710" cy="357278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800708"/>
            <a:ext cx="4763710" cy="357278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6202" y="1870166"/>
            <a:ext cx="5779595" cy="433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4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informell_e.potx" id="{65ABE16A-7070-4245-ABE9-D75934EC0B3A}" vid="{013E0098-5A1A-4376-9C3C-AAAB173D56D1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uzh_praesentation_informell_16-9_e</Template>
  <TotalTime>0</TotalTime>
  <Words>895</Words>
  <Application>Microsoft Office PowerPoint</Application>
  <PresentationFormat>Widescreen</PresentationFormat>
  <Paragraphs>243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MS PGothic</vt:lpstr>
      <vt:lpstr>Arial</vt:lpstr>
      <vt:lpstr>Cambria Math</vt:lpstr>
      <vt:lpstr>UZH</vt:lpstr>
      <vt:lpstr>The Serial-Position Effect Thingy</vt:lpstr>
      <vt:lpstr>Item-Position Binding</vt:lpstr>
      <vt:lpstr>How we remember the features of the item</vt:lpstr>
      <vt:lpstr>Can we simulate this finding?</vt:lpstr>
      <vt:lpstr>PowerPoint Presentation</vt:lpstr>
      <vt:lpstr>Can we simulate this finding?</vt:lpstr>
      <vt:lpstr>Simulation Nr.1 – Nr.400</vt:lpstr>
      <vt:lpstr>Simulation Nr. 1</vt:lpstr>
      <vt:lpstr>Simulation Nr.1 – Nr.400</vt:lpstr>
      <vt:lpstr>Simulation Nr.1 – Nr.400</vt:lpstr>
      <vt:lpstr>Can we simulate this finding?</vt:lpstr>
      <vt:lpstr>Experiment I</vt:lpstr>
      <vt:lpstr>PowerPoint Presentation</vt:lpstr>
      <vt:lpstr>Experiment I</vt:lpstr>
      <vt:lpstr>Experiment I – Serial Position Effect</vt:lpstr>
      <vt:lpstr>Experiment I – Serial Position Effect</vt:lpstr>
      <vt:lpstr>Experiment I – Serial Position Effect</vt:lpstr>
      <vt:lpstr>Experiment I – Serial Position Effect</vt:lpstr>
      <vt:lpstr>Experiment I – Serial Position Effect</vt:lpstr>
      <vt:lpstr>Simulation – Transposition Gradient</vt:lpstr>
      <vt:lpstr>Experiment I – Transposition Gradient</vt:lpstr>
      <vt:lpstr>Experiment I – Transposition Gradient</vt:lpstr>
      <vt:lpstr>Experiment I – Serial Position Effect</vt:lpstr>
      <vt:lpstr>Experiment I – Serial Position Effect</vt:lpstr>
      <vt:lpstr>Experiment I – Serial Position Effect</vt:lpstr>
      <vt:lpstr>Experiment I – Serial Position Effect</vt:lpstr>
      <vt:lpstr>Experiment I – Serial Position Effect</vt:lpstr>
      <vt:lpstr>Experiment I – Serial Position Effect</vt:lpstr>
    </vt:vector>
  </TitlesOfParts>
  <Manager/>
  <Company>Universität Zürich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the title of the presentation here</dc:title>
  <dc:subject/>
  <dc:creator>Aicey</dc:creator>
  <cp:keywords/>
  <dc:description>Vorlage uzh_praesentationen_16:9_informell_e MSO2016 v3 11.02.2016</dc:description>
  <cp:lastModifiedBy>Aicey</cp:lastModifiedBy>
  <cp:revision>175</cp:revision>
  <dcterms:created xsi:type="dcterms:W3CDTF">2016-05-24T22:57:24Z</dcterms:created>
  <dcterms:modified xsi:type="dcterms:W3CDTF">2016-05-25T06:39:51Z</dcterms:modified>
  <cp:category/>
</cp:coreProperties>
</file>