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4971-0BAF-45A6-8202-39144CED711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2F60-18C0-4D3C-AC70-D6793940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5350" y="6969453"/>
            <a:ext cx="2947596" cy="2097741"/>
            <a:chOff x="6866966" y="3047454"/>
            <a:chExt cx="2947596" cy="2097741"/>
          </a:xfrm>
        </p:grpSpPr>
        <p:sp>
          <p:nvSpPr>
            <p:cNvPr id="19" name="Rectangle 18"/>
            <p:cNvSpPr/>
            <p:nvPr/>
          </p:nvSpPr>
          <p:spPr>
            <a:xfrm>
              <a:off x="6866966" y="3047454"/>
              <a:ext cx="2947596" cy="20977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55225" y="3908065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bbb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56013" y="4405146"/>
            <a:ext cx="2947596" cy="2097741"/>
            <a:chOff x="6866966" y="3047454"/>
            <a:chExt cx="2947596" cy="2097741"/>
          </a:xfrm>
        </p:grpSpPr>
        <p:sp>
          <p:nvSpPr>
            <p:cNvPr id="16" name="Rectangle 15"/>
            <p:cNvSpPr/>
            <p:nvPr/>
          </p:nvSpPr>
          <p:spPr>
            <a:xfrm>
              <a:off x="6866966" y="3047454"/>
              <a:ext cx="2947596" cy="20977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5225" y="3908065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2+1 = 3?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76344" y="3198764"/>
            <a:ext cx="2947596" cy="2097741"/>
            <a:chOff x="6866966" y="3047454"/>
            <a:chExt cx="2947596" cy="2097741"/>
          </a:xfrm>
        </p:grpSpPr>
        <p:sp>
          <p:nvSpPr>
            <p:cNvPr id="28" name="Rectangle 27"/>
            <p:cNvSpPr/>
            <p:nvPr/>
          </p:nvSpPr>
          <p:spPr>
            <a:xfrm>
              <a:off x="6866966" y="3047454"/>
              <a:ext cx="2947596" cy="20977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5225" y="3908065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90805" y="1719587"/>
            <a:ext cx="2947596" cy="2097741"/>
            <a:chOff x="6866966" y="3047454"/>
            <a:chExt cx="2947596" cy="2097741"/>
          </a:xfrm>
        </p:grpSpPr>
        <p:sp>
          <p:nvSpPr>
            <p:cNvPr id="13" name="Rectangle 12"/>
            <p:cNvSpPr/>
            <p:nvPr/>
          </p:nvSpPr>
          <p:spPr>
            <a:xfrm>
              <a:off x="6866966" y="3047454"/>
              <a:ext cx="2947596" cy="20977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55225" y="3908065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3+7 = 11?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5346" y="0"/>
            <a:ext cx="2947596" cy="2097741"/>
            <a:chOff x="903642" y="602428"/>
            <a:chExt cx="2947596" cy="2097741"/>
          </a:xfrm>
        </p:grpSpPr>
        <p:sp>
          <p:nvSpPr>
            <p:cNvPr id="4" name="Rectangle 3"/>
            <p:cNvSpPr/>
            <p:nvPr/>
          </p:nvSpPr>
          <p:spPr>
            <a:xfrm>
              <a:off x="903642" y="602428"/>
              <a:ext cx="2947596" cy="20977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5967" y="1011219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</a:t>
              </a:r>
              <a:r>
                <a:rPr lang="en-US" dirty="0" err="1" smtClean="0">
                  <a:solidFill>
                    <a:schemeClr val="tx1"/>
                  </a:solidFill>
                </a:rPr>
                <a:t>aa</a:t>
              </a:r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bbb</a:t>
              </a:r>
              <a:r>
                <a:rPr lang="en-US" dirty="0" smtClean="0">
                  <a:solidFill>
                    <a:schemeClr val="tx1"/>
                  </a:solidFill>
                </a:rPr>
                <a:t>	ccc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5967" y="1945498"/>
              <a:ext cx="2571078" cy="37651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</a:t>
              </a:r>
              <a:r>
                <a:rPr lang="en-US" dirty="0" err="1" smtClean="0">
                  <a:solidFill>
                    <a:schemeClr val="tx1"/>
                  </a:solidFill>
                </a:rPr>
                <a:t>dd</a:t>
              </a:r>
              <a:r>
                <a:rPr lang="en-US" dirty="0" smtClean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eee</a:t>
              </a:r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ggg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71450" y="2553771"/>
            <a:ext cx="6960872" cy="71617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43418" y="6649820"/>
            <a:ext cx="271932" cy="3175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29050" y="597049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seconds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154643" y="2198470"/>
            <a:ext cx="5810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35668" y="2198470"/>
            <a:ext cx="0" cy="302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154643" y="5227955"/>
            <a:ext cx="5810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40468" y="3436720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seconds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27026" y="8206581"/>
            <a:ext cx="25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screen until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 participants, 480 trials per participant (two sessions)</a:t>
            </a:r>
          </a:p>
          <a:p>
            <a:r>
              <a:rPr lang="en-US" dirty="0" smtClean="0"/>
              <a:t>Simultaneous presentation of two lists, each list consisted of 3 words.</a:t>
            </a:r>
          </a:p>
          <a:p>
            <a:r>
              <a:rPr lang="en-US" dirty="0" smtClean="0"/>
              <a:t>After 4 seconds of stimuli display, one frame (green or red) were presented for 6 seconds indicating the relevant list.</a:t>
            </a:r>
          </a:p>
          <a:p>
            <a:r>
              <a:rPr lang="en-US" dirty="0" smtClean="0"/>
              <a:t>Depending on the condition, 2-4 arithmetic equations appeared in the center of the relevant frame. Participants had to judge if the arithmetic equation is correct or wrong in 1.25 seconds.</a:t>
            </a:r>
          </a:p>
          <a:p>
            <a:r>
              <a:rPr lang="en-US" dirty="0" smtClean="0"/>
              <a:t>The equations were evenly spread across the 6 seconds retention interval, e.g., with two arithmetic equations, the one set of the equations were at 0 seconds and 3 seconds during the retention interval.</a:t>
            </a:r>
          </a:p>
          <a:p>
            <a:r>
              <a:rPr lang="en-US" dirty="0" smtClean="0"/>
              <a:t>Number of arithmetic equations were randomized within sessions (non-blocked).</a:t>
            </a:r>
          </a:p>
          <a:p>
            <a:r>
              <a:rPr lang="en-US" dirty="0" smtClean="0"/>
              <a:t>Probe types are: 50% positive probe, 25% new probe, 25% intrusion probe.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7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 against cognitive load effect on PC nor RT:</a:t>
            </a:r>
            <a:br>
              <a:rPr lang="en-US" dirty="0" smtClean="0"/>
            </a:br>
            <a:r>
              <a:rPr lang="en-US" dirty="0" smtClean="0"/>
              <a:t>[1] </a:t>
            </a:r>
            <a:r>
              <a:rPr lang="en-US" dirty="0" err="1" smtClean="0"/>
              <a:t>CLOperations</a:t>
            </a:r>
            <a:r>
              <a:rPr lang="en-US" dirty="0" smtClean="0"/>
              <a:t> + ID                                      : 0.05832249   ±0.97%</a:t>
            </a:r>
            <a:br>
              <a:rPr lang="en-US" dirty="0" smtClean="0"/>
            </a:br>
            <a:r>
              <a:rPr lang="en-US" dirty="0" smtClean="0"/>
              <a:t>Against PC ~ ID </a:t>
            </a:r>
            <a:br>
              <a:rPr lang="en-US" dirty="0" smtClean="0"/>
            </a:br>
            <a:r>
              <a:rPr lang="en-US" dirty="0" smtClean="0"/>
              <a:t>[1] </a:t>
            </a:r>
            <a:r>
              <a:rPr lang="en-US" dirty="0" err="1" smtClean="0"/>
              <a:t>CLOperations</a:t>
            </a:r>
            <a:r>
              <a:rPr lang="en-US" dirty="0" smtClean="0"/>
              <a:t> + ID                                      : 0.08497605   ±0.62%</a:t>
            </a:r>
            <a:br>
              <a:rPr lang="en-US" dirty="0" smtClean="0"/>
            </a:br>
            <a:r>
              <a:rPr lang="en-US" dirty="0" smtClean="0"/>
              <a:t>Against RT ~ ID </a:t>
            </a:r>
          </a:p>
          <a:p>
            <a:r>
              <a:rPr lang="en-US" dirty="0" smtClean="0"/>
              <a:t>But supports an effect on probe type:</a:t>
            </a:r>
            <a:br>
              <a:rPr lang="en-US" dirty="0" smtClean="0"/>
            </a:br>
            <a:r>
              <a:rPr lang="en-US" dirty="0" smtClean="0"/>
              <a:t>[2] </a:t>
            </a:r>
            <a:r>
              <a:rPr lang="en-US" dirty="0" err="1" smtClean="0"/>
              <a:t>ProbeType</a:t>
            </a:r>
            <a:r>
              <a:rPr lang="en-US" dirty="0" smtClean="0"/>
              <a:t> + ID                                         : 1.850629e+14 ±0.94%</a:t>
            </a:r>
            <a:br>
              <a:rPr lang="en-US" dirty="0" smtClean="0"/>
            </a:br>
            <a:r>
              <a:rPr lang="en-US" dirty="0" smtClean="0"/>
              <a:t>Against PC ~ ID</a:t>
            </a:r>
            <a:br>
              <a:rPr lang="en-US" dirty="0" smtClean="0"/>
            </a:br>
            <a:r>
              <a:rPr lang="en-US" dirty="0" smtClean="0"/>
              <a:t>[2] </a:t>
            </a:r>
            <a:r>
              <a:rPr lang="en-US" dirty="0" err="1" smtClean="0"/>
              <a:t>ProbeType</a:t>
            </a:r>
            <a:r>
              <a:rPr lang="en-US" dirty="0" smtClean="0"/>
              <a:t> + ID                                         : 119615556124 ±1.02%</a:t>
            </a:r>
            <a:br>
              <a:rPr lang="en-US" dirty="0" smtClean="0"/>
            </a:br>
            <a:r>
              <a:rPr lang="en-US" dirty="0" smtClean="0"/>
              <a:t>Against RT ~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figures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8903"/>
            <a:ext cx="5181600" cy="41447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8903"/>
            <a:ext cx="5181600" cy="41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1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Experiment Info</vt:lpstr>
      <vt:lpstr>Results</vt:lpstr>
      <vt:lpstr>Shiny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Hsuan-Yu Lin</dc:creator>
  <cp:lastModifiedBy>Hsuan-Yu Lin</cp:lastModifiedBy>
  <cp:revision>3</cp:revision>
  <dcterms:created xsi:type="dcterms:W3CDTF">2018-01-24T11:35:59Z</dcterms:created>
  <dcterms:modified xsi:type="dcterms:W3CDTF">2018-01-24T11:53:56Z</dcterms:modified>
</cp:coreProperties>
</file>