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88" r:id="rId5"/>
    <p:sldId id="261" r:id="rId6"/>
    <p:sldId id="279" r:id="rId7"/>
    <p:sldId id="280" r:id="rId8"/>
    <p:sldId id="281" r:id="rId9"/>
    <p:sldId id="282" r:id="rId10"/>
    <p:sldId id="283" r:id="rId11"/>
    <p:sldId id="278" r:id="rId12"/>
    <p:sldId id="265" r:id="rId13"/>
    <p:sldId id="266" r:id="rId14"/>
    <p:sldId id="286" r:id="rId15"/>
    <p:sldId id="287" r:id="rId16"/>
    <p:sldId id="262" r:id="rId17"/>
    <p:sldId id="263" r:id="rId18"/>
    <p:sldId id="285" r:id="rId19"/>
    <p:sldId id="284" r:id="rId20"/>
    <p:sldId id="269" r:id="rId21"/>
    <p:sldId id="277" r:id="rId22"/>
    <p:sldId id="276" r:id="rId2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j5GdbxsaFl02bTEFBl/9s84/Z/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974" autoAdjust="0"/>
  </p:normalViewPr>
  <p:slideViewPr>
    <p:cSldViewPr snapToGrid="0">
      <p:cViewPr varScale="1">
        <p:scale>
          <a:sx n="67" d="100"/>
          <a:sy n="67" d="100"/>
        </p:scale>
        <p:origin x="126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461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64173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33865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39970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93896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80554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3213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기존 함수로 되어있던 시나리오를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시나리오 객체를 상속받도록 구조 변경하여서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새로운 시나리오 생성 시에도</a:t>
            </a:r>
            <a:r>
              <a:rPr lang="en-US" altLang="ko-KR" dirty="0"/>
              <a:t>, </a:t>
            </a:r>
            <a:r>
              <a:rPr lang="ko-KR" altLang="en-US" dirty="0"/>
              <a:t>새로 들어온 애들만 빌드 되게끔 최적화 </a:t>
            </a:r>
            <a:r>
              <a:rPr lang="en-US" altLang="ko-KR" dirty="0"/>
              <a:t>(</a:t>
            </a:r>
            <a:r>
              <a:rPr lang="ko-KR" altLang="en-US" dirty="0"/>
              <a:t>애초에 다른 파일로 </a:t>
            </a:r>
            <a:r>
              <a:rPr lang="ko-KR" altLang="en-US" dirty="0" err="1"/>
              <a:t>뺴져서</a:t>
            </a:r>
            <a:r>
              <a:rPr lang="ko-KR" altLang="en-US" dirty="0"/>
              <a:t> </a:t>
            </a:r>
            <a:r>
              <a:rPr lang="en-US" altLang="ko-KR" dirty="0"/>
              <a:t>obj </a:t>
            </a:r>
            <a:r>
              <a:rPr lang="ko-KR" altLang="en-US" dirty="0"/>
              <a:t>없어서 다시 </a:t>
            </a:r>
            <a:r>
              <a:rPr lang="ko-KR" altLang="en-US" dirty="0" err="1"/>
              <a:t>빌드하게끔댐</a:t>
            </a:r>
            <a:r>
              <a:rPr lang="en-US" altLang="ko-KR" dirty="0"/>
              <a:t>)</a:t>
            </a: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87671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6924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72720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99462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6551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4669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4664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e0f3fcc37e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2e0f3fcc37e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e0f3fcc37e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2e0f3fcc37e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2007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77950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4664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body" idx="1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sz="15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/>
          <p:nvPr/>
        </p:nvSpPr>
        <p:spPr>
          <a:xfrm>
            <a:off x="618827" y="321810"/>
            <a:ext cx="179427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-KR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your value </a:t>
            </a:r>
            <a:endParaRPr sz="16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4;p6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5" name="Google Shape;15;p6"/>
          <p:cNvGrpSpPr/>
          <p:nvPr/>
        </p:nvGrpSpPr>
        <p:grpSpPr>
          <a:xfrm>
            <a:off x="1107692" y="1513269"/>
            <a:ext cx="6785846" cy="3239999"/>
            <a:chOff x="900000" y="1513268"/>
            <a:chExt cx="5513500" cy="3239999"/>
          </a:xfrm>
        </p:grpSpPr>
        <p:grpSp>
          <p:nvGrpSpPr>
            <p:cNvPr id="16" name="Google Shape;16;p6"/>
            <p:cNvGrpSpPr/>
            <p:nvPr/>
          </p:nvGrpSpPr>
          <p:grpSpPr>
            <a:xfrm>
              <a:off x="900000" y="1513268"/>
              <a:ext cx="180000" cy="3239999"/>
              <a:chOff x="900000" y="1513268"/>
              <a:chExt cx="180000" cy="3239999"/>
            </a:xfrm>
          </p:grpSpPr>
          <p:sp>
            <p:nvSpPr>
              <p:cNvPr id="17" name="Google Shape;17;p6"/>
              <p:cNvSpPr/>
              <p:nvPr/>
            </p:nvSpPr>
            <p:spPr>
              <a:xfrm>
                <a:off x="9000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" name="Google Shape;18;p6"/>
              <p:cNvSpPr/>
              <p:nvPr/>
            </p:nvSpPr>
            <p:spPr>
              <a:xfrm rot="10800000">
                <a:off x="9000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9" name="Google Shape;19;p6"/>
            <p:cNvGrpSpPr/>
            <p:nvPr/>
          </p:nvGrpSpPr>
          <p:grpSpPr>
            <a:xfrm>
              <a:off x="900000" y="1513268"/>
              <a:ext cx="5513500" cy="3239999"/>
              <a:chOff x="900000" y="1513268"/>
              <a:chExt cx="5513500" cy="3239999"/>
            </a:xfrm>
          </p:grpSpPr>
          <p:sp>
            <p:nvSpPr>
              <p:cNvPr id="20" name="Google Shape;20;p6"/>
              <p:cNvSpPr/>
              <p:nvPr/>
            </p:nvSpPr>
            <p:spPr>
              <a:xfrm>
                <a:off x="62335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05AB4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21" name="Google Shape;21;p6"/>
              <p:cNvGrpSpPr/>
              <p:nvPr/>
            </p:nvGrpSpPr>
            <p:grpSpPr>
              <a:xfrm>
                <a:off x="900000" y="1513269"/>
                <a:ext cx="5513500" cy="3239997"/>
                <a:chOff x="900000" y="1513269"/>
                <a:chExt cx="3240000" cy="3239997"/>
              </a:xfrm>
            </p:grpSpPr>
            <p:sp>
              <p:nvSpPr>
                <p:cNvPr id="22" name="Google Shape;22;p6"/>
                <p:cNvSpPr/>
                <p:nvPr/>
              </p:nvSpPr>
              <p:spPr>
                <a:xfrm rot="-5400000">
                  <a:off x="2430000" y="-16731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3" name="Google Shape;23;p6"/>
                <p:cNvSpPr/>
                <p:nvPr/>
              </p:nvSpPr>
              <p:spPr>
                <a:xfrm rot="5400000">
                  <a:off x="2430000" y="3043266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24" name="Google Shape;24;p6"/>
              <p:cNvSpPr/>
              <p:nvPr/>
            </p:nvSpPr>
            <p:spPr>
              <a:xfrm rot="10800000">
                <a:off x="62335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25" name="Google Shape;25;p6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슬라이드">
  <p:cSld name="1_제목 슬라이드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29" name="Google Shape;29;p7"/>
          <p:cNvGrpSpPr/>
          <p:nvPr/>
        </p:nvGrpSpPr>
        <p:grpSpPr>
          <a:xfrm>
            <a:off x="1107688" y="1500183"/>
            <a:ext cx="10145032" cy="3253087"/>
            <a:chOff x="899998" y="1500182"/>
            <a:chExt cx="5513503" cy="3253087"/>
          </a:xfrm>
        </p:grpSpPr>
        <p:sp>
          <p:nvSpPr>
            <p:cNvPr id="30" name="Google Shape;30;p7"/>
            <p:cNvSpPr/>
            <p:nvPr/>
          </p:nvSpPr>
          <p:spPr>
            <a:xfrm>
              <a:off x="899999" y="1513268"/>
              <a:ext cx="58695" cy="1080000"/>
            </a:xfrm>
            <a:prstGeom prst="rect">
              <a:avLst/>
            </a:prstGeom>
            <a:solidFill>
              <a:srgbClr val="005A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1" name="Google Shape;31;p7"/>
            <p:cNvGrpSpPr/>
            <p:nvPr/>
          </p:nvGrpSpPr>
          <p:grpSpPr>
            <a:xfrm>
              <a:off x="899998" y="1500182"/>
              <a:ext cx="5513503" cy="3253087"/>
              <a:chOff x="899998" y="1500182"/>
              <a:chExt cx="5513503" cy="3253087"/>
            </a:xfrm>
          </p:grpSpPr>
          <p:grpSp>
            <p:nvGrpSpPr>
              <p:cNvPr id="32" name="Google Shape;32;p7"/>
              <p:cNvGrpSpPr/>
              <p:nvPr/>
            </p:nvGrpSpPr>
            <p:grpSpPr>
              <a:xfrm>
                <a:off x="899998" y="1500182"/>
                <a:ext cx="5513503" cy="3253087"/>
                <a:chOff x="899999" y="1500182"/>
                <a:chExt cx="3240002" cy="3253087"/>
              </a:xfrm>
            </p:grpSpPr>
            <p:sp>
              <p:nvSpPr>
                <p:cNvPr id="33" name="Google Shape;33;p7"/>
                <p:cNvSpPr/>
                <p:nvPr/>
              </p:nvSpPr>
              <p:spPr>
                <a:xfrm rot="-5400000">
                  <a:off x="1880752" y="519429"/>
                  <a:ext cx="108000" cy="2069506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4" name="Google Shape;34;p7"/>
                <p:cNvSpPr/>
                <p:nvPr/>
              </p:nvSpPr>
              <p:spPr>
                <a:xfrm rot="5400000">
                  <a:off x="3051247" y="3664515"/>
                  <a:ext cx="108000" cy="2069507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35" name="Google Shape;35;p7"/>
              <p:cNvSpPr/>
              <p:nvPr/>
            </p:nvSpPr>
            <p:spPr>
              <a:xfrm rot="10800000">
                <a:off x="6354805" y="3673267"/>
                <a:ext cx="58695" cy="108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>
  <p:cSld name="2_제목 슬라이드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/>
          <p:nvPr/>
        </p:nvSpPr>
        <p:spPr>
          <a:xfrm>
            <a:off x="373750" y="327899"/>
            <a:ext cx="232230" cy="635235"/>
          </a:xfrm>
          <a:prstGeom prst="rect">
            <a:avLst/>
          </a:prstGeom>
          <a:solidFill>
            <a:srgbClr val="005A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40" name="Google Shape;40;p8"/>
          <p:cNvCxnSpPr/>
          <p:nvPr/>
        </p:nvCxnSpPr>
        <p:spPr>
          <a:xfrm>
            <a:off x="720725" y="960002"/>
            <a:ext cx="11471275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>
            <a:spLocks noGrp="1"/>
          </p:cNvSpPr>
          <p:nvPr>
            <p:ph type="body" idx="1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endParaRPr/>
          </a:p>
        </p:txBody>
      </p:sp>
      <p:sp>
        <p:nvSpPr>
          <p:cNvPr id="47" name="Google Shape;47;p1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Better</a:t>
            </a:r>
            <a:r>
              <a:rPr lang="ko-KR" altLang="en-US" dirty="0"/>
              <a:t> </a:t>
            </a:r>
            <a:r>
              <a:rPr lang="en-US" altLang="ko-KR" dirty="0"/>
              <a:t>Code</a:t>
            </a:r>
            <a:r>
              <a:rPr lang="ko-KR" altLang="en-US" dirty="0"/>
              <a:t> </a:t>
            </a:r>
            <a:r>
              <a:rPr lang="en-US" altLang="ko-KR" dirty="0"/>
              <a:t>B</a:t>
            </a:r>
            <a:r>
              <a:rPr lang="ko-KR" altLang="en-US" dirty="0"/>
              <a:t>조</a:t>
            </a:r>
            <a:endParaRPr dirty="0"/>
          </a:p>
        </p:txBody>
      </p:sp>
      <p:sp>
        <p:nvSpPr>
          <p:cNvPr id="48" name="Google Shape;48;p1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US" dirty="0"/>
              <a:t>CRA </a:t>
            </a:r>
            <a:r>
              <a:rPr lang="ko-KR" altLang="en-US" dirty="0"/>
              <a:t>과정 프로젝트</a:t>
            </a:r>
            <a:endParaRPr dirty="0"/>
          </a:p>
        </p:txBody>
      </p:sp>
      <p:sp>
        <p:nvSpPr>
          <p:cNvPr id="49" name="Google Shape;49;p1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rPr lang="en-US" dirty="0"/>
              <a:t>2024-06-10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Test Mock </a:t>
            </a:r>
            <a:r>
              <a:rPr lang="ko-KR" altLang="en-US" dirty="0"/>
              <a:t>적용 사례</a:t>
            </a:r>
            <a:r>
              <a:rPr lang="en-US" altLang="ko-KR" dirty="0"/>
              <a:t>(Shell Test)</a:t>
            </a:r>
            <a:endParaRPr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662611EF-2332-4718-9F4E-EAEFC09B2ED7}"/>
              </a:ext>
            </a:extLst>
          </p:cNvPr>
          <p:cNvGrpSpPr/>
          <p:nvPr/>
        </p:nvGrpSpPr>
        <p:grpSpPr>
          <a:xfrm>
            <a:off x="335066" y="2632828"/>
            <a:ext cx="11615226" cy="3966843"/>
            <a:chOff x="506516" y="2632828"/>
            <a:chExt cx="11615226" cy="396684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D214AB3-37DA-48FD-BEC3-6B917A836C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1759" y="2929862"/>
              <a:ext cx="6480000" cy="87348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425E56D5-DA73-483A-B5FE-4F252704D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9379" y="4276725"/>
              <a:ext cx="6480000" cy="832852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CD27AC25-CBD7-4F17-BDAD-283B98ED8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6516" y="5556796"/>
              <a:ext cx="6480000" cy="1042875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6A2BBEE-C0A8-462F-BFED-7EEDA52EF02E}"/>
                </a:ext>
              </a:extLst>
            </p:cNvPr>
            <p:cNvSpPr txBox="1"/>
            <p:nvPr/>
          </p:nvSpPr>
          <p:spPr>
            <a:xfrm>
              <a:off x="521759" y="2632828"/>
              <a:ext cx="15908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highlight>
                    <a:srgbClr val="FFFF00"/>
                  </a:highlight>
                </a:rPr>
                <a:t>Ssd_test.cpp</a:t>
              </a:r>
              <a:endParaRPr lang="ko-KR" altLang="en-US" sz="1600" b="1" dirty="0">
                <a:highlight>
                  <a:srgbClr val="FFFF00"/>
                </a:highlight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056A205-D790-43EF-96A4-7CA9B0045073}"/>
                </a:ext>
              </a:extLst>
            </p:cNvPr>
            <p:cNvSpPr txBox="1"/>
            <p:nvPr/>
          </p:nvSpPr>
          <p:spPr>
            <a:xfrm>
              <a:off x="506516" y="3989518"/>
              <a:ext cx="15908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highlight>
                    <a:srgbClr val="FFFF00"/>
                  </a:highlight>
                </a:rPr>
                <a:t>Ssd_test.cpp</a:t>
              </a:r>
              <a:endParaRPr lang="ko-KR" altLang="en-US" sz="1600" b="1" dirty="0">
                <a:highlight>
                  <a:srgbClr val="FFFF00"/>
                </a:highligh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106A7D8-2A5D-4404-8FF5-0A78C6D1F644}"/>
                </a:ext>
              </a:extLst>
            </p:cNvPr>
            <p:cNvSpPr txBox="1"/>
            <p:nvPr/>
          </p:nvSpPr>
          <p:spPr>
            <a:xfrm>
              <a:off x="506516" y="5257911"/>
              <a:ext cx="15908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highlight>
                    <a:srgbClr val="FFFF00"/>
                  </a:highlight>
                </a:rPr>
                <a:t>Ssd_test.cpp</a:t>
              </a:r>
              <a:endParaRPr lang="ko-KR" altLang="en-US" sz="1600" b="1" dirty="0">
                <a:highlight>
                  <a:srgbClr val="FFFF00"/>
                </a:highlight>
              </a:endParaRPr>
            </a:p>
          </p:txBody>
        </p:sp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A43DE5DB-8DBB-4303-A588-0E9B9C6C2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15054" y="2929862"/>
              <a:ext cx="4806688" cy="1059656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5646403-5900-46E0-B3A3-F7DAA650ACC5}"/>
                </a:ext>
              </a:extLst>
            </p:cNvPr>
            <p:cNvSpPr txBox="1"/>
            <p:nvPr/>
          </p:nvSpPr>
          <p:spPr>
            <a:xfrm>
              <a:off x="7315054" y="2632828"/>
              <a:ext cx="15908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err="1">
                  <a:highlight>
                    <a:srgbClr val="FFFF00"/>
                  </a:highlight>
                </a:rPr>
                <a:t>SsdApi.h</a:t>
              </a:r>
              <a:endParaRPr lang="ko-KR" altLang="en-US" sz="1600" b="1" dirty="0">
                <a:highlight>
                  <a:srgbClr val="FFFF00"/>
                </a:highlight>
              </a:endParaRPr>
            </a:p>
          </p:txBody>
        </p:sp>
      </p:grpSp>
      <p:sp>
        <p:nvSpPr>
          <p:cNvPr id="29" name="Google Shape;60;p3">
            <a:extLst>
              <a:ext uri="{FF2B5EF4-FFF2-40B4-BE49-F238E27FC236}">
                <a16:creationId xmlns:a16="http://schemas.microsoft.com/office/drawing/2014/main" id="{51F44DEF-DD39-4A5F-A65A-584B026E3D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0" indent="-457200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-US" altLang="ko-KR" dirty="0" err="1"/>
              <a:t>Ssd</a:t>
            </a:r>
            <a:r>
              <a:rPr lang="ko-KR" altLang="en-US" dirty="0"/>
              <a:t>를 </a:t>
            </a:r>
            <a:r>
              <a:rPr lang="en-US" altLang="ko-KR" dirty="0"/>
              <a:t>mocking </a:t>
            </a:r>
            <a:r>
              <a:rPr lang="ko-KR" altLang="en-US" dirty="0"/>
              <a:t>하여 </a:t>
            </a:r>
            <a:r>
              <a:rPr lang="en-US" altLang="ko-KR" dirty="0" err="1"/>
              <a:t>Ssd</a:t>
            </a:r>
            <a:r>
              <a:rPr lang="en-US" altLang="ko-KR" dirty="0"/>
              <a:t> </a:t>
            </a:r>
            <a:r>
              <a:rPr lang="ko-KR" altLang="en-US" dirty="0"/>
              <a:t>개발 전에 미리 </a:t>
            </a:r>
            <a:r>
              <a:rPr lang="en-US" altLang="ko-KR" dirty="0"/>
              <a:t>shell </a:t>
            </a:r>
            <a:r>
              <a:rPr lang="ko-KR" altLang="en-US" dirty="0"/>
              <a:t>개발 가능</a:t>
            </a:r>
            <a:endParaRPr lang="en-US" altLang="ko-KR" dirty="0"/>
          </a:p>
          <a:p>
            <a:pPr marL="1092200" lvl="1" indent="-457200">
              <a:lnSpc>
                <a:spcPct val="150000"/>
              </a:lnSpc>
              <a:spcBef>
                <a:spcPts val="0"/>
              </a:spcBef>
              <a:buSzPts val="2800"/>
              <a:buFont typeface="Wingdings" panose="05000000000000000000" pitchFamily="2" charset="2"/>
              <a:buChar char="Ø"/>
            </a:pPr>
            <a:r>
              <a:rPr lang="en-US" altLang="ko-KR" sz="1800" dirty="0" err="1"/>
              <a:t>Fullwrite</a:t>
            </a:r>
            <a:r>
              <a:rPr lang="ko-KR" altLang="en-US" sz="1800" dirty="0"/>
              <a:t>의 경우에서 </a:t>
            </a:r>
            <a:r>
              <a:rPr lang="en-US" altLang="ko-KR" sz="1800" dirty="0"/>
              <a:t>Times(100) </a:t>
            </a:r>
            <a:r>
              <a:rPr lang="ko-KR" altLang="en-US" sz="1800" dirty="0"/>
              <a:t>으로 </a:t>
            </a:r>
            <a:r>
              <a:rPr lang="en-US" altLang="ko-KR" sz="1800" dirty="0"/>
              <a:t>write 100</a:t>
            </a:r>
            <a:r>
              <a:rPr lang="ko-KR" altLang="en-US" sz="1800" dirty="0"/>
              <a:t>회 호출 확인</a:t>
            </a:r>
            <a:endParaRPr sz="18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3410000-0025-4ACB-A4B3-7592D108CC86}"/>
              </a:ext>
            </a:extLst>
          </p:cNvPr>
          <p:cNvCxnSpPr>
            <a:cxnSpLocks/>
          </p:cNvCxnSpPr>
          <p:nvPr/>
        </p:nvCxnSpPr>
        <p:spPr>
          <a:xfrm>
            <a:off x="3449462" y="5866238"/>
            <a:ext cx="885825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2C711FF-91A0-4CCF-8277-44A7C7FBAB64}"/>
              </a:ext>
            </a:extLst>
          </p:cNvPr>
          <p:cNvSpPr txBox="1"/>
          <p:nvPr/>
        </p:nvSpPr>
        <p:spPr>
          <a:xfrm>
            <a:off x="4335285" y="5715000"/>
            <a:ext cx="2411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write </a:t>
            </a:r>
            <a:r>
              <a:rPr lang="ko-KR" altLang="en-US" dirty="0">
                <a:solidFill>
                  <a:schemeClr val="bg1"/>
                </a:solidFill>
              </a:rPr>
              <a:t>함수 </a:t>
            </a:r>
            <a:r>
              <a:rPr lang="en-US" altLang="ko-KR" dirty="0">
                <a:solidFill>
                  <a:schemeClr val="bg1"/>
                </a:solidFill>
              </a:rPr>
              <a:t>call 100</a:t>
            </a:r>
            <a:r>
              <a:rPr lang="ko-KR" altLang="en-US" dirty="0">
                <a:solidFill>
                  <a:schemeClr val="bg1"/>
                </a:solidFill>
              </a:rPr>
              <a:t>회 </a:t>
            </a:r>
            <a:r>
              <a:rPr lang="en-US" altLang="ko-KR" dirty="0">
                <a:solidFill>
                  <a:schemeClr val="bg1"/>
                </a:solidFill>
              </a:rPr>
              <a:t>setting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6D11339-2D54-436F-8F02-85B0469E1E37}"/>
              </a:ext>
            </a:extLst>
          </p:cNvPr>
          <p:cNvCxnSpPr>
            <a:cxnSpLocks/>
          </p:cNvCxnSpPr>
          <p:nvPr/>
        </p:nvCxnSpPr>
        <p:spPr>
          <a:xfrm>
            <a:off x="3116087" y="4383315"/>
            <a:ext cx="61771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991F7F-52E6-4109-B277-246340C02E06}"/>
              </a:ext>
            </a:extLst>
          </p:cNvPr>
          <p:cNvSpPr txBox="1"/>
          <p:nvPr/>
        </p:nvSpPr>
        <p:spPr>
          <a:xfrm>
            <a:off x="3714750" y="4241602"/>
            <a:ext cx="335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실제 </a:t>
            </a:r>
            <a:r>
              <a:rPr lang="en-US" altLang="ko-KR" dirty="0" err="1">
                <a:solidFill>
                  <a:schemeClr val="bg1"/>
                </a:solidFill>
              </a:rPr>
              <a:t>Ssd</a:t>
            </a:r>
            <a:r>
              <a:rPr lang="ko-KR" altLang="en-US" dirty="0">
                <a:solidFill>
                  <a:schemeClr val="bg1"/>
                </a:solidFill>
              </a:rPr>
              <a:t>가 아닌 </a:t>
            </a:r>
            <a:r>
              <a:rPr lang="en-US" altLang="ko-KR" dirty="0" err="1">
                <a:solidFill>
                  <a:schemeClr val="bg1"/>
                </a:solidFill>
              </a:rPr>
              <a:t>SsdMock</a:t>
            </a:r>
            <a:r>
              <a:rPr lang="en-US" altLang="ko-KR" dirty="0">
                <a:solidFill>
                  <a:schemeClr val="bg1"/>
                </a:solidFill>
              </a:rPr>
              <a:t> fixture </a:t>
            </a:r>
            <a:r>
              <a:rPr lang="ko-KR" altLang="en-US" dirty="0">
                <a:solidFill>
                  <a:schemeClr val="bg1"/>
                </a:solidFill>
              </a:rPr>
              <a:t>사용</a:t>
            </a:r>
            <a:r>
              <a:rPr lang="en-US" altLang="ko-KR" dirty="0">
                <a:solidFill>
                  <a:schemeClr val="bg1"/>
                </a:solidFill>
              </a:rPr>
              <a:t>  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729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Test Coverage</a:t>
            </a:r>
            <a:endParaRPr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B2737F3-19ED-4E30-BB0D-BEC94AED9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984" y="2485027"/>
            <a:ext cx="10076033" cy="1887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424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Design Pattern - Factory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AC4E903-C524-4409-8E4C-173ECF65F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251" y="2189601"/>
            <a:ext cx="1400175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03453D7-2565-4F45-9779-E9BD3112F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696" y="1577287"/>
            <a:ext cx="5111750" cy="440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A14CE10-5780-4DB1-BA7D-20B44A8ED202}"/>
              </a:ext>
            </a:extLst>
          </p:cNvPr>
          <p:cNvSpPr/>
          <p:nvPr/>
        </p:nvSpPr>
        <p:spPr>
          <a:xfrm>
            <a:off x="923925" y="1819275"/>
            <a:ext cx="1400175" cy="495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</a:rPr>
              <a:t>As-Is :</a:t>
            </a:r>
            <a:endParaRPr lang="ko-KR" altLang="en-US" sz="1800" b="1" dirty="0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6CA0A77-7243-41A9-A415-9C0FA577F937}"/>
              </a:ext>
            </a:extLst>
          </p:cNvPr>
          <p:cNvSpPr/>
          <p:nvPr/>
        </p:nvSpPr>
        <p:spPr>
          <a:xfrm>
            <a:off x="5064696" y="1819275"/>
            <a:ext cx="1400175" cy="495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</a:rPr>
              <a:t>To-Be :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917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Design Pattern - Singleton 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0A7D54-FA3B-4742-A8DA-1315D291A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44" y="1226432"/>
            <a:ext cx="4677428" cy="87642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F2BB54B-204A-4A3C-81E3-73AFB32210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8836" y="2902784"/>
            <a:ext cx="4972744" cy="183858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CD788ED-3C46-415B-A5B9-D15B6C0FBA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3734" y="4990851"/>
            <a:ext cx="4972744" cy="178142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5A405F1-98F9-4F9B-94D6-6AB06EEAA0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8836" y="1214823"/>
            <a:ext cx="4972744" cy="1438476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DBA2ADF8-4565-497B-939D-BBFC23C347BA}"/>
              </a:ext>
            </a:extLst>
          </p:cNvPr>
          <p:cNvSpPr/>
          <p:nvPr/>
        </p:nvSpPr>
        <p:spPr>
          <a:xfrm>
            <a:off x="5365320" y="1561549"/>
            <a:ext cx="663388" cy="20618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Google Shape;60;p3">
            <a:extLst>
              <a:ext uri="{FF2B5EF4-FFF2-40B4-BE49-F238E27FC236}">
                <a16:creationId xmlns:a16="http://schemas.microsoft.com/office/drawing/2014/main" id="{DA058F19-16AA-4486-ADD9-67024507160C}"/>
              </a:ext>
            </a:extLst>
          </p:cNvPr>
          <p:cNvSpPr txBox="1">
            <a:spLocks noGrp="1"/>
          </p:cNvSpPr>
          <p:nvPr/>
        </p:nvSpPr>
        <p:spPr>
          <a:xfrm>
            <a:off x="291894" y="2461033"/>
            <a:ext cx="5405120" cy="4135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177800" indent="0">
              <a:lnSpc>
                <a:spcPct val="150000"/>
              </a:lnSpc>
              <a:spcBef>
                <a:spcPts val="0"/>
              </a:spcBef>
              <a:buSzPts val="2800"/>
              <a:buNone/>
            </a:pPr>
            <a:r>
              <a:rPr lang="en-US" sz="1800" dirty="0"/>
              <a:t>Logger,</a:t>
            </a:r>
            <a:r>
              <a:rPr lang="ko-KR" altLang="en-US" sz="1800" dirty="0"/>
              <a:t> </a:t>
            </a:r>
            <a:r>
              <a:rPr lang="en-US" altLang="ko-KR" sz="1800" dirty="0" err="1"/>
              <a:t>TestShell</a:t>
            </a:r>
            <a:r>
              <a:rPr lang="en-US" altLang="ko-KR" sz="1800" dirty="0"/>
              <a:t>,</a:t>
            </a:r>
            <a:r>
              <a:rPr lang="ko-KR" altLang="en-US" sz="1800" dirty="0"/>
              <a:t> </a:t>
            </a:r>
            <a:r>
              <a:rPr lang="en-US" altLang="ko-KR" sz="1800" dirty="0" err="1"/>
              <a:t>TestScript</a:t>
            </a:r>
            <a:r>
              <a:rPr lang="ko-KR" altLang="en-US" sz="1800" dirty="0"/>
              <a:t>를 </a:t>
            </a:r>
            <a:r>
              <a:rPr lang="en-US" altLang="ko-KR" sz="1800" dirty="0"/>
              <a:t>Singleton</a:t>
            </a:r>
            <a:r>
              <a:rPr lang="ko-KR" altLang="en-US" sz="1800" dirty="0"/>
              <a:t>으로 만든다</a:t>
            </a:r>
            <a:r>
              <a:rPr lang="en-US" altLang="ko-KR" sz="1800" dirty="0"/>
              <a:t>.</a:t>
            </a:r>
          </a:p>
          <a:p>
            <a:pPr marL="177800" indent="0">
              <a:lnSpc>
                <a:spcPct val="150000"/>
              </a:lnSpc>
              <a:spcBef>
                <a:spcPts val="0"/>
              </a:spcBef>
              <a:buSzPts val="2800"/>
              <a:buNone/>
            </a:pPr>
            <a:r>
              <a:rPr lang="ko-KR" altLang="en-US" sz="1800" dirty="0"/>
              <a:t>모든 </a:t>
            </a:r>
            <a:r>
              <a:rPr lang="en-US" altLang="ko-KR" sz="1800" dirty="0"/>
              <a:t>test</a:t>
            </a:r>
            <a:r>
              <a:rPr lang="ko-KR" altLang="en-US" sz="1800" dirty="0"/>
              <a:t>시나리오 </a:t>
            </a:r>
            <a:r>
              <a:rPr lang="en-US" altLang="ko-KR" sz="1800" dirty="0"/>
              <a:t>(testapp1, testapp2, Write10AndCompare, Read10AndCompare) </a:t>
            </a:r>
            <a:r>
              <a:rPr lang="ko-KR" altLang="en-US" sz="1800" dirty="0"/>
              <a:t>및 </a:t>
            </a:r>
            <a:r>
              <a:rPr lang="en-US" altLang="ko-KR" sz="1800" dirty="0"/>
              <a:t>runner, logger</a:t>
            </a:r>
            <a:r>
              <a:rPr lang="ko-KR" altLang="en-US" sz="1800" dirty="0"/>
              <a:t>를 사용하는 모든 곳에서 호출되는 객체는 동일하다</a:t>
            </a:r>
            <a:r>
              <a:rPr lang="en-US" altLang="ko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9129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Refactoring</a:t>
            </a:r>
            <a:r>
              <a:rPr lang="ko-KR" altLang="en-US" dirty="0"/>
              <a:t> 사례 </a:t>
            </a:r>
            <a:r>
              <a:rPr lang="en-US" altLang="ko-KR" dirty="0"/>
              <a:t>1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79" y="1316376"/>
            <a:ext cx="11452229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0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§"/>
            </a:pPr>
            <a:r>
              <a:rPr lang="ko-KR" altLang="en-US" dirty="0"/>
              <a:t>팀 내 </a:t>
            </a:r>
            <a:r>
              <a:rPr lang="en-US" dirty="0"/>
              <a:t>Ground Rule</a:t>
            </a:r>
            <a:r>
              <a:rPr lang="ko-KR" altLang="en-US" dirty="0"/>
              <a:t>에 맞춰 진행된 사례</a:t>
            </a:r>
            <a:endParaRPr lang="en-US" altLang="ko-KR" dirty="0"/>
          </a:p>
          <a:p>
            <a:pPr marL="1092200" lvl="1" indent="-457200">
              <a:spcBef>
                <a:spcPts val="0"/>
              </a:spcBef>
              <a:buSzPts val="2800"/>
            </a:pPr>
            <a:r>
              <a:rPr lang="ko-KR" altLang="en-US" b="1" dirty="0"/>
              <a:t>중복 코드 제거 및 </a:t>
            </a:r>
            <a:r>
              <a:rPr lang="en-US" altLang="ko-KR" b="1" dirty="0"/>
              <a:t>inline </a:t>
            </a:r>
            <a:r>
              <a:rPr lang="ko-KR" altLang="en-US" b="1" dirty="0"/>
              <a:t>적용 </a:t>
            </a:r>
            <a:r>
              <a:rPr lang="ko-KR" altLang="en-US" dirty="0"/>
              <a:t>예시</a:t>
            </a:r>
            <a:r>
              <a:rPr lang="en-US" altLang="ko-KR" dirty="0"/>
              <a:t> – Buffer.cpp</a:t>
            </a:r>
            <a:r>
              <a:rPr lang="ko-KR" altLang="en-US" dirty="0"/>
              <a:t>의 </a:t>
            </a:r>
            <a:r>
              <a:rPr lang="en-US" altLang="ko-KR" dirty="0" err="1"/>
              <a:t>isEraseMergeable</a:t>
            </a:r>
            <a:r>
              <a:rPr lang="en-US" altLang="ko-KR" dirty="0"/>
              <a:t>() </a:t>
            </a:r>
          </a:p>
          <a:p>
            <a:pPr marL="635000" lvl="1" indent="0">
              <a:spcBef>
                <a:spcPts val="0"/>
              </a:spcBef>
              <a:buSzPts val="2800"/>
              <a:buNone/>
            </a:pPr>
            <a:endParaRPr lang="en-US" altLang="ko-KR" dirty="0"/>
          </a:p>
          <a:p>
            <a:pPr marL="1092200" lvl="1" indent="-457200">
              <a:spcBef>
                <a:spcPts val="0"/>
              </a:spcBef>
              <a:buSzPts val="2800"/>
            </a:pPr>
            <a:endParaRPr lang="en-US" altLang="ko-KR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3DF09D6-3035-4342-A30D-65962734A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91" y="2492210"/>
            <a:ext cx="5962209" cy="36671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7F2BD9D-AA0D-4BE6-9AD0-36CC6CF377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3253" y="2492210"/>
            <a:ext cx="5624955" cy="366712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2C9C49F1-039E-4A1B-83F4-AF088C4836FA}"/>
              </a:ext>
            </a:extLst>
          </p:cNvPr>
          <p:cNvSpPr/>
          <p:nvPr/>
        </p:nvSpPr>
        <p:spPr>
          <a:xfrm>
            <a:off x="471340" y="3223967"/>
            <a:ext cx="5552388" cy="6787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ED9F80-3364-4C9B-A535-D1FF4A7F646C}"/>
              </a:ext>
            </a:extLst>
          </p:cNvPr>
          <p:cNvSpPr/>
          <p:nvPr/>
        </p:nvSpPr>
        <p:spPr>
          <a:xfrm>
            <a:off x="471340" y="4977449"/>
            <a:ext cx="5552388" cy="6787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A5136B8-0018-43B0-AE2E-5B70B4E55B98}"/>
              </a:ext>
            </a:extLst>
          </p:cNvPr>
          <p:cNvSpPr/>
          <p:nvPr/>
        </p:nvSpPr>
        <p:spPr>
          <a:xfrm>
            <a:off x="6433253" y="5656179"/>
            <a:ext cx="5588671" cy="45392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2FC5ADC7-51B0-41A4-9E81-1DFD62FA0C8F}"/>
              </a:ext>
            </a:extLst>
          </p:cNvPr>
          <p:cNvSpPr/>
          <p:nvPr/>
        </p:nvSpPr>
        <p:spPr>
          <a:xfrm>
            <a:off x="5478544" y="4162572"/>
            <a:ext cx="1234912" cy="45392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Refactoring</a:t>
            </a:r>
            <a:r>
              <a:rPr lang="ko-KR" altLang="en-US" dirty="0"/>
              <a:t> 사례 </a:t>
            </a:r>
            <a:r>
              <a:rPr lang="en-US" altLang="ko-KR" dirty="0"/>
              <a:t>2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79" y="1316376"/>
            <a:ext cx="11452229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0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§"/>
            </a:pPr>
            <a:r>
              <a:rPr lang="ko-KR" altLang="en-US" dirty="0"/>
              <a:t>팀 내 </a:t>
            </a:r>
            <a:r>
              <a:rPr lang="en-US" dirty="0"/>
              <a:t>Ground Rule</a:t>
            </a:r>
            <a:r>
              <a:rPr lang="ko-KR" altLang="en-US" dirty="0"/>
              <a:t>에 맞춰 진행된 사례</a:t>
            </a:r>
            <a:endParaRPr lang="en-US" altLang="ko-KR" dirty="0"/>
          </a:p>
          <a:p>
            <a:pPr marL="1092200" lvl="1" indent="-457200">
              <a:spcBef>
                <a:spcPts val="0"/>
              </a:spcBef>
              <a:buSzPts val="2800"/>
            </a:pPr>
            <a:r>
              <a:rPr lang="ko-KR" altLang="en-US" dirty="0"/>
              <a:t>동일 함수 중복 </a:t>
            </a:r>
            <a:r>
              <a:rPr lang="en-US" altLang="ko-KR" dirty="0"/>
              <a:t>- </a:t>
            </a:r>
            <a:r>
              <a:rPr lang="en-US" altLang="ko-KR" b="1" i="0" dirty="0">
                <a:solidFill>
                  <a:srgbClr val="1F2328"/>
                </a:solidFill>
                <a:effectLst/>
                <a:latin typeface="-apple-system"/>
              </a:rPr>
              <a:t>extern</a:t>
            </a:r>
            <a:r>
              <a:rPr lang="ko-KR" altLang="en-US" b="1" i="0" dirty="0">
                <a:solidFill>
                  <a:srgbClr val="1F2328"/>
                </a:solidFill>
                <a:effectLst/>
                <a:latin typeface="-apple-system"/>
              </a:rPr>
              <a:t>으로 받아서 사용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하는 것으로 변경</a:t>
            </a:r>
            <a:endParaRPr lang="en-US" altLang="ko-KR" dirty="0"/>
          </a:p>
          <a:p>
            <a:pPr marL="635000" lvl="1" indent="0">
              <a:spcBef>
                <a:spcPts val="0"/>
              </a:spcBef>
              <a:buSzPts val="2800"/>
              <a:buNone/>
            </a:pPr>
            <a:endParaRPr lang="en-US" altLang="ko-KR" dirty="0"/>
          </a:p>
          <a:p>
            <a:pPr marL="1092200" lvl="1" indent="-457200">
              <a:spcBef>
                <a:spcPts val="0"/>
              </a:spcBef>
              <a:buSzPts val="2800"/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F1C551A-0855-4B4E-8C39-71B47D245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92" y="2403913"/>
            <a:ext cx="6010275" cy="27527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7BB5A4E-31E0-44C9-BF99-BB4E81240F21}"/>
              </a:ext>
            </a:extLst>
          </p:cNvPr>
          <p:cNvSpPr txBox="1"/>
          <p:nvPr/>
        </p:nvSpPr>
        <p:spPr>
          <a:xfrm>
            <a:off x="3377202" y="2742030"/>
            <a:ext cx="24865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+mn-ea"/>
                <a:ea typeface="+mn-ea"/>
              </a:rPr>
              <a:t>Buffer.cpp, Ssd.cpp</a:t>
            </a:r>
            <a:r>
              <a:rPr lang="ko-KR" altLang="en-US" sz="2000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en-US" altLang="ko-KR" sz="2000" dirty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ko-KR" altLang="en-US" sz="2000" dirty="0">
                <a:solidFill>
                  <a:srgbClr val="FF0000"/>
                </a:solidFill>
                <a:latin typeface="+mn-ea"/>
                <a:ea typeface="+mn-ea"/>
              </a:rPr>
              <a:t>동일 함수 중복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F134566-1445-4404-935A-B22CAE9A7B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4921" y="2695923"/>
            <a:ext cx="5633288" cy="4000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8EA0A7E-E57A-4D61-A5EB-735A1246FD25}"/>
              </a:ext>
            </a:extLst>
          </p:cNvPr>
          <p:cNvSpPr txBox="1"/>
          <p:nvPr/>
        </p:nvSpPr>
        <p:spPr>
          <a:xfrm>
            <a:off x="6332093" y="2295813"/>
            <a:ext cx="10743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+mn-ea"/>
                <a:ea typeface="+mn-ea"/>
              </a:rPr>
              <a:t>Ssd.cpp</a:t>
            </a:r>
            <a:endParaRPr lang="ko-KR" altLang="en-US" sz="20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1FAE10-C1FB-4607-B5A7-A8E06F015541}"/>
              </a:ext>
            </a:extLst>
          </p:cNvPr>
          <p:cNvSpPr txBox="1"/>
          <p:nvPr/>
        </p:nvSpPr>
        <p:spPr>
          <a:xfrm>
            <a:off x="6332093" y="3228945"/>
            <a:ext cx="13612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+mn-ea"/>
                <a:ea typeface="+mn-ea"/>
              </a:rPr>
              <a:t>Buffer.cpp</a:t>
            </a:r>
            <a:endParaRPr lang="ko-KR" altLang="en-US" sz="20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3D80D5F-6802-49B2-873D-4A762156C1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4921" y="3593591"/>
            <a:ext cx="5391150" cy="268605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0D9DA13-283B-4E11-A302-F4CEE525E080}"/>
              </a:ext>
            </a:extLst>
          </p:cNvPr>
          <p:cNvSpPr/>
          <p:nvPr/>
        </p:nvSpPr>
        <p:spPr>
          <a:xfrm>
            <a:off x="6424921" y="2730388"/>
            <a:ext cx="730023" cy="32196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817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Refactoring</a:t>
            </a:r>
            <a:r>
              <a:rPr lang="ko-KR" altLang="en-US" dirty="0"/>
              <a:t> 사례 </a:t>
            </a:r>
            <a:r>
              <a:rPr lang="en-US" altLang="ko-KR" dirty="0"/>
              <a:t>3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323175" y="1090132"/>
            <a:ext cx="1213906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0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§"/>
            </a:pPr>
            <a:r>
              <a:rPr lang="ko-KR" altLang="en-US" dirty="0"/>
              <a:t>팀 내 </a:t>
            </a:r>
            <a:r>
              <a:rPr lang="en-US" dirty="0"/>
              <a:t>Ground Rule</a:t>
            </a:r>
            <a:r>
              <a:rPr lang="ko-KR" altLang="en-US" dirty="0"/>
              <a:t>에 맞춰 진행된 사례</a:t>
            </a:r>
            <a:endParaRPr lang="en-US" altLang="ko-KR" dirty="0"/>
          </a:p>
          <a:p>
            <a:pPr marL="977900" lvl="1"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altLang="ko-KR" b="1" dirty="0"/>
              <a:t>Method</a:t>
            </a:r>
            <a:r>
              <a:rPr lang="ko-KR" altLang="en-US" b="1" dirty="0"/>
              <a:t> 역할 분리</a:t>
            </a:r>
            <a:r>
              <a:rPr lang="en-US" altLang="ko-KR" b="1" dirty="0"/>
              <a:t> </a:t>
            </a:r>
            <a:r>
              <a:rPr lang="en-US" altLang="ko-KR" dirty="0"/>
              <a:t>– </a:t>
            </a:r>
            <a:r>
              <a:rPr lang="en-US" altLang="ko-KR" dirty="0" err="1"/>
              <a:t>isEraseMerged</a:t>
            </a:r>
            <a:r>
              <a:rPr lang="en-US" altLang="ko-KR" dirty="0"/>
              <a:t>()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/>
              <a:t> </a:t>
            </a:r>
            <a:r>
              <a:rPr lang="en-US" altLang="ko-KR" dirty="0" err="1"/>
              <a:t>isWriteErasable</a:t>
            </a:r>
            <a:r>
              <a:rPr lang="en-US" altLang="ko-KR" dirty="0"/>
              <a:t>(), </a:t>
            </a:r>
            <a:r>
              <a:rPr lang="en-US" altLang="ko-KR" dirty="0" err="1"/>
              <a:t>isEraseMergeable</a:t>
            </a:r>
            <a:r>
              <a:rPr lang="en-US" altLang="ko-KR" dirty="0"/>
              <a:t>()</a:t>
            </a:r>
          </a:p>
          <a:p>
            <a:pPr marL="635000" lvl="1" indent="0">
              <a:spcBef>
                <a:spcPts val="0"/>
              </a:spcBef>
              <a:buSzPts val="2800"/>
              <a:buNone/>
            </a:pPr>
            <a:endParaRPr lang="en-US" altLang="ko-KR" dirty="0"/>
          </a:p>
          <a:p>
            <a:pPr marL="1092200" lvl="1" indent="-457200">
              <a:spcBef>
                <a:spcPts val="0"/>
              </a:spcBef>
              <a:buSzPts val="2800"/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64C55B5-3C75-4B16-9120-733B5335B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225" y="1931499"/>
            <a:ext cx="9169550" cy="465883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97424A2-4BF7-4075-A4C5-6C4CCBC00B36}"/>
              </a:ext>
            </a:extLst>
          </p:cNvPr>
          <p:cNvSpPr/>
          <p:nvPr/>
        </p:nvSpPr>
        <p:spPr>
          <a:xfrm>
            <a:off x="4666270" y="3912123"/>
            <a:ext cx="1838226" cy="4901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E39689-D683-4539-A233-9E8EC39407B1}"/>
              </a:ext>
            </a:extLst>
          </p:cNvPr>
          <p:cNvSpPr txBox="1"/>
          <p:nvPr/>
        </p:nvSpPr>
        <p:spPr>
          <a:xfrm>
            <a:off x="6589336" y="3075057"/>
            <a:ext cx="43027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  <a:latin typeface="+mn-ea"/>
                <a:ea typeface="+mn-ea"/>
              </a:rPr>
              <a:t>기존 함수 </a:t>
            </a:r>
            <a:r>
              <a:rPr lang="en-US" altLang="ko-KR" sz="2000" dirty="0">
                <a:solidFill>
                  <a:srgbClr val="FF0000"/>
                </a:solidFill>
                <a:latin typeface="+mn-ea"/>
                <a:ea typeface="+mn-ea"/>
              </a:rPr>
              <a:t>line </a:t>
            </a:r>
            <a:r>
              <a:rPr lang="ko-KR" altLang="en-US" sz="2000" dirty="0">
                <a:solidFill>
                  <a:srgbClr val="FF0000"/>
                </a:solidFill>
                <a:latin typeface="+mn-ea"/>
                <a:ea typeface="+mn-ea"/>
              </a:rPr>
              <a:t>수 절반 이하로 감소 </a:t>
            </a:r>
            <a:endParaRPr lang="en-US" altLang="ko-KR" sz="2000" dirty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ko-KR" altLang="en-US" sz="2000" dirty="0">
                <a:solidFill>
                  <a:srgbClr val="FF0000"/>
                </a:solidFill>
                <a:latin typeface="+mn-ea"/>
                <a:ea typeface="+mn-ea"/>
              </a:rPr>
              <a:t>가독성 증가 </a:t>
            </a:r>
          </a:p>
        </p:txBody>
      </p:sp>
    </p:spTree>
    <p:extLst>
      <p:ext uri="{BB962C8B-B14F-4D97-AF65-F5344CB8AC3E}">
        <p14:creationId xmlns:p14="http://schemas.microsoft.com/office/powerpoint/2010/main" val="2824668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Refactoring</a:t>
            </a:r>
            <a:r>
              <a:rPr lang="ko-KR" altLang="en-US" dirty="0"/>
              <a:t> 사례 </a:t>
            </a:r>
            <a:r>
              <a:rPr lang="en-US" altLang="ko-KR" dirty="0"/>
              <a:t>4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323175" y="1090132"/>
            <a:ext cx="1213906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0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§"/>
            </a:pPr>
            <a:r>
              <a:rPr lang="ko-KR" altLang="en-US" dirty="0"/>
              <a:t>팀 내 </a:t>
            </a:r>
            <a:r>
              <a:rPr lang="en-US" dirty="0"/>
              <a:t>Ground Rule</a:t>
            </a:r>
            <a:r>
              <a:rPr lang="ko-KR" altLang="en-US" dirty="0"/>
              <a:t>에 맞춰 진행된 사례</a:t>
            </a:r>
            <a:endParaRPr lang="en-US" altLang="ko-KR" dirty="0"/>
          </a:p>
          <a:p>
            <a:pPr marL="177800" indent="0">
              <a:spcBef>
                <a:spcPts val="0"/>
              </a:spcBef>
              <a:buSzPts val="2800"/>
              <a:buNone/>
            </a:pPr>
            <a:endParaRPr lang="en-US" altLang="ko-KR" dirty="0"/>
          </a:p>
          <a:p>
            <a:pPr marL="977900" lvl="1"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altLang="ko-KR" dirty="0"/>
              <a:t>Coding Convention Rule – Camel case</a:t>
            </a:r>
            <a:r>
              <a:rPr lang="ko-KR" altLang="en-US" dirty="0"/>
              <a:t>적용</a:t>
            </a:r>
            <a:endParaRPr lang="en-US" altLang="ko-KR" dirty="0"/>
          </a:p>
          <a:p>
            <a:pPr marL="977900" lvl="1"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ko-KR" altLang="en-US" dirty="0"/>
              <a:t>헤더파일 및 라이브러리 </a:t>
            </a:r>
            <a:r>
              <a:rPr lang="en-US" altLang="ko-KR" dirty="0"/>
              <a:t>include </a:t>
            </a:r>
            <a:r>
              <a:rPr lang="ko-KR" altLang="en-US" dirty="0"/>
              <a:t>시 동일한 </a:t>
            </a:r>
            <a:r>
              <a:rPr lang="en-US" altLang="ko-KR" dirty="0"/>
              <a:t>Rule </a:t>
            </a:r>
            <a:r>
              <a:rPr lang="ko-KR" altLang="en-US" dirty="0"/>
              <a:t>적용 </a:t>
            </a:r>
            <a:endParaRPr lang="en-US" altLang="ko-KR" dirty="0"/>
          </a:p>
          <a:p>
            <a:pPr marL="977900" lvl="1"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ko-KR" altLang="en-US" dirty="0"/>
              <a:t>중간 디버깅용으로 사용된 임시변수들 주기적으로 확인 후 삭제</a:t>
            </a:r>
            <a:endParaRPr lang="en-US" altLang="ko-KR" dirty="0"/>
          </a:p>
          <a:p>
            <a:pPr marL="977900" lvl="1"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ko-KR" altLang="en-US" dirty="0"/>
              <a:t>참조 연산자 사용으로 변경</a:t>
            </a:r>
            <a:endParaRPr lang="en-US" altLang="ko-KR" dirty="0"/>
          </a:p>
          <a:p>
            <a:pPr marL="977900" lvl="1"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ko-KR" altLang="en-US" dirty="0"/>
              <a:t>동일한 역할을 하는 </a:t>
            </a:r>
            <a:r>
              <a:rPr lang="en-US" altLang="ko-KR" dirty="0"/>
              <a:t>method </a:t>
            </a:r>
            <a:r>
              <a:rPr lang="ko-KR" altLang="en-US" dirty="0"/>
              <a:t>하나로 정리</a:t>
            </a:r>
            <a:endParaRPr lang="en-US" altLang="ko-KR" dirty="0"/>
          </a:p>
          <a:p>
            <a:pPr marL="977900" lvl="1"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ko-KR" altLang="en-US" dirty="0"/>
              <a:t>각 </a:t>
            </a:r>
            <a:r>
              <a:rPr lang="en-US" altLang="ko-KR" dirty="0"/>
              <a:t>command</a:t>
            </a:r>
            <a:r>
              <a:rPr lang="ko-KR" altLang="en-US" dirty="0"/>
              <a:t>를 </a:t>
            </a:r>
            <a:r>
              <a:rPr lang="en-US" altLang="ko-KR" dirty="0"/>
              <a:t>class</a:t>
            </a:r>
            <a:r>
              <a:rPr lang="ko-KR" altLang="en-US" dirty="0"/>
              <a:t>화하여 </a:t>
            </a:r>
            <a:r>
              <a:rPr lang="en-US" altLang="ko-KR" dirty="0"/>
              <a:t>factory</a:t>
            </a:r>
            <a:r>
              <a:rPr lang="ko-KR" altLang="en-US" dirty="0"/>
              <a:t>에서 생성</a:t>
            </a:r>
            <a:endParaRPr lang="en-US" altLang="ko-KR" dirty="0"/>
          </a:p>
          <a:p>
            <a:pPr marL="977900" lvl="1"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977900" lvl="1"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092200" lvl="1" indent="-457200">
              <a:spcBef>
                <a:spcPts val="0"/>
              </a:spcBef>
              <a:buSzPts val="2800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62357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Refactoring - </a:t>
            </a:r>
            <a:r>
              <a:rPr lang="ko-KR" altLang="en-US" dirty="0" err="1"/>
              <a:t>재빌드</a:t>
            </a:r>
            <a:endParaRPr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C04E957-CA11-4D52-A1D0-A654E2361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684" y="1819275"/>
            <a:ext cx="2257425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02C1F637-B862-4CCD-ADEA-76F6801FC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8993" y="1501693"/>
            <a:ext cx="5462587" cy="484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3425EE7-CFDD-4903-8418-F99E80491268}"/>
              </a:ext>
            </a:extLst>
          </p:cNvPr>
          <p:cNvSpPr/>
          <p:nvPr/>
        </p:nvSpPr>
        <p:spPr>
          <a:xfrm>
            <a:off x="923925" y="1819275"/>
            <a:ext cx="1400175" cy="495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</a:rPr>
              <a:t>As-Is :</a:t>
            </a:r>
            <a:endParaRPr lang="ko-KR" altLang="en-US" sz="1800" b="1" dirty="0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EA74858-0DF8-45C7-914C-9214D9F79A70}"/>
              </a:ext>
            </a:extLst>
          </p:cNvPr>
          <p:cNvSpPr/>
          <p:nvPr/>
        </p:nvSpPr>
        <p:spPr>
          <a:xfrm>
            <a:off x="5064696" y="1819275"/>
            <a:ext cx="1400175" cy="495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</a:rPr>
              <a:t>To-Be :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605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Git-hub </a:t>
            </a:r>
            <a:r>
              <a:rPr lang="ko-KR" altLang="en-US" dirty="0"/>
              <a:t>운영</a:t>
            </a:r>
            <a:endParaRPr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C1F4177-992C-4D77-9D9E-9B7D90E69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372" y="1507301"/>
            <a:ext cx="5611005" cy="470064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78723D7-27B6-44B1-A770-D3AA7181551C}"/>
              </a:ext>
            </a:extLst>
          </p:cNvPr>
          <p:cNvSpPr/>
          <p:nvPr/>
        </p:nvSpPr>
        <p:spPr>
          <a:xfrm>
            <a:off x="1581150" y="1507301"/>
            <a:ext cx="1266825" cy="1976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7131B20-2651-407B-ABA2-1C7B1D698C0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000"/>
          <a:stretch/>
        </p:blipFill>
        <p:spPr>
          <a:xfrm>
            <a:off x="5863780" y="3857625"/>
            <a:ext cx="6096000" cy="13387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48A24C37-5AE9-4CD8-A6B3-58CA3E5BD1A8}"/>
              </a:ext>
            </a:extLst>
          </p:cNvPr>
          <p:cNvSpPr/>
          <p:nvPr/>
        </p:nvSpPr>
        <p:spPr>
          <a:xfrm>
            <a:off x="5920930" y="3974276"/>
            <a:ext cx="622745" cy="20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514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 altLang="en-US" dirty="0"/>
              <a:t>목차</a:t>
            </a:r>
            <a:endParaRPr lang="en-US" altLang="ko-KR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400" dirty="0"/>
              <a:t>1. </a:t>
            </a:r>
            <a:r>
              <a:rPr lang="ko-KR" altLang="en-US" sz="2400" dirty="0"/>
              <a:t>조원 소개 및 역할</a:t>
            </a:r>
            <a:endParaRPr lang="en-US" altLang="ko-KR" sz="24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400" dirty="0"/>
              <a:t>2. </a:t>
            </a:r>
            <a:r>
              <a:rPr lang="en-US" altLang="ko-KR" sz="2400" dirty="0"/>
              <a:t>System Overview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400" dirty="0"/>
              <a:t>3. Test Driven Develop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400" dirty="0"/>
              <a:t>4. Design Pattern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400" dirty="0"/>
              <a:t>5. Refactoring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400" dirty="0"/>
              <a:t>6. </a:t>
            </a:r>
            <a:r>
              <a:rPr lang="ko-KR" altLang="en-US" sz="2400" dirty="0"/>
              <a:t>소감 </a:t>
            </a:r>
            <a:endParaRPr lang="en-US" altLang="ko-KR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Git-hub Review</a:t>
            </a:r>
            <a:endParaRPr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0D00697-83D6-49E1-B0C4-4E2366221CCE}"/>
              </a:ext>
            </a:extLst>
          </p:cNvPr>
          <p:cNvGrpSpPr/>
          <p:nvPr/>
        </p:nvGrpSpPr>
        <p:grpSpPr>
          <a:xfrm>
            <a:off x="1194073" y="1310137"/>
            <a:ext cx="9540602" cy="5134064"/>
            <a:chOff x="70123" y="74378"/>
            <a:chExt cx="11861900" cy="638321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3884805-0AF1-446A-8144-B53CCF71F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085" y="74378"/>
              <a:ext cx="5749834" cy="341343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C0CD061-2082-4E57-AAC6-C9FDFBBF1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52590" y="453323"/>
              <a:ext cx="6256069" cy="11562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9B8F504-3D90-4639-9223-8248DCBA1C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29082" y="1836458"/>
              <a:ext cx="5602941" cy="37133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3044EC4-C52F-4DE7-92E3-817593E904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123" y="3693129"/>
              <a:ext cx="6465147" cy="13771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FA94DDD-943E-4D58-9930-8DDC54CB3A9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0123" y="5426519"/>
              <a:ext cx="8060408" cy="103107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2075192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소감</a:t>
            </a:r>
            <a:endParaRPr dirty="0"/>
          </a:p>
        </p:txBody>
      </p:sp>
      <p:sp>
        <p:nvSpPr>
          <p:cNvPr id="4" name="Google Shape;60;p3">
            <a:extLst>
              <a:ext uri="{FF2B5EF4-FFF2-40B4-BE49-F238E27FC236}">
                <a16:creationId xmlns:a16="http://schemas.microsoft.com/office/drawing/2014/main" id="{933320E7-9FD6-4E36-BC93-32D18FDF4D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b="1" dirty="0">
                <a:latin typeface="+mj-lt"/>
              </a:rPr>
              <a:t>강민영 </a:t>
            </a:r>
            <a:r>
              <a:rPr lang="en-US" altLang="ko-KR" b="1" dirty="0">
                <a:latin typeface="+mj-lt"/>
              </a:rPr>
              <a:t>: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sz="1400" b="0" i="0" dirty="0">
              <a:effectLst/>
              <a:latin typeface="+mj-lt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sz="1400" b="0" i="0" dirty="0">
                <a:effectLst/>
                <a:latin typeface="+mj-lt"/>
              </a:rPr>
              <a:t>기존 </a:t>
            </a:r>
            <a:r>
              <a:rPr lang="en-US" altLang="ko-KR" sz="1400" b="0" i="0" dirty="0">
                <a:effectLst/>
                <a:latin typeface="+mj-lt"/>
              </a:rPr>
              <a:t>reference</a:t>
            </a:r>
            <a:r>
              <a:rPr lang="ko-KR" altLang="en-US" sz="1400" b="0" i="0" dirty="0">
                <a:effectLst/>
                <a:latin typeface="+mj-lt"/>
              </a:rPr>
              <a:t>가 없는 상황에서 팀원들과 각자 역할을 분담하여 구현하고 이를 합쳐서 전체 시스템을 완성하는 경험을 하였습니다</a:t>
            </a:r>
            <a:r>
              <a:rPr lang="en-US" altLang="ko-KR" sz="1400" b="0" i="0" dirty="0">
                <a:effectLst/>
                <a:latin typeface="+mj-lt"/>
              </a:rPr>
              <a:t>. </a:t>
            </a:r>
            <a:r>
              <a:rPr lang="ko-KR" altLang="en-US" sz="1400" b="0" i="0" dirty="0">
                <a:effectLst/>
                <a:latin typeface="+mj-lt"/>
              </a:rPr>
              <a:t>중간중간 리뷰 받으면서 제가 찾지못한 </a:t>
            </a:r>
            <a:r>
              <a:rPr lang="en-US" altLang="ko-KR" sz="1400" b="0" i="0" dirty="0">
                <a:effectLst/>
                <a:latin typeface="+mj-lt"/>
              </a:rPr>
              <a:t>bug</a:t>
            </a:r>
            <a:r>
              <a:rPr lang="ko-KR" altLang="en-US" sz="1400" b="0" i="0" dirty="0">
                <a:effectLst/>
                <a:latin typeface="+mj-lt"/>
              </a:rPr>
              <a:t>도 발견해주시고</a:t>
            </a:r>
            <a:r>
              <a:rPr lang="en-US" altLang="ko-KR" sz="1400" b="0" i="0" dirty="0">
                <a:effectLst/>
                <a:latin typeface="+mj-lt"/>
              </a:rPr>
              <a:t>, </a:t>
            </a:r>
            <a:r>
              <a:rPr lang="ko-KR" altLang="en-US" sz="1400" b="0" i="0" dirty="0">
                <a:effectLst/>
                <a:latin typeface="+mj-lt"/>
              </a:rPr>
              <a:t>더 효율적으로 </a:t>
            </a:r>
            <a:r>
              <a:rPr lang="en-US" altLang="ko-KR" sz="1400" b="0" i="0" dirty="0">
                <a:effectLst/>
                <a:latin typeface="+mj-lt"/>
              </a:rPr>
              <a:t>refactoring</a:t>
            </a:r>
            <a:r>
              <a:rPr lang="ko-KR" altLang="en-US" sz="1400" b="0" i="0" dirty="0">
                <a:effectLst/>
                <a:latin typeface="+mj-lt"/>
              </a:rPr>
              <a:t>하는 방법을 익힌 좋은 기회였습니다</a:t>
            </a:r>
            <a:r>
              <a:rPr lang="en-US" altLang="ko-KR" sz="1400" b="0" i="0" dirty="0">
                <a:effectLst/>
                <a:latin typeface="+mj-lt"/>
              </a:rPr>
              <a:t>.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dirty="0">
              <a:latin typeface="+mj-lt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b="1" dirty="0" err="1">
                <a:latin typeface="+mj-lt"/>
              </a:rPr>
              <a:t>나소원</a:t>
            </a:r>
            <a:r>
              <a:rPr lang="ko-KR" altLang="en-US" b="1" dirty="0">
                <a:latin typeface="+mj-lt"/>
              </a:rPr>
              <a:t> </a:t>
            </a:r>
            <a:r>
              <a:rPr lang="en-US" altLang="ko-KR" b="1" dirty="0">
                <a:latin typeface="+mj-lt"/>
              </a:rPr>
              <a:t>: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sz="1400" b="1" i="0" dirty="0">
              <a:effectLst/>
              <a:latin typeface="+mj-lt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sz="1400" b="0" i="0" dirty="0">
                <a:effectLst/>
                <a:latin typeface="+mj-lt"/>
              </a:rPr>
              <a:t>오랜만에 제로 베이스에서 눈에 </a:t>
            </a:r>
            <a:r>
              <a:rPr lang="ko-KR" altLang="en-US" sz="1400" b="0" i="0" dirty="0" err="1">
                <a:effectLst/>
                <a:latin typeface="+mj-lt"/>
              </a:rPr>
              <a:t>보이는걸</a:t>
            </a:r>
            <a:r>
              <a:rPr lang="ko-KR" altLang="en-US" sz="1400" b="0" i="0" dirty="0">
                <a:effectLst/>
                <a:latin typeface="+mj-lt"/>
              </a:rPr>
              <a:t> 구현하니 코딩의 즐거움을 다시 한번 느꼈습니다</a:t>
            </a:r>
            <a:r>
              <a:rPr lang="en-US" altLang="ko-KR" sz="1400" b="0" i="0" dirty="0">
                <a:effectLst/>
                <a:latin typeface="+mj-lt"/>
              </a:rPr>
              <a:t>. 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sz="1400" b="0" i="0" dirty="0">
                <a:effectLst/>
                <a:latin typeface="+mj-lt"/>
              </a:rPr>
              <a:t>팀원들 덕분에 많은 걸 배우고 갑니다</a:t>
            </a:r>
            <a:r>
              <a:rPr lang="en-US" altLang="ko-KR" sz="1400" b="0" i="0" dirty="0">
                <a:effectLst/>
                <a:latin typeface="+mj-lt"/>
              </a:rPr>
              <a:t>.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dirty="0">
              <a:latin typeface="+mj-lt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b="1" dirty="0">
                <a:latin typeface="+mj-lt"/>
              </a:rPr>
              <a:t>변민 </a:t>
            </a:r>
            <a:r>
              <a:rPr lang="en-US" altLang="ko-KR" b="1" dirty="0">
                <a:latin typeface="+mj-lt"/>
              </a:rPr>
              <a:t>: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sz="1400" dirty="0">
              <a:latin typeface="+mj-lt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sz="1400" b="0" i="0" dirty="0">
                <a:effectLst/>
                <a:latin typeface="+mj-lt"/>
              </a:rPr>
              <a:t>TDD </a:t>
            </a:r>
            <a:r>
              <a:rPr lang="ko-KR" altLang="en-US" sz="1400" b="0" i="0" dirty="0">
                <a:effectLst/>
                <a:latin typeface="+mj-lt"/>
              </a:rPr>
              <a:t>적용 및 </a:t>
            </a:r>
            <a:r>
              <a:rPr lang="en-US" altLang="ko-KR" sz="1400" b="0" i="0" dirty="0">
                <a:effectLst/>
                <a:latin typeface="+mj-lt"/>
              </a:rPr>
              <a:t>refactoring</a:t>
            </a:r>
            <a:r>
              <a:rPr lang="ko-KR" altLang="en-US" sz="1400" b="0" i="0" dirty="0">
                <a:effectLst/>
                <a:latin typeface="+mj-lt"/>
              </a:rPr>
              <a:t>에 대해서 배운 후</a:t>
            </a:r>
            <a:r>
              <a:rPr lang="en-US" altLang="ko-KR" sz="1400" b="0" i="0" dirty="0">
                <a:effectLst/>
                <a:latin typeface="+mj-lt"/>
              </a:rPr>
              <a:t>, coding</a:t>
            </a:r>
            <a:r>
              <a:rPr lang="ko-KR" altLang="en-US" sz="1400" b="0" i="0" dirty="0">
                <a:effectLst/>
                <a:latin typeface="+mj-lt"/>
              </a:rPr>
              <a:t>을 하니 새로운 시각에서 구현할 수 있었습니다</a:t>
            </a:r>
            <a:r>
              <a:rPr lang="en-US" altLang="ko-KR" sz="1400" b="0" i="0" dirty="0">
                <a:effectLst/>
                <a:latin typeface="+mj-lt"/>
              </a:rPr>
              <a:t>.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sz="1400" b="0" i="0" dirty="0">
                <a:effectLst/>
                <a:latin typeface="+mj-lt"/>
              </a:rPr>
              <a:t>팀원들과 협업하여 하나의 과제를 완성하는 재미를 느낄 수 있었고</a:t>
            </a:r>
            <a:r>
              <a:rPr lang="en-US" altLang="ko-KR" sz="1400" b="0" i="0" dirty="0">
                <a:effectLst/>
                <a:latin typeface="+mj-lt"/>
              </a:rPr>
              <a:t>, </a:t>
            </a:r>
            <a:r>
              <a:rPr lang="ko-KR" altLang="en-US" sz="1400" b="0" i="0" dirty="0">
                <a:effectLst/>
                <a:latin typeface="+mj-lt"/>
              </a:rPr>
              <a:t>팀원들로부터 많이 배울 수 있는 기회가 되어 좋았습니다</a:t>
            </a:r>
            <a:r>
              <a:rPr lang="en-US" altLang="ko-KR" sz="1400" b="0" i="0" dirty="0">
                <a:effectLst/>
                <a:latin typeface="+mj-lt"/>
              </a:rPr>
              <a:t>.</a:t>
            </a:r>
            <a:endParaRPr lang="en-US" altLang="ko-KR" sz="1400" dirty="0">
              <a:latin typeface="+mj-lt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36585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소감</a:t>
            </a:r>
            <a:endParaRPr dirty="0"/>
          </a:p>
        </p:txBody>
      </p:sp>
      <p:sp>
        <p:nvSpPr>
          <p:cNvPr id="4" name="Google Shape;60;p3">
            <a:extLst>
              <a:ext uri="{FF2B5EF4-FFF2-40B4-BE49-F238E27FC236}">
                <a16:creationId xmlns:a16="http://schemas.microsoft.com/office/drawing/2014/main" id="{933320E7-9FD6-4E36-BC93-32D18FDF4D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sz="2400" b="1" dirty="0" err="1">
                <a:latin typeface="+mj-lt"/>
              </a:rPr>
              <a:t>여동훈</a:t>
            </a:r>
            <a:r>
              <a:rPr lang="ko-KR" altLang="en-US" sz="2400" b="1" dirty="0">
                <a:latin typeface="+mj-lt"/>
              </a:rPr>
              <a:t> </a:t>
            </a:r>
            <a:r>
              <a:rPr lang="en-US" altLang="ko-KR" sz="2400" b="1" dirty="0">
                <a:latin typeface="+mj-lt"/>
              </a:rPr>
              <a:t>: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sz="1400" b="0" i="0" dirty="0">
              <a:effectLst/>
              <a:latin typeface="+mj-lt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sz="1400" b="0" i="0" dirty="0">
                <a:effectLst/>
                <a:latin typeface="+mj-lt"/>
              </a:rPr>
              <a:t>TDD</a:t>
            </a:r>
            <a:r>
              <a:rPr lang="ko-KR" altLang="en-US" sz="1400" b="0" i="0" dirty="0">
                <a:effectLst/>
                <a:latin typeface="+mj-lt"/>
              </a:rPr>
              <a:t>를 실제 개발에 처음 적용해보면서 테스트로 인한 코드 변경에 대한 심리적 안정감을 느낄 수 있었고</a:t>
            </a:r>
            <a:endParaRPr lang="en-US" altLang="ko-KR" sz="1400" b="0" i="0" dirty="0">
              <a:effectLst/>
              <a:latin typeface="+mj-lt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sz="1400" b="0" i="0" dirty="0">
                <a:effectLst/>
                <a:latin typeface="+mj-lt"/>
              </a:rPr>
              <a:t>팀원분들과 협업하며 서로의 노하우들을 배울 수 있는 좋은 기회였습니다</a:t>
            </a:r>
            <a:r>
              <a:rPr lang="en-US" altLang="ko-KR" sz="1400" b="0" i="0" dirty="0">
                <a:effectLst/>
                <a:latin typeface="+mj-lt"/>
              </a:rPr>
              <a:t>.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dirty="0">
              <a:latin typeface="+mj-lt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sz="2400" b="1" dirty="0">
                <a:latin typeface="+mj-lt"/>
              </a:rPr>
              <a:t>조민성 </a:t>
            </a:r>
            <a:r>
              <a:rPr lang="en-US" altLang="ko-KR" sz="2400" b="1" dirty="0">
                <a:latin typeface="+mj-lt"/>
              </a:rPr>
              <a:t>: 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sz="1400" dirty="0">
              <a:latin typeface="+mj-lt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sz="1400" dirty="0">
                <a:latin typeface="+mj-lt"/>
              </a:rPr>
              <a:t>교육 받고 하는 프로젝트에서도 뭔가 적용하기 어려웠 던 것 같습니다</a:t>
            </a:r>
            <a:r>
              <a:rPr lang="en-US" altLang="ko-KR" sz="1400" dirty="0">
                <a:latin typeface="+mj-lt"/>
              </a:rPr>
              <a:t>.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sz="1400" dirty="0">
                <a:latin typeface="+mj-lt"/>
              </a:rPr>
              <a:t>현업에서 어떻게 적용해야 할 지 </a:t>
            </a:r>
            <a:r>
              <a:rPr lang="ko-KR" altLang="en-US" sz="1400" dirty="0" err="1">
                <a:latin typeface="+mj-lt"/>
              </a:rPr>
              <a:t>체험판</a:t>
            </a:r>
            <a:r>
              <a:rPr lang="ko-KR" altLang="en-US" sz="1400" dirty="0">
                <a:latin typeface="+mj-lt"/>
              </a:rPr>
              <a:t> 느낌으로 좋았습니다</a:t>
            </a:r>
            <a:r>
              <a:rPr lang="en-US" altLang="ko-KR" sz="1400" dirty="0">
                <a:latin typeface="+mj-lt"/>
              </a:rPr>
              <a:t>.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dirty="0">
              <a:latin typeface="+mj-lt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sz="2400" b="1" dirty="0" err="1">
                <a:latin typeface="+mj-lt"/>
              </a:rPr>
              <a:t>최아란</a:t>
            </a:r>
            <a:r>
              <a:rPr lang="ko-KR" altLang="en-US" sz="2400" b="1" dirty="0">
                <a:latin typeface="+mj-lt"/>
              </a:rPr>
              <a:t> </a:t>
            </a:r>
            <a:r>
              <a:rPr lang="en-US" altLang="ko-KR" sz="2400" b="1" dirty="0">
                <a:latin typeface="+mj-lt"/>
              </a:rPr>
              <a:t>: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sz="1400" b="0" i="0" dirty="0">
              <a:effectLst/>
              <a:latin typeface="+mj-lt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sz="1400" b="0" i="0" dirty="0">
                <a:effectLst/>
                <a:latin typeface="+mj-lt"/>
              </a:rPr>
              <a:t>기존 코드가 </a:t>
            </a:r>
            <a:r>
              <a:rPr lang="en-US" altLang="ko-KR" sz="1400" b="0" i="0" dirty="0">
                <a:effectLst/>
                <a:latin typeface="+mj-lt"/>
              </a:rPr>
              <a:t>1</a:t>
            </a:r>
            <a:r>
              <a:rPr lang="ko-KR" altLang="en-US" sz="1400" b="0" i="0" dirty="0">
                <a:effectLst/>
                <a:latin typeface="+mj-lt"/>
              </a:rPr>
              <a:t>도 없는 상태에서 뭔가를 구현해보는 경험이 굉장히 오랜만이었어요</a:t>
            </a:r>
            <a:r>
              <a:rPr lang="en-US" altLang="ko-KR" sz="1400" b="0" i="0" dirty="0">
                <a:effectLst/>
                <a:latin typeface="+mj-lt"/>
              </a:rPr>
              <a:t>.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sz="1400" b="0" i="0" dirty="0">
                <a:effectLst/>
                <a:latin typeface="+mj-lt"/>
              </a:rPr>
              <a:t>소소한 것 하나까지 팀원분들과 상의해가면서 기능도 구현하고 </a:t>
            </a:r>
            <a:r>
              <a:rPr lang="en-US" altLang="ko-KR" sz="1400" b="0" i="0" dirty="0">
                <a:effectLst/>
                <a:latin typeface="+mj-lt"/>
              </a:rPr>
              <a:t>Refactoring</a:t>
            </a:r>
            <a:r>
              <a:rPr lang="ko-KR" altLang="en-US" sz="1400" b="0" i="0" dirty="0">
                <a:effectLst/>
                <a:latin typeface="+mj-lt"/>
              </a:rPr>
              <a:t>도 하고 재미있었습니다</a:t>
            </a:r>
            <a:r>
              <a:rPr lang="en-US" altLang="ko-KR" sz="1400" b="0" i="0" dirty="0">
                <a:effectLst/>
                <a:latin typeface="+mj-lt"/>
              </a:rPr>
              <a:t>.</a:t>
            </a:r>
            <a:endParaRPr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8135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" altLang="ko-KR" sz="4400" dirty="0"/>
              <a:t>조원 소개 및 역할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dirty="0"/>
              <a:t>강민영 </a:t>
            </a:r>
            <a:r>
              <a:rPr lang="en-US" altLang="ko-KR" dirty="0"/>
              <a:t>: </a:t>
            </a:r>
            <a:r>
              <a:rPr lang="en-US" altLang="ko-KR" b="0" i="0" dirty="0" err="1">
                <a:effectLst/>
                <a:latin typeface="gg sans"/>
              </a:rPr>
              <a:t>TestShell</a:t>
            </a:r>
            <a:r>
              <a:rPr lang="ko-KR" altLang="en-US" b="0" i="0" dirty="0">
                <a:effectLst/>
                <a:latin typeface="gg sans"/>
              </a:rPr>
              <a:t> </a:t>
            </a:r>
            <a:r>
              <a:rPr lang="en-US" altLang="ko-KR" b="0" i="0" dirty="0">
                <a:effectLst/>
                <a:latin typeface="gg sans"/>
              </a:rPr>
              <a:t>Read, Full Read, Erase </a:t>
            </a:r>
            <a:r>
              <a:rPr lang="ko-KR" altLang="en-US" b="0" i="0" dirty="0">
                <a:effectLst/>
                <a:latin typeface="gg sans"/>
              </a:rPr>
              <a:t>구현</a:t>
            </a:r>
            <a:endParaRPr lang="en-US" altLang="ko-KR" b="0" i="0" dirty="0">
              <a:effectLst/>
              <a:latin typeface="gg sans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dirty="0" err="1"/>
              <a:t>나소원</a:t>
            </a:r>
            <a:r>
              <a:rPr lang="ko-KR" altLang="en-US" dirty="0"/>
              <a:t> </a:t>
            </a:r>
            <a:r>
              <a:rPr lang="en-US" altLang="ko-KR" dirty="0"/>
              <a:t>: SSD</a:t>
            </a:r>
            <a:r>
              <a:rPr lang="ko-KR" altLang="en-US" dirty="0"/>
              <a:t> </a:t>
            </a:r>
            <a:r>
              <a:rPr lang="en-US" altLang="ko-KR" dirty="0"/>
              <a:t>Flush, Write Buffer </a:t>
            </a:r>
            <a:r>
              <a:rPr lang="ko-KR" altLang="en-US" dirty="0"/>
              <a:t>구현</a:t>
            </a:r>
            <a:endParaRPr lang="en-US" altLang="ko-KR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dirty="0"/>
              <a:t>변민 </a:t>
            </a:r>
            <a:r>
              <a:rPr lang="en-US" altLang="ko-KR" dirty="0"/>
              <a:t>: </a:t>
            </a:r>
            <a:r>
              <a:rPr lang="en-US" altLang="ko-KR" dirty="0" err="1"/>
              <a:t>TestShell</a:t>
            </a:r>
            <a:r>
              <a:rPr lang="en-US" altLang="ko-KR" dirty="0"/>
              <a:t> / </a:t>
            </a:r>
            <a:r>
              <a:rPr lang="en-US" altLang="ko-KR" dirty="0" err="1"/>
              <a:t>TestScript</a:t>
            </a:r>
            <a:r>
              <a:rPr lang="en-US" altLang="ko-KR" dirty="0"/>
              <a:t> / Logger </a:t>
            </a:r>
            <a:r>
              <a:rPr lang="ko-KR" altLang="en-US" dirty="0"/>
              <a:t>구현</a:t>
            </a:r>
            <a:endParaRPr lang="en-US" altLang="ko-KR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dirty="0" err="1"/>
              <a:t>여동훈</a:t>
            </a:r>
            <a:r>
              <a:rPr lang="ko-KR" altLang="en-US" dirty="0"/>
              <a:t> </a:t>
            </a:r>
            <a:r>
              <a:rPr lang="en-US" altLang="ko-KR" dirty="0"/>
              <a:t>: SSD</a:t>
            </a:r>
            <a:r>
              <a:rPr lang="ko-KR" altLang="en-US" dirty="0"/>
              <a:t> </a:t>
            </a:r>
            <a:r>
              <a:rPr lang="en-US" altLang="ko-KR" dirty="0"/>
              <a:t>Read,</a:t>
            </a:r>
            <a:r>
              <a:rPr lang="ko-KR" altLang="en-US" dirty="0"/>
              <a:t> </a:t>
            </a:r>
            <a:r>
              <a:rPr lang="en-US" altLang="ko-KR" dirty="0"/>
              <a:t>Write,</a:t>
            </a:r>
            <a:r>
              <a:rPr lang="ko-KR" altLang="en-US" dirty="0"/>
              <a:t> </a:t>
            </a:r>
            <a:r>
              <a:rPr lang="en-US" altLang="ko-KR" dirty="0"/>
              <a:t>Erase, Write Buffer</a:t>
            </a:r>
            <a:r>
              <a:rPr lang="ko-KR" altLang="en-US" dirty="0"/>
              <a:t> 구현</a:t>
            </a:r>
            <a:endParaRPr lang="en-US" altLang="ko-KR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dirty="0"/>
              <a:t>조민성 </a:t>
            </a:r>
            <a:r>
              <a:rPr lang="en-US" altLang="ko-KR" dirty="0"/>
              <a:t>: </a:t>
            </a:r>
            <a:r>
              <a:rPr lang="en-US" altLang="ko-KR" dirty="0" err="1"/>
              <a:t>TestShell</a:t>
            </a:r>
            <a:r>
              <a:rPr lang="en-US" altLang="ko-KR" dirty="0"/>
              <a:t> / Logger / Design Pattern </a:t>
            </a:r>
            <a:r>
              <a:rPr lang="ko-KR" altLang="en-US" dirty="0"/>
              <a:t>구현</a:t>
            </a:r>
            <a:endParaRPr lang="en-US" altLang="ko-KR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dirty="0" err="1"/>
              <a:t>최아란</a:t>
            </a:r>
            <a:r>
              <a:rPr lang="ko-KR" altLang="en-US" dirty="0"/>
              <a:t> </a:t>
            </a:r>
            <a:r>
              <a:rPr lang="en-US" altLang="ko-KR" dirty="0"/>
              <a:t>: Shell Test / Design Pattern </a:t>
            </a:r>
            <a:r>
              <a:rPr lang="ko-KR" altLang="en-US" dirty="0"/>
              <a:t>구현</a:t>
            </a:r>
            <a:r>
              <a:rPr lang="en-US" altLang="ko-KR" dirty="0"/>
              <a:t> </a:t>
            </a:r>
            <a:r>
              <a:rPr lang="ko-KR" altLang="en-US" dirty="0"/>
              <a:t>및 빌드 최적화 구현</a:t>
            </a:r>
            <a:endParaRPr lang="en-US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EC80B63-885E-4D2C-8A67-5458B15E3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365" y="1508760"/>
            <a:ext cx="9109270" cy="4915074"/>
          </a:xfrm>
          <a:prstGeom prst="rect">
            <a:avLst/>
          </a:prstGeom>
        </p:spPr>
      </p:pic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System – Implementation View</a:t>
            </a:r>
            <a:endParaRPr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D587AFE-CB03-4BA8-BE0B-B42B13D8E082}"/>
              </a:ext>
            </a:extLst>
          </p:cNvPr>
          <p:cNvSpPr/>
          <p:nvPr/>
        </p:nvSpPr>
        <p:spPr>
          <a:xfrm>
            <a:off x="2366010" y="1265873"/>
            <a:ext cx="8406765" cy="2428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E1C71F-2EF8-4341-BDD9-EF7A2165C8E7}"/>
              </a:ext>
            </a:extLst>
          </p:cNvPr>
          <p:cNvSpPr/>
          <p:nvPr/>
        </p:nvSpPr>
        <p:spPr>
          <a:xfrm>
            <a:off x="2457450" y="1478041"/>
            <a:ext cx="8406765" cy="2428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57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System – Deployment View</a:t>
            </a:r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67E6CC-1D4F-464C-B12A-A00EE075CA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0" t="2239"/>
          <a:stretch/>
        </p:blipFill>
        <p:spPr>
          <a:xfrm>
            <a:off x="1657350" y="1828800"/>
            <a:ext cx="8957701" cy="400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750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rmAutofit fontScale="90000"/>
          </a:bodyPr>
          <a:lstStyle/>
          <a:p>
            <a:pPr>
              <a:buSzPct val="45454"/>
            </a:pPr>
            <a:r>
              <a:rPr lang="ko" altLang="en-US"/>
              <a:t>기능 구현 소개 및 시연</a:t>
            </a:r>
            <a:endParaRPr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CFA26E5-8A95-4783-98A7-F36066F940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290551"/>
              </p:ext>
            </p:extLst>
          </p:nvPr>
        </p:nvGraphicFramePr>
        <p:xfrm>
          <a:off x="690563" y="1206500"/>
          <a:ext cx="10810874" cy="53415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039">
                  <a:extLst>
                    <a:ext uri="{9D8B030D-6E8A-4147-A177-3AD203B41FA5}">
                      <a16:colId xmlns:a16="http://schemas.microsoft.com/office/drawing/2014/main" val="130812552"/>
                    </a:ext>
                  </a:extLst>
                </a:gridCol>
                <a:gridCol w="5017959">
                  <a:extLst>
                    <a:ext uri="{9D8B030D-6E8A-4147-A177-3AD203B41FA5}">
                      <a16:colId xmlns:a16="http://schemas.microsoft.com/office/drawing/2014/main" val="334340554"/>
                    </a:ext>
                  </a:extLst>
                </a:gridCol>
                <a:gridCol w="4421876">
                  <a:extLst>
                    <a:ext uri="{9D8B030D-6E8A-4147-A177-3AD203B41FA5}">
                      <a16:colId xmlns:a16="http://schemas.microsoft.com/office/drawing/2014/main" val="312211300"/>
                    </a:ext>
                  </a:extLst>
                </a:gridCol>
              </a:tblGrid>
              <a:tr h="3097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구현</a:t>
                      </a:r>
                    </a:p>
                  </a:txBody>
                  <a:tcPr marL="74308" marR="74308" marT="37154" marB="37154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Test </a:t>
                      </a:r>
                      <a:r>
                        <a:rPr lang="ko-KR" altLang="en-US" sz="1100" b="1" dirty="0"/>
                        <a:t>시나리오</a:t>
                      </a:r>
                    </a:p>
                  </a:txBody>
                  <a:tcPr marL="74308" marR="74308" marT="37154" marB="37154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결과</a:t>
                      </a:r>
                    </a:p>
                  </a:txBody>
                  <a:tcPr marL="74308" marR="74308" marT="37154" marB="37154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444113"/>
                  </a:ext>
                </a:extLst>
              </a:tr>
              <a:tr h="421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write</a:t>
                      </a:r>
                      <a:endParaRPr lang="ko-KR" altLang="en-US" sz="1100" b="1" dirty="0"/>
                    </a:p>
                  </a:txBody>
                  <a:tcPr marL="74308" marR="74308" marT="37154" marB="3715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/>
                        <a:t>cmd</a:t>
                      </a:r>
                      <a:r>
                        <a:rPr lang="en-US" altLang="ko-KR" sz="1100" dirty="0"/>
                        <a:t> &gt; write 0 0x12345678 </a:t>
                      </a:r>
                      <a:r>
                        <a:rPr lang="ko-KR" altLang="en-US" sz="1100" dirty="0"/>
                        <a:t>입력</a:t>
                      </a:r>
                    </a:p>
                  </a:txBody>
                  <a:tcPr marL="74308" marR="74308" marT="37154" marB="3715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SSD/buffer.txt </a:t>
                      </a:r>
                      <a:r>
                        <a:rPr lang="ko-KR" altLang="en-US" sz="1100" dirty="0"/>
                        <a:t>파일에 업데이트 되는 것 확인</a:t>
                      </a:r>
                      <a:r>
                        <a:rPr lang="en-US" altLang="ko-KR" sz="1100" dirty="0"/>
                        <a:t>SSD/nand.txt </a:t>
                      </a:r>
                      <a:r>
                        <a:rPr lang="ko-KR" altLang="en-US" sz="1100" dirty="0"/>
                        <a:t>파일에는 업데이트 되지 않는 것 확인</a:t>
                      </a:r>
                    </a:p>
                  </a:txBody>
                  <a:tcPr marL="74308" marR="74308" marT="37154" marB="37154"/>
                </a:tc>
                <a:extLst>
                  <a:ext uri="{0D108BD9-81ED-4DB2-BD59-A6C34878D82A}">
                    <a16:rowId xmlns:a16="http://schemas.microsoft.com/office/drawing/2014/main" val="2354103042"/>
                  </a:ext>
                </a:extLst>
              </a:tr>
              <a:tr h="1288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read</a:t>
                      </a:r>
                      <a:endParaRPr lang="ko-KR" altLang="en-US" sz="1100" b="1" dirty="0"/>
                    </a:p>
                  </a:txBody>
                  <a:tcPr marL="74308" marR="74308" marT="37154" marB="3715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/>
                        <a:t>cmd</a:t>
                      </a:r>
                      <a:r>
                        <a:rPr lang="en-US" altLang="ko-KR" sz="1100" dirty="0"/>
                        <a:t> &gt; read 1</a:t>
                      </a:r>
                    </a:p>
                    <a:p>
                      <a:pPr latinLnBrk="1"/>
                      <a:r>
                        <a:rPr lang="en-US" altLang="ko-KR" sz="1100" dirty="0" err="1"/>
                        <a:t>cmd</a:t>
                      </a:r>
                      <a:r>
                        <a:rPr lang="en-US" altLang="ko-KR" sz="1100" dirty="0"/>
                        <a:t> &gt; write 1 0x12345678</a:t>
                      </a:r>
                    </a:p>
                    <a:p>
                      <a:pPr latinLnBrk="1"/>
                      <a:r>
                        <a:rPr lang="en-US" altLang="ko-KR" sz="1100" dirty="0" err="1"/>
                        <a:t>cmd</a:t>
                      </a:r>
                      <a:r>
                        <a:rPr lang="en-US" altLang="ko-KR" sz="1100" dirty="0"/>
                        <a:t> &gt; read 1</a:t>
                      </a:r>
                      <a:endParaRPr lang="ko-KR" altLang="en-US" sz="1100" dirty="0"/>
                    </a:p>
                  </a:txBody>
                  <a:tcPr marL="74308" marR="74308" marT="37154" marB="3715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/>
                        <a:t>cmd</a:t>
                      </a:r>
                      <a:r>
                        <a:rPr lang="en-US" altLang="ko-KR" sz="1100" dirty="0"/>
                        <a:t> &gt; read 1 </a:t>
                      </a:r>
                      <a:r>
                        <a:rPr lang="ko-KR" altLang="en-US" sz="1100" dirty="0"/>
                        <a:t>입력 후</a:t>
                      </a:r>
                    </a:p>
                    <a:p>
                      <a:pPr latinLnBrk="1"/>
                      <a:r>
                        <a:rPr lang="ko-KR" altLang="en-US" sz="1100" dirty="0"/>
                        <a:t>  </a:t>
                      </a:r>
                      <a:r>
                        <a:rPr lang="en-US" altLang="ko-KR" sz="1100" dirty="0"/>
                        <a:t>0x00000000 </a:t>
                      </a:r>
                      <a:r>
                        <a:rPr lang="ko-KR" altLang="en-US" sz="1100" dirty="0"/>
                        <a:t>읽히는 것 확인</a:t>
                      </a:r>
                    </a:p>
                    <a:p>
                      <a:pPr latinLnBrk="1"/>
                      <a:r>
                        <a:rPr lang="ko-KR" altLang="en-US" sz="1100" dirty="0"/>
                        <a:t>  </a:t>
                      </a:r>
                      <a:r>
                        <a:rPr lang="en-US" altLang="ko-KR" sz="1100" dirty="0"/>
                        <a:t>SSD/result.txt </a:t>
                      </a:r>
                      <a:r>
                        <a:rPr lang="ko-KR" altLang="en-US" sz="1100" dirty="0"/>
                        <a:t>파일 업데이트 되는 것 확인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 err="1"/>
                        <a:t>cmd</a:t>
                      </a:r>
                      <a:r>
                        <a:rPr lang="en-US" altLang="ko-KR" sz="1100" dirty="0"/>
                        <a:t> &gt; write 1 0x12345678 </a:t>
                      </a:r>
                      <a:r>
                        <a:rPr lang="ko-KR" altLang="en-US" sz="1100" dirty="0"/>
                        <a:t>입력 후</a:t>
                      </a:r>
                    </a:p>
                    <a:p>
                      <a:pPr latinLnBrk="1"/>
                      <a:r>
                        <a:rPr lang="en-US" altLang="ko-KR" sz="1100" dirty="0" err="1"/>
                        <a:t>cmd</a:t>
                      </a:r>
                      <a:r>
                        <a:rPr lang="en-US" altLang="ko-KR" sz="1100" dirty="0"/>
                        <a:t> &gt; read 1 </a:t>
                      </a:r>
                      <a:r>
                        <a:rPr lang="ko-KR" altLang="en-US" sz="1100" dirty="0"/>
                        <a:t>입력 시</a:t>
                      </a:r>
                    </a:p>
                    <a:p>
                      <a:pPr latinLnBrk="1"/>
                      <a:r>
                        <a:rPr lang="ko-KR" altLang="en-US" sz="1100" dirty="0"/>
                        <a:t>  </a:t>
                      </a:r>
                      <a:r>
                        <a:rPr lang="en-US" altLang="ko-KR" sz="1100" dirty="0"/>
                        <a:t>0x12345678 </a:t>
                      </a:r>
                      <a:r>
                        <a:rPr lang="ko-KR" altLang="en-US" sz="1100" dirty="0"/>
                        <a:t>읽히는 것 확인</a:t>
                      </a:r>
                    </a:p>
                    <a:p>
                      <a:pPr latinLnBrk="1"/>
                      <a:r>
                        <a:rPr lang="ko-KR" altLang="en-US" sz="1100" dirty="0"/>
                        <a:t>  </a:t>
                      </a:r>
                      <a:r>
                        <a:rPr lang="en-US" altLang="ko-KR" sz="1100" dirty="0"/>
                        <a:t>SSD/result.txt </a:t>
                      </a:r>
                      <a:r>
                        <a:rPr lang="ko-KR" altLang="en-US" sz="1100" dirty="0"/>
                        <a:t>파일 업데이트 되는 것 확인</a:t>
                      </a:r>
                    </a:p>
                  </a:txBody>
                  <a:tcPr marL="74308" marR="74308" marT="37154" marB="37154"/>
                </a:tc>
                <a:extLst>
                  <a:ext uri="{0D108BD9-81ED-4DB2-BD59-A6C34878D82A}">
                    <a16:rowId xmlns:a16="http://schemas.microsoft.com/office/drawing/2014/main" val="1188388388"/>
                  </a:ext>
                </a:extLst>
              </a:tr>
              <a:tr h="2532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exit</a:t>
                      </a:r>
                      <a:endParaRPr lang="ko-KR" altLang="en-US" sz="1100" b="1" dirty="0"/>
                    </a:p>
                  </a:txBody>
                  <a:tcPr marL="74308" marR="74308" marT="37154" marB="3715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/>
                        <a:t>cmd</a:t>
                      </a:r>
                      <a:r>
                        <a:rPr lang="en-US" altLang="ko-KR" sz="1100" dirty="0"/>
                        <a:t> &gt; exit</a:t>
                      </a:r>
                      <a:endParaRPr lang="ko-KR" altLang="en-US" sz="1100" dirty="0"/>
                    </a:p>
                  </a:txBody>
                  <a:tcPr marL="74308" marR="74308" marT="37154" marB="3715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종료</a:t>
                      </a:r>
                    </a:p>
                  </a:txBody>
                  <a:tcPr marL="74308" marR="74308" marT="37154" marB="37154"/>
                </a:tc>
                <a:extLst>
                  <a:ext uri="{0D108BD9-81ED-4DB2-BD59-A6C34878D82A}">
                    <a16:rowId xmlns:a16="http://schemas.microsoft.com/office/drawing/2014/main" val="1547188896"/>
                  </a:ext>
                </a:extLst>
              </a:tr>
              <a:tr h="447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help</a:t>
                      </a:r>
                      <a:endParaRPr lang="ko-KR" altLang="en-US" sz="1100" b="1" dirty="0"/>
                    </a:p>
                  </a:txBody>
                  <a:tcPr marL="74308" marR="74308" marT="37154" marB="3715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/>
                        <a:t>cmd</a:t>
                      </a:r>
                      <a:r>
                        <a:rPr lang="en-US" altLang="ko-KR" sz="1100" dirty="0"/>
                        <a:t> &gt; help</a:t>
                      </a:r>
                    </a:p>
                    <a:p>
                      <a:pPr latinLnBrk="1"/>
                      <a:r>
                        <a:rPr lang="en-US" altLang="ko-KR" sz="1100" dirty="0" err="1"/>
                        <a:t>cmd</a:t>
                      </a:r>
                      <a:r>
                        <a:rPr lang="en-US" altLang="ko-KR" sz="1100" dirty="0"/>
                        <a:t> &gt; help read</a:t>
                      </a:r>
                      <a:endParaRPr lang="ko-KR" altLang="en-US" sz="1100" dirty="0"/>
                    </a:p>
                  </a:txBody>
                  <a:tcPr marL="74308" marR="74308" marT="37154" marB="3715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결과값 출력</a:t>
                      </a:r>
                    </a:p>
                  </a:txBody>
                  <a:tcPr marL="74308" marR="74308" marT="37154" marB="37154"/>
                </a:tc>
                <a:extLst>
                  <a:ext uri="{0D108BD9-81ED-4DB2-BD59-A6C34878D82A}">
                    <a16:rowId xmlns:a16="http://schemas.microsoft.com/office/drawing/2014/main" val="2507524598"/>
                  </a:ext>
                </a:extLst>
              </a:tr>
              <a:tr h="421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err="1"/>
                        <a:t>fullwrite</a:t>
                      </a:r>
                      <a:endParaRPr lang="ko-KR" altLang="en-US" sz="1100" b="1" dirty="0"/>
                    </a:p>
                  </a:txBody>
                  <a:tcPr marL="74308" marR="74308" marT="37154" marB="3715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/>
                        <a:t>cmd</a:t>
                      </a:r>
                      <a:r>
                        <a:rPr lang="en-US" altLang="ko-KR" sz="1100" dirty="0"/>
                        <a:t> &gt; </a:t>
                      </a:r>
                      <a:r>
                        <a:rPr lang="en-US" altLang="ko-KR" sz="1100" dirty="0" err="1"/>
                        <a:t>fullwrite</a:t>
                      </a:r>
                      <a:r>
                        <a:rPr lang="en-US" altLang="ko-KR" sz="1100" dirty="0"/>
                        <a:t> 0x12345678</a:t>
                      </a:r>
                      <a:endParaRPr lang="ko-KR" altLang="en-US" sz="1100" dirty="0"/>
                    </a:p>
                  </a:txBody>
                  <a:tcPr marL="74308" marR="74308" marT="37154" marB="3715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SSD/nand.txt </a:t>
                      </a:r>
                      <a:r>
                        <a:rPr lang="ko-KR" altLang="en-US" sz="1100" dirty="0"/>
                        <a:t>확인 시 </a:t>
                      </a:r>
                      <a:r>
                        <a:rPr lang="en-US" altLang="ko-KR" sz="1100" dirty="0"/>
                        <a:t>0x12345678 write</a:t>
                      </a:r>
                    </a:p>
                    <a:p>
                      <a:pPr latinLnBrk="1"/>
                      <a:r>
                        <a:rPr lang="en-US" altLang="ko-KR" sz="1100" dirty="0"/>
                        <a:t>Write </a:t>
                      </a:r>
                      <a:r>
                        <a:rPr lang="ko-KR" altLang="en-US" sz="1100" dirty="0"/>
                        <a:t>되지 않은 부분은 </a:t>
                      </a:r>
                      <a:r>
                        <a:rPr lang="en-US" altLang="ko-KR" sz="1100" dirty="0"/>
                        <a:t>SSD/buffer.txt </a:t>
                      </a:r>
                      <a:r>
                        <a:rPr lang="ko-KR" altLang="en-US" sz="1100" dirty="0"/>
                        <a:t>파일에 존재</a:t>
                      </a:r>
                    </a:p>
                  </a:txBody>
                  <a:tcPr marL="74308" marR="74308" marT="37154" marB="37154"/>
                </a:tc>
                <a:extLst>
                  <a:ext uri="{0D108BD9-81ED-4DB2-BD59-A6C34878D82A}">
                    <a16:rowId xmlns:a16="http://schemas.microsoft.com/office/drawing/2014/main" val="1020924551"/>
                  </a:ext>
                </a:extLst>
              </a:tr>
              <a:tr h="2476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err="1"/>
                        <a:t>fullread</a:t>
                      </a:r>
                      <a:endParaRPr lang="ko-KR" altLang="en-US" sz="1100" b="1" dirty="0"/>
                    </a:p>
                  </a:txBody>
                  <a:tcPr marL="74308" marR="74308" marT="37154" marB="3715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/>
                        <a:t>cmd</a:t>
                      </a:r>
                      <a:r>
                        <a:rPr lang="en-US" altLang="ko-KR" sz="1100" dirty="0"/>
                        <a:t> &gt; </a:t>
                      </a:r>
                      <a:r>
                        <a:rPr lang="en-US" altLang="ko-KR" sz="1100" dirty="0" err="1"/>
                        <a:t>fullread</a:t>
                      </a:r>
                      <a:endParaRPr lang="ko-KR" altLang="en-US" sz="1100" dirty="0"/>
                    </a:p>
                  </a:txBody>
                  <a:tcPr marL="74308" marR="74308" marT="37154" marB="3715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0x12345678 </a:t>
                      </a:r>
                      <a:r>
                        <a:rPr lang="ko-KR" altLang="en-US" sz="1100" dirty="0"/>
                        <a:t>화면에 출력</a:t>
                      </a:r>
                      <a:endParaRPr lang="en-US" altLang="ko-KR" sz="1100" dirty="0"/>
                    </a:p>
                  </a:txBody>
                  <a:tcPr marL="74308" marR="74308" marT="37154" marB="37154"/>
                </a:tc>
                <a:extLst>
                  <a:ext uri="{0D108BD9-81ED-4DB2-BD59-A6C34878D82A}">
                    <a16:rowId xmlns:a16="http://schemas.microsoft.com/office/drawing/2014/main" val="924097272"/>
                  </a:ext>
                </a:extLst>
              </a:tr>
              <a:tr h="2690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TestApp1</a:t>
                      </a:r>
                      <a:endParaRPr lang="ko-KR" altLang="en-US" sz="1100" b="1" dirty="0"/>
                    </a:p>
                  </a:txBody>
                  <a:tcPr marL="74308" marR="74308" marT="37154" marB="3715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/>
                        <a:t>cmd</a:t>
                      </a:r>
                      <a:r>
                        <a:rPr lang="en-US" altLang="ko-KR" sz="1100" dirty="0"/>
                        <a:t> &gt; testapp1</a:t>
                      </a:r>
                      <a:endParaRPr lang="ko-KR" altLang="en-US" sz="1100" dirty="0"/>
                    </a:p>
                  </a:txBody>
                  <a:tcPr marL="74308" marR="74308" marT="37154" marB="3715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SSD/nand.txt &amp;buffer.txt </a:t>
                      </a:r>
                      <a:r>
                        <a:rPr lang="ko-KR" altLang="en-US" sz="1100" dirty="0"/>
                        <a:t>파일에 </a:t>
                      </a:r>
                      <a:r>
                        <a:rPr lang="en-US" altLang="ko-KR" sz="1100" dirty="0"/>
                        <a:t>0x5A5A5A5A </a:t>
                      </a:r>
                      <a:r>
                        <a:rPr lang="ko-KR" altLang="en-US" sz="1100" dirty="0"/>
                        <a:t>확인</a:t>
                      </a:r>
                    </a:p>
                  </a:txBody>
                  <a:tcPr marL="74308" marR="74308" marT="37154" marB="37154"/>
                </a:tc>
                <a:extLst>
                  <a:ext uri="{0D108BD9-81ED-4DB2-BD59-A6C34878D82A}">
                    <a16:rowId xmlns:a16="http://schemas.microsoft.com/office/drawing/2014/main" val="3198695004"/>
                  </a:ext>
                </a:extLst>
              </a:tr>
              <a:tr h="421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TestApp2</a:t>
                      </a:r>
                      <a:endParaRPr lang="ko-KR" altLang="en-US" sz="1100" b="1" dirty="0"/>
                    </a:p>
                  </a:txBody>
                  <a:tcPr marL="74308" marR="74308" marT="37154" marB="3715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/>
                        <a:t>cmd</a:t>
                      </a:r>
                      <a:r>
                        <a:rPr lang="en-US" altLang="ko-KR" sz="1100" dirty="0"/>
                        <a:t> &gt; testapp2</a:t>
                      </a:r>
                      <a:endParaRPr lang="ko-KR" altLang="en-US" sz="1100" dirty="0"/>
                    </a:p>
                  </a:txBody>
                  <a:tcPr marL="74308" marR="74308" marT="37154" marB="3715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SSD/nand.txt </a:t>
                      </a:r>
                      <a:r>
                        <a:rPr lang="ko-KR" altLang="en-US" sz="1100" dirty="0"/>
                        <a:t>파일에서 </a:t>
                      </a:r>
                      <a:r>
                        <a:rPr lang="en-US" altLang="ko-KR" sz="1100" dirty="0"/>
                        <a:t>0~5</a:t>
                      </a:r>
                      <a:r>
                        <a:rPr lang="ko-KR" altLang="en-US" sz="1100" dirty="0"/>
                        <a:t>번 </a:t>
                      </a:r>
                      <a:r>
                        <a:rPr lang="en-US" altLang="ko-KR" sz="1100" dirty="0"/>
                        <a:t>0xAAAABBBB </a:t>
                      </a:r>
                      <a:r>
                        <a:rPr lang="ko-KR" altLang="en-US" sz="1100" dirty="0"/>
                        <a:t>확인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SSD/buffer.txt </a:t>
                      </a:r>
                      <a:r>
                        <a:rPr lang="ko-KR" altLang="en-US" sz="1100" dirty="0"/>
                        <a:t>파일에서 </a:t>
                      </a:r>
                      <a:r>
                        <a:rPr lang="en-US" altLang="ko-KR" sz="1100" dirty="0"/>
                        <a:t>0~5</a:t>
                      </a:r>
                      <a:r>
                        <a:rPr lang="ko-KR" altLang="en-US" sz="1100" dirty="0"/>
                        <a:t>번 </a:t>
                      </a:r>
                      <a:r>
                        <a:rPr lang="en-US" altLang="ko-KR" sz="1100" dirty="0"/>
                        <a:t>0x12345678 </a:t>
                      </a:r>
                      <a:r>
                        <a:rPr lang="ko-KR" altLang="en-US" sz="1100" dirty="0"/>
                        <a:t>확인</a:t>
                      </a:r>
                    </a:p>
                  </a:txBody>
                  <a:tcPr marL="74308" marR="74308" marT="37154" marB="37154"/>
                </a:tc>
                <a:extLst>
                  <a:ext uri="{0D108BD9-81ED-4DB2-BD59-A6C34878D82A}">
                    <a16:rowId xmlns:a16="http://schemas.microsoft.com/office/drawing/2014/main" val="394847139"/>
                  </a:ext>
                </a:extLst>
              </a:tr>
              <a:tr h="421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Flush</a:t>
                      </a:r>
                      <a:endParaRPr lang="ko-KR" altLang="en-US" sz="1100" b="1" dirty="0"/>
                    </a:p>
                  </a:txBody>
                  <a:tcPr marL="74308" marR="74308" marT="37154" marB="3715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/>
                        <a:t>cmd</a:t>
                      </a:r>
                      <a:r>
                        <a:rPr lang="en-US" altLang="ko-KR" sz="1100" dirty="0"/>
                        <a:t> &gt; flush</a:t>
                      </a:r>
                      <a:endParaRPr lang="ko-KR" altLang="en-US" sz="1100" dirty="0"/>
                    </a:p>
                  </a:txBody>
                  <a:tcPr marL="74308" marR="74308" marT="37154" marB="3715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Flush </a:t>
                      </a:r>
                      <a:r>
                        <a:rPr lang="ko-KR" altLang="en-US" sz="1100" dirty="0"/>
                        <a:t>수행 전 </a:t>
                      </a:r>
                      <a:r>
                        <a:rPr lang="en-US" altLang="ko-KR" sz="1100" dirty="0"/>
                        <a:t>buffer.txt </a:t>
                      </a:r>
                      <a:r>
                        <a:rPr lang="ko-KR" altLang="en-US" sz="1100" dirty="0"/>
                        <a:t>파일과 </a:t>
                      </a:r>
                      <a:r>
                        <a:rPr lang="en-US" altLang="ko-KR" sz="1100" dirty="0"/>
                        <a:t>nand.txt </a:t>
                      </a:r>
                      <a:r>
                        <a:rPr lang="ko-KR" altLang="en-US" sz="1100" dirty="0"/>
                        <a:t>파일 확인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Flush </a:t>
                      </a:r>
                      <a:r>
                        <a:rPr lang="ko-KR" altLang="en-US" sz="1100" dirty="0"/>
                        <a:t>수행 후 </a:t>
                      </a:r>
                      <a:r>
                        <a:rPr lang="en-US" altLang="ko-KR" sz="1100" dirty="0"/>
                        <a:t>buffer.txt </a:t>
                      </a:r>
                      <a:r>
                        <a:rPr lang="ko-KR" altLang="en-US" sz="1100" dirty="0"/>
                        <a:t>파일과 </a:t>
                      </a:r>
                      <a:r>
                        <a:rPr lang="en-US" altLang="ko-KR" sz="1100" dirty="0"/>
                        <a:t>nand.txt </a:t>
                      </a:r>
                      <a:r>
                        <a:rPr lang="ko-KR" altLang="en-US" sz="1100" dirty="0"/>
                        <a:t>파일 확인</a:t>
                      </a:r>
                    </a:p>
                  </a:txBody>
                  <a:tcPr marL="74308" marR="74308" marT="37154" marB="37154"/>
                </a:tc>
                <a:extLst>
                  <a:ext uri="{0D108BD9-81ED-4DB2-BD59-A6C34878D82A}">
                    <a16:rowId xmlns:a16="http://schemas.microsoft.com/office/drawing/2014/main" val="2935203938"/>
                  </a:ext>
                </a:extLst>
              </a:tr>
              <a:tr h="421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Erase</a:t>
                      </a:r>
                      <a:endParaRPr lang="ko-KR" altLang="en-US" sz="1100" b="1" dirty="0"/>
                    </a:p>
                  </a:txBody>
                  <a:tcPr marL="74308" marR="74308" marT="37154" marB="3715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/>
                        <a:t>cmd</a:t>
                      </a:r>
                      <a:r>
                        <a:rPr lang="en-US" altLang="ko-KR" sz="1100" dirty="0"/>
                        <a:t> &gt; erase 0 5</a:t>
                      </a:r>
                    </a:p>
                    <a:p>
                      <a:pPr latinLnBrk="1"/>
                      <a:r>
                        <a:rPr lang="en-US" altLang="ko-KR" sz="1100" dirty="0" err="1"/>
                        <a:t>cmd</a:t>
                      </a:r>
                      <a:r>
                        <a:rPr lang="en-US" altLang="ko-KR" sz="1100" dirty="0"/>
                        <a:t> &gt; read 3</a:t>
                      </a:r>
                    </a:p>
                  </a:txBody>
                  <a:tcPr marL="74308" marR="74308" marT="37154" marB="3715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SSD/buffer.txt </a:t>
                      </a:r>
                      <a:r>
                        <a:rPr lang="ko-KR" altLang="en-US" sz="1100" dirty="0"/>
                        <a:t>확인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Read </a:t>
                      </a:r>
                      <a:r>
                        <a:rPr lang="ko-KR" altLang="en-US" sz="1100" dirty="0"/>
                        <a:t>시 </a:t>
                      </a:r>
                      <a:r>
                        <a:rPr lang="en-US" altLang="ko-KR" sz="1100" dirty="0"/>
                        <a:t>0x00000000 </a:t>
                      </a:r>
                      <a:r>
                        <a:rPr lang="ko-KR" altLang="en-US" sz="1100" dirty="0"/>
                        <a:t>읽히는 것 확인</a:t>
                      </a:r>
                    </a:p>
                  </a:txBody>
                  <a:tcPr marL="74308" marR="74308" marT="37154" marB="37154"/>
                </a:tc>
                <a:extLst>
                  <a:ext uri="{0D108BD9-81ED-4DB2-BD59-A6C34878D82A}">
                    <a16:rowId xmlns:a16="http://schemas.microsoft.com/office/drawing/2014/main" val="1762400931"/>
                  </a:ext>
                </a:extLst>
              </a:tr>
              <a:tr h="421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err="1"/>
                        <a:t>Erase_range</a:t>
                      </a:r>
                      <a:endParaRPr lang="ko-KR" altLang="en-US" sz="1100" b="1" dirty="0"/>
                    </a:p>
                  </a:txBody>
                  <a:tcPr marL="74308" marR="74308" marT="37154" marB="3715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/>
                        <a:t>cmd</a:t>
                      </a:r>
                      <a:r>
                        <a:rPr lang="en-US" altLang="ko-KR" sz="1100" dirty="0"/>
                        <a:t> &gt; </a:t>
                      </a:r>
                      <a:r>
                        <a:rPr lang="en-US" altLang="ko-KR" sz="1100" dirty="0" err="1"/>
                        <a:t>erase_range</a:t>
                      </a:r>
                      <a:r>
                        <a:rPr lang="en-US" altLang="ko-KR" sz="1100" dirty="0"/>
                        <a:t> 5 10</a:t>
                      </a:r>
                    </a:p>
                  </a:txBody>
                  <a:tcPr marL="74308" marR="74308" marT="37154" marB="3715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SSD/buffer.txt</a:t>
                      </a:r>
                      <a:r>
                        <a:rPr lang="ko-KR" altLang="en-US" sz="1100" dirty="0"/>
                        <a:t>에서 </a:t>
                      </a:r>
                      <a:r>
                        <a:rPr lang="en-US" altLang="ko-KR" sz="1100" dirty="0"/>
                        <a:t>erase merge </a:t>
                      </a:r>
                      <a:r>
                        <a:rPr lang="ko-KR" altLang="en-US" sz="1100" dirty="0"/>
                        <a:t>되어 </a:t>
                      </a:r>
                      <a:r>
                        <a:rPr lang="en-US" altLang="ko-KR" sz="1100" dirty="0"/>
                        <a:t>erase 0 10 </a:t>
                      </a:r>
                      <a:r>
                        <a:rPr lang="ko-KR" altLang="en-US" sz="1100" dirty="0"/>
                        <a:t>되는 것 확인</a:t>
                      </a:r>
                    </a:p>
                  </a:txBody>
                  <a:tcPr marL="74308" marR="74308" marT="37154" marB="37154"/>
                </a:tc>
                <a:extLst>
                  <a:ext uri="{0D108BD9-81ED-4DB2-BD59-A6C34878D82A}">
                    <a16:rowId xmlns:a16="http://schemas.microsoft.com/office/drawing/2014/main" val="5824808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rmAutofit fontScale="90000"/>
          </a:bodyPr>
          <a:lstStyle/>
          <a:p>
            <a:pPr>
              <a:buSzPct val="45454"/>
            </a:pPr>
            <a:r>
              <a:rPr lang="ko" altLang="en-US"/>
              <a:t>기능 구현 소개 및 시연</a:t>
            </a:r>
            <a:endParaRPr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AA0327D-A6C6-4980-9C18-85BCB73E6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561825"/>
              </p:ext>
            </p:extLst>
          </p:nvPr>
        </p:nvGraphicFramePr>
        <p:xfrm>
          <a:off x="690563" y="2067113"/>
          <a:ext cx="10810873" cy="33327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0753">
                  <a:extLst>
                    <a:ext uri="{9D8B030D-6E8A-4147-A177-3AD203B41FA5}">
                      <a16:colId xmlns:a16="http://schemas.microsoft.com/office/drawing/2014/main" val="3498217945"/>
                    </a:ext>
                  </a:extLst>
                </a:gridCol>
                <a:gridCol w="4488245">
                  <a:extLst>
                    <a:ext uri="{9D8B030D-6E8A-4147-A177-3AD203B41FA5}">
                      <a16:colId xmlns:a16="http://schemas.microsoft.com/office/drawing/2014/main" val="203067568"/>
                    </a:ext>
                  </a:extLst>
                </a:gridCol>
                <a:gridCol w="4421875">
                  <a:extLst>
                    <a:ext uri="{9D8B030D-6E8A-4147-A177-3AD203B41FA5}">
                      <a16:colId xmlns:a16="http://schemas.microsoft.com/office/drawing/2014/main" val="3392934404"/>
                    </a:ext>
                  </a:extLst>
                </a:gridCol>
              </a:tblGrid>
              <a:tr h="3561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구현</a:t>
                      </a:r>
                    </a:p>
                  </a:txBody>
                  <a:tcPr marL="85451" marR="85451" marT="42727" marB="42727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/>
                        <a:t>Test </a:t>
                      </a:r>
                      <a:r>
                        <a:rPr lang="ko-KR" altLang="en-US" sz="1300" b="1" dirty="0"/>
                        <a:t>시나리오</a:t>
                      </a:r>
                    </a:p>
                  </a:txBody>
                  <a:tcPr marL="85451" marR="85451" marT="42727" marB="42727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결과</a:t>
                      </a:r>
                    </a:p>
                  </a:txBody>
                  <a:tcPr marL="85451" marR="85451" marT="42727" marB="42727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800921"/>
                  </a:ext>
                </a:extLst>
              </a:tr>
              <a:tr h="481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/>
                        <a:t>Logger</a:t>
                      </a:r>
                      <a:endParaRPr lang="ko-KR" altLang="en-US" sz="1300" b="1" dirty="0"/>
                    </a:p>
                  </a:txBody>
                  <a:tcPr marL="85451" marR="85451" marT="42727" marB="427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Log directory</a:t>
                      </a:r>
                      <a:endParaRPr lang="ko-KR" altLang="en-US" sz="1300" dirty="0"/>
                    </a:p>
                  </a:txBody>
                  <a:tcPr marL="85451" marR="85451" marT="42727" marB="427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현재까지 진행한 </a:t>
                      </a:r>
                      <a:r>
                        <a:rPr lang="en-US" altLang="ko-KR" sz="1300" dirty="0"/>
                        <a:t>command</a:t>
                      </a:r>
                      <a:r>
                        <a:rPr lang="ko-KR" altLang="en-US" sz="1300" dirty="0"/>
                        <a:t>가 적힌 </a:t>
                      </a:r>
                      <a:r>
                        <a:rPr lang="en-US" altLang="ko-KR" sz="1300" dirty="0"/>
                        <a:t>log file</a:t>
                      </a:r>
                      <a:endParaRPr lang="ko-KR" altLang="en-US" sz="1300" dirty="0"/>
                    </a:p>
                  </a:txBody>
                  <a:tcPr marL="85451" marR="85451" marT="42727" marB="42727"/>
                </a:tc>
                <a:extLst>
                  <a:ext uri="{0D108BD9-81ED-4DB2-BD59-A6C34878D82A}">
                    <a16:rowId xmlns:a16="http://schemas.microsoft.com/office/drawing/2014/main" val="810389383"/>
                  </a:ext>
                </a:extLst>
              </a:tr>
              <a:tr h="7455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/>
                        <a:t>Runner</a:t>
                      </a:r>
                      <a:endParaRPr lang="ko-KR" altLang="en-US" sz="1300" b="1" dirty="0"/>
                    </a:p>
                  </a:txBody>
                  <a:tcPr marL="85451" marR="85451" marT="42727" marB="427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Release&gt; TestShell.exe </a:t>
                      </a:r>
                      <a:r>
                        <a:rPr lang="en-US" altLang="ko-KR" sz="1300" dirty="0" err="1"/>
                        <a:t>runner.lst</a:t>
                      </a:r>
                      <a:endParaRPr lang="ko-KR" altLang="en-US" sz="1300" dirty="0"/>
                    </a:p>
                  </a:txBody>
                  <a:tcPr marL="85451" marR="85451" marT="42727" marB="427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명령어 수행 전 </a:t>
                      </a:r>
                      <a:r>
                        <a:rPr lang="en-US" altLang="ko-KR" sz="1300" dirty="0" err="1"/>
                        <a:t>runner.lst</a:t>
                      </a:r>
                      <a:r>
                        <a:rPr lang="en-US" altLang="ko-KR" sz="1300" dirty="0"/>
                        <a:t> </a:t>
                      </a:r>
                      <a:r>
                        <a:rPr lang="ko-KR" altLang="en-US" sz="1300" dirty="0"/>
                        <a:t>확인</a:t>
                      </a:r>
                      <a:endParaRPr lang="en-US" altLang="ko-KR" sz="1300" dirty="0"/>
                    </a:p>
                    <a:p>
                      <a:pPr latinLnBrk="1"/>
                      <a:r>
                        <a:rPr lang="ko-KR" altLang="en-US" sz="1300" dirty="0"/>
                        <a:t>수행 후 결과 확인</a:t>
                      </a:r>
                    </a:p>
                  </a:txBody>
                  <a:tcPr marL="85451" marR="85451" marT="42727" marB="42727"/>
                </a:tc>
                <a:extLst>
                  <a:ext uri="{0D108BD9-81ED-4DB2-BD59-A6C34878D82A}">
                    <a16:rowId xmlns:a16="http://schemas.microsoft.com/office/drawing/2014/main" val="3426827657"/>
                  </a:ext>
                </a:extLst>
              </a:tr>
              <a:tr h="2911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/>
                        <a:t>Write10AndCompare</a:t>
                      </a:r>
                      <a:endParaRPr lang="ko-KR" altLang="en-US" sz="1300" b="1" dirty="0"/>
                    </a:p>
                  </a:txBody>
                  <a:tcPr marL="85451" marR="85451" marT="42727" marB="427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추가 시나리오</a:t>
                      </a:r>
                      <a:r>
                        <a:rPr lang="en-US" altLang="ko-KR" sz="1300" dirty="0"/>
                        <a:t>. Runner </a:t>
                      </a:r>
                      <a:r>
                        <a:rPr lang="ko-KR" altLang="en-US" sz="1300" dirty="0"/>
                        <a:t>시연 시 수행</a:t>
                      </a:r>
                    </a:p>
                  </a:txBody>
                  <a:tcPr marL="85451" marR="85451" marT="42727" marB="4272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85451" marR="85451" marT="42727" marB="42727"/>
                </a:tc>
                <a:extLst>
                  <a:ext uri="{0D108BD9-81ED-4DB2-BD59-A6C34878D82A}">
                    <a16:rowId xmlns:a16="http://schemas.microsoft.com/office/drawing/2014/main" val="2678697484"/>
                  </a:ext>
                </a:extLst>
              </a:tr>
              <a:tr h="2906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/>
                        <a:t>Read10AndCompare</a:t>
                      </a:r>
                      <a:endParaRPr lang="ko-KR" altLang="en-US" sz="1300" b="1" dirty="0"/>
                    </a:p>
                  </a:txBody>
                  <a:tcPr marL="85451" marR="85451" marT="42727" marB="427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/>
                        <a:t>추가 시나리오</a:t>
                      </a:r>
                      <a:r>
                        <a:rPr lang="en-US" altLang="ko-KR" sz="1300" dirty="0"/>
                        <a:t>. Runner </a:t>
                      </a:r>
                      <a:r>
                        <a:rPr lang="ko-KR" altLang="en-US" sz="1300" dirty="0"/>
                        <a:t>시연 시 수행</a:t>
                      </a:r>
                    </a:p>
                  </a:txBody>
                  <a:tcPr marL="85451" marR="85451" marT="42727" marB="4272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85451" marR="85451" marT="42727" marB="42727"/>
                </a:tc>
                <a:extLst>
                  <a:ext uri="{0D108BD9-81ED-4DB2-BD59-A6C34878D82A}">
                    <a16:rowId xmlns:a16="http://schemas.microsoft.com/office/drawing/2014/main" val="2283034024"/>
                  </a:ext>
                </a:extLst>
              </a:tr>
              <a:tr h="883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/>
                        <a:t>Command Buffer</a:t>
                      </a:r>
                    </a:p>
                    <a:p>
                      <a:pPr algn="ctr" latinLnBrk="1"/>
                      <a:r>
                        <a:rPr lang="ko-KR" altLang="en-US" sz="1300" b="1" dirty="0"/>
                        <a:t>최적화</a:t>
                      </a:r>
                    </a:p>
                  </a:txBody>
                  <a:tcPr marL="85451" marR="85451" marT="42727" marB="427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err="1"/>
                        <a:t>cmd</a:t>
                      </a:r>
                      <a:r>
                        <a:rPr lang="en-US" altLang="ko-KR" sz="1300" dirty="0"/>
                        <a:t> &gt; write</a:t>
                      </a:r>
                      <a:r>
                        <a:rPr lang="ko-KR" altLang="en-US" sz="1300" dirty="0"/>
                        <a:t> </a:t>
                      </a:r>
                      <a:r>
                        <a:rPr lang="en-US" altLang="ko-KR" sz="1300" dirty="0"/>
                        <a:t>0</a:t>
                      </a:r>
                      <a:r>
                        <a:rPr lang="ko-KR" altLang="en-US" sz="1300" dirty="0"/>
                        <a:t> </a:t>
                      </a:r>
                      <a:r>
                        <a:rPr lang="en-US" altLang="ko-KR" sz="1300" dirty="0"/>
                        <a:t>0x12345678</a:t>
                      </a:r>
                    </a:p>
                    <a:p>
                      <a:pPr latinLnBrk="1"/>
                      <a:r>
                        <a:rPr lang="en-US" altLang="ko-KR" sz="1300" dirty="0" err="1"/>
                        <a:t>cmd</a:t>
                      </a:r>
                      <a:r>
                        <a:rPr lang="en-US" altLang="ko-KR" sz="1300" dirty="0"/>
                        <a:t> &gt; erase</a:t>
                      </a:r>
                      <a:r>
                        <a:rPr lang="ko-KR" altLang="en-US" sz="1300" dirty="0"/>
                        <a:t> </a:t>
                      </a:r>
                      <a:r>
                        <a:rPr lang="en-US" altLang="ko-KR" sz="1300" dirty="0"/>
                        <a:t>0</a:t>
                      </a:r>
                      <a:r>
                        <a:rPr lang="ko-KR" altLang="en-US" sz="1300" dirty="0"/>
                        <a:t> </a:t>
                      </a:r>
                      <a:r>
                        <a:rPr lang="en-US" altLang="ko-KR" sz="1300" dirty="0"/>
                        <a:t>5</a:t>
                      </a:r>
                      <a:endParaRPr lang="ko-KR" altLang="en-US" sz="1300" dirty="0"/>
                    </a:p>
                  </a:txBody>
                  <a:tcPr marL="85451" marR="85451" marT="42727" marB="427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Write </a:t>
                      </a:r>
                      <a:r>
                        <a:rPr lang="ko-KR" altLang="en-US" sz="1300" dirty="0"/>
                        <a:t>수행 후 </a:t>
                      </a:r>
                      <a:r>
                        <a:rPr lang="en-US" altLang="ko-KR" sz="1300" dirty="0"/>
                        <a:t>buffer.txt </a:t>
                      </a:r>
                      <a:r>
                        <a:rPr lang="ko-KR" altLang="en-US" sz="1300" dirty="0"/>
                        <a:t>확인</a:t>
                      </a:r>
                      <a:endParaRPr lang="en-US" altLang="ko-KR" sz="1300" dirty="0"/>
                    </a:p>
                    <a:p>
                      <a:pPr latinLnBrk="1"/>
                      <a:r>
                        <a:rPr lang="en-US" altLang="ko-KR" sz="1300" dirty="0"/>
                        <a:t>Erase </a:t>
                      </a:r>
                      <a:r>
                        <a:rPr lang="ko-KR" altLang="en-US" sz="1300" dirty="0"/>
                        <a:t>수행 수 </a:t>
                      </a:r>
                      <a:r>
                        <a:rPr lang="en-US" altLang="ko-KR" sz="1300" dirty="0"/>
                        <a:t>buffer.txt </a:t>
                      </a:r>
                      <a:r>
                        <a:rPr lang="ko-KR" altLang="en-US" sz="1300" dirty="0"/>
                        <a:t>확인하여 </a:t>
                      </a:r>
                      <a:r>
                        <a:rPr lang="en-US" altLang="ko-KR" sz="1300" dirty="0"/>
                        <a:t>write command </a:t>
                      </a:r>
                      <a:r>
                        <a:rPr lang="ko-KR" altLang="en-US" sz="1300" dirty="0"/>
                        <a:t>삭제 확인</a:t>
                      </a:r>
                      <a:endParaRPr lang="en-US" altLang="ko-KR" sz="1300" dirty="0"/>
                    </a:p>
                    <a:p>
                      <a:pPr latinLnBrk="1"/>
                      <a:r>
                        <a:rPr lang="ko-KR" altLang="en-US" sz="1300" dirty="0"/>
                        <a:t>이전 시연에서 </a:t>
                      </a:r>
                      <a:r>
                        <a:rPr lang="en-US" altLang="ko-KR" sz="1300" dirty="0" err="1"/>
                        <a:t>Fastread</a:t>
                      </a:r>
                      <a:r>
                        <a:rPr lang="en-US" altLang="ko-KR" sz="1300" dirty="0"/>
                        <a:t>, erase merge </a:t>
                      </a:r>
                      <a:r>
                        <a:rPr lang="ko-KR" altLang="en-US" sz="1300" dirty="0"/>
                        <a:t>확인 완료</a:t>
                      </a:r>
                    </a:p>
                  </a:txBody>
                  <a:tcPr marL="85451" marR="85451" marT="42727" marB="42727"/>
                </a:tc>
                <a:extLst>
                  <a:ext uri="{0D108BD9-81ED-4DB2-BD59-A6C34878D82A}">
                    <a16:rowId xmlns:a16="http://schemas.microsoft.com/office/drawing/2014/main" val="1253905177"/>
                  </a:ext>
                </a:extLst>
              </a:tr>
              <a:tr h="2848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err="1"/>
                        <a:t>재빌드</a:t>
                      </a:r>
                      <a:r>
                        <a:rPr lang="ko-KR" altLang="en-US" sz="1300" b="1" dirty="0"/>
                        <a:t> 이슈</a:t>
                      </a:r>
                    </a:p>
                  </a:txBody>
                  <a:tcPr marL="85451" marR="85451" marT="42727" marB="427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슬라이드 설명</a:t>
                      </a:r>
                    </a:p>
                  </a:txBody>
                  <a:tcPr marL="85451" marR="85451" marT="42727" marB="42727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300" dirty="0"/>
                    </a:p>
                  </a:txBody>
                  <a:tcPr marL="85451" marR="85451" marT="42727" marB="42727"/>
                </a:tc>
                <a:extLst>
                  <a:ext uri="{0D108BD9-81ED-4DB2-BD59-A6C34878D82A}">
                    <a16:rowId xmlns:a16="http://schemas.microsoft.com/office/drawing/2014/main" val="4173410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7558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TDD</a:t>
            </a:r>
            <a:r>
              <a:rPr lang="ko-KR" altLang="en-US" dirty="0"/>
              <a:t> 적용 사례</a:t>
            </a:r>
            <a:r>
              <a:rPr lang="en-US" altLang="ko-KR" dirty="0"/>
              <a:t>(SSD write </a:t>
            </a:r>
            <a:r>
              <a:rPr lang="ko-KR" altLang="en-US" dirty="0"/>
              <a:t>기능 구현</a:t>
            </a:r>
            <a:r>
              <a:rPr lang="en-US" altLang="ko-KR" dirty="0"/>
              <a:t>)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06BE9D-4B17-41C8-9D24-68B39E1CC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563" y="1858003"/>
            <a:ext cx="4692524" cy="384747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53EE05D-6098-4430-8897-7B04D5B382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3573" y="1523160"/>
            <a:ext cx="4562602" cy="85326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00D31AD-C453-4A57-B310-A2746157D7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0050" y="3929647"/>
            <a:ext cx="4103778" cy="208062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A341C91-9960-46A8-89AD-59A36965B6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196" y="4226481"/>
            <a:ext cx="3886498" cy="72579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6742293-3F82-42EC-988B-D7DEDAC70A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7196" y="5352732"/>
            <a:ext cx="4990520" cy="10575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2268008-98E5-4701-84D3-F8EEECED7EDD}"/>
              </a:ext>
            </a:extLst>
          </p:cNvPr>
          <p:cNvSpPr txBox="1"/>
          <p:nvPr/>
        </p:nvSpPr>
        <p:spPr>
          <a:xfrm>
            <a:off x="6743573" y="1228722"/>
            <a:ext cx="1590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highlight>
                  <a:srgbClr val="FFFF00"/>
                </a:highlight>
              </a:rPr>
              <a:t>Ssd_test.cpp</a:t>
            </a:r>
            <a:endParaRPr lang="ko-KR" altLang="en-US" sz="1600" b="1" dirty="0">
              <a:highlight>
                <a:srgbClr val="FFFF00"/>
              </a:highligh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6752E8-4B74-4EA8-9D11-860181F237BC}"/>
              </a:ext>
            </a:extLst>
          </p:cNvPr>
          <p:cNvSpPr txBox="1"/>
          <p:nvPr/>
        </p:nvSpPr>
        <p:spPr>
          <a:xfrm>
            <a:off x="147196" y="3935552"/>
            <a:ext cx="1590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highlight>
                  <a:srgbClr val="FFFF00"/>
                </a:highlight>
              </a:rPr>
              <a:t>Ssd_test.cpp</a:t>
            </a:r>
            <a:endParaRPr lang="ko-KR" altLang="en-US" sz="1600" b="1" dirty="0">
              <a:highlight>
                <a:srgbClr val="FFFF00"/>
              </a:highligh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1529BC-E36E-4820-93E1-CD1B03D9485C}"/>
              </a:ext>
            </a:extLst>
          </p:cNvPr>
          <p:cNvSpPr txBox="1"/>
          <p:nvPr/>
        </p:nvSpPr>
        <p:spPr>
          <a:xfrm>
            <a:off x="8020050" y="3636544"/>
            <a:ext cx="1590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highlight>
                  <a:srgbClr val="FFFF00"/>
                </a:highlight>
              </a:rPr>
              <a:t>Ssd.cpp</a:t>
            </a:r>
            <a:endParaRPr lang="ko-KR" altLang="en-US" sz="1600" b="1" dirty="0">
              <a:highlight>
                <a:srgbClr val="FFFF00"/>
              </a:highligh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3F1A2E-64DD-4B55-AEF2-7159E7D32F60}"/>
              </a:ext>
            </a:extLst>
          </p:cNvPr>
          <p:cNvSpPr txBox="1"/>
          <p:nvPr/>
        </p:nvSpPr>
        <p:spPr>
          <a:xfrm>
            <a:off x="147196" y="5035825"/>
            <a:ext cx="1590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highlight>
                  <a:srgbClr val="FFFF00"/>
                </a:highlight>
              </a:rPr>
              <a:t>Ssd.cpp</a:t>
            </a:r>
            <a:endParaRPr lang="ko-KR" altLang="en-US" sz="1600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60734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Test Fixture </a:t>
            </a:r>
            <a:r>
              <a:rPr lang="ko-KR" altLang="en-US" dirty="0"/>
              <a:t>적용 사례</a:t>
            </a:r>
            <a:r>
              <a:rPr lang="en-US" altLang="ko-KR" dirty="0"/>
              <a:t>(SSD</a:t>
            </a:r>
            <a:r>
              <a:rPr lang="ko-KR" altLang="en-US" dirty="0"/>
              <a:t> </a:t>
            </a:r>
            <a:r>
              <a:rPr lang="en-US" altLang="ko-KR" dirty="0"/>
              <a:t>test)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0" indent="-457200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-US" dirty="0"/>
              <a:t>Fixture AAA(Arrange Act Assert) </a:t>
            </a:r>
            <a:r>
              <a:rPr lang="ko-KR" altLang="en-US" dirty="0"/>
              <a:t>패턴 사용</a:t>
            </a:r>
            <a:endParaRPr lang="en-US" altLang="ko-KR" dirty="0"/>
          </a:p>
          <a:p>
            <a:pPr marL="1092200" lvl="1" indent="-457200">
              <a:lnSpc>
                <a:spcPct val="150000"/>
              </a:lnSpc>
              <a:spcBef>
                <a:spcPts val="0"/>
              </a:spcBef>
              <a:buSzPts val="2800"/>
              <a:buFont typeface="Wingdings" panose="05000000000000000000" pitchFamily="2" charset="2"/>
              <a:buChar char="Ø"/>
            </a:pPr>
            <a:r>
              <a:rPr lang="ko-KR" altLang="en-US" sz="1800" dirty="0"/>
              <a:t>연속적인 </a:t>
            </a:r>
            <a:r>
              <a:rPr lang="en-US" altLang="ko-KR" sz="1800" dirty="0"/>
              <a:t>test</a:t>
            </a:r>
            <a:r>
              <a:rPr lang="ko-KR" altLang="en-US" sz="1800" dirty="0"/>
              <a:t>에 영향을 주지 않기 위해 </a:t>
            </a:r>
            <a:r>
              <a:rPr lang="en-US" altLang="ko-KR" sz="1800" dirty="0" err="1"/>
              <a:t>TearDown</a:t>
            </a:r>
            <a:r>
              <a:rPr lang="ko-KR" altLang="en-US" sz="1800" dirty="0"/>
              <a:t>에 </a:t>
            </a:r>
            <a:r>
              <a:rPr lang="en-US" altLang="ko-KR" sz="1800" dirty="0"/>
              <a:t>nand.txt </a:t>
            </a:r>
            <a:r>
              <a:rPr lang="ko-KR" altLang="en-US" sz="1800" dirty="0"/>
              <a:t>파일 초기화 함수 추가</a:t>
            </a:r>
            <a:endParaRPr sz="18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3D0FFFC-97BB-4EEA-81D4-2763AF2B7D16}"/>
              </a:ext>
            </a:extLst>
          </p:cNvPr>
          <p:cNvGrpSpPr/>
          <p:nvPr/>
        </p:nvGrpSpPr>
        <p:grpSpPr>
          <a:xfrm>
            <a:off x="272605" y="2501702"/>
            <a:ext cx="11939587" cy="4070548"/>
            <a:chOff x="348805" y="2501702"/>
            <a:chExt cx="11939587" cy="4070548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946932B-E658-4858-880F-170411E88856}"/>
                </a:ext>
              </a:extLst>
            </p:cNvPr>
            <p:cNvGrpSpPr/>
            <p:nvPr/>
          </p:nvGrpSpPr>
          <p:grpSpPr>
            <a:xfrm>
              <a:off x="348805" y="2802156"/>
              <a:ext cx="11939587" cy="3770094"/>
              <a:chOff x="348805" y="2564031"/>
              <a:chExt cx="11939587" cy="3770094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A38F5D73-998A-415D-8325-8C47E99A0B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805" y="2564031"/>
                <a:ext cx="6067694" cy="3770094"/>
              </a:xfrm>
              <a:prstGeom prst="rect">
                <a:avLst/>
              </a:prstGeom>
            </p:spPr>
          </p:pic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D2A16773-9070-466B-A738-00536E81D4E5}"/>
                  </a:ext>
                </a:extLst>
              </p:cNvPr>
              <p:cNvGrpSpPr/>
              <p:nvPr/>
            </p:nvGrpSpPr>
            <p:grpSpPr>
              <a:xfrm>
                <a:off x="1676400" y="3763537"/>
                <a:ext cx="2333625" cy="307777"/>
                <a:chOff x="1933575" y="3401587"/>
                <a:chExt cx="2333625" cy="307777"/>
              </a:xfrm>
            </p:grpSpPr>
            <p:cxnSp>
              <p:nvCxnSpPr>
                <p:cNvPr id="7" name="직선 화살표 연결선 6">
                  <a:extLst>
                    <a:ext uri="{FF2B5EF4-FFF2-40B4-BE49-F238E27FC236}">
                      <a16:creationId xmlns:a16="http://schemas.microsoft.com/office/drawing/2014/main" id="{7D485FA2-8BDD-4D2F-B0E4-3D8069414F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33575" y="3552825"/>
                  <a:ext cx="88582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770B24F-FADF-46FE-8489-F981BD8B9A8B}"/>
                    </a:ext>
                  </a:extLst>
                </p:cNvPr>
                <p:cNvSpPr txBox="1"/>
                <p:nvPr/>
              </p:nvSpPr>
              <p:spPr>
                <a:xfrm>
                  <a:off x="2819400" y="3401587"/>
                  <a:ext cx="1447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>
                      <a:solidFill>
                        <a:schemeClr val="bg1"/>
                      </a:solidFill>
                    </a:rPr>
                    <a:t>1. Arrange</a:t>
                  </a:r>
                  <a:endParaRPr lang="ko-KR" altLang="en-US" dirty="0">
                    <a:solidFill>
                      <a:schemeClr val="bg1"/>
                    </a:solidFill>
                  </a:endParaRPr>
                </a:p>
              </p:txBody>
            </p:sp>
          </p:grpSp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3C85B1FF-B338-4AC0-98A5-F718862716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49849" y="2564031"/>
                <a:ext cx="5535021" cy="1074519"/>
              </a:xfrm>
              <a:prstGeom prst="rect">
                <a:avLst/>
              </a:prstGeom>
            </p:spPr>
          </p:pic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A92EB6AC-AA15-461B-A439-FF75B19A0378}"/>
                  </a:ext>
                </a:extLst>
              </p:cNvPr>
              <p:cNvGrpSpPr/>
              <p:nvPr/>
            </p:nvGrpSpPr>
            <p:grpSpPr>
              <a:xfrm>
                <a:off x="9951270" y="2877712"/>
                <a:ext cx="2333625" cy="307777"/>
                <a:chOff x="1933575" y="3401587"/>
                <a:chExt cx="2333625" cy="307777"/>
              </a:xfrm>
            </p:grpSpPr>
            <p:cxnSp>
              <p:nvCxnSpPr>
                <p:cNvPr id="19" name="직선 화살표 연결선 18">
                  <a:extLst>
                    <a:ext uri="{FF2B5EF4-FFF2-40B4-BE49-F238E27FC236}">
                      <a16:creationId xmlns:a16="http://schemas.microsoft.com/office/drawing/2014/main" id="{B5FE3742-3ADC-4DFC-B22D-16354BB079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33575" y="3552825"/>
                  <a:ext cx="88582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1962E23-AD09-4B1F-9BFD-B0E9868C18E8}"/>
                    </a:ext>
                  </a:extLst>
                </p:cNvPr>
                <p:cNvSpPr txBox="1"/>
                <p:nvPr/>
              </p:nvSpPr>
              <p:spPr>
                <a:xfrm>
                  <a:off x="2819400" y="3401587"/>
                  <a:ext cx="1447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>
                      <a:solidFill>
                        <a:schemeClr val="bg1"/>
                      </a:solidFill>
                    </a:rPr>
                    <a:t>2. Act</a:t>
                  </a:r>
                  <a:endParaRPr lang="ko-KR" altLang="en-US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56E6B8E4-FD5D-4EAB-B1EC-730875CD91E0}"/>
                  </a:ext>
                </a:extLst>
              </p:cNvPr>
              <p:cNvGrpSpPr/>
              <p:nvPr/>
            </p:nvGrpSpPr>
            <p:grpSpPr>
              <a:xfrm>
                <a:off x="9954767" y="3172987"/>
                <a:ext cx="2333625" cy="307777"/>
                <a:chOff x="1933575" y="3401587"/>
                <a:chExt cx="2333625" cy="307777"/>
              </a:xfrm>
            </p:grpSpPr>
            <p:cxnSp>
              <p:nvCxnSpPr>
                <p:cNvPr id="22" name="직선 화살표 연결선 21">
                  <a:extLst>
                    <a:ext uri="{FF2B5EF4-FFF2-40B4-BE49-F238E27FC236}">
                      <a16:creationId xmlns:a16="http://schemas.microsoft.com/office/drawing/2014/main" id="{875052D7-1363-4644-844E-19E8FBFCA1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33575" y="3552825"/>
                  <a:ext cx="88582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7C7D03CA-2459-4C85-B979-0639B4CE99A4}"/>
                    </a:ext>
                  </a:extLst>
                </p:cNvPr>
                <p:cNvSpPr txBox="1"/>
                <p:nvPr/>
              </p:nvSpPr>
              <p:spPr>
                <a:xfrm>
                  <a:off x="2819400" y="3401587"/>
                  <a:ext cx="1447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>
                      <a:solidFill>
                        <a:schemeClr val="bg1"/>
                      </a:solidFill>
                    </a:rPr>
                    <a:t>3. Assert</a:t>
                  </a:r>
                  <a:endParaRPr lang="ko-KR" altLang="en-US" dirty="0">
                    <a:solidFill>
                      <a:schemeClr val="bg1"/>
                    </a:solidFill>
                  </a:endParaRPr>
                </a:p>
              </p:txBody>
            </p:sp>
          </p:grpSp>
          <p:cxnSp>
            <p:nvCxnSpPr>
              <p:cNvPr id="25" name="직선 화살표 연결선 24">
                <a:extLst>
                  <a:ext uri="{FF2B5EF4-FFF2-40B4-BE49-F238E27FC236}">
                    <a16:creationId xmlns:a16="http://schemas.microsoft.com/office/drawing/2014/main" id="{DDA5018E-44E3-4D3C-BF0F-BC3E894FF5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9412" y="3075413"/>
                <a:ext cx="885825" cy="0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48EFF97-6A7E-4497-9D28-797EFE2D1E18}"/>
                  </a:ext>
                </a:extLst>
              </p:cNvPr>
              <p:cNvSpPr txBox="1"/>
              <p:nvPr/>
            </p:nvSpPr>
            <p:spPr>
              <a:xfrm>
                <a:off x="3935235" y="2924175"/>
                <a:ext cx="24110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4. nand.txt 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파일 초기화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04792EC-EB5D-4F4E-AE6A-D6E6515A9B0A}"/>
                </a:ext>
              </a:extLst>
            </p:cNvPr>
            <p:cNvSpPr txBox="1"/>
            <p:nvPr/>
          </p:nvSpPr>
          <p:spPr>
            <a:xfrm>
              <a:off x="348805" y="2501702"/>
              <a:ext cx="15908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highlight>
                    <a:srgbClr val="FFFF00"/>
                  </a:highlight>
                </a:rPr>
                <a:t>Ssd_test.cpp</a:t>
              </a:r>
              <a:endParaRPr lang="ko-KR" altLang="en-US" sz="1600" b="1" dirty="0">
                <a:highlight>
                  <a:srgbClr val="FFFF00"/>
                </a:highlight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6FD257A-FA63-4710-A301-B48A741C8B1D}"/>
                </a:ext>
              </a:extLst>
            </p:cNvPr>
            <p:cNvSpPr txBox="1"/>
            <p:nvPr/>
          </p:nvSpPr>
          <p:spPr>
            <a:xfrm>
              <a:off x="6549849" y="2501702"/>
              <a:ext cx="15908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highlight>
                    <a:srgbClr val="FFFF00"/>
                  </a:highlight>
                </a:rPr>
                <a:t>Ssd_test.cpp</a:t>
              </a:r>
              <a:endParaRPr lang="ko-KR" altLang="en-US" sz="1600" b="1" dirty="0">
                <a:highlight>
                  <a:srgbClr val="FFFF00"/>
                </a:highligh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4122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1024</Words>
  <Application>Microsoft Office PowerPoint</Application>
  <PresentationFormat>와이드스크린</PresentationFormat>
  <Paragraphs>194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-apple-system</vt:lpstr>
      <vt:lpstr>gg sans</vt:lpstr>
      <vt:lpstr>맑은 고딕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조원 소개 및 역할</vt:lpstr>
      <vt:lpstr>System – Implementation View</vt:lpstr>
      <vt:lpstr>System – Deployment View</vt:lpstr>
      <vt:lpstr>기능 구현 소개 및 시연</vt:lpstr>
      <vt:lpstr>기능 구현 소개 및 시연</vt:lpstr>
      <vt:lpstr>TDD 적용 사례(SSD write 기능 구현)</vt:lpstr>
      <vt:lpstr>Test Fixture 적용 사례(SSD test)</vt:lpstr>
      <vt:lpstr>Test Mock 적용 사례(Shell Test)</vt:lpstr>
      <vt:lpstr>Test Coverage</vt:lpstr>
      <vt:lpstr>Design Pattern - Factory</vt:lpstr>
      <vt:lpstr>Design Pattern - Singleton </vt:lpstr>
      <vt:lpstr>Refactoring 사례 1</vt:lpstr>
      <vt:lpstr>Refactoring 사례 2</vt:lpstr>
      <vt:lpstr>Refactoring 사례 3</vt:lpstr>
      <vt:lpstr>Refactoring 사례 4</vt:lpstr>
      <vt:lpstr>Refactoring - 재빌드</vt:lpstr>
      <vt:lpstr>Git-hub 운영</vt:lpstr>
      <vt:lpstr>Git-hub Review</vt:lpstr>
      <vt:lpstr>소감</vt:lpstr>
      <vt:lpstr>소감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linejin1313@gmail.com</dc:creator>
  <cp:lastModifiedBy>User</cp:lastModifiedBy>
  <cp:revision>23</cp:revision>
  <dcterms:created xsi:type="dcterms:W3CDTF">2024-04-15T01:50:35Z</dcterms:created>
  <dcterms:modified xsi:type="dcterms:W3CDTF">2024-06-11T02:39:12Z</dcterms:modified>
</cp:coreProperties>
</file>