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5" r:id="rId6"/>
    <p:sldId id="266" r:id="rId7"/>
    <p:sldId id="276" r:id="rId8"/>
    <p:sldId id="261" r:id="rId9"/>
    <p:sldId id="262" r:id="rId10"/>
    <p:sldId id="269" r:id="rId11"/>
    <p:sldId id="263" r:id="rId12"/>
    <p:sldId id="273" r:id="rId13"/>
    <p:sldId id="270" r:id="rId14"/>
    <p:sldId id="267" r:id="rId15"/>
    <p:sldId id="268" r:id="rId16"/>
    <p:sldId id="274" r:id="rId17"/>
    <p:sldId id="275" r:id="rId18"/>
    <p:sldId id="271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86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86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81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10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99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90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78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04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94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45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5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10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74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64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박경원</a:t>
            </a:r>
            <a:r>
              <a:rPr lang="en-US" altLang="ko-KR" dirty="0"/>
              <a:t>, </a:t>
            </a:r>
            <a:r>
              <a:rPr lang="ko-KR" altLang="en-US" dirty="0" err="1"/>
              <a:t>황의권</a:t>
            </a:r>
            <a:r>
              <a:rPr lang="en-US" altLang="ko-KR" dirty="0"/>
              <a:t>, </a:t>
            </a:r>
            <a:r>
              <a:rPr lang="ko-KR" altLang="en-US" dirty="0" err="1"/>
              <a:t>주혁서</a:t>
            </a:r>
            <a:r>
              <a:rPr lang="en-US" altLang="ko-KR" dirty="0"/>
              <a:t>, </a:t>
            </a:r>
            <a:r>
              <a:rPr lang="ko-KR" altLang="en-US" dirty="0"/>
              <a:t>조현민</a:t>
            </a:r>
            <a:r>
              <a:rPr lang="en-US" altLang="ko-KR" dirty="0"/>
              <a:t>, </a:t>
            </a:r>
            <a:r>
              <a:rPr lang="ko-KR" altLang="en-US" dirty="0"/>
              <a:t>이윤성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Team</a:t>
            </a:r>
            <a:r>
              <a:rPr lang="ko-KR" altLang="en-US" dirty="0"/>
              <a:t> </a:t>
            </a:r>
            <a:r>
              <a:rPr lang="en-US" altLang="ko-KR" dirty="0" err="1"/>
              <a:t>Echo_e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Test Shell</a:t>
            </a:r>
            <a:r>
              <a:rPr lang="ko-KR" altLang="en-US" dirty="0"/>
              <a:t>을 포함한 가상 </a:t>
            </a:r>
            <a:r>
              <a:rPr lang="en-US" altLang="ko-KR" dirty="0"/>
              <a:t>SSD Project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- Code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A919E-711C-412F-9D9E-F641AB62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77565"/>
            <a:ext cx="5838825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D449BE-CC72-4B97-998F-AF8ED85D9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3099161"/>
            <a:ext cx="4200525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FB124F-6734-49A2-8957-68F9AE41E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967" y="3137261"/>
            <a:ext cx="5248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– Command Pattern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9C3B1B-9EAB-41A9-B1B1-55E0913D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382" y="4238540"/>
            <a:ext cx="6238796" cy="25105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A5919E-ADDE-46E2-8D03-A7EDB1D03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382" y="1101320"/>
            <a:ext cx="6748410" cy="2848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643534" y="2268071"/>
            <a:ext cx="144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605978" y="5339916"/>
            <a:ext cx="144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5766FA-2D60-4501-A230-25D205A53334}"/>
              </a:ext>
            </a:extLst>
          </p:cNvPr>
          <p:cNvSpPr/>
          <p:nvPr/>
        </p:nvSpPr>
        <p:spPr>
          <a:xfrm rot="5400000">
            <a:off x="1115025" y="3905067"/>
            <a:ext cx="424206" cy="20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4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– Method</a:t>
            </a:r>
            <a:r>
              <a:rPr lang="ko-KR" altLang="en-US" dirty="0"/>
              <a:t> </a:t>
            </a:r>
            <a:r>
              <a:rPr lang="en-US" altLang="ko-KR" dirty="0"/>
              <a:t>Chaining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643534" y="2268071"/>
            <a:ext cx="144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605978" y="5339916"/>
            <a:ext cx="144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5766FA-2D60-4501-A230-25D205A53334}"/>
              </a:ext>
            </a:extLst>
          </p:cNvPr>
          <p:cNvSpPr/>
          <p:nvPr/>
        </p:nvSpPr>
        <p:spPr>
          <a:xfrm rot="5400000">
            <a:off x="1115025" y="3905067"/>
            <a:ext cx="424206" cy="20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0646D-B295-4B09-843A-23C13BDD4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44"/>
          <a:stretch/>
        </p:blipFill>
        <p:spPr>
          <a:xfrm>
            <a:off x="3298543" y="1631384"/>
            <a:ext cx="4416707" cy="1888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BCC2B1-06A4-4731-AB3F-DFC420C73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977"/>
          <a:stretch/>
        </p:blipFill>
        <p:spPr>
          <a:xfrm>
            <a:off x="3333750" y="4252577"/>
            <a:ext cx="2860826" cy="1888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2D24D2-9EC8-439D-A681-B5AA3C41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5" y="3610494"/>
            <a:ext cx="3870772" cy="317309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1F1CFC-D902-4C30-B568-5BBFB75D648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194576" y="5197041"/>
            <a:ext cx="175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9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– </a:t>
            </a:r>
            <a:r>
              <a:rPr lang="en-US" dirty="0" err="1"/>
              <a:t>FileManager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313748" y="1176133"/>
            <a:ext cx="29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 </a:t>
            </a:r>
            <a:r>
              <a:rPr lang="en-US" altLang="ko-KR" b="1" dirty="0"/>
              <a:t>– SSD.cpp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5713772" y="1176133"/>
            <a:ext cx="242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 </a:t>
            </a:r>
            <a:r>
              <a:rPr lang="en-US" altLang="ko-KR" b="1" dirty="0"/>
              <a:t>– SSD.cpp</a:t>
            </a:r>
            <a:endParaRPr lang="ko-KR" altLang="en-US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88D348-8C8E-4C1A-BF38-3034AC87CAD2}"/>
              </a:ext>
            </a:extLst>
          </p:cNvPr>
          <p:cNvSpPr/>
          <p:nvPr/>
        </p:nvSpPr>
        <p:spPr>
          <a:xfrm>
            <a:off x="4964784" y="3445497"/>
            <a:ext cx="446202" cy="20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60BE5-E602-4023-A177-B8BE33A0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7" y="1568778"/>
            <a:ext cx="4509747" cy="42569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3A62B6-983B-4286-9853-01A3B9EE5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772" y="1590380"/>
            <a:ext cx="3540760" cy="37102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564DD4-51FF-4F9C-98DB-D955E2A98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004" y="3321572"/>
            <a:ext cx="3514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- </a:t>
            </a:r>
            <a:r>
              <a:rPr lang="en-US" altLang="ko-KR" dirty="0" err="1"/>
              <a:t>BufferManager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370310" y="1242862"/>
            <a:ext cx="29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SSD.h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6000190" y="1176133"/>
            <a:ext cx="38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SSD.h</a:t>
            </a:r>
            <a:r>
              <a:rPr lang="en-US" altLang="ko-KR" b="1" dirty="0"/>
              <a:t>, </a:t>
            </a:r>
            <a:r>
              <a:rPr lang="en-US" altLang="ko-KR" b="1" dirty="0" err="1"/>
              <a:t>BufferManager.h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D552FA-7DFB-4AD6-9B62-14CB0FB4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0" y="1700102"/>
            <a:ext cx="4562580" cy="3962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8A0087-B4DB-4F06-B6ED-662F555B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05" y="1529464"/>
            <a:ext cx="5095875" cy="24824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6DA1B-573C-441D-9A4B-7CC83A51E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91" y="4159583"/>
            <a:ext cx="5121390" cy="261365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A5970DC-A7AC-403B-9CFE-D4AD08D66164}"/>
              </a:ext>
            </a:extLst>
          </p:cNvPr>
          <p:cNvSpPr/>
          <p:nvPr/>
        </p:nvSpPr>
        <p:spPr>
          <a:xfrm>
            <a:off x="5267194" y="3328840"/>
            <a:ext cx="424206" cy="20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5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- </a:t>
            </a:r>
            <a:r>
              <a:rPr lang="en-US" dirty="0" err="1"/>
              <a:t>BufferManager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313748" y="1176133"/>
            <a:ext cx="29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 </a:t>
            </a:r>
            <a:r>
              <a:rPr lang="en-US" altLang="ko-KR" b="1" dirty="0"/>
              <a:t>– SSD.cpp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6403462" y="1176134"/>
            <a:ext cx="2420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 </a:t>
            </a:r>
            <a:r>
              <a:rPr lang="en-US" altLang="ko-KR" b="1" dirty="0"/>
              <a:t>– SSD.cpp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A305A-700D-42BA-9F0C-E146B443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6" y="1717275"/>
            <a:ext cx="4720166" cy="3934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68BADD-1F5E-405D-88D4-D620EEE9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2" y="1556163"/>
            <a:ext cx="5354424" cy="469202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88D348-8C8E-4C1A-BF38-3034AC87CAD2}"/>
              </a:ext>
            </a:extLst>
          </p:cNvPr>
          <p:cNvSpPr/>
          <p:nvPr/>
        </p:nvSpPr>
        <p:spPr>
          <a:xfrm>
            <a:off x="5549246" y="3324127"/>
            <a:ext cx="446202" cy="20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0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174688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– Commander &amp; Smaller Interfaces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313747" y="1176133"/>
            <a:ext cx="353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 </a:t>
            </a:r>
            <a:r>
              <a:rPr lang="en-US" altLang="ko-KR" b="1" dirty="0"/>
              <a:t>– ReadCommand.cpp, …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4290814" y="1176134"/>
            <a:ext cx="74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 </a:t>
            </a:r>
            <a:r>
              <a:rPr lang="en-US" altLang="ko-KR" b="1" dirty="0"/>
              <a:t>– </a:t>
            </a:r>
            <a:r>
              <a:rPr lang="en-US" altLang="ko-KR" b="1" dirty="0" err="1"/>
              <a:t>CommandInterface.h</a:t>
            </a:r>
            <a:r>
              <a:rPr lang="en-US" altLang="ko-KR" b="1" dirty="0"/>
              <a:t> &amp; ReadCommand.cpp, …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255F38-DD22-43A6-998B-69511ECC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4"/>
          <a:stretch/>
        </p:blipFill>
        <p:spPr>
          <a:xfrm>
            <a:off x="4363280" y="1483910"/>
            <a:ext cx="3088175" cy="498089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D34295-5E05-4AB1-AB92-938C96BCBD51}"/>
              </a:ext>
            </a:extLst>
          </p:cNvPr>
          <p:cNvGrpSpPr/>
          <p:nvPr/>
        </p:nvGrpSpPr>
        <p:grpSpPr>
          <a:xfrm>
            <a:off x="7523920" y="1483910"/>
            <a:ext cx="4552670" cy="4980898"/>
            <a:chOff x="10550774" y="107336"/>
            <a:chExt cx="6398718" cy="700058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911233-DCAC-49A4-9B3D-BF947F7FC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5795"/>
            <a:stretch/>
          </p:blipFill>
          <p:spPr>
            <a:xfrm>
              <a:off x="10550774" y="1875636"/>
              <a:ext cx="6398718" cy="185763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0FA9EE-1F29-4E7A-904C-C9DBE4FB7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1108"/>
            <a:stretch/>
          </p:blipFill>
          <p:spPr>
            <a:xfrm>
              <a:off x="10550774" y="107336"/>
              <a:ext cx="6106559" cy="170521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260305-FD43-4CEA-9A67-2FEADF041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598"/>
            <a:stretch/>
          </p:blipFill>
          <p:spPr>
            <a:xfrm>
              <a:off x="10550774" y="3796356"/>
              <a:ext cx="6398718" cy="184810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86E6C1-F253-46A8-B220-7288D1381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-2304"/>
            <a:stretch/>
          </p:blipFill>
          <p:spPr>
            <a:xfrm>
              <a:off x="10550774" y="5707553"/>
              <a:ext cx="5720777" cy="140036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3665039-8AF3-4BCE-9448-F9C28ACF23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35038"/>
          <a:stretch/>
        </p:blipFill>
        <p:spPr>
          <a:xfrm>
            <a:off x="313748" y="1552359"/>
            <a:ext cx="3458398" cy="18766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88D348-8C8E-4C1A-BF38-3034AC87CAD2}"/>
              </a:ext>
            </a:extLst>
          </p:cNvPr>
          <p:cNvSpPr/>
          <p:nvPr/>
        </p:nvSpPr>
        <p:spPr>
          <a:xfrm>
            <a:off x="3844612" y="3423570"/>
            <a:ext cx="446202" cy="20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21E9E8-C114-458F-A5A8-C43389DC45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35038"/>
          <a:stretch/>
        </p:blipFill>
        <p:spPr>
          <a:xfrm>
            <a:off x="313748" y="3627728"/>
            <a:ext cx="3458398" cy="17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586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– </a:t>
            </a:r>
            <a:r>
              <a:rPr lang="en-US" dirty="0" err="1"/>
              <a:t>Test_Library</a:t>
            </a:r>
            <a:r>
              <a:rPr lang="en-US" dirty="0"/>
              <a:t> &amp; Method Chaining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15204-DD18-4B98-AB86-D24424088ED1}"/>
              </a:ext>
            </a:extLst>
          </p:cNvPr>
          <p:cNvSpPr txBox="1"/>
          <p:nvPr/>
        </p:nvSpPr>
        <p:spPr>
          <a:xfrm>
            <a:off x="313747" y="1176133"/>
            <a:ext cx="353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구현 코드 </a:t>
            </a:r>
            <a:r>
              <a:rPr lang="en-US" altLang="ko-KR" b="1" dirty="0"/>
              <a:t>– TestApp2.cpp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9B039-B813-4F6E-946F-8FE88C5BD70B}"/>
              </a:ext>
            </a:extLst>
          </p:cNvPr>
          <p:cNvSpPr txBox="1"/>
          <p:nvPr/>
        </p:nvSpPr>
        <p:spPr>
          <a:xfrm>
            <a:off x="5356134" y="1176134"/>
            <a:ext cx="74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구현 코드 </a:t>
            </a:r>
            <a:r>
              <a:rPr lang="en-US" altLang="ko-KR" b="1" dirty="0"/>
              <a:t>– TestApp2.cpp</a:t>
            </a:r>
            <a:endParaRPr lang="ko-KR" altLang="en-US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88D348-8C8E-4C1A-BF38-3034AC87CAD2}"/>
              </a:ext>
            </a:extLst>
          </p:cNvPr>
          <p:cNvSpPr/>
          <p:nvPr/>
        </p:nvSpPr>
        <p:spPr>
          <a:xfrm>
            <a:off x="4632481" y="3423570"/>
            <a:ext cx="446202" cy="20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231A3-4D12-49F2-90A0-02898DA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50" y="1508760"/>
            <a:ext cx="5413635" cy="4652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D38C0C-0B31-4BD5-A4A5-8ABB1E1D4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47" y="1508760"/>
            <a:ext cx="3977067" cy="45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4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- Logger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0E3BD-8A81-410C-9253-A5F45923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4" y="2509543"/>
            <a:ext cx="9048750" cy="240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15094-DDEA-4712-926B-D78AAFD3F363}"/>
              </a:ext>
            </a:extLst>
          </p:cNvPr>
          <p:cNvSpPr txBox="1"/>
          <p:nvPr/>
        </p:nvSpPr>
        <p:spPr>
          <a:xfrm>
            <a:off x="605980" y="1365411"/>
            <a:ext cx="936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 </a:t>
            </a:r>
            <a:r>
              <a:rPr lang="ko-KR" altLang="en-US" b="1" dirty="0"/>
              <a:t>원칙 중</a:t>
            </a:r>
            <a:r>
              <a:rPr lang="en-US" altLang="ko-KR" b="1" dirty="0"/>
              <a:t>, OCP (Open Close Principle)</a:t>
            </a:r>
            <a:r>
              <a:rPr lang="ko-KR" altLang="en-US" b="1" dirty="0"/>
              <a:t>에 맞게끔</a:t>
            </a:r>
            <a:endParaRPr lang="en-US" altLang="ko-KR" b="1" dirty="0"/>
          </a:p>
          <a:p>
            <a:r>
              <a:rPr lang="ko-KR" altLang="en-US" b="1" dirty="0"/>
              <a:t>명세의 </a:t>
            </a:r>
            <a:r>
              <a:rPr lang="en-US" altLang="ko-KR" b="1" dirty="0"/>
              <a:t>Console(Outstream) </a:t>
            </a:r>
            <a:r>
              <a:rPr lang="ko-KR" altLang="en-US" b="1" dirty="0"/>
              <a:t>및 </a:t>
            </a:r>
            <a:r>
              <a:rPr lang="en-US" altLang="ko-KR" b="1" dirty="0"/>
              <a:t>File </a:t>
            </a:r>
            <a:r>
              <a:rPr lang="ko-KR" altLang="en-US" b="1" dirty="0"/>
              <a:t>뿐 아니라 다른 </a:t>
            </a:r>
            <a:r>
              <a:rPr lang="en-US" altLang="ko-KR" b="1" dirty="0"/>
              <a:t>Logger Printer</a:t>
            </a:r>
            <a:r>
              <a:rPr lang="ko-KR" altLang="en-US" b="1" dirty="0"/>
              <a:t>를 추가하더라도</a:t>
            </a:r>
            <a:endParaRPr lang="en-US" altLang="ko-KR" b="1" dirty="0"/>
          </a:p>
          <a:p>
            <a:r>
              <a:rPr lang="en-US" altLang="ko-KR" b="1" dirty="0"/>
              <a:t>Logger</a:t>
            </a:r>
            <a:r>
              <a:rPr lang="ko-KR" altLang="en-US" b="1" dirty="0"/>
              <a:t>를 사용하는 </a:t>
            </a:r>
            <a:r>
              <a:rPr lang="en-US" altLang="ko-KR" b="1" dirty="0"/>
              <a:t>Client Code</a:t>
            </a:r>
            <a:r>
              <a:rPr lang="ko-KR" altLang="en-US" b="1" dirty="0"/>
              <a:t>에서는 추가적인 변경이 없음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75995-C62E-4BC4-86EC-86A2101C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43" y="5176257"/>
            <a:ext cx="5362575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B42F7D-8730-4981-8329-673AAF440338}"/>
              </a:ext>
            </a:extLst>
          </p:cNvPr>
          <p:cNvSpPr txBox="1"/>
          <p:nvPr/>
        </p:nvSpPr>
        <p:spPr>
          <a:xfrm>
            <a:off x="605980" y="2252654"/>
            <a:ext cx="29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&lt;&lt; UML &gt;&gt;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1E02C-1C32-4245-B53C-6BE745181420}"/>
              </a:ext>
            </a:extLst>
          </p:cNvPr>
          <p:cNvSpPr txBox="1"/>
          <p:nvPr/>
        </p:nvSpPr>
        <p:spPr>
          <a:xfrm>
            <a:off x="605980" y="4765479"/>
            <a:ext cx="29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&lt;&lt; Logger::Print() </a:t>
            </a:r>
            <a:r>
              <a:rPr lang="ko-KR" altLang="en-US" b="1" dirty="0"/>
              <a:t>구현 부</a:t>
            </a:r>
            <a:r>
              <a:rPr lang="en-US" altLang="ko-KR" b="1" dirty="0"/>
              <a:t> &gt;&gt;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141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E4AF71-ED91-4482-8967-4F66C79A106A}"/>
              </a:ext>
            </a:extLst>
          </p:cNvPr>
          <p:cNvSpPr/>
          <p:nvPr/>
        </p:nvSpPr>
        <p:spPr>
          <a:xfrm>
            <a:off x="904974" y="2197230"/>
            <a:ext cx="2611224" cy="1554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비록 짧은 시간이었지만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팀원들과 역할을 나누어 코딩하고 리뷰하는 작업이 큰 도움이 된 것 같습니다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298CA4-7F66-4881-A1BC-0EE9E0F7BA94}"/>
              </a:ext>
            </a:extLst>
          </p:cNvPr>
          <p:cNvSpPr/>
          <p:nvPr/>
        </p:nvSpPr>
        <p:spPr>
          <a:xfrm>
            <a:off x="4403888" y="1671687"/>
            <a:ext cx="2931736" cy="1681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짧은 시간이나마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TDD, refactoring</a:t>
            </a:r>
            <a:r>
              <a:rPr lang="ko-KR" altLang="en-US" dirty="0">
                <a:solidFill>
                  <a:schemeClr val="tx1"/>
                </a:solidFill>
              </a:rPr>
              <a:t>을 통하여 </a:t>
            </a:r>
            <a:r>
              <a:rPr lang="en-US" altLang="ko-KR" dirty="0">
                <a:solidFill>
                  <a:schemeClr val="tx1"/>
                </a:solidFill>
              </a:rPr>
              <a:t>Clean Code</a:t>
            </a:r>
            <a:r>
              <a:rPr lang="ko-KR" altLang="en-US" dirty="0">
                <a:solidFill>
                  <a:schemeClr val="tx1"/>
                </a:solidFill>
              </a:rPr>
              <a:t>를 만들어보는 시간과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팀원과의 협업하는 방법에 대한 경험을 할 수 있었습니다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E8BC6B-03F1-477F-8B42-AD828E9A29CA}"/>
              </a:ext>
            </a:extLst>
          </p:cNvPr>
          <p:cNvSpPr/>
          <p:nvPr/>
        </p:nvSpPr>
        <p:spPr>
          <a:xfrm>
            <a:off x="6382254" y="4234207"/>
            <a:ext cx="2856014" cy="1478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수업에서 배운 내용을 멋진 팀원들과 즐겁게 과제에서 적용해 볼 수 있어서 즐겁고 도움이 되는 시간이었습니다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.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608423-5618-452D-8F88-5E01CAE398B4}"/>
              </a:ext>
            </a:extLst>
          </p:cNvPr>
          <p:cNvSpPr/>
          <p:nvPr/>
        </p:nvSpPr>
        <p:spPr>
          <a:xfrm>
            <a:off x="8606980" y="2109247"/>
            <a:ext cx="2514600" cy="1478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TDD</a:t>
            </a:r>
            <a:r>
              <a:rPr lang="ko-KR" altLang="en-US" dirty="0">
                <a:solidFill>
                  <a:schemeClr val="tx1"/>
                </a:solidFill>
              </a:rPr>
              <a:t>를 이용한 개발 방법이 매우 재미있었으며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뛰어난 팀원들과 함께 작업을 하면서 많은 것을 배운 것 같습니다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561BCA-9AD7-4830-9137-8187B665B002}"/>
              </a:ext>
            </a:extLst>
          </p:cNvPr>
          <p:cNvSpPr/>
          <p:nvPr/>
        </p:nvSpPr>
        <p:spPr>
          <a:xfrm>
            <a:off x="2432115" y="4234207"/>
            <a:ext cx="2931736" cy="1554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TDD, Refactoring,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Clean Code</a:t>
            </a:r>
            <a:r>
              <a:rPr lang="ko-KR" altLang="en-US" dirty="0">
                <a:solidFill>
                  <a:schemeClr val="tx1"/>
                </a:solidFill>
              </a:rPr>
              <a:t>의 이해를 바탕으로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Team Project</a:t>
            </a:r>
            <a:r>
              <a:rPr lang="ko-KR" altLang="en-US" dirty="0">
                <a:solidFill>
                  <a:schemeClr val="tx1"/>
                </a:solidFill>
              </a:rPr>
              <a:t>에 접목해보는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좋은 경험이었습니다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팀원 소개</a:t>
            </a:r>
            <a:endParaRPr lang="en-US" altLang="ko-KR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구현 기능</a:t>
            </a:r>
            <a:endParaRPr lang="en-US" altLang="ko-KR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Refactoring </a:t>
            </a:r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2000" dirty="0"/>
              <a:t>팀원 소개</a:t>
            </a:r>
            <a:endParaRPr lang="en-US" altLang="ko-KR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ko-KR" sz="1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1800" dirty="0"/>
              <a:t>박경원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VirtualSSD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SSD, File Manager, Buffer Manager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황의권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VirtualSSD</a:t>
            </a:r>
            <a:r>
              <a:rPr lang="en-US" altLang="ko-KR" sz="1800" dirty="0"/>
              <a:t> - IO Manager, Device Driver, Write Buffer, CMD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주혁서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TestShellApplication</a:t>
            </a:r>
            <a:r>
              <a:rPr lang="en-US" altLang="ko-KR" sz="1800" dirty="0"/>
              <a:t> – Command, Invoker, </a:t>
            </a:r>
            <a:r>
              <a:rPr lang="en-US" altLang="ko-KR" sz="1800" dirty="0" err="1"/>
              <a:t>TestLibrary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1800" dirty="0"/>
              <a:t>조현민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TestShellApplication</a:t>
            </a:r>
            <a:r>
              <a:rPr lang="en-US" altLang="ko-KR" sz="1800" dirty="0"/>
              <a:t> – Command, Logger, </a:t>
            </a:r>
            <a:r>
              <a:rPr lang="en-US" altLang="ko-KR" sz="1800" dirty="0" err="1"/>
              <a:t>TestScript</a:t>
            </a:r>
            <a:r>
              <a:rPr lang="en-US" altLang="ko-KR" sz="1800" dirty="0"/>
              <a:t> DLL </a:t>
            </a:r>
            <a:r>
              <a:rPr lang="ko-KR" altLang="en-US" sz="1800" dirty="0"/>
              <a:t>구현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1800" dirty="0"/>
              <a:t>이윤성</a:t>
            </a:r>
            <a:r>
              <a:rPr lang="en-US" altLang="ko-KR" sz="1800" dirty="0"/>
              <a:t>) </a:t>
            </a:r>
            <a:r>
              <a:rPr lang="en-US" altLang="ko-KR" sz="1800" dirty="0">
                <a:solidFill>
                  <a:schemeClr val="tx1"/>
                </a:solidFill>
              </a:rPr>
              <a:t>TDD / </a:t>
            </a:r>
            <a:r>
              <a:rPr lang="en-US" altLang="ko-KR" sz="1800" dirty="0" err="1">
                <a:solidFill>
                  <a:schemeClr val="tx1"/>
                </a:solidFill>
              </a:rPr>
              <a:t>TestShellApplication</a:t>
            </a:r>
            <a:r>
              <a:rPr lang="en-US" altLang="ko-KR" sz="1800" dirty="0">
                <a:solidFill>
                  <a:schemeClr val="tx1"/>
                </a:solidFill>
              </a:rPr>
              <a:t> –  </a:t>
            </a:r>
            <a:r>
              <a:rPr lang="en-US" altLang="ko-KR" sz="1800" dirty="0" err="1">
                <a:solidFill>
                  <a:schemeClr val="tx1"/>
                </a:solidFill>
              </a:rPr>
              <a:t>SSDDriver</a:t>
            </a:r>
            <a:r>
              <a:rPr lang="en-US" altLang="ko-KR" sz="1800" dirty="0">
                <a:solidFill>
                  <a:schemeClr val="tx1"/>
                </a:solidFill>
              </a:rPr>
              <a:t>, Runner, Testcase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구현 기능 </a:t>
            </a:r>
            <a:r>
              <a:rPr lang="en-US" altLang="ko-KR" dirty="0"/>
              <a:t>- </a:t>
            </a:r>
            <a:r>
              <a:rPr lang="en-US" altLang="ko-KR" dirty="0" err="1"/>
              <a:t>VirtualSSD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4465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Write – nand.txt</a:t>
            </a:r>
            <a:r>
              <a:rPr lang="ko-KR" altLang="en-US" sz="2000" dirty="0"/>
              <a:t>에 </a:t>
            </a:r>
            <a:r>
              <a:rPr lang="en-US" altLang="ko-KR" sz="2000" dirty="0"/>
              <a:t>Data</a:t>
            </a:r>
            <a:r>
              <a:rPr lang="ko-KR" altLang="en-US" sz="2000" dirty="0"/>
              <a:t>를 </a:t>
            </a:r>
            <a:r>
              <a:rPr lang="en-US" altLang="ko-KR" sz="2000" dirty="0"/>
              <a:t>Write</a:t>
            </a:r>
            <a:endParaRPr lang="en-US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Read – nand.txt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Data</a:t>
            </a:r>
            <a:r>
              <a:rPr lang="ko-KR" altLang="en-US" sz="2000" dirty="0"/>
              <a:t>를 </a:t>
            </a:r>
            <a:r>
              <a:rPr lang="en-US" altLang="ko-KR" sz="2000" dirty="0"/>
              <a:t>Read </a:t>
            </a:r>
            <a:r>
              <a:rPr lang="ko-KR" altLang="en-US" sz="2000" dirty="0"/>
              <a:t>후 </a:t>
            </a:r>
            <a:r>
              <a:rPr lang="en-US" altLang="ko-KR" sz="2000" dirty="0"/>
              <a:t>result.txt</a:t>
            </a:r>
            <a:r>
              <a:rPr lang="ko-KR" altLang="en-US" sz="2000" dirty="0"/>
              <a:t>에 저장</a:t>
            </a:r>
            <a:endParaRPr lang="en-US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Erase – nand.txt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  <a:endParaRPr lang="en-US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Flush – Write Buffer</a:t>
            </a:r>
            <a:r>
              <a:rPr lang="ko-KR" altLang="en-US" sz="2000" dirty="0"/>
              <a:t>의 </a:t>
            </a:r>
            <a:r>
              <a:rPr lang="en-US" altLang="ko-KR" sz="2000" dirty="0"/>
              <a:t>CMD</a:t>
            </a:r>
            <a:r>
              <a:rPr lang="ko-KR" altLang="en-US" sz="2000" dirty="0"/>
              <a:t>들을 수행 후 </a:t>
            </a:r>
            <a:r>
              <a:rPr lang="en-US" altLang="ko-KR" sz="2000" dirty="0"/>
              <a:t>Buffer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Write Buffer – Write/Erase CMD</a:t>
            </a:r>
            <a:r>
              <a:rPr lang="ko-KR" altLang="en-US" sz="2000" dirty="0"/>
              <a:t>를 바로 수행하지 않고 </a:t>
            </a:r>
            <a:r>
              <a:rPr lang="en-US" altLang="ko-KR" sz="2000" dirty="0"/>
              <a:t>Buffering</a:t>
            </a:r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sz="2000" dirty="0"/>
              <a:t>Fast Write – Write Buffer </a:t>
            </a:r>
            <a:r>
              <a:rPr lang="ko-KR" altLang="en-US" sz="2000" dirty="0"/>
              <a:t>최적화</a:t>
            </a:r>
            <a:endParaRPr lang="en-US" altLang="ko-KR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sz="2000" dirty="0"/>
              <a:t>Fast Read – Read </a:t>
            </a:r>
            <a:r>
              <a:rPr lang="ko-KR" altLang="en-US" sz="2000" dirty="0"/>
              <a:t>시 </a:t>
            </a:r>
            <a:r>
              <a:rPr lang="en-US" altLang="ko-KR" sz="2000" dirty="0"/>
              <a:t>Write Buffer</a:t>
            </a:r>
            <a:r>
              <a:rPr lang="ko-KR" altLang="en-US" sz="2000" dirty="0"/>
              <a:t>에서 </a:t>
            </a:r>
            <a:r>
              <a:rPr lang="en-US" altLang="ko-KR" sz="2000" dirty="0"/>
              <a:t>return </a:t>
            </a:r>
            <a:r>
              <a:rPr lang="ko-KR" altLang="en-US" sz="2000" dirty="0"/>
              <a:t>가능하면 바로 </a:t>
            </a:r>
            <a:r>
              <a:rPr lang="en-US" altLang="ko-KR" sz="20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19464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구현 기능 </a:t>
            </a:r>
            <a:r>
              <a:rPr lang="en-US" altLang="ko-KR" dirty="0"/>
              <a:t>- </a:t>
            </a:r>
            <a:r>
              <a:rPr lang="en-US" altLang="ko-KR" dirty="0" err="1"/>
              <a:t>TestShellApplication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Logger - Log</a:t>
            </a:r>
            <a:r>
              <a:rPr lang="ko-KR" altLang="en-US" sz="2000" dirty="0"/>
              <a:t>들을 </a:t>
            </a:r>
            <a:r>
              <a:rPr lang="en-US" altLang="ko-KR" sz="2000" dirty="0"/>
              <a:t>txt file</a:t>
            </a:r>
            <a:r>
              <a:rPr lang="ko-KR" altLang="en-US" sz="2000" dirty="0"/>
              <a:t>로 저장</a:t>
            </a:r>
            <a:endParaRPr lang="en-US" altLang="ko-KR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000" dirty="0"/>
              <a:t>Runner – Test Script</a:t>
            </a:r>
            <a:r>
              <a:rPr lang="ko-KR" altLang="en-US" sz="2000" dirty="0"/>
              <a:t>를 한 번에 수행</a:t>
            </a:r>
            <a:endParaRPr lang="en-US" altLang="ko-KR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sz="2000" dirty="0"/>
              <a:t>Write, Read, </a:t>
            </a:r>
            <a:r>
              <a:rPr lang="en-US" altLang="ko-KR" sz="2000" dirty="0" err="1"/>
              <a:t>FullWrite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FullRead</a:t>
            </a:r>
            <a:r>
              <a:rPr lang="en-US" altLang="ko-KR" sz="2000" dirty="0"/>
              <a:t>, Flush, Erase, </a:t>
            </a:r>
            <a:r>
              <a:rPr lang="en-US" altLang="ko-KR" sz="2000" dirty="0" err="1"/>
              <a:t>EraseRange</a:t>
            </a:r>
            <a:r>
              <a:rPr lang="en-US" altLang="ko-KR" sz="2000" dirty="0"/>
              <a:t>, Help, Exit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marL="6921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sz="2000" dirty="0" err="1"/>
              <a:t>재빌드</a:t>
            </a:r>
            <a:r>
              <a:rPr lang="ko-KR" altLang="en-US" sz="2000" dirty="0"/>
              <a:t> </a:t>
            </a:r>
            <a:r>
              <a:rPr lang="en-US" altLang="ko-KR" sz="2000" dirty="0"/>
              <a:t>– Test Scenario </a:t>
            </a:r>
            <a:r>
              <a:rPr lang="ko-KR" altLang="en-US" sz="2000" dirty="0"/>
              <a:t>추가 시 필요한 부분만 빌드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FCD1C-6A15-4433-8A27-0FE42E641149}"/>
              </a:ext>
            </a:extLst>
          </p:cNvPr>
          <p:cNvSpPr txBox="1"/>
          <p:nvPr/>
        </p:nvSpPr>
        <p:spPr>
          <a:xfrm>
            <a:off x="1916306" y="3816212"/>
            <a:ext cx="878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Core Logic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Excutable</a:t>
            </a:r>
            <a:r>
              <a:rPr lang="en-US" altLang="ko-KR" sz="1200" b="1" dirty="0"/>
              <a:t> Program</a:t>
            </a:r>
            <a:r>
              <a:rPr lang="ko-KR" altLang="en-US" sz="1200" b="1" dirty="0"/>
              <a:t>인 </a:t>
            </a:r>
            <a:r>
              <a:rPr lang="en-US" altLang="ko-KR" sz="1200" b="1" dirty="0"/>
              <a:t>“</a:t>
            </a:r>
            <a:r>
              <a:rPr lang="en-US" altLang="ko-KR" sz="1200" b="1" dirty="0" err="1"/>
              <a:t>TestShellApplication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과</a:t>
            </a:r>
            <a:br>
              <a:rPr lang="en-US" altLang="ko-KR" sz="1200" b="1" dirty="0"/>
            </a:br>
            <a:r>
              <a:rPr lang="en-US" altLang="ko-KR" sz="1200" b="1" dirty="0"/>
              <a:t>Test Script (testapp1, testapp2, ..)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DLL Project</a:t>
            </a:r>
            <a:r>
              <a:rPr lang="ko-KR" altLang="en-US" sz="1200" b="1" dirty="0"/>
              <a:t>으로 분리하여</a:t>
            </a:r>
            <a:r>
              <a:rPr lang="en-US" altLang="ko-KR" sz="1200" b="1" dirty="0"/>
              <a:t>,</a:t>
            </a:r>
          </a:p>
          <a:p>
            <a:r>
              <a:rPr lang="en-US" altLang="ko-KR" sz="1200" b="1" dirty="0"/>
              <a:t>Test Script</a:t>
            </a:r>
            <a:r>
              <a:rPr lang="ko-KR" altLang="en-US" sz="1200" b="1" dirty="0"/>
              <a:t>의 변경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추가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이 있더라도 </a:t>
            </a:r>
            <a:r>
              <a:rPr lang="en-US" altLang="ko-KR" sz="1200" b="1" dirty="0" err="1"/>
              <a:t>dll</a:t>
            </a:r>
            <a:r>
              <a:rPr lang="ko-KR" altLang="en-US" sz="1200" b="1" dirty="0"/>
              <a:t>만 빌드하여 </a:t>
            </a:r>
            <a:r>
              <a:rPr lang="en-US" altLang="ko-KR" sz="1200" b="1" dirty="0"/>
              <a:t>exe </a:t>
            </a:r>
            <a:r>
              <a:rPr lang="ko-KR" altLang="en-US" sz="1200" b="1" dirty="0"/>
              <a:t>프로그램을 </a:t>
            </a:r>
            <a:r>
              <a:rPr lang="ko-KR" altLang="en-US" sz="1200" b="1" dirty="0" err="1"/>
              <a:t>재빌드</a:t>
            </a:r>
            <a:r>
              <a:rPr lang="ko-KR" altLang="en-US" sz="1200" b="1" dirty="0"/>
              <a:t> 없이 </a:t>
            </a:r>
            <a:r>
              <a:rPr lang="ko-KR" altLang="en-US" sz="1200" b="1" dirty="0" err="1"/>
              <a:t>사용가능하도록</a:t>
            </a:r>
            <a:r>
              <a:rPr lang="ko-KR" altLang="en-US" sz="1200" b="1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D77D4-6BC5-4AE6-976C-B123766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85" y="5044842"/>
            <a:ext cx="4173467" cy="137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34BA1-A6EB-43E7-81B8-410B4C705DA7}"/>
              </a:ext>
            </a:extLst>
          </p:cNvPr>
          <p:cNvSpPr txBox="1"/>
          <p:nvPr/>
        </p:nvSpPr>
        <p:spPr>
          <a:xfrm>
            <a:off x="8553397" y="4709349"/>
            <a:ext cx="274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&lt;&lt; DLL export method &gt;&gt;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AC4FE-B8B0-45C9-944E-AD4A2C2E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4" y="4805380"/>
            <a:ext cx="5434500" cy="1795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1F157-4440-4E10-A56D-2CB4D00F2741}"/>
              </a:ext>
            </a:extLst>
          </p:cNvPr>
          <p:cNvSpPr txBox="1"/>
          <p:nvPr/>
        </p:nvSpPr>
        <p:spPr>
          <a:xfrm>
            <a:off x="706208" y="4508325"/>
            <a:ext cx="434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&lt;&lt; exe command </a:t>
            </a:r>
            <a:r>
              <a:rPr lang="en-US" altLang="ko-KR" b="1" dirty="0" err="1"/>
              <a:t>init</a:t>
            </a:r>
            <a:r>
              <a:rPr lang="en-US" altLang="ko-KR" b="1" dirty="0"/>
              <a:t> &gt;&gt;</a:t>
            </a:r>
            <a:endParaRPr lang="ko-KR" altLang="en-US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51F030E-F7EB-4A0E-8D40-26D75BF206FC}"/>
              </a:ext>
            </a:extLst>
          </p:cNvPr>
          <p:cNvSpPr/>
          <p:nvPr/>
        </p:nvSpPr>
        <p:spPr>
          <a:xfrm>
            <a:off x="5928841" y="5417773"/>
            <a:ext cx="1715408" cy="6457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DLL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UML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9CD58-46E1-458A-8BFE-968E8C5B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01" y="1017369"/>
            <a:ext cx="9367579" cy="58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2594-08BD-4992-9F4A-9CC8F626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- </a:t>
            </a:r>
            <a:r>
              <a:rPr lang="en-US" altLang="ko-KR" dirty="0" err="1"/>
              <a:t>TestShell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6BB6-31F4-4BC9-9141-BECBA9D6D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FB176-FBA6-4CA1-BCD0-CBAF71B92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54"/>
          <a:stretch/>
        </p:blipFill>
        <p:spPr>
          <a:xfrm>
            <a:off x="605981" y="1316376"/>
            <a:ext cx="7037694" cy="36030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C8FEE-F87B-45C0-AD27-3A5DEF85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77" y="4445303"/>
            <a:ext cx="4655501" cy="219264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156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AD94F-2951-45E5-BEBB-92FD7EC0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316376"/>
            <a:ext cx="4552813" cy="49276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14A45F-74F4-4B7E-B997-251CB12AD026}"/>
              </a:ext>
            </a:extLst>
          </p:cNvPr>
          <p:cNvSpPr/>
          <p:nvPr/>
        </p:nvSpPr>
        <p:spPr>
          <a:xfrm>
            <a:off x="1272618" y="1560135"/>
            <a:ext cx="2036190" cy="193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D762F5-34C7-41BD-A558-F545E5B3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096" y="1146764"/>
            <a:ext cx="3003992" cy="26334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44BDC4-67F8-4477-B307-31236D68C7AD}"/>
              </a:ext>
            </a:extLst>
          </p:cNvPr>
          <p:cNvGrpSpPr/>
          <p:nvPr/>
        </p:nvGrpSpPr>
        <p:grpSpPr>
          <a:xfrm>
            <a:off x="6957794" y="3967040"/>
            <a:ext cx="5147695" cy="2658820"/>
            <a:chOff x="6015113" y="3967040"/>
            <a:chExt cx="5147695" cy="26588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8CF7FE-B38C-4606-89A8-2CE0E56BE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967040"/>
              <a:ext cx="5066808" cy="265882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67602E-E15D-492B-A117-E3EE0DCD2F1C}"/>
                </a:ext>
              </a:extLst>
            </p:cNvPr>
            <p:cNvSpPr/>
            <p:nvPr/>
          </p:nvSpPr>
          <p:spPr>
            <a:xfrm>
              <a:off x="6015113" y="3967040"/>
              <a:ext cx="5106465" cy="101031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B9167D-248C-4C90-BB4F-38041CED9E2F}"/>
                </a:ext>
              </a:extLst>
            </p:cNvPr>
            <p:cNvSpPr/>
            <p:nvPr/>
          </p:nvSpPr>
          <p:spPr>
            <a:xfrm>
              <a:off x="6015113" y="4980350"/>
              <a:ext cx="5106465" cy="6003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8CE13B-4305-4479-B49C-891C7DCB0FDA}"/>
                </a:ext>
              </a:extLst>
            </p:cNvPr>
            <p:cNvSpPr/>
            <p:nvPr/>
          </p:nvSpPr>
          <p:spPr>
            <a:xfrm>
              <a:off x="6015113" y="5580668"/>
              <a:ext cx="5106466" cy="40535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A66E1F-5E7D-4435-B64A-151E64C94EA7}"/>
                </a:ext>
              </a:extLst>
            </p:cNvPr>
            <p:cNvSpPr/>
            <p:nvPr/>
          </p:nvSpPr>
          <p:spPr>
            <a:xfrm>
              <a:off x="6015114" y="5966393"/>
              <a:ext cx="5106466" cy="6003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E8C817-313C-4606-A739-A92AA22D4EB6}"/>
              </a:ext>
            </a:extLst>
          </p:cNvPr>
          <p:cNvSpPr txBox="1"/>
          <p:nvPr/>
        </p:nvSpPr>
        <p:spPr>
          <a:xfrm>
            <a:off x="5573663" y="5142561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GREEN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78084-3798-47FB-9A3D-7DDE31199AE3}"/>
              </a:ext>
            </a:extLst>
          </p:cNvPr>
          <p:cNvSpPr txBox="1"/>
          <p:nvPr/>
        </p:nvSpPr>
        <p:spPr>
          <a:xfrm>
            <a:off x="5573663" y="611266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GREEN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42219-B661-4A04-909C-BF82040DA070}"/>
              </a:ext>
            </a:extLst>
          </p:cNvPr>
          <p:cNvSpPr txBox="1"/>
          <p:nvPr/>
        </p:nvSpPr>
        <p:spPr>
          <a:xfrm>
            <a:off x="5699499" y="561538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endParaRPr lang="ko-KR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361D8-FABE-463C-AAC4-0FDCA770DB7E}"/>
              </a:ext>
            </a:extLst>
          </p:cNvPr>
          <p:cNvSpPr txBox="1"/>
          <p:nvPr/>
        </p:nvSpPr>
        <p:spPr>
          <a:xfrm>
            <a:off x="5699499" y="4349733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endParaRPr lang="ko-KR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– UML 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828DFB-7808-403F-BE63-4571521E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395167"/>
            <a:ext cx="4715094" cy="47310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A9DD8-B2D2-415E-9609-9DACFAD12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928" y="1395167"/>
            <a:ext cx="4618198" cy="50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571</Words>
  <Application>Microsoft Office PowerPoint</Application>
  <PresentationFormat>와이드스크린</PresentationFormat>
  <Paragraphs>78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PowerPoint 프레젠테이션</vt:lpstr>
      <vt:lpstr>목차</vt:lpstr>
      <vt:lpstr>PowerPoint 프레젠테이션</vt:lpstr>
      <vt:lpstr>구현 기능 - VirtualSSD</vt:lpstr>
      <vt:lpstr>구현 기능 - TestShellApplication</vt:lpstr>
      <vt:lpstr>UML</vt:lpstr>
      <vt:lpstr>UML - TestShell</vt:lpstr>
      <vt:lpstr>TDD 활용 예시</vt:lpstr>
      <vt:lpstr>Mocking 활용 예시 – UML </vt:lpstr>
      <vt:lpstr>Mocking 활용 예시 - Code</vt:lpstr>
      <vt:lpstr>Refactoring – Command Pattern</vt:lpstr>
      <vt:lpstr>Refactoring – Method Chaining</vt:lpstr>
      <vt:lpstr>Refactoring – FileManager</vt:lpstr>
      <vt:lpstr>Refactoring - BufferManager</vt:lpstr>
      <vt:lpstr>Refactoring - BufferManager</vt:lpstr>
      <vt:lpstr>Refactoring – Commander &amp; Smaller Interfaces</vt:lpstr>
      <vt:lpstr>Refactoring – Test_Library &amp; Method Chaining</vt:lpstr>
      <vt:lpstr>Refactoring - Logger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34</cp:revision>
  <dcterms:created xsi:type="dcterms:W3CDTF">2024-04-15T01:50:35Z</dcterms:created>
  <dcterms:modified xsi:type="dcterms:W3CDTF">2024-06-11T02:43:26Z</dcterms:modified>
</cp:coreProperties>
</file>