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6" r:id="rId5"/>
    <p:sldId id="260" r:id="rId6"/>
    <p:sldId id="281" r:id="rId7"/>
    <p:sldId id="264" r:id="rId8"/>
    <p:sldId id="261" r:id="rId9"/>
    <p:sldId id="269" r:id="rId10"/>
    <p:sldId id="271" r:id="rId11"/>
    <p:sldId id="262" r:id="rId12"/>
    <p:sldId id="270" r:id="rId13"/>
    <p:sldId id="275" r:id="rId14"/>
    <p:sldId id="263" r:id="rId15"/>
    <p:sldId id="276" r:id="rId16"/>
    <p:sldId id="278" r:id="rId17"/>
    <p:sldId id="277" r:id="rId18"/>
    <p:sldId id="279" r:id="rId19"/>
    <p:sldId id="280" r:id="rId20"/>
    <p:sldId id="272" r:id="rId21"/>
    <p:sldId id="268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04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49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8278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44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1400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459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9039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6941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2720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214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334250" y="5301208"/>
            <a:ext cx="4325441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 err="1"/>
              <a:t>박선하</a:t>
            </a:r>
            <a:r>
              <a:rPr lang="en-US" altLang="ko-KR" dirty="0"/>
              <a:t>, </a:t>
            </a:r>
            <a:r>
              <a:rPr lang="ko-KR" altLang="en-US" dirty="0"/>
              <a:t>홍진우</a:t>
            </a:r>
            <a:r>
              <a:rPr lang="en-US" altLang="ko-KR" dirty="0"/>
              <a:t>, </a:t>
            </a:r>
            <a:r>
              <a:rPr lang="ko-KR" altLang="en-US" dirty="0"/>
              <a:t>이준재</a:t>
            </a:r>
            <a:r>
              <a:rPr lang="en-US" altLang="ko-KR" dirty="0"/>
              <a:t>, </a:t>
            </a:r>
            <a:r>
              <a:rPr lang="ko-KR" altLang="en-US" dirty="0"/>
              <a:t>김동우</a:t>
            </a:r>
            <a:r>
              <a:rPr lang="en-US" altLang="ko-KR" dirty="0"/>
              <a:t>, </a:t>
            </a:r>
            <a:r>
              <a:rPr lang="ko-KR" altLang="en-US" dirty="0"/>
              <a:t>김진원</a:t>
            </a:r>
            <a:r>
              <a:rPr lang="en-US" altLang="ko-KR" dirty="0"/>
              <a:t>, </a:t>
            </a:r>
            <a:r>
              <a:rPr lang="ko-KR" altLang="en-US" dirty="0"/>
              <a:t>김주영</a:t>
            </a: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652956" y="201327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6000" dirty="0"/>
              <a:t>SSD Project </a:t>
            </a:r>
            <a:endParaRPr sz="6000"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24'Code Review Agent 3</a:t>
            </a:r>
            <a:r>
              <a:rPr lang="ko-KR" altLang="en-US" dirty="0"/>
              <a:t>기 </a:t>
            </a:r>
            <a:r>
              <a:rPr lang="en-US" altLang="ko-KR" dirty="0"/>
              <a:t>(</a:t>
            </a:r>
            <a:r>
              <a:rPr lang="en-US" dirty="0"/>
              <a:t>Ace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F99A0F-8B7F-4C80-9B6E-07CA774E8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1929911"/>
            <a:ext cx="1049576" cy="12603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>
            <a:extLst>
              <a:ext uri="{FF2B5EF4-FFF2-40B4-BE49-F238E27FC236}">
                <a16:creationId xmlns:a16="http://schemas.microsoft.com/office/drawing/2014/main" id="{1EFD307D-7578-42B1-AF5C-6B6AB5E31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48" y="1171406"/>
            <a:ext cx="4404874" cy="159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E94396B-C1B1-400B-BD0E-76B8F697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RED-GREEN-REFACTOR </a:t>
            </a:r>
            <a:r>
              <a:rPr lang="ko-KR" altLang="en-US" dirty="0"/>
              <a:t>개발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35B0FB-3CCC-4B09-943A-2CEB2182A5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1"/>
          <a:stretch/>
        </p:blipFill>
        <p:spPr bwMode="auto">
          <a:xfrm>
            <a:off x="5006766" y="1067213"/>
            <a:ext cx="3550064" cy="560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F0AB192-52C9-4EF0-B04C-07BA6B687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618" y="2949541"/>
            <a:ext cx="3275042" cy="245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CA55815-8708-4F48-AADF-A7B8BD9F5EB4}"/>
              </a:ext>
            </a:extLst>
          </p:cNvPr>
          <p:cNvSpPr/>
          <p:nvPr/>
        </p:nvSpPr>
        <p:spPr>
          <a:xfrm>
            <a:off x="1262675" y="3178171"/>
            <a:ext cx="3446670" cy="2758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BC1C328-5B6C-46C0-BD88-9349C628C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17" b="90871"/>
          <a:stretch/>
        </p:blipFill>
        <p:spPr bwMode="auto">
          <a:xfrm>
            <a:off x="1365380" y="4301381"/>
            <a:ext cx="3294270" cy="51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B61CE1-CB2C-4002-8D39-325EA4881E13}"/>
              </a:ext>
            </a:extLst>
          </p:cNvPr>
          <p:cNvSpPr txBox="1"/>
          <p:nvPr/>
        </p:nvSpPr>
        <p:spPr>
          <a:xfrm>
            <a:off x="1196022" y="288528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Red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7E3CEB-7765-401A-BD5A-FB97B2AC28AE}"/>
              </a:ext>
            </a:extLst>
          </p:cNvPr>
          <p:cNvSpPr/>
          <p:nvPr/>
        </p:nvSpPr>
        <p:spPr>
          <a:xfrm>
            <a:off x="4976673" y="971322"/>
            <a:ext cx="3580157" cy="57057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339F26-3C96-4F04-B3FB-FE91C7A46DA4}"/>
              </a:ext>
            </a:extLst>
          </p:cNvPr>
          <p:cNvSpPr txBox="1"/>
          <p:nvPr/>
        </p:nvSpPr>
        <p:spPr>
          <a:xfrm>
            <a:off x="5185654" y="1017518"/>
            <a:ext cx="702436" cy="307777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Green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C949D9-3CF9-4620-AD35-F18B508032D9}"/>
              </a:ext>
            </a:extLst>
          </p:cNvPr>
          <p:cNvSpPr/>
          <p:nvPr/>
        </p:nvSpPr>
        <p:spPr>
          <a:xfrm>
            <a:off x="8677840" y="2931016"/>
            <a:ext cx="3401103" cy="233964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531F0F-3015-4363-AE50-DF323AC4E94A}"/>
              </a:ext>
            </a:extLst>
          </p:cNvPr>
          <p:cNvSpPr txBox="1"/>
          <p:nvPr/>
        </p:nvSpPr>
        <p:spPr>
          <a:xfrm>
            <a:off x="8629335" y="2641764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Refactor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01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sz="6000" dirty="0"/>
              <a:t>Mocking </a:t>
            </a:r>
            <a:r>
              <a:rPr lang="ko-KR" altLang="en-US" sz="6000" dirty="0"/>
              <a:t>활용 예시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88898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10E71-962D-4280-8241-3865BBA2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MOCK_METHOD </a:t>
            </a:r>
            <a:r>
              <a:rPr lang="ko-KR" altLang="en-US" dirty="0"/>
              <a:t>사용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B7D490D-21D7-412C-BCB6-969523BB9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80" y="1448408"/>
            <a:ext cx="11257673" cy="36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21D436-D65F-41FA-889E-B96FA5437025}"/>
              </a:ext>
            </a:extLst>
          </p:cNvPr>
          <p:cNvSpPr txBox="1"/>
          <p:nvPr/>
        </p:nvSpPr>
        <p:spPr>
          <a:xfrm>
            <a:off x="7957526" y="5663072"/>
            <a:ext cx="3906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총</a:t>
            </a:r>
            <a:r>
              <a:rPr lang="en-US" altLang="ko-KR" sz="2400" b="1" dirty="0"/>
              <a:t> 8</a:t>
            </a:r>
            <a:r>
              <a:rPr lang="ko-KR" altLang="en-US" sz="2400" b="1" dirty="0"/>
              <a:t>개 함수 </a:t>
            </a:r>
            <a:r>
              <a:rPr lang="en-US" altLang="ko-KR" sz="2400" b="1" dirty="0"/>
              <a:t>Mocking </a:t>
            </a:r>
            <a:r>
              <a:rPr lang="ko-KR" altLang="en-US" sz="2400" b="1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08626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10E71-962D-4280-8241-3865BBA2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MOCK_METHOD </a:t>
            </a:r>
            <a:r>
              <a:rPr lang="ko-KR" altLang="en-US" dirty="0"/>
              <a:t>예시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3D1FFC-B104-40B3-B248-F6475F7D4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11" y="2134584"/>
            <a:ext cx="9648653" cy="422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5BD6DB-CBEA-4C58-B338-2D128206FC91}"/>
              </a:ext>
            </a:extLst>
          </p:cNvPr>
          <p:cNvSpPr txBox="1"/>
          <p:nvPr/>
        </p:nvSpPr>
        <p:spPr>
          <a:xfrm>
            <a:off x="961511" y="1134656"/>
            <a:ext cx="3914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latin typeface="Arial Black" panose="020B0A04020102020204" pitchFamily="34" charset="0"/>
              </a:rPr>
              <a:t>TestShellApp</a:t>
            </a:r>
            <a:endParaRPr lang="ko-KR" altLang="en-US" sz="4000" b="1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D517B-2D12-496A-9BA8-4DC64829BABC}"/>
              </a:ext>
            </a:extLst>
          </p:cNvPr>
          <p:cNvSpPr txBox="1"/>
          <p:nvPr/>
        </p:nvSpPr>
        <p:spPr>
          <a:xfrm>
            <a:off x="6802391" y="1193350"/>
            <a:ext cx="3204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latin typeface="Arial Black" panose="020B0A04020102020204" pitchFamily="34" charset="0"/>
              </a:rPr>
              <a:t>VirtualSSD</a:t>
            </a:r>
            <a:endParaRPr lang="ko-KR" altLang="en-US" sz="4000" b="1" dirty="0">
              <a:latin typeface="Arial Black" panose="020B0A04020102020204" pitchFamily="34" charset="0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29F2B4F-CAA2-455E-BA19-9275DB3AAA84}"/>
              </a:ext>
            </a:extLst>
          </p:cNvPr>
          <p:cNvSpPr/>
          <p:nvPr/>
        </p:nvSpPr>
        <p:spPr>
          <a:xfrm>
            <a:off x="5163517" y="1291944"/>
            <a:ext cx="1351722" cy="510699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298DD8-E4A9-4093-BF7C-5BC535CF25DB}"/>
              </a:ext>
            </a:extLst>
          </p:cNvPr>
          <p:cNvSpPr/>
          <p:nvPr/>
        </p:nvSpPr>
        <p:spPr>
          <a:xfrm>
            <a:off x="1739348" y="2233177"/>
            <a:ext cx="5784574" cy="1123122"/>
          </a:xfrm>
          <a:prstGeom prst="rect">
            <a:avLst/>
          </a:prstGeom>
          <a:noFill/>
          <a:ln w="28575">
            <a:solidFill>
              <a:srgbClr val="F04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46C69-CF4A-4E7E-A813-3E0DAC883A79}"/>
              </a:ext>
            </a:extLst>
          </p:cNvPr>
          <p:cNvSpPr txBox="1"/>
          <p:nvPr/>
        </p:nvSpPr>
        <p:spPr>
          <a:xfrm>
            <a:off x="7523921" y="2617691"/>
            <a:ext cx="266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VirtualSSD</a:t>
            </a:r>
            <a:r>
              <a:rPr lang="en-US" altLang="ko-KR" dirty="0">
                <a:solidFill>
                  <a:schemeClr val="bg1"/>
                </a:solidFill>
              </a:rPr>
              <a:t> Read </a:t>
            </a:r>
            <a:r>
              <a:rPr lang="ko-KR" altLang="en-US" dirty="0">
                <a:solidFill>
                  <a:schemeClr val="bg1"/>
                </a:solidFill>
              </a:rPr>
              <a:t>명령어 </a:t>
            </a:r>
            <a:r>
              <a:rPr lang="en-US" altLang="ko-KR" dirty="0">
                <a:solidFill>
                  <a:schemeClr val="bg1"/>
                </a:solidFill>
              </a:rPr>
              <a:t>Mocking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47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6000" dirty="0"/>
              <a:t>Refactoring</a:t>
            </a:r>
            <a:r>
              <a:rPr lang="ko-KR" altLang="en-US" sz="6000" dirty="0"/>
              <a:t>을 통한</a:t>
            </a:r>
            <a:endParaRPr lang="en-US" altLang="ko-KR" sz="60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6000" dirty="0"/>
              <a:t>Clean Code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909756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10E71-962D-4280-8241-3865BBA2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Refactoring – </a:t>
            </a:r>
            <a:r>
              <a:rPr lang="en-US" altLang="ko-KR" dirty="0" err="1"/>
              <a:t>VirtualSSD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38E7F6-776F-41EE-B870-2CE68914F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54" y="2400670"/>
            <a:ext cx="9815226" cy="38198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EE0979-AD0F-4EF7-8987-33180359439B}"/>
              </a:ext>
            </a:extLst>
          </p:cNvPr>
          <p:cNvSpPr txBox="1"/>
          <p:nvPr/>
        </p:nvSpPr>
        <p:spPr>
          <a:xfrm>
            <a:off x="605980" y="126188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Factory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Pattern </a:t>
            </a:r>
            <a:r>
              <a:rPr lang="ko-KR" altLang="en-US" sz="2000" dirty="0">
                <a:latin typeface="+mj-ea"/>
                <a:ea typeface="+mj-ea"/>
              </a:rPr>
              <a:t>적용</a:t>
            </a:r>
            <a:endParaRPr lang="en-US" altLang="ko-KR" sz="2000" dirty="0">
              <a:latin typeface="+mj-ea"/>
              <a:ea typeface="+mj-ea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Singleton Pattern </a:t>
            </a:r>
            <a:r>
              <a:rPr lang="ko-KR" altLang="en-US" sz="2000" dirty="0">
                <a:latin typeface="+mj-ea"/>
                <a:ea typeface="+mj-ea"/>
              </a:rPr>
              <a:t>적용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A42D2-CE5B-46D5-B1EF-82290E63180A}"/>
              </a:ext>
            </a:extLst>
          </p:cNvPr>
          <p:cNvSpPr txBox="1"/>
          <p:nvPr/>
        </p:nvSpPr>
        <p:spPr>
          <a:xfrm>
            <a:off x="8902148" y="2092893"/>
            <a:ext cx="2981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Factory </a:t>
            </a:r>
            <a:r>
              <a:rPr lang="en-US" altLang="ko-KR"/>
              <a:t>Pattern </a:t>
            </a:r>
            <a:r>
              <a:rPr lang="ko-KR" altLang="en-US" dirty="0"/>
              <a:t>적용 예시</a:t>
            </a:r>
          </a:p>
        </p:txBody>
      </p:sp>
    </p:spTree>
    <p:extLst>
      <p:ext uri="{BB962C8B-B14F-4D97-AF65-F5344CB8AC3E}">
        <p14:creationId xmlns:p14="http://schemas.microsoft.com/office/powerpoint/2010/main" val="3553591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11BEE6A-49A9-47A8-9935-93C41E184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284" y="1489165"/>
            <a:ext cx="9470832" cy="48917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C10E71-962D-4280-8241-3865BBA2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Refactoring - </a:t>
            </a:r>
            <a:r>
              <a:rPr lang="en-US" altLang="ko-KR" dirty="0" err="1"/>
              <a:t>TestShellApp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CDC03-37BC-4C85-ACC2-EA0F0F80A226}"/>
              </a:ext>
            </a:extLst>
          </p:cNvPr>
          <p:cNvSpPr txBox="1"/>
          <p:nvPr/>
        </p:nvSpPr>
        <p:spPr>
          <a:xfrm>
            <a:off x="325407" y="1249137"/>
            <a:ext cx="66542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Naming </a:t>
            </a:r>
            <a:r>
              <a:rPr lang="ko-KR" altLang="en-US" sz="2000" dirty="0">
                <a:latin typeface="+mj-ea"/>
                <a:ea typeface="+mj-ea"/>
              </a:rPr>
              <a:t>변경</a:t>
            </a:r>
            <a:endParaRPr lang="en-US" altLang="ko-KR" sz="2000" dirty="0">
              <a:latin typeface="+mj-ea"/>
              <a:ea typeface="+mj-ea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Method </a:t>
            </a:r>
            <a:r>
              <a:rPr lang="ko-KR" altLang="en-US" sz="2000" dirty="0">
                <a:latin typeface="+mj-ea"/>
                <a:ea typeface="+mj-ea"/>
              </a:rPr>
              <a:t>추출</a:t>
            </a:r>
            <a:endParaRPr lang="en-US" altLang="ko-KR" sz="2000" dirty="0">
              <a:latin typeface="+mj-ea"/>
              <a:ea typeface="+mj-ea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캡슐화</a:t>
            </a:r>
            <a:endParaRPr lang="en-US" altLang="ko-KR" sz="2000" dirty="0">
              <a:latin typeface="+mj-ea"/>
              <a:ea typeface="+mj-ea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가독성 향상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EEA3F-68DA-4F0E-A719-FE79A2FE662B}"/>
              </a:ext>
            </a:extLst>
          </p:cNvPr>
          <p:cNvSpPr txBox="1"/>
          <p:nvPr/>
        </p:nvSpPr>
        <p:spPr>
          <a:xfrm>
            <a:off x="10375723" y="1181388"/>
            <a:ext cx="2981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Method </a:t>
            </a:r>
            <a:r>
              <a:rPr lang="ko-KR" altLang="en-US" dirty="0"/>
              <a:t>추출 예시</a:t>
            </a:r>
          </a:p>
        </p:txBody>
      </p:sp>
    </p:spTree>
    <p:extLst>
      <p:ext uri="{BB962C8B-B14F-4D97-AF65-F5344CB8AC3E}">
        <p14:creationId xmlns:p14="http://schemas.microsoft.com/office/powerpoint/2010/main" val="3310619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10E71-962D-4280-8241-3865BBA2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Clang format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9E4885-59E1-4099-8B55-43570382F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65" y="1141967"/>
            <a:ext cx="5963786" cy="17451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556153-0072-4CB4-8156-FF164312FA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205"/>
          <a:stretch/>
        </p:blipFill>
        <p:spPr>
          <a:xfrm>
            <a:off x="1167066" y="2954815"/>
            <a:ext cx="10394581" cy="25306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9CBF48-7436-4A56-8B6E-2508B3786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008"/>
          <a:stretch/>
        </p:blipFill>
        <p:spPr>
          <a:xfrm>
            <a:off x="1167065" y="5445732"/>
            <a:ext cx="10394581" cy="1102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EA1C87-5E72-4E23-86A3-93E404069FEF}"/>
              </a:ext>
            </a:extLst>
          </p:cNvPr>
          <p:cNvSpPr txBox="1"/>
          <p:nvPr/>
        </p:nvSpPr>
        <p:spPr>
          <a:xfrm>
            <a:off x="9749558" y="2613187"/>
            <a:ext cx="2981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Format</a:t>
            </a:r>
            <a:r>
              <a:rPr lang="ko-KR" altLang="en-US" dirty="0"/>
              <a:t> 적용 예시</a:t>
            </a:r>
          </a:p>
        </p:txBody>
      </p:sp>
    </p:spTree>
    <p:extLst>
      <p:ext uri="{BB962C8B-B14F-4D97-AF65-F5344CB8AC3E}">
        <p14:creationId xmlns:p14="http://schemas.microsoft.com/office/powerpoint/2010/main" val="2983892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sz="6000" dirty="0"/>
              <a:t>소감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35872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10E71-962D-4280-8241-3865BBA2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교육 소감</a:t>
            </a:r>
          </a:p>
        </p:txBody>
      </p:sp>
      <p:sp>
        <p:nvSpPr>
          <p:cNvPr id="8" name="Google Shape;54;p2">
            <a:extLst>
              <a:ext uri="{FF2B5EF4-FFF2-40B4-BE49-F238E27FC236}">
                <a16:creationId xmlns:a16="http://schemas.microsoft.com/office/drawing/2014/main" id="{4E6AF570-2A92-47D2-90E5-9342D9F1C8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2990" y="4471090"/>
            <a:ext cx="1260287" cy="649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주영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Google Shape;54;p2">
            <a:extLst>
              <a:ext uri="{FF2B5EF4-FFF2-40B4-BE49-F238E27FC236}">
                <a16:creationId xmlns:a16="http://schemas.microsoft.com/office/drawing/2014/main" id="{C7E47AAE-49AF-462F-BDDD-3B971F18725F}"/>
              </a:ext>
            </a:extLst>
          </p:cNvPr>
          <p:cNvSpPr txBox="1">
            <a:spLocks/>
          </p:cNvSpPr>
          <p:nvPr/>
        </p:nvSpPr>
        <p:spPr>
          <a:xfrm>
            <a:off x="5863780" y="1683480"/>
            <a:ext cx="1260287" cy="649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 algn="ctr">
              <a:spcBef>
                <a:spcPts val="0"/>
              </a:spcBef>
              <a:buSzPts val="3200"/>
              <a:buFont typeface="Arial"/>
              <a:buNone/>
            </a:pP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DC6A8-18AA-46B0-8F67-ECF9E29CBB2D}"/>
              </a:ext>
            </a:extLst>
          </p:cNvPr>
          <p:cNvSpPr txBox="1"/>
          <p:nvPr/>
        </p:nvSpPr>
        <p:spPr>
          <a:xfrm>
            <a:off x="6849459" y="1221835"/>
            <a:ext cx="512191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코드 </a:t>
            </a:r>
            <a:r>
              <a:rPr lang="ko-KR" altLang="en-US" b="0" i="0" dirty="0" err="1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리팩토링과</a:t>
            </a:r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TDD</a:t>
            </a:r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에 대해 뛰어난 분들의 가르침과 </a:t>
            </a:r>
            <a:endParaRPr lang="en-US" altLang="ko-KR" b="0" i="0" dirty="0"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피드백을 통해 제 것으로 만들었던 좋은 기회였으며</a:t>
            </a:r>
            <a:r>
              <a:rPr lang="en-US" altLang="ko-KR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</a:p>
          <a:p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스스로 한단계 더 발전하는 계기가 된 것 같습니다</a:t>
            </a:r>
            <a:r>
              <a:rPr lang="en-US" altLang="ko-KR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또한 다양한 팀원들과 함께하면서</a:t>
            </a:r>
            <a:r>
              <a:rPr lang="en-US" altLang="ko-KR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</a:p>
          <a:p>
            <a:r>
              <a:rPr lang="en-US" altLang="ko-KR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TDD/</a:t>
            </a:r>
            <a:r>
              <a:rPr lang="ko-KR" altLang="en-US" b="0" i="0" dirty="0" err="1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리팩토링을</a:t>
            </a:r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전제로 하는 개발 프로젝트 진행에 대해 </a:t>
            </a:r>
            <a:endParaRPr lang="en-US" altLang="ko-KR" b="0" i="0" dirty="0"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숙련하는 </a:t>
            </a:r>
            <a:r>
              <a:rPr lang="ko-KR" altLang="en-US" b="0" i="0" dirty="0" err="1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계기가되어</a:t>
            </a:r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매우 유익했습니다</a:t>
            </a:r>
            <a:r>
              <a:rPr lang="en-US" altLang="ko-KR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r>
              <a:rPr lang="en-US" altLang="ko-KR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A</a:t>
            </a:r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조 팀원분들 </a:t>
            </a:r>
            <a:r>
              <a:rPr lang="en-US" altLang="ko-KR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주 교육</a:t>
            </a:r>
            <a:r>
              <a:rPr lang="en-US" altLang="ko-KR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프로젝트 모두 </a:t>
            </a:r>
            <a:r>
              <a:rPr lang="ko-KR" altLang="en-US" b="0" i="0" dirty="0" err="1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고생많으셨습니다</a:t>
            </a:r>
            <a:r>
              <a:rPr lang="en-US" altLang="ko-KR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!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8D34A-8984-4F9B-A6B7-C26E28CE690B}"/>
              </a:ext>
            </a:extLst>
          </p:cNvPr>
          <p:cNvSpPr txBox="1"/>
          <p:nvPr/>
        </p:nvSpPr>
        <p:spPr>
          <a:xfrm>
            <a:off x="384938" y="5185584"/>
            <a:ext cx="27879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좋은 교육 내용과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</a:p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훌륭한 팀원분들 덕분에 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한층 성장하게 된 것 같습니다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감사합니다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5" name="Google Shape;54;p2">
            <a:extLst>
              <a:ext uri="{FF2B5EF4-FFF2-40B4-BE49-F238E27FC236}">
                <a16:creationId xmlns:a16="http://schemas.microsoft.com/office/drawing/2014/main" id="{AFFE1389-E32E-4267-98FF-294456111453}"/>
              </a:ext>
            </a:extLst>
          </p:cNvPr>
          <p:cNvSpPr txBox="1">
            <a:spLocks/>
          </p:cNvSpPr>
          <p:nvPr/>
        </p:nvSpPr>
        <p:spPr>
          <a:xfrm>
            <a:off x="9144335" y="3084107"/>
            <a:ext cx="1260287" cy="649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 algn="ctr">
              <a:spcBef>
                <a:spcPts val="0"/>
              </a:spcBef>
              <a:buSzPts val="3200"/>
              <a:buFont typeface="Arial"/>
              <a:buNone/>
            </a:pP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A76244-7B03-43BD-B238-8ABFB359CC72}"/>
              </a:ext>
            </a:extLst>
          </p:cNvPr>
          <p:cNvSpPr txBox="1"/>
          <p:nvPr/>
        </p:nvSpPr>
        <p:spPr>
          <a:xfrm>
            <a:off x="7517001" y="3689373"/>
            <a:ext cx="50321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주 동안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gtest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gmock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등 현업에 직접적으로 도움될 </a:t>
            </a:r>
            <a:endParaRPr lang="en-US" altLang="ko-KR" b="0" i="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다양한 많은 교육을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해주셔서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깊이 감사드리고 </a:t>
            </a:r>
            <a:endParaRPr lang="en-US" altLang="ko-KR" b="0" i="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특히 제가 하고 있는 카메라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HAL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개발에 적용하여 </a:t>
            </a:r>
            <a:endParaRPr lang="en-US" altLang="ko-KR" b="0" i="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코드 품질을 개선할 수 있는 내용이 많았던 것 같습니다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팀원들과 협업하여 프로젝트를 정말 재미있게 진행하였고 </a:t>
            </a:r>
            <a:endParaRPr lang="en-US" altLang="ko-KR" b="0" i="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팀원분들 모두 꼭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인증받으시기를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기원합니다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!!</a:t>
            </a:r>
          </a:p>
          <a:p>
            <a:br>
              <a:rPr lang="en-US" altLang="ko-KR" b="0" i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D5CEE1-D3A1-4F95-B4BD-D5796B150411}"/>
              </a:ext>
            </a:extLst>
          </p:cNvPr>
          <p:cNvSpPr txBox="1"/>
          <p:nvPr/>
        </p:nvSpPr>
        <p:spPr>
          <a:xfrm>
            <a:off x="5108406" y="5809193"/>
            <a:ext cx="61075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팀프로젝트 진행하면서 </a:t>
            </a:r>
            <a:r>
              <a:rPr lang="ko-KR" altLang="en-US" b="0" i="0" dirty="0" err="1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리뷰받는</a:t>
            </a:r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과정에서 겸손함을 배우게 되었고 </a:t>
            </a:r>
            <a:endParaRPr lang="en-US" altLang="ko-KR" b="0" i="0" dirty="0"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팀원들 리뷰를 통해 나은 코드를 작성하면서</a:t>
            </a:r>
            <a:r>
              <a:rPr lang="en-US" altLang="ko-KR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협업의 즐거움을 느꼈습니다</a:t>
            </a:r>
            <a:r>
              <a:rPr lang="en-US" altLang="ko-KR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모두 </a:t>
            </a:r>
            <a:r>
              <a:rPr lang="ko-KR" altLang="en-US" b="0" i="0" dirty="0" err="1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고생많으셨습니다</a:t>
            </a:r>
            <a:r>
              <a:rPr lang="en-US" altLang="ko-KR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8" name="Google Shape;54;p2">
            <a:extLst>
              <a:ext uri="{FF2B5EF4-FFF2-40B4-BE49-F238E27FC236}">
                <a16:creationId xmlns:a16="http://schemas.microsoft.com/office/drawing/2014/main" id="{E6846A2C-1EAD-4E90-A1C1-A47A6BC4571D}"/>
              </a:ext>
            </a:extLst>
          </p:cNvPr>
          <p:cNvSpPr txBox="1">
            <a:spLocks/>
          </p:cNvSpPr>
          <p:nvPr/>
        </p:nvSpPr>
        <p:spPr>
          <a:xfrm>
            <a:off x="6157617" y="5131750"/>
            <a:ext cx="1260287" cy="649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 algn="ctr">
              <a:spcBef>
                <a:spcPts val="0"/>
              </a:spcBef>
              <a:buSzPts val="3200"/>
              <a:buFont typeface="Arial"/>
              <a:buNone/>
            </a:pP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준재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46431F-54C4-4086-A281-FE2F4D1425BB}"/>
              </a:ext>
            </a:extLst>
          </p:cNvPr>
          <p:cNvSpPr txBox="1"/>
          <p:nvPr/>
        </p:nvSpPr>
        <p:spPr>
          <a:xfrm>
            <a:off x="489291" y="1917833"/>
            <a:ext cx="61075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이번 교육을 통해 </a:t>
            </a:r>
            <a:r>
              <a:rPr lang="en-US" altLang="ko-KR" b="0" i="0" dirty="0" err="1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gtest</a:t>
            </a:r>
            <a:r>
              <a:rPr lang="en-US" altLang="ko-KR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en-US" altLang="ko-KR" b="0" i="0" dirty="0" err="1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gmock</a:t>
            </a:r>
            <a:r>
              <a:rPr lang="en-US" altLang="ko-KR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사용을 </a:t>
            </a:r>
            <a:r>
              <a:rPr lang="ko-KR" altLang="en-US" b="0" i="0" dirty="0" err="1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처음해</a:t>
            </a:r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보았는데</a:t>
            </a:r>
            <a:r>
              <a:rPr lang="en-US" altLang="ko-KR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</a:p>
          <a:p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현업에 꼭 적용해보고 싶습니다</a:t>
            </a:r>
            <a:r>
              <a:rPr lang="en-US" altLang="ko-KR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강사님의 강의 뿐만 아니라 팀프로젝트를 하며 </a:t>
            </a:r>
            <a:endParaRPr lang="en-US" altLang="ko-KR" b="0" i="0" dirty="0"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팀원들로부터 </a:t>
            </a:r>
            <a:r>
              <a:rPr lang="ko-KR" altLang="en-US" b="0" i="0" dirty="0" err="1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많은것을</a:t>
            </a:r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b="0" i="0" dirty="0" err="1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배울수</a:t>
            </a:r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있는 시간이었습니다</a:t>
            </a:r>
            <a:r>
              <a:rPr lang="en-US" altLang="ko-KR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감사했습니다</a:t>
            </a:r>
            <a:r>
              <a:rPr lang="en-US" altLang="ko-KR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0" name="Google Shape;54;p2">
            <a:extLst>
              <a:ext uri="{FF2B5EF4-FFF2-40B4-BE49-F238E27FC236}">
                <a16:creationId xmlns:a16="http://schemas.microsoft.com/office/drawing/2014/main" id="{4573ECB2-179A-4E00-B70F-DC7DE156DCCF}"/>
              </a:ext>
            </a:extLst>
          </p:cNvPr>
          <p:cNvSpPr txBox="1">
            <a:spLocks/>
          </p:cNvSpPr>
          <p:nvPr/>
        </p:nvSpPr>
        <p:spPr>
          <a:xfrm>
            <a:off x="1692996" y="1277839"/>
            <a:ext cx="1260287" cy="649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 algn="ctr">
              <a:spcBef>
                <a:spcPts val="0"/>
              </a:spcBef>
              <a:buSzPts val="3200"/>
              <a:buFont typeface="Arial"/>
              <a:buNone/>
            </a:pP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선하</a:t>
            </a:r>
          </a:p>
        </p:txBody>
      </p:sp>
      <p:pic>
        <p:nvPicPr>
          <p:cNvPr id="6146" name="Picture 2" descr="from littledeep.com">
            <a:extLst>
              <a:ext uri="{FF2B5EF4-FFF2-40B4-BE49-F238E27FC236}">
                <a16:creationId xmlns:a16="http://schemas.microsoft.com/office/drawing/2014/main" id="{BFCDBBAB-AC12-446B-945A-7D50585D3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96467">
            <a:off x="1318694" y="2784960"/>
            <a:ext cx="1419934" cy="141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54;p2">
            <a:extLst>
              <a:ext uri="{FF2B5EF4-FFF2-40B4-BE49-F238E27FC236}">
                <a16:creationId xmlns:a16="http://schemas.microsoft.com/office/drawing/2014/main" id="{C776BCF9-3C56-464E-95E7-347A240F4157}"/>
              </a:ext>
            </a:extLst>
          </p:cNvPr>
          <p:cNvSpPr txBox="1">
            <a:spLocks/>
          </p:cNvSpPr>
          <p:nvPr/>
        </p:nvSpPr>
        <p:spPr>
          <a:xfrm>
            <a:off x="2732015" y="3321737"/>
            <a:ext cx="1260287" cy="649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 algn="ctr">
              <a:spcBef>
                <a:spcPts val="0"/>
              </a:spcBef>
              <a:buSzPts val="3200"/>
              <a:buFont typeface="Arial"/>
              <a:buNone/>
            </a:pP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Google Shape;54;p2">
            <a:extLst>
              <a:ext uri="{FF2B5EF4-FFF2-40B4-BE49-F238E27FC236}">
                <a16:creationId xmlns:a16="http://schemas.microsoft.com/office/drawing/2014/main" id="{734CE36C-7BD3-443D-88E4-76D1BD5FB66C}"/>
              </a:ext>
            </a:extLst>
          </p:cNvPr>
          <p:cNvSpPr txBox="1">
            <a:spLocks/>
          </p:cNvSpPr>
          <p:nvPr/>
        </p:nvSpPr>
        <p:spPr>
          <a:xfrm>
            <a:off x="1953069" y="3494927"/>
            <a:ext cx="1260287" cy="649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 algn="ctr">
              <a:spcBef>
                <a:spcPts val="0"/>
              </a:spcBef>
              <a:buSzPts val="3200"/>
              <a:buFont typeface="Arial"/>
              <a:buNone/>
            </a:pP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EAB45C-7A42-4B25-B74F-478824BF68D0}"/>
              </a:ext>
            </a:extLst>
          </p:cNvPr>
          <p:cNvSpPr txBox="1"/>
          <p:nvPr/>
        </p:nvSpPr>
        <p:spPr>
          <a:xfrm>
            <a:off x="3103820" y="3514267"/>
            <a:ext cx="61075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말로만 듣던 </a:t>
            </a:r>
            <a:r>
              <a:rPr lang="en-US" altLang="ko-KR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TDD</a:t>
            </a:r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에 대해서 알게 되었고</a:t>
            </a:r>
            <a:r>
              <a:rPr lang="en-US" altLang="ko-KR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</a:p>
          <a:p>
            <a:r>
              <a:rPr lang="en-US" altLang="ko-KR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Refactoring</a:t>
            </a:r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을 통해 코드 가독성 향상 및 </a:t>
            </a:r>
            <a:endParaRPr lang="en-US" altLang="ko-KR" b="0" i="0" dirty="0"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구조 </a:t>
            </a:r>
            <a:r>
              <a:rPr lang="ko-KR" altLang="en-US" b="0" i="0" dirty="0" err="1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개선등을</a:t>
            </a:r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체험할 수 있었습니다</a:t>
            </a:r>
            <a:r>
              <a:rPr lang="en-US" altLang="ko-KR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이번 실습과 팀 프로젝트를 통해 </a:t>
            </a:r>
            <a:endParaRPr lang="en-US" altLang="ko-KR" b="0" i="0" dirty="0"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팀원과의 소통을 통해 많이 배울 수 있었습니다</a:t>
            </a:r>
            <a:r>
              <a:rPr lang="en-US" altLang="ko-KR" b="0" i="0" dirty="0"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88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sz="6000" dirty="0"/>
              <a:t>조원 소개 및 역할</a:t>
            </a:r>
            <a:endParaRPr sz="6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411469-5877-466C-AF70-C2201BADF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그럼 시연하겠습니다 </a:t>
            </a:r>
          </a:p>
        </p:txBody>
      </p:sp>
    </p:spTree>
    <p:extLst>
      <p:ext uri="{BB962C8B-B14F-4D97-AF65-F5344CB8AC3E}">
        <p14:creationId xmlns:p14="http://schemas.microsoft.com/office/powerpoint/2010/main" val="1659382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044355-E841-4F26-A711-A65B75DF2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167" b="14749"/>
          <a:stretch/>
        </p:blipFill>
        <p:spPr>
          <a:xfrm>
            <a:off x="639607" y="1037407"/>
            <a:ext cx="5379057" cy="1461244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46C79BC5-7C8A-4CF8-8700-3DAC7AA6A88D}"/>
              </a:ext>
            </a:extLst>
          </p:cNvPr>
          <p:cNvGrpSpPr/>
          <p:nvPr/>
        </p:nvGrpSpPr>
        <p:grpSpPr>
          <a:xfrm>
            <a:off x="605980" y="2114436"/>
            <a:ext cx="8218216" cy="3997775"/>
            <a:chOff x="1999895" y="2114436"/>
            <a:chExt cx="8218216" cy="399777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353996A-EDE8-42AD-931E-B1ED4A917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9895" y="2114436"/>
              <a:ext cx="8192210" cy="262912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25F162B-3172-4B23-B3EF-8C657852D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3522" y="4725251"/>
              <a:ext cx="8184589" cy="1386960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E4F259-31EA-4738-8F14-96ABEA35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TDD </a:t>
            </a:r>
            <a:r>
              <a:rPr lang="ko-KR" altLang="en-US" dirty="0"/>
              <a:t>활용 예시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A0E3FA-5D17-4CF8-89AC-2AC6C1059A4B}"/>
              </a:ext>
            </a:extLst>
          </p:cNvPr>
          <p:cNvSpPr/>
          <p:nvPr/>
        </p:nvSpPr>
        <p:spPr>
          <a:xfrm>
            <a:off x="1053319" y="3353707"/>
            <a:ext cx="3446670" cy="2758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33EA89-9528-456E-B0C3-0E87A9EC35A4}"/>
              </a:ext>
            </a:extLst>
          </p:cNvPr>
          <p:cNvSpPr/>
          <p:nvPr/>
        </p:nvSpPr>
        <p:spPr>
          <a:xfrm>
            <a:off x="5025879" y="2595494"/>
            <a:ext cx="3628667" cy="351671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BCB811-3037-4B03-A904-8AA68158E9EB}"/>
              </a:ext>
            </a:extLst>
          </p:cNvPr>
          <p:cNvSpPr txBox="1"/>
          <p:nvPr/>
        </p:nvSpPr>
        <p:spPr>
          <a:xfrm>
            <a:off x="1647459" y="4099475"/>
            <a:ext cx="2624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Red: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Test</a:t>
            </a:r>
            <a:r>
              <a:rPr lang="ko-KR" altLang="en-US" dirty="0">
                <a:solidFill>
                  <a:srgbClr val="FF0000"/>
                </a:solidFill>
              </a:rPr>
              <a:t>만 개발된 상태로 </a:t>
            </a:r>
            <a:r>
              <a:rPr lang="en-US" altLang="ko-KR" dirty="0">
                <a:solidFill>
                  <a:srgbClr val="FF0000"/>
                </a:solidFill>
              </a:rPr>
              <a:t>Test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Fail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DC5E5A-896F-4105-A692-88711B400629}"/>
              </a:ext>
            </a:extLst>
          </p:cNvPr>
          <p:cNvSpPr txBox="1"/>
          <p:nvPr/>
        </p:nvSpPr>
        <p:spPr>
          <a:xfrm>
            <a:off x="5633068" y="2875543"/>
            <a:ext cx="2157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Green : 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Test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Pass </a:t>
            </a:r>
            <a:r>
              <a:rPr lang="ko-KR" altLang="en-US" dirty="0">
                <a:solidFill>
                  <a:schemeClr val="accent6"/>
                </a:solidFill>
              </a:rPr>
              <a:t>목적으로 구현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BB78B9A-2468-4109-B74F-627F706CCC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5324"/>
          <a:stretch/>
        </p:blipFill>
        <p:spPr>
          <a:xfrm>
            <a:off x="6276539" y="1004667"/>
            <a:ext cx="4046571" cy="18708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A4F03B5-952E-42BA-B130-321F51D8BA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758" t="27873" r="27503" b="32522"/>
          <a:stretch/>
        </p:blipFill>
        <p:spPr>
          <a:xfrm>
            <a:off x="8999907" y="3831872"/>
            <a:ext cx="2281006" cy="89337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AB45F7-A770-4A2D-85BC-44D07D9B2681}"/>
              </a:ext>
            </a:extLst>
          </p:cNvPr>
          <p:cNvSpPr/>
          <p:nvPr/>
        </p:nvSpPr>
        <p:spPr>
          <a:xfrm>
            <a:off x="9228000" y="4212585"/>
            <a:ext cx="2052913" cy="25105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F76E41-EEDA-461B-927B-88CADB3692D4}"/>
              </a:ext>
            </a:extLst>
          </p:cNvPr>
          <p:cNvSpPr/>
          <p:nvPr/>
        </p:nvSpPr>
        <p:spPr>
          <a:xfrm>
            <a:off x="5740799" y="4463641"/>
            <a:ext cx="2508679" cy="25917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3AAFBC7-C585-4847-A8B1-A2A61EE1CDE5}"/>
              </a:ext>
            </a:extLst>
          </p:cNvPr>
          <p:cNvCxnSpPr>
            <a:stCxn id="27" idx="0"/>
          </p:cNvCxnSpPr>
          <p:nvPr/>
        </p:nvCxnSpPr>
        <p:spPr>
          <a:xfrm flipV="1">
            <a:off x="6995139" y="2802835"/>
            <a:ext cx="479087" cy="166080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5A754E-EC7E-4E10-AC58-8A2B885B1710}"/>
              </a:ext>
            </a:extLst>
          </p:cNvPr>
          <p:cNvCxnSpPr>
            <a:cxnSpLocks/>
          </p:cNvCxnSpPr>
          <p:nvPr/>
        </p:nvCxnSpPr>
        <p:spPr>
          <a:xfrm>
            <a:off x="8477572" y="2800403"/>
            <a:ext cx="1307017" cy="138696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2E3C01-F6D5-41FB-B16C-3284AB57A5C0}"/>
              </a:ext>
            </a:extLst>
          </p:cNvPr>
          <p:cNvSpPr txBox="1"/>
          <p:nvPr/>
        </p:nvSpPr>
        <p:spPr>
          <a:xfrm>
            <a:off x="8974868" y="2937394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Refactor : </a:t>
            </a:r>
          </a:p>
          <a:p>
            <a:r>
              <a:rPr lang="ko-KR" altLang="en-US" dirty="0">
                <a:solidFill>
                  <a:srgbClr val="0000FF"/>
                </a:solidFill>
              </a:rPr>
              <a:t>가독성 개선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A6BE05E-D564-41A5-8537-F6E946E7985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499989" y="4722819"/>
            <a:ext cx="525890" cy="1014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82CB1E1-B124-409A-8C02-C601F3ACFE2C}"/>
              </a:ext>
            </a:extLst>
          </p:cNvPr>
          <p:cNvCxnSpPr>
            <a:cxnSpLocks/>
          </p:cNvCxnSpPr>
          <p:nvPr/>
        </p:nvCxnSpPr>
        <p:spPr>
          <a:xfrm>
            <a:off x="2253153" y="2037031"/>
            <a:ext cx="152117" cy="12717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D69FCD-0E0A-4431-A5D4-020FE7232A85}"/>
              </a:ext>
            </a:extLst>
          </p:cNvPr>
          <p:cNvSpPr/>
          <p:nvPr/>
        </p:nvSpPr>
        <p:spPr>
          <a:xfrm>
            <a:off x="789071" y="1532287"/>
            <a:ext cx="2928164" cy="4795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6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8">
            <a:extLst>
              <a:ext uri="{FF2B5EF4-FFF2-40B4-BE49-F238E27FC236}">
                <a16:creationId xmlns:a16="http://schemas.microsoft.com/office/drawing/2014/main" id="{AD21D960-0EFE-428E-838C-EC420DE6B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500095"/>
              </p:ext>
            </p:extLst>
          </p:nvPr>
        </p:nvGraphicFramePr>
        <p:xfrm>
          <a:off x="1080449" y="1663881"/>
          <a:ext cx="10309795" cy="488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959">
                  <a:extLst>
                    <a:ext uri="{9D8B030D-6E8A-4147-A177-3AD203B41FA5}">
                      <a16:colId xmlns:a16="http://schemas.microsoft.com/office/drawing/2014/main" val="1692726709"/>
                    </a:ext>
                  </a:extLst>
                </a:gridCol>
                <a:gridCol w="2061959">
                  <a:extLst>
                    <a:ext uri="{9D8B030D-6E8A-4147-A177-3AD203B41FA5}">
                      <a16:colId xmlns:a16="http://schemas.microsoft.com/office/drawing/2014/main" val="1390784332"/>
                    </a:ext>
                  </a:extLst>
                </a:gridCol>
                <a:gridCol w="2061959">
                  <a:extLst>
                    <a:ext uri="{9D8B030D-6E8A-4147-A177-3AD203B41FA5}">
                      <a16:colId xmlns:a16="http://schemas.microsoft.com/office/drawing/2014/main" val="1065732573"/>
                    </a:ext>
                  </a:extLst>
                </a:gridCol>
                <a:gridCol w="2061959">
                  <a:extLst>
                    <a:ext uri="{9D8B030D-6E8A-4147-A177-3AD203B41FA5}">
                      <a16:colId xmlns:a16="http://schemas.microsoft.com/office/drawing/2014/main" val="870439475"/>
                    </a:ext>
                  </a:extLst>
                </a:gridCol>
                <a:gridCol w="2061959">
                  <a:extLst>
                    <a:ext uri="{9D8B030D-6E8A-4147-A177-3AD203B41FA5}">
                      <a16:colId xmlns:a16="http://schemas.microsoft.com/office/drawing/2014/main" val="3964426597"/>
                    </a:ext>
                  </a:extLst>
                </a:gridCol>
              </a:tblGrid>
              <a:tr h="54598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TestShellApp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VirtualSSD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Scenario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81170"/>
                  </a:ext>
                </a:extLst>
              </a:tr>
              <a:tr h="545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Logger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Parser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Refactoring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68562"/>
                  </a:ext>
                </a:extLst>
              </a:tr>
              <a:tr h="762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FileManager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CommandBuffer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053452"/>
                  </a:ext>
                </a:extLst>
              </a:tr>
              <a:tr h="545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Parser, Erase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302721"/>
                  </a:ext>
                </a:extLst>
              </a:tr>
              <a:tr h="545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준재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Read/write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Runner Script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830530"/>
                  </a:ext>
                </a:extLst>
              </a:tr>
              <a:tr h="1391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TestScriptRunner</a:t>
                      </a:r>
                      <a:r>
                        <a:rPr lang="en-US" altLang="ko-KR" dirty="0"/>
                        <a:t>, Mock</a:t>
                      </a:r>
                      <a:r>
                        <a:rPr lang="ko-KR" altLang="en-US" dirty="0"/>
                        <a:t>기반 </a:t>
                      </a:r>
                      <a:r>
                        <a:rPr lang="en-US" altLang="ko-KR" dirty="0"/>
                        <a:t>SSD/ READIO interface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ResultFileRead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DataBase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</a:t>
                      </a:r>
                      <a:r>
                        <a:rPr lang="en-US" altLang="ko-KR" dirty="0"/>
                        <a:t>API</a:t>
                      </a:r>
                    </a:p>
                    <a:p>
                      <a:pPr algn="ctr" latinLnBrk="1"/>
                      <a:r>
                        <a:rPr lang="en-US" altLang="ko-KR" dirty="0"/>
                        <a:t>Refactoring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28990"/>
                  </a:ext>
                </a:extLst>
              </a:tr>
              <a:tr h="545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Mock </a:t>
                      </a:r>
                      <a:r>
                        <a:rPr lang="ko-KR" altLang="en-US" dirty="0"/>
                        <a:t>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DLL </a:t>
                      </a:r>
                      <a:r>
                        <a:rPr lang="ko-KR" altLang="en-US" dirty="0"/>
                        <a:t>분리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Clang </a:t>
                      </a:r>
                      <a:r>
                        <a:rPr lang="ko-KR" altLang="en-US" dirty="0"/>
                        <a:t>적용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138645"/>
                  </a:ext>
                </a:extLst>
              </a:tr>
            </a:tbl>
          </a:graphicData>
        </a:graphic>
      </p:graphicFrame>
      <p:sp>
        <p:nvSpPr>
          <p:cNvPr id="23" name="제목 1">
            <a:extLst>
              <a:ext uri="{FF2B5EF4-FFF2-40B4-BE49-F238E27FC236}">
                <a16:creationId xmlns:a16="http://schemas.microsoft.com/office/drawing/2014/main" id="{BCD1C3C4-E657-455E-A2D5-1783129A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80" y="306050"/>
            <a:ext cx="10515600" cy="64985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조원 역할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활동 내역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4C3759-62FB-4C7F-8F97-177824833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138" y="1160032"/>
            <a:ext cx="3818262" cy="5387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2E4B3D-E3A9-419B-8817-DC1C9DCC5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2" y="3429000"/>
            <a:ext cx="10428061" cy="2643733"/>
          </a:xfrm>
          <a:prstGeom prst="rect">
            <a:avLst/>
          </a:prstGeom>
        </p:spPr>
      </p:pic>
      <p:pic>
        <p:nvPicPr>
          <p:cNvPr id="1030" name="Picture 6" descr="돋보기 아이콘-투명 돋보기 PNG 다운로드-1622 * 1745-무료 투명 돋보기 PNG 다운로드. -클립 아트 라이브러리 ...">
            <a:extLst>
              <a:ext uri="{FF2B5EF4-FFF2-40B4-BE49-F238E27FC236}">
                <a16:creationId xmlns:a16="http://schemas.microsoft.com/office/drawing/2014/main" id="{7C912B4C-63E6-428D-8C5A-62CDE4712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251" b="89784" l="6118" r="89662">
                        <a14:foregroundMark x1="11137" y1="33388" x2="11181" y2="33202"/>
                        <a14:foregroundMark x1="10247" y1="37159" x2="10692" y2="35273"/>
                        <a14:foregroundMark x1="9047" y1="42240" x2="9769" y2="39180"/>
                        <a14:foregroundMark x1="11181" y1="33202" x2="10028" y2="33996"/>
                        <a14:foregroundMark x1="35325" y1="8698" x2="35865" y2="8251"/>
                        <a14:backgroundMark x1="5485" y1="35756" x2="6118" y2="39686"/>
                        <a14:backgroundMark x1="8861" y1="43811" x2="8861" y2="43811"/>
                        <a14:backgroundMark x1="10759" y1="33595" x2="11603" y2="34774"/>
                        <a14:backgroundMark x1="8439" y1="42633" x2="9494" y2="43811"/>
                        <a14:backgroundMark x1="9072" y1="42633" x2="9072" y2="42633"/>
                        <a14:backgroundMark x1="35021" y1="9823" x2="35021" y2="9823"/>
                        <a14:backgroundMark x1="33544" y1="9430" x2="34599" y2="9627"/>
                        <a14:backgroundMark x1="35443" y1="9430" x2="34388" y2="9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155" y="2009775"/>
            <a:ext cx="451485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0AE25B-0708-4835-94CC-F71EFEBCA1A2}"/>
              </a:ext>
            </a:extLst>
          </p:cNvPr>
          <p:cNvSpPr txBox="1"/>
          <p:nvPr/>
        </p:nvSpPr>
        <p:spPr>
          <a:xfrm>
            <a:off x="713972" y="1338936"/>
            <a:ext cx="643558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+mj-lt"/>
                <a:ea typeface="HY헤드라인M" panose="02030600000101010101" pitchFamily="18" charset="-127"/>
              </a:rPr>
              <a:t>CL description</a:t>
            </a:r>
            <a:br>
              <a:rPr lang="en-US" altLang="ko-KR" b="0" i="0" dirty="0">
                <a:solidFill>
                  <a:srgbClr val="1F2328"/>
                </a:solidFill>
                <a:effectLst/>
                <a:latin typeface="+mj-lt"/>
                <a:ea typeface="HY헤드라인M" panose="02030600000101010101" pitchFamily="18" charset="-127"/>
              </a:rPr>
            </a:br>
            <a:r>
              <a:rPr lang="en-US" altLang="ko-KR" b="0" i="0" dirty="0">
                <a:solidFill>
                  <a:srgbClr val="1F2328"/>
                </a:solidFill>
                <a:effectLst/>
                <a:latin typeface="+mj-lt"/>
                <a:ea typeface="HY헤드라인M" panose="02030600000101010101" pitchFamily="18" charset="-127"/>
              </a:rPr>
              <a:t>[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latin typeface="+mj-lt"/>
                <a:ea typeface="HY헤드라인M" panose="02030600000101010101" pitchFamily="18" charset="-127"/>
              </a:rPr>
              <a:t>브랜치이름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+mj-lt"/>
                <a:ea typeface="HY헤드라인M" panose="02030600000101010101" pitchFamily="18" charset="-127"/>
              </a:rPr>
              <a:t>][RED/GREEN/REFACTOR/UNIFIED/ETC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+mj-lt"/>
                <a:ea typeface="HY헤드라인M" panose="02030600000101010101" pitchFamily="18" charset="-127"/>
              </a:rPr>
              <a:t>중 선택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+mj-lt"/>
                <a:ea typeface="HY헤드라인M" panose="02030600000101010101" pitchFamily="18" charset="-127"/>
              </a:rPr>
              <a:t>] (CL title text)</a:t>
            </a:r>
            <a:br>
              <a:rPr lang="en-US" altLang="ko-KR" b="0" i="0" dirty="0">
                <a:solidFill>
                  <a:srgbClr val="1F2328"/>
                </a:solidFill>
                <a:effectLst/>
                <a:latin typeface="+mj-lt"/>
                <a:ea typeface="HY헤드라인M" panose="02030600000101010101" pitchFamily="18" charset="-127"/>
              </a:rPr>
            </a:br>
            <a:r>
              <a:rPr lang="en-US" altLang="ko-KR" b="0" i="0" dirty="0">
                <a:solidFill>
                  <a:srgbClr val="1F2328"/>
                </a:solidFill>
                <a:effectLst/>
                <a:latin typeface="+mj-lt"/>
                <a:ea typeface="HY헤드라인M" panose="02030600000101010101" pitchFamily="18" charset="-127"/>
              </a:rPr>
              <a:t>    ex)</a:t>
            </a:r>
            <a:br>
              <a:rPr lang="en-US" altLang="ko-KR" b="0" i="0" dirty="0">
                <a:solidFill>
                  <a:srgbClr val="1F2328"/>
                </a:solidFill>
                <a:effectLst/>
                <a:latin typeface="+mj-lt"/>
                <a:ea typeface="HY헤드라인M" panose="02030600000101010101" pitchFamily="18" charset="-127"/>
              </a:rPr>
            </a:br>
            <a:r>
              <a:rPr lang="en-US" altLang="ko-KR" b="0" i="0" dirty="0">
                <a:solidFill>
                  <a:srgbClr val="1F2328"/>
                </a:solidFill>
                <a:effectLst/>
                <a:latin typeface="+mj-lt"/>
                <a:ea typeface="HY헤드라인M" panose="02030600000101010101" pitchFamily="18" charset="-127"/>
              </a:rPr>
              <a:t>      [feature/login][RED] login test</a:t>
            </a:r>
            <a:br>
              <a:rPr lang="en-US" altLang="ko-KR" b="0" i="0" dirty="0">
                <a:solidFill>
                  <a:srgbClr val="1F2328"/>
                </a:solidFill>
                <a:effectLst/>
                <a:latin typeface="+mj-lt"/>
                <a:ea typeface="HY헤드라인M" panose="02030600000101010101" pitchFamily="18" charset="-127"/>
              </a:rPr>
            </a:br>
            <a:r>
              <a:rPr lang="en-US" altLang="ko-KR" b="0" i="0" dirty="0">
                <a:solidFill>
                  <a:srgbClr val="1F2328"/>
                </a:solidFill>
                <a:effectLst/>
                <a:latin typeface="+mj-lt"/>
                <a:ea typeface="HY헤드라인M" panose="02030600000101010101" pitchFamily="18" charset="-127"/>
              </a:rPr>
              <a:t>      [feature/login][GREEN] implement login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DA6C04-3D11-4A83-96FA-1D900ABB7BA3}"/>
              </a:ext>
            </a:extLst>
          </p:cNvPr>
          <p:cNvSpPr txBox="1"/>
          <p:nvPr/>
        </p:nvSpPr>
        <p:spPr>
          <a:xfrm>
            <a:off x="605980" y="2679086"/>
            <a:ext cx="6435586" cy="58477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0000FF"/>
                </a:solidFill>
                <a:latin typeface="+mj-lt"/>
              </a:rPr>
              <a:t>Total PR : 82</a:t>
            </a:r>
            <a:r>
              <a:rPr lang="ko-KR" altLang="en-US" sz="1600" b="1" dirty="0">
                <a:solidFill>
                  <a:srgbClr val="0000FF"/>
                </a:solidFill>
                <a:latin typeface="+mj-lt"/>
              </a:rPr>
              <a:t>개</a:t>
            </a:r>
            <a:endParaRPr lang="en-US" altLang="ko-KR" sz="1600" b="1" dirty="0">
              <a:solidFill>
                <a:srgbClr val="0000FF"/>
              </a:solidFill>
              <a:latin typeface="+mj-lt"/>
            </a:endParaRPr>
          </a:p>
          <a:p>
            <a:pPr algn="l"/>
            <a:r>
              <a:rPr lang="en-US" altLang="ko-KR" sz="1600" b="1" i="0" dirty="0">
                <a:solidFill>
                  <a:srgbClr val="0000FF"/>
                </a:solidFill>
                <a:effectLst/>
                <a:latin typeface="+mj-lt"/>
              </a:rPr>
              <a:t>Total commit : 275</a:t>
            </a:r>
            <a:r>
              <a:rPr lang="ko-KR" altLang="en-US" sz="1600" b="1" i="0" dirty="0">
                <a:solidFill>
                  <a:srgbClr val="0000FF"/>
                </a:solidFill>
                <a:effectLst/>
                <a:latin typeface="+mj-lt"/>
              </a:rPr>
              <a:t>개</a:t>
            </a:r>
            <a:endParaRPr lang="en-US" altLang="ko-KR" sz="1600" b="1" i="0" dirty="0">
              <a:solidFill>
                <a:srgbClr val="0000FF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72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sz="6000" dirty="0"/>
              <a:t>기능 구현 소개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62238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/>
              <a:t>기능 구현 소개</a:t>
            </a:r>
            <a:endParaRPr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FB70FE2-9290-4A47-BE88-9543BA523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Virtual SSD</a:t>
            </a:r>
          </a:p>
          <a:p>
            <a:pPr lvl="1"/>
            <a:r>
              <a:rPr lang="ko-KR" altLang="en-US" dirty="0"/>
              <a:t>동작 구현 </a:t>
            </a:r>
            <a:r>
              <a:rPr lang="en-US" altLang="ko-KR" dirty="0"/>
              <a:t>: Read/write/erase/flush</a:t>
            </a:r>
          </a:p>
          <a:p>
            <a:pPr lvl="1"/>
            <a:r>
              <a:rPr lang="ko-KR" altLang="en-US" dirty="0"/>
              <a:t>추가 기능 </a:t>
            </a:r>
            <a:r>
              <a:rPr lang="en-US" altLang="ko-KR" dirty="0"/>
              <a:t>: write Buffer</a:t>
            </a:r>
          </a:p>
          <a:p>
            <a:r>
              <a:rPr lang="en-US" altLang="ko-KR" dirty="0" err="1"/>
              <a:t>ShellApp</a:t>
            </a:r>
            <a:endParaRPr lang="en-US" altLang="ko-KR" dirty="0"/>
          </a:p>
          <a:p>
            <a:pPr lvl="1"/>
            <a:r>
              <a:rPr lang="en-US" altLang="ko-KR" dirty="0"/>
              <a:t>Read/write/erase/</a:t>
            </a:r>
            <a:r>
              <a:rPr lang="en-US" altLang="ko-KR" dirty="0" err="1"/>
              <a:t>erase_range</a:t>
            </a:r>
            <a:r>
              <a:rPr lang="en-US" altLang="ko-KR" dirty="0"/>
              <a:t>/flush/</a:t>
            </a:r>
            <a:r>
              <a:rPr lang="en-US" altLang="ko-KR" dirty="0" err="1"/>
              <a:t>fullread</a:t>
            </a:r>
            <a:r>
              <a:rPr lang="en-US" altLang="ko-KR" dirty="0"/>
              <a:t>/</a:t>
            </a:r>
            <a:r>
              <a:rPr lang="en-US" altLang="ko-KR" dirty="0" err="1"/>
              <a:t>fullwrite</a:t>
            </a:r>
            <a:r>
              <a:rPr lang="en-US" altLang="ko-KR" dirty="0"/>
              <a:t>/help/exit/</a:t>
            </a:r>
          </a:p>
          <a:p>
            <a:pPr lvl="1"/>
            <a:r>
              <a:rPr lang="en-US" altLang="ko-KR" dirty="0"/>
              <a:t>Logger </a:t>
            </a:r>
            <a:r>
              <a:rPr lang="ko-KR" altLang="en-US" dirty="0"/>
              <a:t>구현</a:t>
            </a:r>
            <a:r>
              <a:rPr lang="en-US" altLang="ko-KR" dirty="0"/>
              <a:t>(backup</a:t>
            </a:r>
            <a:r>
              <a:rPr lang="ko-KR" altLang="en-US" dirty="0"/>
              <a:t> 포함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Scenario</a:t>
            </a:r>
          </a:p>
          <a:p>
            <a:pPr lvl="1"/>
            <a:r>
              <a:rPr lang="en-US" altLang="ko-KR" dirty="0"/>
              <a:t>testApp1/testApp2/</a:t>
            </a:r>
            <a:r>
              <a:rPr lang="en-US" altLang="ko-KR" dirty="0" err="1"/>
              <a:t>ReadAndCompare</a:t>
            </a:r>
            <a:endParaRPr lang="en-US" altLang="ko-KR" dirty="0"/>
          </a:p>
          <a:p>
            <a:pPr lvl="1"/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Runner</a:t>
            </a:r>
          </a:p>
          <a:p>
            <a:pPr lvl="1"/>
            <a:r>
              <a:rPr lang="ko-KR" altLang="en-US" dirty="0"/>
              <a:t>추가 파일</a:t>
            </a:r>
            <a:r>
              <a:rPr lang="en-US" altLang="ko-KR" dirty="0"/>
              <a:t>(.</a:t>
            </a:r>
            <a:r>
              <a:rPr lang="en-US" altLang="ko-KR" dirty="0" err="1"/>
              <a:t>lst</a:t>
            </a:r>
            <a:r>
              <a:rPr lang="en-US" altLang="ko-KR" dirty="0"/>
              <a:t>) 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460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Class Diagram</a:t>
            </a:r>
            <a:endParaRPr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938EB93-EBA2-42C8-861D-361D35522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51" y="1738286"/>
            <a:ext cx="5570537" cy="385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4C462344-66C1-4D3A-A619-C6EEE06D8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74391"/>
            <a:ext cx="5686622" cy="351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F9DDA-A115-451D-BCF8-7091EE0C64FD}"/>
              </a:ext>
            </a:extLst>
          </p:cNvPr>
          <p:cNvCxnSpPr/>
          <p:nvPr/>
        </p:nvCxnSpPr>
        <p:spPr>
          <a:xfrm>
            <a:off x="3846443" y="5387009"/>
            <a:ext cx="0" cy="4174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FD9F63-E5A2-4D15-8CF1-38BE6FF2EE24}"/>
              </a:ext>
            </a:extLst>
          </p:cNvPr>
          <p:cNvCxnSpPr/>
          <p:nvPr/>
        </p:nvCxnSpPr>
        <p:spPr>
          <a:xfrm>
            <a:off x="9733721" y="2080591"/>
            <a:ext cx="0" cy="4174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11B46158-AF25-490A-8F7B-8D89619FB59A}"/>
              </a:ext>
            </a:extLst>
          </p:cNvPr>
          <p:cNvCxnSpPr/>
          <p:nvPr/>
        </p:nvCxnSpPr>
        <p:spPr>
          <a:xfrm flipV="1">
            <a:off x="3846443" y="2080591"/>
            <a:ext cx="5887278" cy="3723861"/>
          </a:xfrm>
          <a:prstGeom prst="bentConnector3">
            <a:avLst>
              <a:gd name="adj1" fmla="val 3565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43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sz="6000" dirty="0"/>
              <a:t>TDD </a:t>
            </a:r>
            <a:r>
              <a:rPr lang="ko-KR" altLang="en-US" sz="6000" dirty="0"/>
              <a:t>활용 예시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57601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</a:t>
            </a:r>
            <a:r>
              <a:rPr lang="ko-KR" altLang="en-US" dirty="0"/>
              <a:t>개발 </a:t>
            </a:r>
            <a:r>
              <a:rPr lang="en-US" altLang="ko-KR" dirty="0"/>
              <a:t>– Test Coverage </a:t>
            </a:r>
            <a:r>
              <a:rPr lang="ko-KR" altLang="en-US" dirty="0"/>
              <a:t>측정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DFF03B-9327-487F-A223-DA651ACE6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1"/>
          <a:stretch/>
        </p:blipFill>
        <p:spPr bwMode="auto">
          <a:xfrm>
            <a:off x="503582" y="1959545"/>
            <a:ext cx="6123949" cy="416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F54911C-59D5-4482-AA62-64ABAFF41C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" r="12702"/>
          <a:stretch/>
        </p:blipFill>
        <p:spPr bwMode="auto">
          <a:xfrm>
            <a:off x="6984066" y="1654105"/>
            <a:ext cx="4704352" cy="49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0A8C12-6823-4E03-8836-613C83A8F48D}"/>
              </a:ext>
            </a:extLst>
          </p:cNvPr>
          <p:cNvSpPr/>
          <p:nvPr/>
        </p:nvSpPr>
        <p:spPr>
          <a:xfrm>
            <a:off x="1955417" y="1114779"/>
            <a:ext cx="3220278" cy="41011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TestShellApp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7F90026-56EF-4F74-BB52-1C94C28F0374}"/>
              </a:ext>
            </a:extLst>
          </p:cNvPr>
          <p:cNvSpPr/>
          <p:nvPr/>
        </p:nvSpPr>
        <p:spPr>
          <a:xfrm>
            <a:off x="7745981" y="1114779"/>
            <a:ext cx="3220278" cy="41011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VirtualSSD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6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510</Words>
  <Application>Microsoft Office PowerPoint</Application>
  <PresentationFormat>와이드스크린</PresentationFormat>
  <Paragraphs>122</Paragraphs>
  <Slides>21</Slides>
  <Notes>12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HY헤드라인M</vt:lpstr>
      <vt:lpstr>굴림체</vt:lpstr>
      <vt:lpstr>Malgun Gothic</vt:lpstr>
      <vt:lpstr>Malgun Gothic</vt:lpstr>
      <vt:lpstr>Arial</vt:lpstr>
      <vt:lpstr>Arial Black</vt:lpstr>
      <vt:lpstr>Office 테마</vt:lpstr>
      <vt:lpstr>PowerPoint 프레젠테이션</vt:lpstr>
      <vt:lpstr>PowerPoint 프레젠테이션</vt:lpstr>
      <vt:lpstr>조원 역할</vt:lpstr>
      <vt:lpstr>활동 내역</vt:lpstr>
      <vt:lpstr>PowerPoint 프레젠테이션</vt:lpstr>
      <vt:lpstr>기능 구현 소개</vt:lpstr>
      <vt:lpstr>Class Diagram</vt:lpstr>
      <vt:lpstr>PowerPoint 프레젠테이션</vt:lpstr>
      <vt:lpstr>TDD개발 – Test Coverage 측정</vt:lpstr>
      <vt:lpstr>RED-GREEN-REFACTOR 개발</vt:lpstr>
      <vt:lpstr>PowerPoint 프레젠테이션</vt:lpstr>
      <vt:lpstr>MOCK_METHOD 사용 </vt:lpstr>
      <vt:lpstr>MOCK_METHOD 예시 </vt:lpstr>
      <vt:lpstr>PowerPoint 프레젠테이션</vt:lpstr>
      <vt:lpstr>Refactoring – VirtualSSD</vt:lpstr>
      <vt:lpstr>Refactoring - TestShellApp</vt:lpstr>
      <vt:lpstr>Clang format</vt:lpstr>
      <vt:lpstr>PowerPoint 프레젠테이션</vt:lpstr>
      <vt:lpstr>교육 소감</vt:lpstr>
      <vt:lpstr>PowerPoint 프레젠테이션</vt:lpstr>
      <vt:lpstr>TDD 활용 예시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58</cp:revision>
  <dcterms:created xsi:type="dcterms:W3CDTF">2024-04-15T01:50:35Z</dcterms:created>
  <dcterms:modified xsi:type="dcterms:W3CDTF">2024-06-11T02:43:59Z</dcterms:modified>
</cp:coreProperties>
</file>