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72" r:id="rId5"/>
    <p:sldId id="273" r:id="rId6"/>
    <p:sldId id="271" r:id="rId7"/>
    <p:sldId id="264" r:id="rId8"/>
    <p:sldId id="275" r:id="rId9"/>
    <p:sldId id="265" r:id="rId10"/>
    <p:sldId id="266" r:id="rId11"/>
    <p:sldId id="276" r:id="rId12"/>
    <p:sldId id="267" r:id="rId13"/>
    <p:sldId id="274" r:id="rId14"/>
    <p:sldId id="268" r:id="rId15"/>
    <p:sldId id="269" r:id="rId16"/>
    <p:sldId id="277" r:id="rId17"/>
    <p:sldId id="278" r:id="rId18"/>
    <p:sldId id="27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2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DanielPlontia/SSD_Shell/pull/5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nielPlontia/SSD_Shell/pull/56" TargetMode="External"/><Relationship Id="rId5" Type="http://schemas.openxmlformats.org/officeDocument/2006/relationships/hyperlink" Target="https://github.com/DanielPlontia/SSD_Shell/pull/54" TargetMode="External"/><Relationship Id="rId4" Type="http://schemas.openxmlformats.org/officeDocument/2006/relationships/hyperlink" Target="https://github.com/DanielPlontia/SSD_Shell/pull/4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dirty="0"/>
              <a:t>2024.06.11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Clean Coder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Project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85000"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 altLang="en-US" dirty="0"/>
              <a:t>김기영</a:t>
            </a:r>
            <a:r>
              <a:rPr lang="en-US" altLang="ko-KR" dirty="0"/>
              <a:t>, </a:t>
            </a:r>
            <a:r>
              <a:rPr lang="ko-KR" altLang="en-US" dirty="0" err="1"/>
              <a:t>김태군</a:t>
            </a:r>
            <a:r>
              <a:rPr lang="en-US" altLang="ko-KR" dirty="0"/>
              <a:t>, </a:t>
            </a:r>
            <a:r>
              <a:rPr lang="ko-KR" altLang="en-US" dirty="0"/>
              <a:t>김희주</a:t>
            </a:r>
            <a:r>
              <a:rPr lang="en-US" altLang="ko-KR" dirty="0"/>
              <a:t>, </a:t>
            </a:r>
            <a:r>
              <a:rPr lang="ko-KR" altLang="en-US" dirty="0" err="1"/>
              <a:t>박종안</a:t>
            </a:r>
            <a:r>
              <a:rPr lang="en-US" altLang="ko-KR" dirty="0"/>
              <a:t>, </a:t>
            </a:r>
            <a:r>
              <a:rPr lang="ko-KR" altLang="en-US" dirty="0" err="1"/>
              <a:t>오세완</a:t>
            </a:r>
            <a:r>
              <a:rPr lang="en-US" altLang="ko-KR" dirty="0"/>
              <a:t>, </a:t>
            </a:r>
            <a:r>
              <a:rPr lang="ko-KR" altLang="en-US" dirty="0"/>
              <a:t>홍성훈</a:t>
            </a:r>
            <a:r>
              <a:rPr lang="en-US" altLang="ko-K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2A49-634C-42D9-A14E-C77FCF5E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(SSD)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DCCF4-C326-463A-A584-15E415D6C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8D1134-403E-45B4-8B90-9DF329587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t="12778" r="6328" b="15369"/>
          <a:stretch/>
        </p:blipFill>
        <p:spPr>
          <a:xfrm>
            <a:off x="605980" y="1316376"/>
            <a:ext cx="10814495" cy="49276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3C2AAF-188E-468C-896D-10AF1B373342}"/>
              </a:ext>
            </a:extLst>
          </p:cNvPr>
          <p:cNvSpPr/>
          <p:nvPr/>
        </p:nvSpPr>
        <p:spPr>
          <a:xfrm>
            <a:off x="790575" y="2238375"/>
            <a:ext cx="2543175" cy="59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7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330A7C-77D9-4226-8283-E1D4436F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4" y="1146850"/>
            <a:ext cx="11864726" cy="405936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6059AB8-E0D7-477B-83B4-9C379498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(SSD)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DC19B-6C2C-438E-9622-75EB852EEDFA}"/>
              </a:ext>
            </a:extLst>
          </p:cNvPr>
          <p:cNvSpPr/>
          <p:nvPr/>
        </p:nvSpPr>
        <p:spPr>
          <a:xfrm>
            <a:off x="9521907" y="1536970"/>
            <a:ext cx="2042808" cy="11916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76359-90DC-4027-9935-3E3152FD4887}"/>
              </a:ext>
            </a:extLst>
          </p:cNvPr>
          <p:cNvSpPr/>
          <p:nvPr/>
        </p:nvSpPr>
        <p:spPr>
          <a:xfrm>
            <a:off x="3826987" y="1536970"/>
            <a:ext cx="2042808" cy="11916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FE539-1402-4E06-80E7-48610DA37961}"/>
              </a:ext>
            </a:extLst>
          </p:cNvPr>
          <p:cNvSpPr txBox="1"/>
          <p:nvPr/>
        </p:nvSpPr>
        <p:spPr>
          <a:xfrm>
            <a:off x="605980" y="5622587"/>
            <a:ext cx="1095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기능들을 </a:t>
            </a:r>
            <a:r>
              <a:rPr lang="en-US" altLang="ko-KR" sz="2000" dirty="0"/>
              <a:t>interface </a:t>
            </a:r>
            <a:r>
              <a:rPr lang="ko-KR" altLang="en-US" sz="2000" dirty="0"/>
              <a:t>로 먼저 정의하여</a:t>
            </a:r>
            <a:r>
              <a:rPr lang="en-US" altLang="ko-KR" sz="2000" dirty="0"/>
              <a:t>, Mock </a:t>
            </a:r>
            <a:r>
              <a:rPr lang="ko-KR" altLang="en-US" sz="2000" dirty="0"/>
              <a:t>을 이용해 관련된 기능들을 </a:t>
            </a:r>
            <a:r>
              <a:rPr lang="en-US" altLang="ko-KR" sz="2000" dirty="0"/>
              <a:t>Test </a:t>
            </a:r>
            <a:r>
              <a:rPr lang="ko-KR" altLang="en-US" sz="2000" dirty="0"/>
              <a:t>가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22136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51DB3-2290-49AB-AB42-9F9744CC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 활용 예시 </a:t>
            </a:r>
            <a:r>
              <a:rPr lang="en-US" altLang="ko-KR" dirty="0"/>
              <a:t>(</a:t>
            </a:r>
            <a:r>
              <a:rPr lang="en-US" altLang="ko-KR" dirty="0" err="1"/>
              <a:t>TestShell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AEF7F-C115-4EF8-9AC1-61450B98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595E0-7A36-4DDC-BC33-506854EB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10639425" cy="54262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E2323-E90C-482D-9018-E3F9E435F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4" t="12639" r="63203" b="27916"/>
          <a:stretch/>
        </p:blipFill>
        <p:spPr>
          <a:xfrm>
            <a:off x="1590675" y="2523735"/>
            <a:ext cx="3743325" cy="40767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6F5C44-D357-4F32-AD73-964C56537612}"/>
              </a:ext>
            </a:extLst>
          </p:cNvPr>
          <p:cNvSpPr/>
          <p:nvPr/>
        </p:nvSpPr>
        <p:spPr>
          <a:xfrm>
            <a:off x="1638300" y="4029500"/>
            <a:ext cx="3514725" cy="242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8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ACEB-51DA-4BF2-8696-36C11B4C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B8E69-FD81-4B8D-B221-ED6AC520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Method </a:t>
            </a:r>
            <a:r>
              <a:rPr lang="ko-KR" altLang="en-US" dirty="0"/>
              <a:t>추상화 </a:t>
            </a:r>
            <a:r>
              <a:rPr lang="en-US" altLang="ko-KR" dirty="0"/>
              <a:t>Level </a:t>
            </a:r>
            <a:r>
              <a:rPr lang="ko-KR" altLang="en-US" dirty="0"/>
              <a:t>맞추기 </a:t>
            </a:r>
            <a:r>
              <a:rPr lang="en-US" altLang="ko-KR" dirty="0"/>
              <a:t>(Write 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F69C2-75A0-4EF7-945B-B671239B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4" y="2082352"/>
            <a:ext cx="4913281" cy="46831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52CF02-02DB-4F82-A3B8-65830E97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24" y="3074414"/>
            <a:ext cx="3943900" cy="18100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DA53-9C01-44D6-878F-F3ABB1D42E8D}"/>
              </a:ext>
            </a:extLst>
          </p:cNvPr>
          <p:cNvSpPr/>
          <p:nvPr/>
        </p:nvSpPr>
        <p:spPr>
          <a:xfrm>
            <a:off x="7705817" y="3429000"/>
            <a:ext cx="360433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6A7D47-EBE0-4CB8-A102-AA7DB4D8F68B}"/>
              </a:ext>
            </a:extLst>
          </p:cNvPr>
          <p:cNvSpPr/>
          <p:nvPr/>
        </p:nvSpPr>
        <p:spPr>
          <a:xfrm>
            <a:off x="7705817" y="3657600"/>
            <a:ext cx="360433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CD3E1-6101-4A91-8865-BBC9CDB6DD51}"/>
              </a:ext>
            </a:extLst>
          </p:cNvPr>
          <p:cNvSpPr/>
          <p:nvPr/>
        </p:nvSpPr>
        <p:spPr>
          <a:xfrm>
            <a:off x="7705817" y="4025940"/>
            <a:ext cx="360433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73211-5E78-414F-A6D3-5B190A9DE0B0}"/>
              </a:ext>
            </a:extLst>
          </p:cNvPr>
          <p:cNvSpPr/>
          <p:nvPr/>
        </p:nvSpPr>
        <p:spPr>
          <a:xfrm>
            <a:off x="7705817" y="4254540"/>
            <a:ext cx="360433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8FD81E-96F6-4CE1-B22D-9695888A374C}"/>
              </a:ext>
            </a:extLst>
          </p:cNvPr>
          <p:cNvSpPr/>
          <p:nvPr/>
        </p:nvSpPr>
        <p:spPr>
          <a:xfrm>
            <a:off x="1136341" y="2434701"/>
            <a:ext cx="4574808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370DE-05FC-4EF3-A4C8-2F0E94ACC293}"/>
              </a:ext>
            </a:extLst>
          </p:cNvPr>
          <p:cNvSpPr/>
          <p:nvPr/>
        </p:nvSpPr>
        <p:spPr>
          <a:xfrm>
            <a:off x="1136341" y="2663301"/>
            <a:ext cx="4574808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14E9E4-AAF6-46A9-ADC0-78705974BB84}"/>
              </a:ext>
            </a:extLst>
          </p:cNvPr>
          <p:cNvSpPr/>
          <p:nvPr/>
        </p:nvSpPr>
        <p:spPr>
          <a:xfrm>
            <a:off x="1136341" y="2989018"/>
            <a:ext cx="4574808" cy="168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4294A5-9562-477B-9DD9-E9BFBA065B30}"/>
              </a:ext>
            </a:extLst>
          </p:cNvPr>
          <p:cNvSpPr/>
          <p:nvPr/>
        </p:nvSpPr>
        <p:spPr>
          <a:xfrm>
            <a:off x="1136341" y="4775648"/>
            <a:ext cx="4574808" cy="1565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6968F3E-4A74-41A2-89B7-42FCB0B8836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5711149" y="2549001"/>
            <a:ext cx="1994668" cy="994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5370D45-6C73-4940-AF28-47627AF26F13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5711149" y="2777601"/>
            <a:ext cx="1994668" cy="994299"/>
          </a:xfrm>
          <a:prstGeom prst="bentConnector3">
            <a:avLst>
              <a:gd name="adj1" fmla="val 4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1AFC0F6-5EF5-4C7D-BB52-E7BEEFE7C19E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5711149" y="3833775"/>
            <a:ext cx="1994668" cy="306465"/>
          </a:xfrm>
          <a:prstGeom prst="bentConnector3">
            <a:avLst>
              <a:gd name="adj1" fmla="val 45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3163EFA-2E43-4A0E-B1F2-5DB7D5DDF53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5711149" y="4368840"/>
            <a:ext cx="1994668" cy="1189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3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ACEB-51DA-4BF2-8696-36C11B4C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B8E69-FD81-4B8D-B221-ED6AC520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Header, Source </a:t>
            </a:r>
            <a:r>
              <a:rPr lang="ko-KR" altLang="en-US" dirty="0"/>
              <a:t>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6A5A2D-4015-4A5E-8083-71B6273D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5" y="2110714"/>
            <a:ext cx="1851820" cy="1859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CA4D31-2568-44A4-B262-EAC47E48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789" y="1470578"/>
            <a:ext cx="2331922" cy="4999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440A39-7EE3-4E06-B2B2-AFB6487D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112" y="2110714"/>
            <a:ext cx="2149026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ACEB-51DA-4BF2-8696-36C11B4C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B8E69-FD81-4B8D-B221-ED6AC520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62734"/>
            <a:ext cx="10515600" cy="4927686"/>
          </a:xfrm>
        </p:spPr>
        <p:txBody>
          <a:bodyPr/>
          <a:lstStyle/>
          <a:p>
            <a:r>
              <a:rPr lang="en-US" altLang="ko-KR" dirty="0"/>
              <a:t>Logger Write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8AFD4D-8A03-4BFB-A3C1-0661C969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750746"/>
            <a:ext cx="4884242" cy="49276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3875FC-CE9C-431B-9C5B-BDA9362C58B1}"/>
              </a:ext>
            </a:extLst>
          </p:cNvPr>
          <p:cNvSpPr/>
          <p:nvPr/>
        </p:nvSpPr>
        <p:spPr>
          <a:xfrm>
            <a:off x="605980" y="1879476"/>
            <a:ext cx="4884242" cy="142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66833-E791-45BF-928A-5B6392B4EE2A}"/>
              </a:ext>
            </a:extLst>
          </p:cNvPr>
          <p:cNvSpPr txBox="1"/>
          <p:nvPr/>
        </p:nvSpPr>
        <p:spPr>
          <a:xfrm>
            <a:off x="3394777" y="232149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Log Format </a:t>
            </a:r>
            <a:r>
              <a:rPr lang="ko-KR" altLang="en-US" dirty="0">
                <a:solidFill>
                  <a:srgbClr val="FF0000"/>
                </a:solidFill>
              </a:rPr>
              <a:t>맞추는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2228D-52C6-4A9B-87F4-7DEEA0A99352}"/>
              </a:ext>
            </a:extLst>
          </p:cNvPr>
          <p:cNvSpPr/>
          <p:nvPr/>
        </p:nvSpPr>
        <p:spPr>
          <a:xfrm>
            <a:off x="605980" y="3355387"/>
            <a:ext cx="4884242" cy="33230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ECD40-D0FB-4E1F-ADA3-9E14EC5C378D}"/>
              </a:ext>
            </a:extLst>
          </p:cNvPr>
          <p:cNvSpPr txBox="1"/>
          <p:nvPr/>
        </p:nvSpPr>
        <p:spPr>
          <a:xfrm>
            <a:off x="1501630" y="4755299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Log File </a:t>
            </a:r>
            <a:r>
              <a:rPr lang="ko-KR" altLang="en-US" dirty="0">
                <a:solidFill>
                  <a:schemeClr val="accent2"/>
                </a:solidFill>
              </a:rPr>
              <a:t>관리 </a:t>
            </a:r>
            <a:r>
              <a:rPr lang="en-US" altLang="ko-KR" dirty="0">
                <a:solidFill>
                  <a:schemeClr val="accent2"/>
                </a:solidFill>
              </a:rPr>
              <a:t>– 10kb </a:t>
            </a:r>
            <a:r>
              <a:rPr lang="ko-KR" altLang="en-US" dirty="0">
                <a:solidFill>
                  <a:schemeClr val="accent2"/>
                </a:solidFill>
              </a:rPr>
              <a:t>이상일 경우 </a:t>
            </a:r>
            <a:r>
              <a:rPr lang="en-US" altLang="ko-KR" dirty="0">
                <a:solidFill>
                  <a:schemeClr val="accent2"/>
                </a:solidFill>
              </a:rPr>
              <a:t>Backup </a:t>
            </a:r>
            <a:r>
              <a:rPr lang="ko-KR" altLang="en-US" dirty="0">
                <a:solidFill>
                  <a:schemeClr val="accent2"/>
                </a:solidFill>
              </a:rPr>
              <a:t>및 </a:t>
            </a:r>
            <a:r>
              <a:rPr lang="en-US" altLang="ko-KR" dirty="0">
                <a:solidFill>
                  <a:schemeClr val="accent2"/>
                </a:solidFill>
              </a:rPr>
              <a:t>Zip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                       - Log File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Handling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10C747-A21A-4469-A03A-6D6F7E41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54" y="2429650"/>
            <a:ext cx="5391902" cy="905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D96EA5-7909-4618-9964-F1BBFEDEB4F8}"/>
              </a:ext>
            </a:extLst>
          </p:cNvPr>
          <p:cNvSpPr txBox="1"/>
          <p:nvPr/>
        </p:nvSpPr>
        <p:spPr>
          <a:xfrm>
            <a:off x="5766554" y="3452724"/>
            <a:ext cx="2986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SOLID SRP</a:t>
            </a:r>
            <a:r>
              <a:rPr lang="ko-KR" altLang="en-US" dirty="0">
                <a:solidFill>
                  <a:schemeClr val="tx1"/>
                </a:solidFill>
              </a:rPr>
              <a:t>원칙에 따라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에서 한가지 기능만 하도록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기능별 </a:t>
            </a:r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분리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E9E3-9FA2-47A7-8460-90FBE5684E33}"/>
              </a:ext>
            </a:extLst>
          </p:cNvPr>
          <p:cNvSpPr txBox="1"/>
          <p:nvPr/>
        </p:nvSpPr>
        <p:spPr>
          <a:xfrm>
            <a:off x="5704004" y="5699136"/>
            <a:ext cx="62989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4"/>
              </a:rPr>
              <a:t>Logger </a:t>
            </a:r>
            <a:r>
              <a:rPr lang="ko-KR" altLang="en-US" sz="800" dirty="0">
                <a:hlinkClick r:id="rId4"/>
              </a:rPr>
              <a:t>기능 </a:t>
            </a:r>
            <a:r>
              <a:rPr lang="en-US" altLang="ko-KR" sz="800" dirty="0">
                <a:hlinkClick r:id="rId4"/>
              </a:rPr>
              <a:t>1, 2-1</a:t>
            </a:r>
            <a:r>
              <a:rPr lang="ko-KR" altLang="en-US" sz="800" dirty="0">
                <a:hlinkClick r:id="rId4"/>
              </a:rPr>
              <a:t>완성 </a:t>
            </a:r>
            <a:r>
              <a:rPr lang="en-US" altLang="ko-KR" sz="800" dirty="0">
                <a:hlinkClick r:id="rId4"/>
              </a:rPr>
              <a:t>by 20092498 · Pull Request #47 · </a:t>
            </a:r>
            <a:r>
              <a:rPr lang="en-US" altLang="ko-KR" sz="800" dirty="0" err="1">
                <a:hlinkClick r:id="rId4"/>
              </a:rPr>
              <a:t>DanielPlontia</a:t>
            </a:r>
            <a:r>
              <a:rPr lang="en-US" altLang="ko-KR" sz="800" dirty="0">
                <a:hlinkClick r:id="rId4"/>
              </a:rPr>
              <a:t>/</a:t>
            </a:r>
            <a:r>
              <a:rPr lang="en-US" altLang="ko-KR" sz="800" dirty="0" err="1">
                <a:hlinkClick r:id="rId4"/>
              </a:rPr>
              <a:t>SSD_Shell</a:t>
            </a:r>
            <a:r>
              <a:rPr lang="en-US" altLang="ko-KR" sz="800" dirty="0">
                <a:hlinkClick r:id="rId4"/>
              </a:rPr>
              <a:t> (github.com)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FE1B4C-CC32-47EC-9304-F244C6D7E800}"/>
              </a:ext>
            </a:extLst>
          </p:cNvPr>
          <p:cNvSpPr txBox="1"/>
          <p:nvPr/>
        </p:nvSpPr>
        <p:spPr>
          <a:xfrm>
            <a:off x="5704004" y="5909590"/>
            <a:ext cx="9962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50"/>
            </a:lvl1pPr>
          </a:lstStyle>
          <a:p>
            <a:r>
              <a:rPr lang="en-US" altLang="ko-KR" sz="800" dirty="0">
                <a:hlinkClick r:id="rId5"/>
              </a:rPr>
              <a:t>Refactoring/logger : [Add] Logger </a:t>
            </a:r>
            <a:r>
              <a:rPr lang="ko-KR" altLang="en-US" sz="800" dirty="0" err="1">
                <a:hlinkClick r:id="rId5"/>
              </a:rPr>
              <a:t>리펙토링을</a:t>
            </a:r>
            <a:r>
              <a:rPr lang="ko-KR" altLang="en-US" sz="800" dirty="0">
                <a:hlinkClick r:id="rId5"/>
              </a:rPr>
              <a:t> 위한 </a:t>
            </a:r>
            <a:r>
              <a:rPr lang="en-US" altLang="ko-KR" sz="800" dirty="0">
                <a:hlinkClick r:id="rId5"/>
              </a:rPr>
              <a:t>Class </a:t>
            </a:r>
            <a:r>
              <a:rPr lang="ko-KR" altLang="en-US" sz="800" dirty="0">
                <a:hlinkClick r:id="rId5"/>
              </a:rPr>
              <a:t>분리 </a:t>
            </a:r>
            <a:r>
              <a:rPr lang="en-US" altLang="ko-KR" sz="800" dirty="0">
                <a:hlinkClick r:id="rId5"/>
              </a:rPr>
              <a:t>by </a:t>
            </a:r>
            <a:r>
              <a:rPr lang="en-US" altLang="ko-KR" sz="800" dirty="0" err="1">
                <a:hlinkClick r:id="rId5"/>
              </a:rPr>
              <a:t>kimtaekun</a:t>
            </a:r>
            <a:r>
              <a:rPr lang="en-US" altLang="ko-KR" sz="800" dirty="0">
                <a:hlinkClick r:id="rId5"/>
              </a:rPr>
              <a:t> · Pull Request #54 · </a:t>
            </a:r>
            <a:r>
              <a:rPr lang="en-US" altLang="ko-KR" sz="800" dirty="0" err="1">
                <a:hlinkClick r:id="rId5"/>
              </a:rPr>
              <a:t>DanielPlontia</a:t>
            </a:r>
            <a:r>
              <a:rPr lang="en-US" altLang="ko-KR" sz="800" dirty="0">
                <a:hlinkClick r:id="rId5"/>
              </a:rPr>
              <a:t>/</a:t>
            </a:r>
            <a:r>
              <a:rPr lang="en-US" altLang="ko-KR" sz="800" dirty="0" err="1">
                <a:hlinkClick r:id="rId5"/>
              </a:rPr>
              <a:t>SSD_Shell</a:t>
            </a:r>
            <a:r>
              <a:rPr lang="en-US" altLang="ko-KR" sz="800" dirty="0">
                <a:hlinkClick r:id="rId5"/>
              </a:rPr>
              <a:t> (github.com)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D01B1-7689-44D2-A424-6781620F5AC7}"/>
              </a:ext>
            </a:extLst>
          </p:cNvPr>
          <p:cNvSpPr txBox="1"/>
          <p:nvPr/>
        </p:nvSpPr>
        <p:spPr>
          <a:xfrm>
            <a:off x="5704004" y="6125034"/>
            <a:ext cx="8078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800"/>
            </a:lvl1pPr>
          </a:lstStyle>
          <a:p>
            <a:r>
              <a:rPr lang="en-US" altLang="ko-KR" dirty="0">
                <a:hlinkClick r:id="rId6"/>
              </a:rPr>
              <a:t>refactoring/logger : [Feature] Logger Instance</a:t>
            </a:r>
            <a:r>
              <a:rPr lang="ko-KR" altLang="en-US" dirty="0">
                <a:hlinkClick r:id="rId6"/>
              </a:rPr>
              <a:t>를 전역이 아닌 </a:t>
            </a:r>
            <a:r>
              <a:rPr lang="en-US" altLang="ko-KR" dirty="0">
                <a:hlinkClick r:id="rId6"/>
              </a:rPr>
              <a:t>Singleton</a:t>
            </a:r>
            <a:r>
              <a:rPr lang="ko-KR" altLang="en-US" dirty="0">
                <a:hlinkClick r:id="rId6"/>
              </a:rPr>
              <a:t>으로 생성하게 변경 </a:t>
            </a:r>
            <a:r>
              <a:rPr lang="en-US" altLang="ko-KR" dirty="0">
                <a:hlinkClick r:id="rId6"/>
              </a:rPr>
              <a:t>by </a:t>
            </a:r>
            <a:r>
              <a:rPr lang="en-US" altLang="ko-KR" dirty="0" err="1">
                <a:hlinkClick r:id="rId6"/>
              </a:rPr>
              <a:t>kimtaekun</a:t>
            </a:r>
            <a:r>
              <a:rPr lang="en-US" altLang="ko-KR" dirty="0">
                <a:hlinkClick r:id="rId6"/>
              </a:rPr>
              <a:t> · Pull Request #56 · </a:t>
            </a:r>
            <a:r>
              <a:rPr lang="en-US" altLang="ko-KR" dirty="0" err="1">
                <a:hlinkClick r:id="rId6"/>
              </a:rPr>
              <a:t>DanielPlontia</a:t>
            </a:r>
            <a:r>
              <a:rPr lang="en-US" altLang="ko-KR" dirty="0">
                <a:hlinkClick r:id="rId6"/>
              </a:rPr>
              <a:t>/</a:t>
            </a:r>
            <a:r>
              <a:rPr lang="en-US" altLang="ko-KR" dirty="0" err="1">
                <a:hlinkClick r:id="rId6"/>
              </a:rPr>
              <a:t>SSD_Shell</a:t>
            </a:r>
            <a:r>
              <a:rPr lang="en-US" altLang="ko-KR" dirty="0">
                <a:hlinkClick r:id="rId6"/>
              </a:rPr>
              <a:t> (github.com)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C6A62-C779-42A5-954E-93730938B86D}"/>
              </a:ext>
            </a:extLst>
          </p:cNvPr>
          <p:cNvSpPr txBox="1"/>
          <p:nvPr/>
        </p:nvSpPr>
        <p:spPr>
          <a:xfrm>
            <a:off x="5704004" y="6352280"/>
            <a:ext cx="8078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800"/>
            </a:lvl1pPr>
          </a:lstStyle>
          <a:p>
            <a:r>
              <a:rPr lang="en-US" altLang="ko-KR" dirty="0">
                <a:hlinkClick r:id="rId7"/>
              </a:rPr>
              <a:t>Refactoring/logger formatter by 20092498 · Pull Request #57 · </a:t>
            </a:r>
            <a:r>
              <a:rPr lang="en-US" altLang="ko-KR" dirty="0" err="1">
                <a:hlinkClick r:id="rId7"/>
              </a:rPr>
              <a:t>DanielPlontia</a:t>
            </a:r>
            <a:r>
              <a:rPr lang="en-US" altLang="ko-KR" dirty="0">
                <a:hlinkClick r:id="rId7"/>
              </a:rPr>
              <a:t>/</a:t>
            </a:r>
            <a:r>
              <a:rPr lang="en-US" altLang="ko-KR" dirty="0" err="1">
                <a:hlinkClick r:id="rId7"/>
              </a:rPr>
              <a:t>SSD_Shell</a:t>
            </a:r>
            <a:r>
              <a:rPr lang="en-US" altLang="ko-KR" dirty="0">
                <a:hlinkClick r:id="rId7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4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ACEB-51DA-4BF2-8696-36C11B4C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D4B419-3192-4CF7-8B82-1BF71C6C4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56"/>
          <a:stretch/>
        </p:blipFill>
        <p:spPr>
          <a:xfrm>
            <a:off x="1110916" y="1816779"/>
            <a:ext cx="9471875" cy="4194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EC19D7-86AA-4DA5-B465-11DC9686CA95}"/>
              </a:ext>
            </a:extLst>
          </p:cNvPr>
          <p:cNvSpPr txBox="1"/>
          <p:nvPr/>
        </p:nvSpPr>
        <p:spPr>
          <a:xfrm>
            <a:off x="379379" y="6264613"/>
            <a:ext cx="1170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반복적인 </a:t>
            </a:r>
            <a:r>
              <a:rPr lang="en-US" altLang="ko-KR" sz="2000" dirty="0"/>
              <a:t>if/else </a:t>
            </a:r>
            <a:r>
              <a:rPr lang="ko-KR" altLang="en-US" sz="2000" dirty="0"/>
              <a:t>문을 </a:t>
            </a:r>
            <a:r>
              <a:rPr lang="en-US" altLang="ko-KR" sz="2000" dirty="0"/>
              <a:t>function pointer Map </a:t>
            </a:r>
            <a:r>
              <a:rPr lang="ko-KR" altLang="en-US" sz="2000" dirty="0"/>
              <a:t>을 이용하여 호출 </a:t>
            </a:r>
            <a:r>
              <a:rPr lang="en-US" altLang="ko-KR" sz="2000" dirty="0"/>
              <a:t>routine </a:t>
            </a:r>
            <a:r>
              <a:rPr lang="ko-KR" altLang="en-US" sz="2000" dirty="0"/>
              <a:t>간략화 하였음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681A7-2748-46AD-96F2-6F4AED806786}"/>
              </a:ext>
            </a:extLst>
          </p:cNvPr>
          <p:cNvSpPr/>
          <p:nvPr/>
        </p:nvSpPr>
        <p:spPr>
          <a:xfrm>
            <a:off x="2281287" y="4449452"/>
            <a:ext cx="4015818" cy="1423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1979C2-A471-47DC-A10B-AE352113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82" y="5066165"/>
            <a:ext cx="4524375" cy="714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A189EF-0A37-442F-AFA5-0DAD25E588B9}"/>
              </a:ext>
            </a:extLst>
          </p:cNvPr>
          <p:cNvSpPr/>
          <p:nvPr/>
        </p:nvSpPr>
        <p:spPr>
          <a:xfrm>
            <a:off x="7332482" y="5041221"/>
            <a:ext cx="4420680" cy="71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FB3686-0D2A-4FCF-B816-85C731DE894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297105" y="5161176"/>
            <a:ext cx="1035377" cy="262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57A196-44A2-49DA-9362-4EA135DB0253}"/>
              </a:ext>
            </a:extLst>
          </p:cNvPr>
          <p:cNvSpPr txBox="1"/>
          <p:nvPr/>
        </p:nvSpPr>
        <p:spPr>
          <a:xfrm>
            <a:off x="605981" y="1216058"/>
            <a:ext cx="1114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https://github.com/DanielPlontia/SSD_Shell/pull/20/files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300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9BD6-C31F-4CA1-81B2-002C0FDE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5C91E-269E-48F5-9B12-F1EEA71C6AB5}"/>
              </a:ext>
            </a:extLst>
          </p:cNvPr>
          <p:cNvSpPr txBox="1"/>
          <p:nvPr/>
        </p:nvSpPr>
        <p:spPr>
          <a:xfrm>
            <a:off x="605980" y="1125299"/>
            <a:ext cx="70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https://github.com/DanielPlontia/SSD_Shell/pull/93/files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DAEDE7-DFA7-4EFA-AA1C-37CD757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84993"/>
            <a:ext cx="10515601" cy="4394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7B452-89CA-471B-810B-5A888BA02254}"/>
              </a:ext>
            </a:extLst>
          </p:cNvPr>
          <p:cNvSpPr txBox="1"/>
          <p:nvPr/>
        </p:nvSpPr>
        <p:spPr>
          <a:xfrm>
            <a:off x="243192" y="6150114"/>
            <a:ext cx="114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반복적인 </a:t>
            </a:r>
            <a:r>
              <a:rPr lang="en-US" altLang="ko-KR" sz="2000" dirty="0"/>
              <a:t>if/else </a:t>
            </a:r>
            <a:r>
              <a:rPr lang="ko-KR" altLang="en-US" sz="2000" dirty="0"/>
              <a:t>문을 이용하여 객체를 호출 하던 부분을 </a:t>
            </a:r>
            <a:r>
              <a:rPr lang="en-US" altLang="ko-KR" sz="2000" dirty="0"/>
              <a:t>Factory pattern 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class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기능 응집력을 높이고 기능 추가 시 유연하도록 </a:t>
            </a:r>
            <a:r>
              <a:rPr lang="en-US" altLang="ko-KR" sz="2000" dirty="0"/>
              <a:t>refactoring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F70CD9-24CE-4E5B-AA13-FFF3B108E4DB}"/>
              </a:ext>
            </a:extLst>
          </p:cNvPr>
          <p:cNvSpPr/>
          <p:nvPr/>
        </p:nvSpPr>
        <p:spPr>
          <a:xfrm>
            <a:off x="3789575" y="3157978"/>
            <a:ext cx="4694548" cy="2714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CACD8-24F0-4DDA-9527-0D78A52C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6" y="5450873"/>
            <a:ext cx="5529999" cy="4220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6812A15-B6EE-4313-8D69-ED5679D916B3}"/>
              </a:ext>
            </a:extLst>
          </p:cNvPr>
          <p:cNvSpPr/>
          <p:nvPr/>
        </p:nvSpPr>
        <p:spPr>
          <a:xfrm>
            <a:off x="6825005" y="5450873"/>
            <a:ext cx="5458121" cy="422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6310DEB-3927-481B-B8F2-0770BE28812C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8466536" y="4363343"/>
            <a:ext cx="1105116" cy="1069943"/>
          </a:xfrm>
          <a:prstGeom prst="bentConnector3">
            <a:avLst>
              <a:gd name="adj1" fmla="val -4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01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0150CD-AB19-4022-9A9A-AFCEE69B5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t="3052" r="10971" b="4852"/>
          <a:stretch/>
        </p:blipFill>
        <p:spPr bwMode="auto">
          <a:xfrm>
            <a:off x="7956223" y="1866506"/>
            <a:ext cx="3858367" cy="39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779328-0DA9-48C3-AE57-57C5B1FA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</a:t>
            </a:r>
            <a:r>
              <a:rPr lang="ko-KR" altLang="en-US" dirty="0" err="1"/>
              <a:t>추가시</a:t>
            </a:r>
            <a:r>
              <a:rPr lang="en-US" altLang="ko-KR" dirty="0"/>
              <a:t>,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C7C6-87E2-4670-B7EE-DC23ABF2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7350243" cy="4927686"/>
          </a:xfrm>
        </p:spPr>
        <p:txBody>
          <a:bodyPr/>
          <a:lstStyle/>
          <a:p>
            <a:r>
              <a:rPr lang="ko-KR" altLang="en-US" dirty="0"/>
              <a:t>구현 내용 </a:t>
            </a:r>
            <a:endParaRPr lang="en-US" altLang="ko-KR" dirty="0"/>
          </a:p>
          <a:p>
            <a:pPr lvl="1"/>
            <a:r>
              <a:rPr lang="en-US" altLang="ko-KR" dirty="0" err="1"/>
              <a:t>TestScenario</a:t>
            </a:r>
            <a:r>
              <a:rPr lang="en-US" altLang="ko-KR" dirty="0"/>
              <a:t> interface </a:t>
            </a:r>
            <a:r>
              <a:rPr lang="ko-KR" altLang="en-US" dirty="0"/>
              <a:t>화 및 전략 패턴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각각의 </a:t>
            </a:r>
            <a:r>
              <a:rPr lang="en-US" altLang="ko-KR" dirty="0" err="1"/>
              <a:t>TestScenario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interface</a:t>
            </a:r>
            <a:r>
              <a:rPr lang="ko-KR" altLang="en-US" dirty="0"/>
              <a:t> 상속 후 외부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Build</a:t>
            </a:r>
          </a:p>
          <a:p>
            <a:pPr lvl="1"/>
            <a:r>
              <a:rPr lang="en-US" altLang="ko-KR" dirty="0"/>
              <a:t>TestShell.exe </a:t>
            </a:r>
            <a:r>
              <a:rPr lang="ko-KR" altLang="en-US" dirty="0"/>
              <a:t>에서는 </a:t>
            </a:r>
            <a:r>
              <a:rPr lang="en-US" altLang="ko-KR" dirty="0"/>
              <a:t>Dynamic binding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사용자 입력에 따라 적합한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 가능하도록 구현함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 err="1"/>
              <a:t>TestShell</a:t>
            </a:r>
            <a:r>
              <a:rPr lang="ko-KR" altLang="en-US" dirty="0"/>
              <a:t>이 </a:t>
            </a:r>
            <a:r>
              <a:rPr lang="en-US" altLang="ko-KR" dirty="0"/>
              <a:t>Test Scenario </a:t>
            </a:r>
            <a:r>
              <a:rPr lang="ko-KR" altLang="en-US" dirty="0"/>
              <a:t>에 대한 종속성이 없어졌다</a:t>
            </a:r>
            <a:r>
              <a:rPr lang="en-US" altLang="ko-KR" dirty="0"/>
              <a:t>. </a:t>
            </a:r>
            <a:r>
              <a:rPr lang="ko-KR" altLang="en-US" dirty="0"/>
              <a:t>이로 인해 </a:t>
            </a:r>
            <a:r>
              <a:rPr lang="en-US" altLang="ko-KR" dirty="0"/>
              <a:t>Test Scenario </a:t>
            </a:r>
            <a:r>
              <a:rPr lang="ko-KR" altLang="en-US" dirty="0"/>
              <a:t>가 추가 변경이 될 경우 해당 시나리오만 </a:t>
            </a:r>
            <a:r>
              <a:rPr lang="en-US" altLang="ko-KR" dirty="0"/>
              <a:t>Build </a:t>
            </a:r>
            <a:r>
              <a:rPr lang="ko-KR" altLang="en-US" dirty="0"/>
              <a:t>하면 </a:t>
            </a:r>
            <a:r>
              <a:rPr lang="en-US" altLang="ko-KR" dirty="0"/>
              <a:t>Dynamic </a:t>
            </a:r>
            <a:r>
              <a:rPr lang="ko-KR" altLang="en-US" dirty="0"/>
              <a:t>하게 적용이 가능해짐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왼쪽/위쪽 6">
            <a:extLst>
              <a:ext uri="{FF2B5EF4-FFF2-40B4-BE49-F238E27FC236}">
                <a16:creationId xmlns:a16="http://schemas.microsoft.com/office/drawing/2014/main" id="{985486AD-BDC2-4596-AB81-7C7B9B985A80}"/>
              </a:ext>
            </a:extLst>
          </p:cNvPr>
          <p:cNvSpPr/>
          <p:nvPr/>
        </p:nvSpPr>
        <p:spPr>
          <a:xfrm rot="7265814">
            <a:off x="7938566" y="3780220"/>
            <a:ext cx="1051590" cy="102524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5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B04BE-34BD-4683-8400-5395135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241B8-1658-45F0-9F79-BED22305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김태군</a:t>
            </a:r>
            <a:r>
              <a:rPr lang="ko-KR" altLang="en-US" sz="1800" dirty="0"/>
              <a:t> </a:t>
            </a:r>
            <a:r>
              <a:rPr lang="en-US" altLang="ko-KR" sz="1800" dirty="0"/>
              <a:t>: TDD, Refactoring, Clean</a:t>
            </a:r>
            <a:r>
              <a:rPr lang="ko-KR" altLang="en-US" sz="1800" dirty="0"/>
              <a:t> </a:t>
            </a:r>
            <a:r>
              <a:rPr lang="en-US" altLang="ko-KR" sz="1800" dirty="0"/>
              <a:t>code</a:t>
            </a:r>
            <a:r>
              <a:rPr lang="ko-KR" altLang="en-US" sz="1800" dirty="0"/>
              <a:t> 모두 이미 알고는 있는 내용이었지만 현업에서는 잘 해보지 못했는데 이번 기회에 </a:t>
            </a:r>
            <a:r>
              <a:rPr lang="ko-KR" altLang="en-US" sz="1800" dirty="0" err="1"/>
              <a:t>작게나마</a:t>
            </a:r>
            <a:r>
              <a:rPr lang="ko-KR" altLang="en-US" sz="1800" dirty="0"/>
              <a:t> 좋은 코드 개발 문화를 몽땅 넣어 프로젝트를 진행해보니 실제 체감으로 이게 왜 좋은 코드문화라고 하는지 알 수 있는 좋은 기회였습니다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홍성훈 </a:t>
            </a:r>
            <a:r>
              <a:rPr lang="en-US" altLang="ko-KR" sz="1800" dirty="0"/>
              <a:t>: PR</a:t>
            </a:r>
            <a:r>
              <a:rPr lang="ko-KR" altLang="en-US" sz="1800" dirty="0"/>
              <a:t>이 코드의 품질을 유지시켜주는 모습을 실제로 보니</a:t>
            </a:r>
            <a:r>
              <a:rPr lang="en-US" altLang="ko-KR" sz="1800" dirty="0"/>
              <a:t>, PR</a:t>
            </a:r>
            <a:r>
              <a:rPr lang="ko-KR" altLang="en-US" sz="1800" dirty="0"/>
              <a:t>에 대해 부정적인 생각이 개선되었습니다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현업에서도 지금 모습을 재현해 보고 </a:t>
            </a:r>
            <a:r>
              <a:rPr lang="ko-KR" altLang="en-US" sz="1800" dirty="0" err="1"/>
              <a:t>싶어졌습니다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김기영 </a:t>
            </a:r>
            <a:r>
              <a:rPr lang="en-US" altLang="ko-KR" sz="1800" dirty="0"/>
              <a:t>:TDD </a:t>
            </a:r>
            <a:r>
              <a:rPr lang="ko-KR" altLang="en-US" sz="1800" dirty="0"/>
              <a:t>를 이용한 개발을 처음 해보았습니다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각자 맡은 바 일을 한 뒤 </a:t>
            </a:r>
            <a:r>
              <a:rPr lang="en-US" altLang="ko-KR" sz="1800" dirty="0"/>
              <a:t>, </a:t>
            </a:r>
            <a:r>
              <a:rPr lang="ko-KR" altLang="en-US" sz="1800" dirty="0"/>
              <a:t>합쳤을 때 </a:t>
            </a:r>
            <a:r>
              <a:rPr lang="en-US" altLang="ko-KR" sz="1800" dirty="0"/>
              <a:t>Test 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잘 된 이후라서 인지 </a:t>
            </a:r>
            <a:r>
              <a:rPr lang="en-US" altLang="ko-KR" sz="1800" dirty="0"/>
              <a:t>code 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머지할</a:t>
            </a:r>
            <a:r>
              <a:rPr lang="ko-KR" altLang="en-US" sz="1800" dirty="0"/>
              <a:t> 때 어려움이 평소보다 적었던 것 같습니다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현업에서도 적용해 볼 수 있도록 노력해 보겠습니다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박종안</a:t>
            </a:r>
            <a:r>
              <a:rPr lang="ko-KR" altLang="en-US" sz="1800" dirty="0"/>
              <a:t> </a:t>
            </a:r>
            <a:r>
              <a:rPr lang="en-US" altLang="ko-KR" sz="1800" dirty="0"/>
              <a:t>: TDD</a:t>
            </a:r>
            <a:r>
              <a:rPr lang="ko-KR" altLang="en-US" sz="1800" dirty="0"/>
              <a:t>를 통한 개발을 진행하면서 </a:t>
            </a:r>
            <a:r>
              <a:rPr lang="en-US" altLang="ko-KR" sz="1800" dirty="0"/>
              <a:t>Ground Rule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Unit Test</a:t>
            </a:r>
            <a:r>
              <a:rPr lang="ko-KR" altLang="en-US" sz="1800" dirty="0"/>
              <a:t>가 완료된 이후에 </a:t>
            </a:r>
            <a:r>
              <a:rPr lang="en-US" altLang="ko-KR" sz="1800" dirty="0"/>
              <a:t>PR</a:t>
            </a:r>
            <a:r>
              <a:rPr lang="ko-KR" altLang="en-US" sz="1800" dirty="0"/>
              <a:t>에서의 </a:t>
            </a:r>
            <a:r>
              <a:rPr lang="en-US" altLang="ko-KR" sz="1800" dirty="0"/>
              <a:t>Review</a:t>
            </a:r>
            <a:r>
              <a:rPr lang="ko-KR" altLang="en-US" sz="1800" dirty="0"/>
              <a:t>도 더 편하고 좋았던 것 같습니다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현업에서도 적극적으로 활용해 봐야 할 것 같습니다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김희주 </a:t>
            </a:r>
            <a:r>
              <a:rPr lang="en-US" altLang="ko-KR" sz="1800" dirty="0"/>
              <a:t>: </a:t>
            </a:r>
            <a:r>
              <a:rPr lang="ko-KR" altLang="en-US" sz="1800" dirty="0"/>
              <a:t>협업에서의 역할 분배 및 </a:t>
            </a:r>
            <a:r>
              <a:rPr lang="en-US" altLang="ko-KR" sz="1800" dirty="0"/>
              <a:t>TDD, Refactoring, Design Pattern</a:t>
            </a:r>
            <a:r>
              <a:rPr lang="ko-KR" altLang="en-US" sz="1800" dirty="0"/>
              <a:t>을 적용한 개발을 단기간에 해낼 수 있어 뿌듯합니다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앞으로의 개발에 대한 자세가 바뀔 수 있는 기회여서 좋았습니다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오세완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현업 특성상 많은 기능 구현 및 이슈 디버깅으로 </a:t>
            </a:r>
            <a:r>
              <a:rPr lang="ko-KR" altLang="en-US" sz="1800" dirty="0" err="1"/>
              <a:t>치이다보니</a:t>
            </a:r>
            <a:r>
              <a:rPr lang="ko-KR" altLang="en-US" sz="1800" dirty="0"/>
              <a:t> </a:t>
            </a:r>
            <a:r>
              <a:rPr lang="en-US" altLang="ko-KR" sz="1800" dirty="0"/>
              <a:t>code quality </a:t>
            </a:r>
            <a:r>
              <a:rPr lang="ko-KR" altLang="en-US" sz="1800" dirty="0"/>
              <a:t>에 대해서 생각해볼 여유가 없었는데 이런 교육을 통해서 </a:t>
            </a:r>
            <a:r>
              <a:rPr lang="en-US" altLang="ko-KR" sz="1800" dirty="0"/>
              <a:t>refactoring 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clean code </a:t>
            </a:r>
            <a:r>
              <a:rPr lang="ko-KR" altLang="en-US" sz="1800" dirty="0"/>
              <a:t>유지에 대해서 생각해보고 같이 논의할 수 있는 시간을 가질 수 있어서 좋았습니다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9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4BCE30-CC72-424E-9FF4-5AC9BEC7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4898B-2F4C-45CA-9EE3-F76B7099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조원 소개 및 역할</a:t>
            </a:r>
            <a:endParaRPr lang="en-US" altLang="ko-KR" dirty="0"/>
          </a:p>
          <a:p>
            <a:r>
              <a:rPr lang="ko-KR" altLang="en-US" dirty="0"/>
              <a:t>기능 구현 소개</a:t>
            </a:r>
            <a:endParaRPr lang="en-US" altLang="ko-KR" dirty="0"/>
          </a:p>
          <a:p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r>
              <a:rPr lang="ko-KR" altLang="en-US" dirty="0" err="1"/>
              <a:t>리펙토링을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r>
              <a:rPr lang="en-US" altLang="ko-KR" dirty="0"/>
              <a:t>Demo</a:t>
            </a:r>
          </a:p>
          <a:p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946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9DDFEB4E-71C1-40EB-9995-262ECB0E90A2}"/>
              </a:ext>
            </a:extLst>
          </p:cNvPr>
          <p:cNvSpPr txBox="1">
            <a:spLocks/>
          </p:cNvSpPr>
          <p:nvPr/>
        </p:nvSpPr>
        <p:spPr>
          <a:xfrm>
            <a:off x="605980" y="137102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2400" dirty="0" err="1"/>
              <a:t>박종안</a:t>
            </a:r>
            <a:r>
              <a:rPr lang="ko-KR" altLang="en-US" sz="2400" dirty="0"/>
              <a:t> </a:t>
            </a:r>
            <a:r>
              <a:rPr lang="en-US" altLang="ko-KR" sz="2400" dirty="0"/>
              <a:t>: SSD Shell</a:t>
            </a:r>
            <a:r>
              <a:rPr lang="ko-KR" altLang="en-US" sz="2400" dirty="0"/>
              <a:t>의 </a:t>
            </a:r>
            <a:r>
              <a:rPr lang="en-US" altLang="ko-KR" sz="2400" dirty="0"/>
              <a:t>Write, Erase, Flush, </a:t>
            </a:r>
            <a:r>
              <a:rPr lang="en-US" altLang="ko-KR" sz="2400" dirty="0" err="1"/>
              <a:t>FullWrite</a:t>
            </a:r>
            <a:r>
              <a:rPr lang="en-US" altLang="ko-KR" sz="2400" dirty="0"/>
              <a:t>, Runner Mode</a:t>
            </a:r>
          </a:p>
          <a:p>
            <a:r>
              <a:rPr lang="ko-KR" altLang="en-US" sz="2400" dirty="0" err="1"/>
              <a:t>오세완</a:t>
            </a:r>
            <a:r>
              <a:rPr lang="ko-KR" altLang="en-US" sz="2400" dirty="0"/>
              <a:t> </a:t>
            </a:r>
            <a:r>
              <a:rPr lang="en-US" altLang="ko-KR" sz="2400" dirty="0"/>
              <a:t>: SSD</a:t>
            </a:r>
            <a:r>
              <a:rPr lang="ko-KR" altLang="en-US" sz="2400" dirty="0"/>
              <a:t>내의 </a:t>
            </a:r>
            <a:r>
              <a:rPr lang="en-US" altLang="ko-KR" sz="2400" dirty="0"/>
              <a:t>Read, Erase, Flush CMD </a:t>
            </a:r>
            <a:r>
              <a:rPr lang="ko-KR" altLang="en-US" sz="2400" dirty="0"/>
              <a:t>구현</a:t>
            </a:r>
          </a:p>
          <a:p>
            <a:r>
              <a:rPr lang="ko-KR" altLang="en-US" sz="2400" dirty="0" err="1"/>
              <a:t>김태군</a:t>
            </a:r>
            <a:r>
              <a:rPr lang="ko-KR" altLang="en-US" sz="2400" dirty="0"/>
              <a:t> </a:t>
            </a:r>
            <a:r>
              <a:rPr lang="en-US" altLang="ko-KR" sz="2400" dirty="0"/>
              <a:t>: SSD</a:t>
            </a:r>
            <a:r>
              <a:rPr lang="ko-KR" altLang="en-US" sz="2400" dirty="0"/>
              <a:t>내의 </a:t>
            </a:r>
            <a:r>
              <a:rPr lang="en-US" altLang="ko-KR" sz="2400" dirty="0"/>
              <a:t>Write CMD </a:t>
            </a:r>
            <a:r>
              <a:rPr lang="ko-KR" altLang="en-US" sz="2400" dirty="0"/>
              <a:t>구현</a:t>
            </a:r>
            <a:r>
              <a:rPr lang="en-US" altLang="ko-KR" sz="2400" dirty="0"/>
              <a:t>, Logger </a:t>
            </a:r>
            <a:r>
              <a:rPr lang="ko-KR" altLang="en-US" sz="2400" dirty="0"/>
              <a:t>구현</a:t>
            </a:r>
          </a:p>
          <a:p>
            <a:r>
              <a:rPr lang="ko-KR" altLang="en-US" sz="2400" dirty="0"/>
              <a:t>김희주 </a:t>
            </a:r>
            <a:r>
              <a:rPr lang="en-US" altLang="ko-KR" sz="2400" dirty="0"/>
              <a:t>: SSD HW 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WriteBuffer</a:t>
            </a:r>
            <a:r>
              <a:rPr lang="ko-KR" altLang="en-US" sz="2400" dirty="0"/>
              <a:t>기능 구현</a:t>
            </a:r>
            <a:r>
              <a:rPr lang="en-US" altLang="ko-KR" sz="2400" dirty="0"/>
              <a:t>, Optimize </a:t>
            </a:r>
            <a:r>
              <a:rPr lang="ko-KR" altLang="en-US" sz="2400" dirty="0"/>
              <a:t>구현</a:t>
            </a:r>
          </a:p>
          <a:p>
            <a:r>
              <a:rPr lang="ko-KR" altLang="en-US" sz="2400" dirty="0"/>
              <a:t>홍성훈 </a:t>
            </a:r>
            <a:r>
              <a:rPr lang="en-US" altLang="ko-KR" sz="2400" dirty="0"/>
              <a:t>: SSD</a:t>
            </a:r>
            <a:r>
              <a:rPr lang="ko-KR" altLang="en-US" sz="2400" dirty="0"/>
              <a:t>내의 </a:t>
            </a:r>
            <a:r>
              <a:rPr lang="en-US" altLang="ko-KR" sz="2400" dirty="0"/>
              <a:t>Command Invoker </a:t>
            </a:r>
            <a:r>
              <a:rPr lang="ko-KR" altLang="en-US" sz="2400" dirty="0"/>
              <a:t>구현</a:t>
            </a:r>
            <a:r>
              <a:rPr lang="en-US" altLang="ko-KR" sz="2400" dirty="0"/>
              <a:t>, Logger </a:t>
            </a:r>
            <a:r>
              <a:rPr lang="ko-KR" altLang="en-US" sz="2400" dirty="0"/>
              <a:t>구현</a:t>
            </a:r>
          </a:p>
          <a:p>
            <a:r>
              <a:rPr lang="ko-KR" altLang="en-US" sz="2400" dirty="0"/>
              <a:t>김기영 </a:t>
            </a:r>
            <a:r>
              <a:rPr lang="en-US" altLang="ko-KR" sz="2400" dirty="0"/>
              <a:t>: SSD Shell</a:t>
            </a:r>
            <a:r>
              <a:rPr lang="ko-KR" altLang="en-US" sz="2400" dirty="0"/>
              <a:t>의 </a:t>
            </a:r>
            <a:r>
              <a:rPr lang="en-US" altLang="ko-KR" sz="2400" dirty="0"/>
              <a:t>Read, </a:t>
            </a:r>
            <a:r>
              <a:rPr lang="en-US" altLang="ko-KR" sz="2400" dirty="0" err="1"/>
              <a:t>FullRead</a:t>
            </a:r>
            <a:r>
              <a:rPr lang="en-US" altLang="ko-KR" sz="2400" dirty="0"/>
              <a:t>, </a:t>
            </a:r>
            <a:r>
              <a:rPr lang="ko-KR" altLang="en-US" sz="2400" dirty="0"/>
              <a:t>동적 </a:t>
            </a:r>
            <a:r>
              <a:rPr lang="en-US" altLang="ko-KR" sz="2400" dirty="0" err="1"/>
              <a:t>TestScenario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9782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4F736-1F1F-43BC-9B69-CCC276B9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 구현 소개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B088C-BF10-4D6A-BC6F-FC8EADB17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" t="3052" r="10971" b="4852"/>
          <a:stretch/>
        </p:blipFill>
        <p:spPr bwMode="auto">
          <a:xfrm>
            <a:off x="3495674" y="1091037"/>
            <a:ext cx="5476875" cy="56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56690-7FE6-48F3-9FF3-5606BBE5C2EB}"/>
              </a:ext>
            </a:extLst>
          </p:cNvPr>
          <p:cNvSpPr txBox="1"/>
          <p:nvPr/>
        </p:nvSpPr>
        <p:spPr>
          <a:xfrm>
            <a:off x="518431" y="1379795"/>
            <a:ext cx="251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  <a:ea typeface="+mn-ea"/>
              </a:rPr>
              <a:t>전체 </a:t>
            </a:r>
            <a:r>
              <a:rPr lang="en-US" altLang="ko-KR" sz="2800" dirty="0">
                <a:latin typeface="+mn-ea"/>
                <a:ea typeface="+mn-ea"/>
              </a:rPr>
              <a:t>Solution</a:t>
            </a:r>
            <a:r>
              <a:rPr lang="ko-KR" altLang="en-US" sz="2800" dirty="0">
                <a:latin typeface="+mn-ea"/>
                <a:ea typeface="+mn-ea"/>
              </a:rPr>
              <a:t>의 </a:t>
            </a:r>
            <a:r>
              <a:rPr lang="en-US" altLang="ko-KR" sz="2800" dirty="0">
                <a:latin typeface="+mn-ea"/>
                <a:ea typeface="+mn-ea"/>
              </a:rPr>
              <a:t>Architecture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6D8176-A169-4F31-ABD4-FBE8A040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" y="1876425"/>
            <a:ext cx="11864726" cy="4059360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851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SSD</a:t>
            </a:r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89DA3-7DE1-4100-BF9D-212D2878A441}"/>
              </a:ext>
            </a:extLst>
          </p:cNvPr>
          <p:cNvSpPr/>
          <p:nvPr/>
        </p:nvSpPr>
        <p:spPr>
          <a:xfrm>
            <a:off x="2219417" y="1808589"/>
            <a:ext cx="5211193" cy="3906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2218-643E-40F6-B152-7E7565888877}"/>
              </a:ext>
            </a:extLst>
          </p:cNvPr>
          <p:cNvSpPr txBox="1"/>
          <p:nvPr/>
        </p:nvSpPr>
        <p:spPr>
          <a:xfrm>
            <a:off x="3821372" y="1403832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Factory </a:t>
            </a:r>
            <a:r>
              <a:rPr lang="ko-KR" altLang="en-US" dirty="0">
                <a:solidFill>
                  <a:srgbClr val="FF0000"/>
                </a:solidFill>
              </a:rPr>
              <a:t>패턴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전략패턴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E8B48-19C1-4BD4-94CA-41F21387881A}"/>
              </a:ext>
            </a:extLst>
          </p:cNvPr>
          <p:cNvSpPr/>
          <p:nvPr/>
        </p:nvSpPr>
        <p:spPr>
          <a:xfrm>
            <a:off x="7494231" y="2465265"/>
            <a:ext cx="2297839" cy="1334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D74-B15E-46C9-AB77-AD03C0AA63C4}"/>
              </a:ext>
            </a:extLst>
          </p:cNvPr>
          <p:cNvSpPr txBox="1"/>
          <p:nvPr/>
        </p:nvSpPr>
        <p:spPr>
          <a:xfrm>
            <a:off x="8177317" y="2157488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Singleton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2640-3B9C-443A-98E7-767FB8A7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 구현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8B07B-702E-4CE9-80BF-BA4E1E00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1329531"/>
            <a:ext cx="11007091" cy="55090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29FD61-2E43-4222-A6B7-66CDAF52B034}"/>
              </a:ext>
            </a:extLst>
          </p:cNvPr>
          <p:cNvSpPr/>
          <p:nvPr/>
        </p:nvSpPr>
        <p:spPr>
          <a:xfrm>
            <a:off x="4124912" y="4045730"/>
            <a:ext cx="3421107" cy="2585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E2233-D564-4DC1-BC48-F145C4CD21DB}"/>
              </a:ext>
            </a:extLst>
          </p:cNvPr>
          <p:cNvSpPr txBox="1"/>
          <p:nvPr/>
        </p:nvSpPr>
        <p:spPr>
          <a:xfrm>
            <a:off x="7617040" y="416273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Command</a:t>
            </a:r>
            <a:r>
              <a:rPr lang="ko-KR" altLang="en-US" dirty="0">
                <a:solidFill>
                  <a:srgbClr val="FF0000"/>
                </a:solidFill>
              </a:rPr>
              <a:t> 패턴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BC626-59B0-4244-9A5F-3611D80F02F1}"/>
              </a:ext>
            </a:extLst>
          </p:cNvPr>
          <p:cNvSpPr txBox="1"/>
          <p:nvPr/>
        </p:nvSpPr>
        <p:spPr>
          <a:xfrm>
            <a:off x="4124912" y="2074456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모니터 객체 패턴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E6D7A-4A90-48FB-B5AE-7E6E5756D2EE}"/>
              </a:ext>
            </a:extLst>
          </p:cNvPr>
          <p:cNvSpPr/>
          <p:nvPr/>
        </p:nvSpPr>
        <p:spPr>
          <a:xfrm>
            <a:off x="2867487" y="1732374"/>
            <a:ext cx="1257425" cy="649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208B5109-7CC4-490A-9659-0B50E3D420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3062" y="117931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0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55D5-3120-4BD5-B6DD-490E8444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794B7-2F7B-4EE7-9A76-C1D53E0EA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https://github.com/DanielPlontia/SSD_Shell/pull/9/commits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E000D-8136-4EA0-8CDD-22AA730D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1990694"/>
            <a:ext cx="7097226" cy="4253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06BE9D-4B17-41C8-9D24-68B39E1C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2073656"/>
            <a:ext cx="3306058" cy="2710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35414-5D74-4131-B086-6CECEA03DAC9}"/>
              </a:ext>
            </a:extLst>
          </p:cNvPr>
          <p:cNvSpPr txBox="1"/>
          <p:nvPr/>
        </p:nvSpPr>
        <p:spPr>
          <a:xfrm>
            <a:off x="428017" y="6371617"/>
            <a:ext cx="1146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반복적이며</a:t>
            </a:r>
            <a:r>
              <a:rPr lang="en-US" altLang="ko-KR" sz="2000" dirty="0"/>
              <a:t>, </a:t>
            </a:r>
            <a:r>
              <a:rPr lang="ko-KR" altLang="en-US" sz="2000" dirty="0"/>
              <a:t>점진적인 </a:t>
            </a:r>
            <a:r>
              <a:rPr lang="en-US" altLang="ko-KR" sz="2000" dirty="0"/>
              <a:t>Code </a:t>
            </a:r>
            <a:r>
              <a:rPr lang="ko-KR" altLang="en-US" sz="2000" dirty="0"/>
              <a:t>구체화를 통한 </a:t>
            </a:r>
            <a:r>
              <a:rPr lang="en-US" altLang="ko-KR" sz="2000" dirty="0"/>
              <a:t>TDD </a:t>
            </a:r>
            <a:r>
              <a:rPr lang="ko-KR" altLang="en-US" sz="20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00766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4CC3-D86D-49AC-9097-DEB7C8F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활용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7E098-86B9-475C-82C8-8CCEE391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7" y="1087226"/>
            <a:ext cx="9820073" cy="5235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57434-643E-42BB-87F0-F91C1A97B3D1}"/>
              </a:ext>
            </a:extLst>
          </p:cNvPr>
          <p:cNvSpPr txBox="1"/>
          <p:nvPr/>
        </p:nvSpPr>
        <p:spPr>
          <a:xfrm>
            <a:off x="285345" y="6348440"/>
            <a:ext cx="1190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Test </a:t>
            </a:r>
            <a:r>
              <a:rPr lang="ko-KR" altLang="en-US" sz="2000" dirty="0"/>
              <a:t>를 사용 가능한 기능들에 대해 추가하여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class </a:t>
            </a:r>
            <a:r>
              <a:rPr lang="ko-KR" altLang="en-US" sz="2000" dirty="0"/>
              <a:t>의 기능을 선 정의 후 </a:t>
            </a:r>
            <a:r>
              <a:rPr lang="en-US" altLang="ko-KR" sz="2000" dirty="0"/>
              <a:t>Code </a:t>
            </a:r>
            <a:r>
              <a:rPr lang="ko-KR" altLang="en-US" sz="2000" dirty="0"/>
              <a:t>구현하였습니다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FE88DC-0DC8-436A-8F08-ECBB339A342F}"/>
              </a:ext>
            </a:extLst>
          </p:cNvPr>
          <p:cNvSpPr/>
          <p:nvPr/>
        </p:nvSpPr>
        <p:spPr>
          <a:xfrm>
            <a:off x="2947481" y="1974715"/>
            <a:ext cx="2684834" cy="25291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5E5C5-E07F-4AB2-9CC1-421188FD702E}"/>
              </a:ext>
            </a:extLst>
          </p:cNvPr>
          <p:cNvSpPr/>
          <p:nvPr/>
        </p:nvSpPr>
        <p:spPr>
          <a:xfrm>
            <a:off x="2947481" y="2678247"/>
            <a:ext cx="2684834" cy="25291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A262BC-AABF-45BB-979D-6BE2DEC1C200}"/>
              </a:ext>
            </a:extLst>
          </p:cNvPr>
          <p:cNvSpPr/>
          <p:nvPr/>
        </p:nvSpPr>
        <p:spPr>
          <a:xfrm>
            <a:off x="2947481" y="3401301"/>
            <a:ext cx="2684834" cy="25291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E4D066-5C10-447F-B922-C73D81A79139}"/>
              </a:ext>
            </a:extLst>
          </p:cNvPr>
          <p:cNvSpPr/>
          <p:nvPr/>
        </p:nvSpPr>
        <p:spPr>
          <a:xfrm>
            <a:off x="2947481" y="4608913"/>
            <a:ext cx="2684834" cy="25291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3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B32D-A8B9-4355-87B9-572C2D6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15B38-216B-4092-9B14-CC6C96FD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960002"/>
            <a:ext cx="10515600" cy="649859"/>
          </a:xfrm>
        </p:spPr>
        <p:txBody>
          <a:bodyPr/>
          <a:lstStyle/>
          <a:p>
            <a:r>
              <a:rPr lang="en-US" altLang="ko-KR" dirty="0"/>
              <a:t>https://github.com/DanielPlontia/SSD_Shell/pull/11/commits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D00174-40CD-43DC-9E42-06BA0101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14" y="1609861"/>
            <a:ext cx="8753650" cy="4655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A38FF-DAFA-44CD-AA37-BC132AAF0161}"/>
              </a:ext>
            </a:extLst>
          </p:cNvPr>
          <p:cNvSpPr txBox="1"/>
          <p:nvPr/>
        </p:nvSpPr>
        <p:spPr>
          <a:xfrm>
            <a:off x="924127" y="6347802"/>
            <a:ext cx="611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Test </a:t>
            </a:r>
            <a:r>
              <a:rPr lang="ko-KR" altLang="en-US" sz="2000" dirty="0"/>
              <a:t>를 이용하여 기능 먼저 정의 후 </a:t>
            </a:r>
            <a:r>
              <a:rPr lang="en-US" altLang="ko-KR" sz="2000" dirty="0"/>
              <a:t>Code </a:t>
            </a:r>
            <a:r>
              <a:rPr lang="ko-KR" altLang="en-US" sz="2000" dirty="0"/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349264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789</Words>
  <Application>Microsoft Office PowerPoint</Application>
  <PresentationFormat>와이드스크린</PresentationFormat>
  <Paragraphs>77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맑은 고딕</vt:lpstr>
      <vt:lpstr>Arial</vt:lpstr>
      <vt:lpstr>Office 테마</vt:lpstr>
      <vt:lpstr>PowerPoint 프레젠테이션</vt:lpstr>
      <vt:lpstr>목차</vt:lpstr>
      <vt:lpstr>조원 소개 및 역할</vt:lpstr>
      <vt:lpstr>기능 구현 소개</vt:lpstr>
      <vt:lpstr>기능 구현 소개</vt:lpstr>
      <vt:lpstr>기능 구현 소개</vt:lpstr>
      <vt:lpstr>TDD 활용 예시</vt:lpstr>
      <vt:lpstr>TDD 활용 예시</vt:lpstr>
      <vt:lpstr>TDD 활용 예시</vt:lpstr>
      <vt:lpstr>Mocking 활용 예시 (SSD)</vt:lpstr>
      <vt:lpstr>Mocking 활용 예시 (SSD)</vt:lpstr>
      <vt:lpstr>Mocking 활용 예시 (TestShell)</vt:lpstr>
      <vt:lpstr>리펙토링을 통한 클린코드 결과 비교  </vt:lpstr>
      <vt:lpstr>리펙토링을 통한 클린코드 결과 비교  </vt:lpstr>
      <vt:lpstr>리펙토링을 통한 클린코드 결과 비교  </vt:lpstr>
      <vt:lpstr>리펙토링을 통한 클린코드 결과 비교  </vt:lpstr>
      <vt:lpstr>리펙토링을 통한 클린코드 결과 비교</vt:lpstr>
      <vt:lpstr>시나리오 추가시, 재빌드 이슈 해결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25</cp:revision>
  <dcterms:created xsi:type="dcterms:W3CDTF">2024-04-15T01:50:35Z</dcterms:created>
  <dcterms:modified xsi:type="dcterms:W3CDTF">2024-06-11T02:33:33Z</dcterms:modified>
</cp:coreProperties>
</file>