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92" r:id="rId5"/>
    <p:sldId id="293" r:id="rId6"/>
    <p:sldId id="265" r:id="rId7"/>
    <p:sldId id="305" r:id="rId8"/>
    <p:sldId id="300" r:id="rId9"/>
    <p:sldId id="304" r:id="rId10"/>
    <p:sldId id="301" r:id="rId11"/>
    <p:sldId id="291" r:id="rId12"/>
    <p:sldId id="303" r:id="rId13"/>
    <p:sldId id="296" r:id="rId14"/>
    <p:sldId id="286" r:id="rId15"/>
    <p:sldId id="278" r:id="rId16"/>
    <p:sldId id="306" r:id="rId17"/>
    <p:sldId id="285" r:id="rId18"/>
    <p:sldId id="287" r:id="rId19"/>
    <p:sldId id="279" r:id="rId20"/>
    <p:sldId id="307" r:id="rId21"/>
    <p:sldId id="290" r:id="rId22"/>
    <p:sldId id="299" r:id="rId23"/>
    <p:sldId id="288" r:id="rId24"/>
    <p:sldId id="280" r:id="rId25"/>
    <p:sldId id="289" r:id="rId26"/>
    <p:sldId id="281" r:id="rId27"/>
    <p:sldId id="283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8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14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03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20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48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5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46599-557B-4385-A290-7AA30148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3B69D-8808-4E71-B389-8C53371B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ECE8-05AC-44E9-AFD9-400CD50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D4DE-E53A-4957-B083-F3694697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993B2-7B6C-48CE-A34D-385067B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178722" y="5301208"/>
            <a:ext cx="4480969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Team Americano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정혜연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윤태웅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장현진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유정균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박준영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홍주영</a:t>
            </a:r>
            <a:endParaRPr lang="en-US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Code Review Agent 6</a:t>
            </a:r>
            <a:r>
              <a:rPr lang="ko-KR" altLang="en-US"/>
              <a:t>차 </a:t>
            </a:r>
            <a:r>
              <a:rPr lang="en-US" altLang="ko-KR"/>
              <a:t>A</a:t>
            </a:r>
            <a:r>
              <a:rPr lang="ko-KR" altLang="en-US"/>
              <a:t>팀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80EDA335-B58B-48AC-8CFD-CA8CAA6B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68" y="19133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AF466-5A89-45F3-8920-0A065C9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>
                <a:effectLst/>
                <a:latin typeface="gg sans"/>
              </a:rPr>
              <a:t>Factory Method Pattern + Command Pattern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1F4A1-65FD-411E-B2B0-6C0B9E8FF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711204-5226-4A64-A3EB-76361BD4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3" y="1223218"/>
            <a:ext cx="10475203" cy="47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259D9-6342-4C58-8050-5CA5698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Singletone - Logger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6BE82-9CA8-485C-83B1-598587BF0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/>
              <a:t>Logger</a:t>
            </a:r>
            <a:r>
              <a:rPr lang="ko-KR" altLang="en-US" sz="1800"/>
              <a:t> 객체가 여러 개 존재할 필요 없다고 판단해 </a:t>
            </a:r>
            <a:r>
              <a:rPr lang="en-US" altLang="ko-KR" sz="1800" b="1"/>
              <a:t>Singleton </a:t>
            </a:r>
            <a:r>
              <a:rPr lang="ko-KR" altLang="en-US" sz="1800" b="1"/>
              <a:t>패턴 적용</a:t>
            </a:r>
            <a:endParaRPr lang="en-US" altLang="ko-KR" sz="1800" b="1"/>
          </a:p>
          <a:p>
            <a:pPr marL="285750" indent="-285750">
              <a:buFontTx/>
              <a:buChar char="-"/>
            </a:pPr>
            <a:r>
              <a:rPr lang="en-US" altLang="ko-KR" sz="1800"/>
              <a:t>SSD, TestShell </a:t>
            </a:r>
            <a:r>
              <a:rPr lang="ko-KR" altLang="en-US" sz="1800"/>
              <a:t>모두 사용 가능한 기능으로 만들고자 </a:t>
            </a:r>
            <a:r>
              <a:rPr lang="ko-KR" altLang="en-US" sz="1800" b="1"/>
              <a:t>정적 라이브러리</a:t>
            </a:r>
            <a:r>
              <a:rPr lang="ko-KR" altLang="en-US" sz="1800"/>
              <a:t>로 구현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0C611-1AC0-430C-B6C1-610E40B7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5" y="2320618"/>
            <a:ext cx="8029575" cy="32575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59AE3C1-9FFC-450D-BCA1-903B35E464ED}"/>
              </a:ext>
            </a:extLst>
          </p:cNvPr>
          <p:cNvGrpSpPr/>
          <p:nvPr/>
        </p:nvGrpSpPr>
        <p:grpSpPr>
          <a:xfrm>
            <a:off x="9376185" y="1253465"/>
            <a:ext cx="2740240" cy="2189187"/>
            <a:chOff x="327160" y="1455387"/>
            <a:chExt cx="2740240" cy="21891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BF9129-177D-4359-93BE-CDE46B89D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160" y="1824719"/>
              <a:ext cx="2740240" cy="18198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81C863-B8B4-4327-8699-E103D310E85B}"/>
                </a:ext>
              </a:extLst>
            </p:cNvPr>
            <p:cNvSpPr txBox="1"/>
            <p:nvPr/>
          </p:nvSpPr>
          <p:spPr>
            <a:xfrm>
              <a:off x="327160" y="1455387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별도 </a:t>
              </a:r>
              <a:r>
                <a:rPr lang="en-US" altLang="ko-KR" dirty="0"/>
                <a:t>Project</a:t>
              </a:r>
              <a:r>
                <a:rPr lang="ko-KR" altLang="en-US" dirty="0"/>
                <a:t>로 개발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C61D09-3EB4-43A2-AFF6-9420413265A6}"/>
              </a:ext>
            </a:extLst>
          </p:cNvPr>
          <p:cNvGrpSpPr/>
          <p:nvPr/>
        </p:nvGrpSpPr>
        <p:grpSpPr>
          <a:xfrm>
            <a:off x="8199997" y="3585959"/>
            <a:ext cx="3917355" cy="1180964"/>
            <a:chOff x="3472520" y="1455387"/>
            <a:chExt cx="3917355" cy="11809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C1295B-A320-4FCB-97AB-4F8322146867}"/>
                </a:ext>
              </a:extLst>
            </p:cNvPr>
            <p:cNvGrpSpPr/>
            <p:nvPr/>
          </p:nvGrpSpPr>
          <p:grpSpPr>
            <a:xfrm>
              <a:off x="3483863" y="1821530"/>
              <a:ext cx="3906012" cy="814821"/>
              <a:chOff x="4521208" y="3903484"/>
              <a:chExt cx="3906012" cy="814821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9527838-ED5D-4E8F-9B9C-982A3B9006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403" b="67141"/>
              <a:stretch/>
            </p:blipFill>
            <p:spPr>
              <a:xfrm>
                <a:off x="5705856" y="3908259"/>
                <a:ext cx="2721364" cy="418398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962DAA2-1BD3-40DC-B1F8-9976AB019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8623" r="85375" b="-2469"/>
              <a:stretch/>
            </p:blipFill>
            <p:spPr>
              <a:xfrm>
                <a:off x="4521208" y="4287333"/>
                <a:ext cx="1184648" cy="43097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F3652B4-ED97-4B49-9E81-613E957DB9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85375" b="67141"/>
              <a:stretch/>
            </p:blipFill>
            <p:spPr>
              <a:xfrm>
                <a:off x="4521208" y="3903484"/>
                <a:ext cx="1184648" cy="418398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DB2DAA9-FC36-4A1F-9052-C844E3AA16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403" t="70809"/>
              <a:stretch/>
            </p:blipFill>
            <p:spPr>
              <a:xfrm>
                <a:off x="5705856" y="4320512"/>
                <a:ext cx="2721364" cy="371702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EB0E3-6192-4DD7-BF41-14DA8A3A31FD}"/>
                </a:ext>
              </a:extLst>
            </p:cNvPr>
            <p:cNvSpPr txBox="1"/>
            <p:nvPr/>
          </p:nvSpPr>
          <p:spPr>
            <a:xfrm>
              <a:off x="3472520" y="1455387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정적 라이브러리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1D2A12-90B9-4C3A-9333-E1A91F730259}"/>
              </a:ext>
            </a:extLst>
          </p:cNvPr>
          <p:cNvGrpSpPr/>
          <p:nvPr/>
        </p:nvGrpSpPr>
        <p:grpSpPr>
          <a:xfrm>
            <a:off x="5506941" y="4774592"/>
            <a:ext cx="6610411" cy="1881723"/>
            <a:chOff x="3472520" y="3172516"/>
            <a:chExt cx="7832011" cy="298888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CF36C2D-989A-4FC9-9DDC-F684A5550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2520" y="3592500"/>
              <a:ext cx="7832011" cy="256889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EA9679-4E5D-46E7-BA09-9FBA6273BFF3}"/>
                </a:ext>
              </a:extLst>
            </p:cNvPr>
            <p:cNvSpPr txBox="1"/>
            <p:nvPr/>
          </p:nvSpPr>
          <p:spPr>
            <a:xfrm>
              <a:off x="3472520" y="3172516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동작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24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7F257-46B3-4716-8F3D-FBBF020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Singletone – Scenario Parser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EE22A-2A86-486C-A644-5B01C04A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/>
              <a:t>ScenarioParser class</a:t>
            </a:r>
            <a:r>
              <a:rPr lang="ko-KR" altLang="en-US" sz="1800"/>
              <a:t>에 객체가 여러 개 존재할 필요 없음</a:t>
            </a:r>
            <a:endParaRPr lang="en-US" altLang="ko-KR" sz="1800"/>
          </a:p>
          <a:p>
            <a:pPr marL="285750" indent="-285750">
              <a:buFontTx/>
              <a:buChar char="-"/>
            </a:pPr>
            <a:endParaRPr lang="ko-KR" altLang="en-US" sz="18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8DB4CA-03E5-4139-B1AA-D12A7CF1DAC2}"/>
              </a:ext>
            </a:extLst>
          </p:cNvPr>
          <p:cNvGrpSpPr/>
          <p:nvPr/>
        </p:nvGrpSpPr>
        <p:grpSpPr>
          <a:xfrm>
            <a:off x="605980" y="2271620"/>
            <a:ext cx="7440455" cy="3640927"/>
            <a:chOff x="194785" y="1310567"/>
            <a:chExt cx="7440455" cy="36409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D97E7C-1204-47B9-A310-D08E78ECF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85" y="1310567"/>
              <a:ext cx="6904166" cy="211843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541121-8597-41C8-9DE2-0D8033F71EB0}"/>
                </a:ext>
              </a:extLst>
            </p:cNvPr>
            <p:cNvGrpSpPr/>
            <p:nvPr/>
          </p:nvGrpSpPr>
          <p:grpSpPr>
            <a:xfrm>
              <a:off x="194785" y="3808458"/>
              <a:ext cx="7440455" cy="1143036"/>
              <a:chOff x="194785" y="3808458"/>
              <a:chExt cx="7440455" cy="114303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3597484-78F6-4F25-915F-983877194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85" y="3808458"/>
                <a:ext cx="7419153" cy="1143036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5F87F35-508E-4E0F-989D-5279CA29DCC7}"/>
                  </a:ext>
                </a:extLst>
              </p:cNvPr>
              <p:cNvSpPr/>
              <p:nvPr/>
            </p:nvSpPr>
            <p:spPr>
              <a:xfrm>
                <a:off x="685800" y="4105656"/>
                <a:ext cx="6949440" cy="2986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573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55C4F-0348-46ED-AE37-BD1F3F0651EB}"/>
              </a:ext>
            </a:extLst>
          </p:cNvPr>
          <p:cNvSpPr txBox="1"/>
          <p:nvPr/>
        </p:nvSpPr>
        <p:spPr>
          <a:xfrm flipH="1">
            <a:off x="164587" y="171168"/>
            <a:ext cx="87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신규 테스트 작성 시 </a:t>
            </a:r>
            <a:r>
              <a:rPr lang="ko-KR" altLang="en-US" sz="3200" dirty="0" err="1"/>
              <a:t>재빌드</a:t>
            </a:r>
            <a:r>
              <a:rPr lang="ko-KR" altLang="en-US" sz="3200" dirty="0"/>
              <a:t> 이슈 해결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84F58-FD7E-431A-840A-7ACCE4E2CA26}"/>
              </a:ext>
            </a:extLst>
          </p:cNvPr>
          <p:cNvSpPr txBox="1"/>
          <p:nvPr/>
        </p:nvSpPr>
        <p:spPr>
          <a:xfrm>
            <a:off x="164586" y="737603"/>
            <a:ext cx="948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사용자는 </a:t>
            </a:r>
            <a:r>
              <a:rPr lang="ko-KR" altLang="en-US" b="1" dirty="0"/>
              <a:t>지정된 포맷</a:t>
            </a:r>
            <a:r>
              <a:rPr lang="ko-KR" altLang="en-US" dirty="0"/>
              <a:t>으로 </a:t>
            </a:r>
            <a:r>
              <a:rPr lang="en-US" altLang="ko-KR" b="1" dirty="0" err="1"/>
              <a:t>test_scenario.json</a:t>
            </a:r>
            <a:r>
              <a:rPr lang="en-US" altLang="ko-KR" b="1" dirty="0"/>
              <a:t> </a:t>
            </a:r>
            <a:r>
              <a:rPr lang="ko-KR" altLang="en-US" b="1" dirty="0"/>
              <a:t>파일 작성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프로그램은 파일을 </a:t>
            </a:r>
            <a:r>
              <a:rPr lang="ko-KR" altLang="en-US" b="1" dirty="0"/>
              <a:t>해석</a:t>
            </a:r>
            <a:r>
              <a:rPr lang="en-US" altLang="ko-KR" b="1" dirty="0"/>
              <a:t>/</a:t>
            </a:r>
            <a:r>
              <a:rPr lang="ko-KR" altLang="en-US" b="1" dirty="0"/>
              <a:t>테스트 수행하는 것으로 테스트 작성마다 </a:t>
            </a:r>
            <a:r>
              <a:rPr lang="ko-KR" altLang="en-US" b="1" dirty="0" err="1"/>
              <a:t>재빌드</a:t>
            </a:r>
            <a:r>
              <a:rPr lang="ko-KR" altLang="en-US" b="1" dirty="0"/>
              <a:t> 방지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ABD000-A9AD-4072-89DE-D47B3741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86" y="1420956"/>
            <a:ext cx="3491581" cy="2422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25EC95-2915-4E94-A242-FDB944AC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7" y="1725782"/>
            <a:ext cx="6378493" cy="496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D22356-ECE1-40DD-A1F1-5F5F1F23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858" y="1420956"/>
            <a:ext cx="253005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TDD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27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Code Coverage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A8F705-B49E-4835-9D21-15CBA9BA7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31E10F-7F66-47A1-9BDC-25651E24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80" y="1089793"/>
            <a:ext cx="6137324" cy="55856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2AA1E4-BA23-4667-9DD2-0297A7B84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7"/>
          <a:stretch/>
        </p:blipFill>
        <p:spPr>
          <a:xfrm>
            <a:off x="0" y="1089793"/>
            <a:ext cx="5738327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B425-6C79-48FD-AE4F-80D01FD8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TDD </a:t>
            </a:r>
            <a:r>
              <a:rPr lang="ko-KR" altLang="en-US"/>
              <a:t>를 이용한 </a:t>
            </a:r>
            <a:r>
              <a:rPr lang="en-US" altLang="ko-KR"/>
              <a:t>Unit test </a:t>
            </a:r>
            <a:r>
              <a:rPr lang="ko-KR" altLang="en-US"/>
              <a:t>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E36CE-B184-49A3-BC86-99740344B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CC12A-985E-40D1-A0BB-A110CA546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60"/>
          <a:stretch/>
        </p:blipFill>
        <p:spPr bwMode="auto">
          <a:xfrm>
            <a:off x="380094" y="1071969"/>
            <a:ext cx="7250113" cy="345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63B0F8-22CD-44CA-AEB4-035ECC866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95"/>
          <a:stretch/>
        </p:blipFill>
        <p:spPr bwMode="auto">
          <a:xfrm>
            <a:off x="4335907" y="3265714"/>
            <a:ext cx="7250113" cy="34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92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Test Fixture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8BB44-3993-4288-BC5F-41A4D7A58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50"/>
          <a:stretch/>
        </p:blipFill>
        <p:spPr>
          <a:xfrm>
            <a:off x="605980" y="1120429"/>
            <a:ext cx="6129393" cy="5625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3DF210-F08B-4D57-A19C-C52C494C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01" y="1120429"/>
            <a:ext cx="52959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0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Mocking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78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Nand device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9FD13-7347-451E-BE34-6B3EA576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78C1EC-3475-4C01-AEF0-E5EE4AED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5419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833DD-0C82-48E7-A9C3-A09FA0BD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Nand device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4B24F-D965-4000-9177-67717AA9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0BB990-FE06-4EBA-981B-806E1C63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22769"/>
            <a:ext cx="5915025" cy="1781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5D305B-6568-483B-9575-6281FB15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55" y="1322769"/>
            <a:ext cx="4429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E275-E42D-455A-8319-2ABE16B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FileReader &amp; SSDDriver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7FD8-4163-4D82-A621-EA9E76DAD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1C801-5A48-4108-8C25-6129A2CF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77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E275-E42D-455A-8319-2ABE16B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SSDDriver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7FD8-4163-4D82-A621-EA9E76DA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55112"/>
            <a:ext cx="10515600" cy="4927686"/>
          </a:xfrm>
        </p:spPr>
        <p:txBody>
          <a:bodyPr/>
          <a:lstStyle/>
          <a:p>
            <a:r>
              <a:rPr lang="en-US" altLang="ko-KR"/>
              <a:t>SSD</a:t>
            </a:r>
            <a:r>
              <a:rPr lang="ko-KR" altLang="en-US"/>
              <a:t>에 직접 쓰는 동작과 </a:t>
            </a:r>
            <a:r>
              <a:rPr lang="en-US" altLang="ko-KR"/>
              <a:t>result.txt</a:t>
            </a:r>
            <a:r>
              <a:rPr lang="ko-KR" altLang="en-US"/>
              <a:t>를 직접 읽는 동작 </a:t>
            </a:r>
            <a:r>
              <a:rPr lang="en-US" altLang="ko-KR"/>
              <a:t>Mocking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F902FD-E8AE-4388-9084-44D3A2A10AA5}"/>
              </a:ext>
            </a:extLst>
          </p:cNvPr>
          <p:cNvGrpSpPr/>
          <p:nvPr/>
        </p:nvGrpSpPr>
        <p:grpSpPr>
          <a:xfrm>
            <a:off x="451508" y="1690915"/>
            <a:ext cx="10707395" cy="1253876"/>
            <a:chOff x="413405" y="748401"/>
            <a:chExt cx="10707395" cy="12538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81C5F3-889B-4DE2-898C-0B403A9370B7}"/>
                </a:ext>
              </a:extLst>
            </p:cNvPr>
            <p:cNvGrpSpPr/>
            <p:nvPr/>
          </p:nvGrpSpPr>
          <p:grpSpPr>
            <a:xfrm>
              <a:off x="413405" y="748401"/>
              <a:ext cx="5189670" cy="1253876"/>
              <a:chOff x="413405" y="748401"/>
              <a:chExt cx="5189670" cy="125387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877748C-0F5D-4EDB-BA5C-7205E78BC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3405" y="1164004"/>
                <a:ext cx="5189670" cy="83827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488BB-DF16-44BC-AF29-95B2422AA28E}"/>
                  </a:ext>
                </a:extLst>
              </p:cNvPr>
              <p:cNvSpPr txBox="1"/>
              <p:nvPr/>
            </p:nvSpPr>
            <p:spPr>
              <a:xfrm>
                <a:off x="41340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Product </a:t>
                </a:r>
                <a:r>
                  <a:rPr lang="ko-KR" altLang="en-US" dirty="0"/>
                  <a:t>코드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A0B90E9-7A0B-40CB-A6BA-F6A27DAD3F9D}"/>
                </a:ext>
              </a:extLst>
            </p:cNvPr>
            <p:cNvGrpSpPr/>
            <p:nvPr/>
          </p:nvGrpSpPr>
          <p:grpSpPr>
            <a:xfrm>
              <a:off x="7142815" y="748401"/>
              <a:ext cx="3977985" cy="1055738"/>
              <a:chOff x="7142815" y="748401"/>
              <a:chExt cx="3977985" cy="105573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5FE229C-214B-4B0E-B07B-B09B32F32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815" y="1164004"/>
                <a:ext cx="3977985" cy="64013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E7F667-CB16-4C67-8593-26E1747C36AE}"/>
                  </a:ext>
                </a:extLst>
              </p:cNvPr>
              <p:cNvSpPr txBox="1"/>
              <p:nvPr/>
            </p:nvSpPr>
            <p:spPr>
              <a:xfrm>
                <a:off x="714281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Mocking </a:t>
                </a:r>
                <a:r>
                  <a:rPr lang="ko-KR" altLang="en-US" dirty="0"/>
                  <a:t>코드</a:t>
                </a: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E5DB90-20F6-40FD-80ED-826CB06F0860}"/>
              </a:ext>
            </a:extLst>
          </p:cNvPr>
          <p:cNvGrpSpPr/>
          <p:nvPr/>
        </p:nvGrpSpPr>
        <p:grpSpPr>
          <a:xfrm>
            <a:off x="413405" y="3001015"/>
            <a:ext cx="10745498" cy="3810330"/>
            <a:chOff x="413405" y="2675979"/>
            <a:chExt cx="10745498" cy="381033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A21CB82-52D6-4615-A899-9072A97E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05" y="2675979"/>
              <a:ext cx="8329382" cy="381033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03B0E2-9206-48CC-9F9E-1F603F3E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2815" y="2778858"/>
              <a:ext cx="4016088" cy="3604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97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리팩토링을 통한 클린 코드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82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전후 결과 비교 </a:t>
            </a:r>
            <a:r>
              <a:rPr lang="en-US" altLang="ko-KR"/>
              <a:t>– </a:t>
            </a:r>
            <a:r>
              <a:rPr lang="ko-KR" altLang="en-US"/>
              <a:t>테스트 케이스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B29000-2A24-46F0-B11A-779E559C8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4"/>
          <a:stretch/>
        </p:blipFill>
        <p:spPr bwMode="auto">
          <a:xfrm>
            <a:off x="234103" y="1117361"/>
            <a:ext cx="7238528" cy="49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0C54589-023C-4663-ACF7-5708D5E1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78" y="4041683"/>
            <a:ext cx="2660925" cy="255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7960C1-91C5-4EBC-B58A-FA93AE657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6" t="3328" r="586" b="34275"/>
          <a:stretch/>
        </p:blipFill>
        <p:spPr bwMode="auto">
          <a:xfrm>
            <a:off x="7571642" y="1117100"/>
            <a:ext cx="4014378" cy="312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6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소감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35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 algn="l">
              <a:buNone/>
            </a:pP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“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다양한 개발 방법을 직접 접해봐서 좋았습니다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마지막에 추가 요구 사항을 빠르게 반영하면서 현업의 기운을 느꼈습니다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팀원분들 모두 고생하셨습니다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!”</a:t>
            </a:r>
          </a:p>
          <a:p>
            <a:pPr marL="114300" indent="0" algn="l">
              <a:buNone/>
            </a:pP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  <a:r>
              <a:rPr lang="ko-KR" altLang="en-US" sz="2600" b="0" i="0">
                <a:effectLst/>
                <a:latin typeface="gg sans"/>
              </a:rPr>
              <a:t> </a:t>
            </a:r>
            <a:r>
              <a:rPr lang="en-US" altLang="ko-KR" sz="2600" b="0" i="0">
                <a:effectLst/>
                <a:latin typeface="gg sans"/>
              </a:rPr>
              <a:t>3,4</a:t>
            </a:r>
            <a:r>
              <a:rPr lang="ko-KR" altLang="en-US" sz="2600" b="0" i="0">
                <a:effectLst/>
                <a:latin typeface="gg sans"/>
              </a:rPr>
              <a:t>일차에 기능개발 급급하느라 </a:t>
            </a:r>
            <a:r>
              <a:rPr lang="en-US" altLang="ko-KR" sz="2600" b="0" i="0">
                <a:effectLst/>
                <a:latin typeface="gg sans"/>
              </a:rPr>
              <a:t>TDD</a:t>
            </a:r>
            <a:r>
              <a:rPr lang="ko-KR" altLang="en-US" sz="2600" b="0" i="0">
                <a:effectLst/>
                <a:latin typeface="gg sans"/>
              </a:rPr>
              <a:t>를 못하니까 </a:t>
            </a:r>
            <a:r>
              <a:rPr lang="en-US" altLang="ko-KR" sz="2600" b="0" i="0">
                <a:effectLst/>
                <a:latin typeface="gg sans"/>
              </a:rPr>
              <a:t>'</a:t>
            </a:r>
            <a:r>
              <a:rPr lang="ko-KR" altLang="en-US" sz="2600" b="0" i="0">
                <a:effectLst/>
                <a:latin typeface="gg sans"/>
              </a:rPr>
              <a:t>오늘은 내가 스파게티 요리사</a:t>
            </a:r>
            <a:r>
              <a:rPr lang="en-US" altLang="ko-KR" sz="2600" b="0" i="0">
                <a:effectLst/>
                <a:latin typeface="gg sans"/>
              </a:rPr>
              <a:t>~!'</a:t>
            </a:r>
            <a:r>
              <a:rPr lang="ko-KR" altLang="en-US" sz="2600" b="0" i="0">
                <a:effectLst/>
                <a:latin typeface="gg sans"/>
              </a:rPr>
              <a:t>가 되어리네요</a:t>
            </a:r>
            <a:r>
              <a:rPr lang="en-US" altLang="ko-KR" sz="2600" b="0" i="0">
                <a:effectLst/>
                <a:latin typeface="gg sans"/>
              </a:rPr>
              <a:t>.. TDD </a:t>
            </a:r>
            <a:r>
              <a:rPr lang="ko-KR" altLang="en-US" sz="2600" b="0" i="0">
                <a:effectLst/>
                <a:latin typeface="gg sans"/>
              </a:rPr>
              <a:t>꼭 명심하겠습니다</a:t>
            </a:r>
            <a:r>
              <a:rPr lang="en-US" altLang="ko-KR" sz="2600" b="0" i="0">
                <a:effectLst/>
                <a:latin typeface="gg sans"/>
              </a:rPr>
              <a:t>~! </a:t>
            </a:r>
            <a:r>
              <a:rPr lang="ko-KR" altLang="en-US" sz="2600" b="0" i="0">
                <a:effectLst/>
                <a:latin typeface="gg sans"/>
              </a:rPr>
              <a:t>로버트 </a:t>
            </a:r>
            <a:r>
              <a:rPr lang="en-US" altLang="ko-KR" sz="2600" b="0" i="0">
                <a:effectLst/>
                <a:latin typeface="gg sans"/>
              </a:rPr>
              <a:t>C </a:t>
            </a:r>
            <a:r>
              <a:rPr lang="ko-KR" altLang="en-US" sz="2600" b="0" i="0">
                <a:effectLst/>
                <a:latin typeface="gg sans"/>
              </a:rPr>
              <a:t>마틴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마틴 파울러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데이비드 하이네마이어 핸슨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팀 아메리카노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렛츠고</a:t>
            </a:r>
            <a:r>
              <a:rPr lang="en-US" altLang="ko-KR" sz="2600" b="0" i="0">
                <a:effectLst/>
                <a:latin typeface="gg sans"/>
              </a:rPr>
              <a:t>!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</a:p>
          <a:p>
            <a:pPr marL="114300" indent="0" algn="l">
              <a:buNone/>
            </a:pPr>
            <a:endParaRPr lang="en-US" altLang="ko-KR" sz="2600">
              <a:solidFill>
                <a:srgbClr val="1F2328"/>
              </a:solidFill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ko-KR" altLang="en-US" sz="2600" b="0" i="0">
                <a:solidFill>
                  <a:srgbClr val="1F2328"/>
                </a:solidFill>
                <a:effectLst/>
                <a:latin typeface="-apple-system"/>
              </a:rPr>
              <a:t>코드리뷰를 위한 새로운 기술들을 알아가는 유익한 시간이었고 팀원들과 한가지 목표로 달려가는 실습도 재미난 경험이었습니다 🙂  현업과제도 모두 화이팅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!!”</a:t>
            </a: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231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en-US" altLang="ko-KR" b="0" i="0">
                <a:effectLst/>
                <a:latin typeface="gg sans"/>
              </a:rPr>
              <a:t>TDD</a:t>
            </a:r>
            <a:r>
              <a:rPr lang="ko-KR" altLang="en-US" b="0" i="0">
                <a:effectLst/>
                <a:latin typeface="gg sans"/>
              </a:rPr>
              <a:t>를 이용한 개발 방법을 학습하고</a:t>
            </a:r>
            <a:r>
              <a:rPr lang="en-US" altLang="ko-KR" b="0" i="0">
                <a:effectLst/>
                <a:latin typeface="gg sans"/>
              </a:rPr>
              <a:t>, </a:t>
            </a:r>
            <a:r>
              <a:rPr lang="ko-KR" altLang="en-US" b="0" i="0">
                <a:effectLst/>
                <a:latin typeface="gg sans"/>
              </a:rPr>
              <a:t>배운 내용을 팀원들과 실습을 통해서 적용해 본 유익한 시간이었습니다</a:t>
            </a:r>
            <a:r>
              <a:rPr lang="en-US" altLang="ko-KR" b="0" i="0">
                <a:effectLst/>
                <a:latin typeface="gg sans"/>
              </a:rPr>
              <a:t>. 3</a:t>
            </a:r>
            <a:r>
              <a:rPr lang="ko-KR" altLang="en-US" b="0" i="0">
                <a:effectLst/>
                <a:latin typeface="gg sans"/>
              </a:rPr>
              <a:t>주가 어떻게 지나갔는지 모를 정도로 즐겁게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현업부서에 돌아가서 부서원들에게도 적극 추천하고 싶습니다</a:t>
            </a:r>
            <a:r>
              <a:rPr lang="en-US" altLang="ko-KR" b="0" i="0">
                <a:effectLst/>
                <a:latin typeface="gg sans"/>
              </a:rPr>
              <a:t>.</a:t>
            </a:r>
            <a:r>
              <a:rPr lang="en-US" altLang="ko-KR" b="1" i="0"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>
              <a:solidFill>
                <a:srgbClr val="1F2328"/>
              </a:solidFill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짧은 시간이었지만 뛰어난 팀원 분들과 함께 </a:t>
            </a:r>
            <a:r>
              <a:rPr lang="en-US" altLang="ko-KR" b="0" i="0">
                <a:effectLst/>
                <a:latin typeface="gg sans"/>
              </a:rPr>
              <a:t>project </a:t>
            </a:r>
            <a:r>
              <a:rPr lang="ko-KR" altLang="en-US" b="0" i="0">
                <a:effectLst/>
                <a:latin typeface="gg sans"/>
              </a:rPr>
              <a:t>하면서 많이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현업에 복귀해서도 교육 기간 동안 배운 것들을 잘 실천해봐야 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모두 고생 많으셨어요</a:t>
            </a:r>
            <a:r>
              <a:rPr lang="en-US" altLang="ko-KR" b="0" i="0">
                <a:effectLst/>
                <a:latin typeface="gg sans"/>
              </a:rPr>
              <a:t>!</a:t>
            </a: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 i="0">
              <a:solidFill>
                <a:srgbClr val="1F2328"/>
              </a:solidFill>
              <a:effectLst/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>
                <a:solidFill>
                  <a:srgbClr val="1F2328"/>
                </a:solidFill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현업에서 개발을 할 때 선 구현 후 검증을 하였는데</a:t>
            </a:r>
            <a:r>
              <a:rPr lang="en-US" altLang="ko-KR" b="0" i="0">
                <a:effectLst/>
                <a:latin typeface="gg sans"/>
              </a:rPr>
              <a:t>, TDD</a:t>
            </a:r>
            <a:r>
              <a:rPr lang="ko-KR" altLang="en-US" b="0" i="0">
                <a:effectLst/>
                <a:latin typeface="gg sans"/>
              </a:rPr>
              <a:t>로 </a:t>
            </a:r>
            <a:r>
              <a:rPr lang="en-US" altLang="ko-KR" b="0" i="0">
                <a:effectLst/>
                <a:latin typeface="gg sans"/>
              </a:rPr>
              <a:t>TC</a:t>
            </a:r>
            <a:r>
              <a:rPr lang="ko-KR" altLang="en-US" b="0" i="0">
                <a:effectLst/>
                <a:latin typeface="gg sans"/>
              </a:rPr>
              <a:t>를 먼저 갖춰두고 시작하니 길을 잃지 않고 개발을 할 수 있게 되네요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소규모 단기 프로젝트로 협업하면서 많이 배웠습니다</a:t>
            </a:r>
            <a:r>
              <a:rPr lang="en-US" altLang="ko-KR" b="0" i="0">
                <a:effectLst/>
                <a:latin typeface="gg sans"/>
              </a:rPr>
              <a:t>~ </a:t>
            </a:r>
            <a:r>
              <a:rPr lang="ko-KR" altLang="en-US" b="0" i="0">
                <a:effectLst/>
                <a:latin typeface="gg sans"/>
              </a:rPr>
              <a:t>현업에서 잘 써먹어볼게요</a:t>
            </a:r>
            <a:r>
              <a:rPr lang="en-US" altLang="ko-KR" b="0" i="0">
                <a:effectLst/>
                <a:latin typeface="gg sans"/>
              </a:rPr>
              <a:t>”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한 번의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PR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i="1">
                <a:solidFill>
                  <a:schemeClr val="bg2">
                    <a:lumMod val="75000"/>
                    <a:lumOff val="25000"/>
                  </a:schemeClr>
                </a:solidFill>
                <a:latin typeface="Inter"/>
              </a:rPr>
              <a:t>항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상 깨어있는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Code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를 만들자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/ HostInterface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Runner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–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1325-DE3A-46F7-A898-FD208EE0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활동 내역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F712-29FF-4A6A-80A5-AFFFC0FC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102</a:t>
            </a:r>
            <a:r>
              <a:rPr lang="ko-KR" altLang="en-US">
                <a:solidFill>
                  <a:srgbClr val="000000"/>
                </a:solidFill>
                <a:latin typeface="inherit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Merged</a:t>
            </a:r>
            <a:r>
              <a:rPr lang="ko-KR" altLang="en-US" b="0" i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PRs, 242 commits, </a:t>
            </a:r>
            <a:r>
              <a:rPr lang="en-US" altLang="ko-KR" b="0" i="0">
                <a:effectLst/>
                <a:latin typeface="gg sans"/>
              </a:rPr>
              <a:t>275 comments</a:t>
            </a:r>
            <a:endParaRPr lang="en-US" altLang="ko-KR" b="0" i="0">
              <a:solidFill>
                <a:srgbClr val="000000"/>
              </a:solidFill>
              <a:effectLst/>
              <a:latin typeface="inherit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4702F-0D03-4C12-B549-6524680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1958522"/>
            <a:ext cx="9227902" cy="46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D28F-A78D-4990-BDE1-D82E7C9C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활동 내역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BA2CF-25EC-4D6C-BBA8-E979342B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82" y="1316376"/>
            <a:ext cx="10515600" cy="49276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>
                <a:solidFill>
                  <a:srgbClr val="1F2328"/>
                </a:solidFill>
                <a:effectLst/>
                <a:latin typeface="-apple-system"/>
              </a:rPr>
              <a:t>코딩 컨벤션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인덴트</a:t>
            </a: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: Visual Studio 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기능이용</a:t>
            </a:r>
            <a:endParaRPr lang="en-US" altLang="ko-KR" sz="2000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if, if else, else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의 괄호는 한 줄로 쓰고</a:t>
            </a: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생략 가능하더라도 사용</a:t>
            </a:r>
            <a:endParaRPr lang="en-US" altLang="ko-KR" sz="2000" b="0" i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ko-KR" sz="2400"/>
              <a:t>Branch Naming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main: </a:t>
            </a:r>
            <a:r>
              <a:rPr lang="ko-KR" altLang="en-US" sz="2000"/>
              <a:t>최종 배포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feature/ssd: SSD </a:t>
            </a:r>
            <a:r>
              <a:rPr lang="ko-KR" altLang="en-US" sz="2000"/>
              <a:t>개발용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feature/test_shell: Test Shell </a:t>
            </a:r>
            <a:r>
              <a:rPr lang="ko-KR" altLang="en-US" sz="2000"/>
              <a:t>개발용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/>
              <a:t>기능 개발 </a:t>
            </a:r>
            <a:r>
              <a:rPr lang="en-US" altLang="ko-KR" sz="2000"/>
              <a:t>Branch Naming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/>
              <a:t>feature/ssd_xxxx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/>
              <a:t>feature/shell_xxx</a:t>
            </a:r>
            <a:endParaRPr lang="en-US" altLang="ko-KR" sz="1800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>
              <a:solidFill>
                <a:srgbClr val="1F2328"/>
              </a:solidFill>
              <a:latin typeface="-apple-system"/>
            </a:endParaRPr>
          </a:p>
          <a:p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5EF5E-0982-434F-A40B-E7450635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92" y="4344341"/>
            <a:ext cx="8394246" cy="24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기능 구현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022C-6A61-44A4-9DE3-D3806613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기능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4B896-F219-45B6-AAC1-D08B69E5A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SSD driver </a:t>
            </a:r>
            <a:r>
              <a:rPr lang="ko-KR" altLang="en-US"/>
              <a:t>및 </a:t>
            </a:r>
            <a:r>
              <a:rPr lang="en-US" altLang="ko-KR"/>
              <a:t>Test shell </a:t>
            </a:r>
            <a:r>
              <a:rPr lang="ko-KR" altLang="en-US"/>
              <a:t>제작</a:t>
            </a:r>
            <a:endParaRPr lang="en-US" altLang="ko-KR"/>
          </a:p>
          <a:p>
            <a:r>
              <a:rPr lang="ko-KR" altLang="en-US"/>
              <a:t>기본 기능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write/read/exit/help/fullwrite/fullread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testapp1/testapp2</a:t>
            </a:r>
          </a:p>
          <a:p>
            <a:r>
              <a:rPr lang="ko-KR" altLang="en-US"/>
              <a:t>추가 기능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erase/erase_range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Commandbuffer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b="0" i="0">
                <a:effectLst/>
                <a:latin typeface="inherit"/>
              </a:rPr>
              <a:t>Flush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b="0" i="0">
                <a:effectLst/>
                <a:latin typeface="inherit"/>
              </a:rPr>
              <a:t>Ignore Write </a:t>
            </a:r>
            <a:r>
              <a:rPr lang="ko-KR" altLang="en-US" b="0" i="0">
                <a:effectLst/>
                <a:latin typeface="inherit"/>
              </a:rPr>
              <a:t>알고리즘 </a:t>
            </a:r>
            <a:r>
              <a:rPr lang="en-US" altLang="ko-KR" b="0" i="0">
                <a:effectLst/>
                <a:latin typeface="inherit"/>
              </a:rPr>
              <a:t>1 &amp; 2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b="0" i="0">
                <a:effectLst/>
                <a:latin typeface="inherit"/>
              </a:rPr>
              <a:t>Merge Erase </a:t>
            </a:r>
            <a:r>
              <a:rPr lang="ko-KR" altLang="en-US" b="0" i="0">
                <a:effectLst/>
                <a:latin typeface="inherit"/>
              </a:rPr>
              <a:t>알고리즘</a:t>
            </a:r>
            <a:endParaRPr lang="en-US" altLang="ko-KR" b="0" i="0">
              <a:effectLst/>
              <a:latin typeface="inherit"/>
            </a:endParaRP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b="0" i="0">
                <a:effectLst/>
                <a:latin typeface="inherit"/>
              </a:rPr>
              <a:t>Narrow Range of Erase </a:t>
            </a:r>
            <a:r>
              <a:rPr lang="ko-KR" altLang="en-US" b="0" i="0">
                <a:effectLst/>
                <a:latin typeface="inherit"/>
              </a:rPr>
              <a:t>알고리즘</a:t>
            </a:r>
            <a:endParaRPr lang="en-US" altLang="ko-KR" b="0" i="0">
              <a:effectLst/>
              <a:latin typeface="inherit"/>
            </a:endParaRP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b="0" i="0">
                <a:effectLst/>
                <a:latin typeface="inherit"/>
              </a:rPr>
              <a:t>Fast Read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Logger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Runner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재빌드 이슈 해결한 시나리오 테스트</a:t>
            </a:r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0ABFC-5E6E-4930-AA8B-BA5597B5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77" y="1091682"/>
            <a:ext cx="5270672" cy="55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2D88-CE40-4813-987A-ECB032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(Virtual SSD)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6F2CEE-21B9-464D-A402-C0AA2B0E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2" y="1498322"/>
            <a:ext cx="11304652" cy="48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6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(Test Shell &amp; Logger)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5B20F4-A966-4742-BC3C-CC96B37C2342}"/>
              </a:ext>
            </a:extLst>
          </p:cNvPr>
          <p:cNvGrpSpPr/>
          <p:nvPr/>
        </p:nvGrpSpPr>
        <p:grpSpPr>
          <a:xfrm>
            <a:off x="1717029" y="1179875"/>
            <a:ext cx="8764162" cy="5402835"/>
            <a:chOff x="1333570" y="1278195"/>
            <a:chExt cx="8764162" cy="540283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2F6B0CD-E31E-4F53-97F6-EE6DF45B6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859" y="1356852"/>
              <a:ext cx="7655932" cy="5324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8CACDFB-3CC1-41ED-93D8-B0DEE23C8D41}"/>
                </a:ext>
              </a:extLst>
            </p:cNvPr>
            <p:cNvSpPr/>
            <p:nvPr/>
          </p:nvSpPr>
          <p:spPr>
            <a:xfrm>
              <a:off x="2231918" y="4941560"/>
              <a:ext cx="2005785" cy="173946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C9FC3-0E03-4921-A18C-8FC0E607407A}"/>
                </a:ext>
              </a:extLst>
            </p:cNvPr>
            <p:cNvSpPr txBox="1"/>
            <p:nvPr/>
          </p:nvSpPr>
          <p:spPr>
            <a:xfrm>
              <a:off x="1333570" y="4604287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SingleTone</a:t>
              </a:r>
              <a:r>
                <a:rPr lang="en-US" altLang="ko-KR" b="1" dirty="0">
                  <a:solidFill>
                    <a:srgbClr val="FF0000"/>
                  </a:solidFill>
                </a:rPr>
                <a:t> Pattern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9694DF8-9174-4CBC-A83F-0B4B2AEFED88}"/>
                </a:ext>
              </a:extLst>
            </p:cNvPr>
            <p:cNvSpPr/>
            <p:nvPr/>
          </p:nvSpPr>
          <p:spPr>
            <a:xfrm>
              <a:off x="8013293" y="1278195"/>
              <a:ext cx="2084439" cy="300866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29BDAB-A96B-497E-93EA-8647D91E4AB5}"/>
                </a:ext>
              </a:extLst>
            </p:cNvPr>
            <p:cNvSpPr txBox="1"/>
            <p:nvPr/>
          </p:nvSpPr>
          <p:spPr>
            <a:xfrm>
              <a:off x="8148052" y="4361909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SingleTone</a:t>
              </a:r>
              <a:r>
                <a:rPr lang="en-US" altLang="ko-KR" b="1" dirty="0">
                  <a:solidFill>
                    <a:srgbClr val="FF0000"/>
                  </a:solidFill>
                </a:rPr>
                <a:t> Pattern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95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571</Words>
  <Application>Microsoft Office PowerPoint</Application>
  <PresentationFormat>와이드스크린</PresentationFormat>
  <Paragraphs>89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-apple-system</vt:lpstr>
      <vt:lpstr>gg sans</vt:lpstr>
      <vt:lpstr>inherit</vt:lpstr>
      <vt:lpstr>Inter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Team Americano</vt:lpstr>
      <vt:lpstr>활동 내역</vt:lpstr>
      <vt:lpstr>활동 내역</vt:lpstr>
      <vt:lpstr>PowerPoint 프레젠테이션</vt:lpstr>
      <vt:lpstr>기능 소개</vt:lpstr>
      <vt:lpstr>Class Diagram (Virtual SSD)</vt:lpstr>
      <vt:lpstr>Class Diagram (Test Shell &amp; Logger)</vt:lpstr>
      <vt:lpstr>Factory Method Pattern + Command Pattern</vt:lpstr>
      <vt:lpstr>Singletone - Logger</vt:lpstr>
      <vt:lpstr>Singletone – Scenario Parser</vt:lpstr>
      <vt:lpstr>PowerPoint 프레젠테이션</vt:lpstr>
      <vt:lpstr>PowerPoint 프레젠테이션</vt:lpstr>
      <vt:lpstr>Code Coverage</vt:lpstr>
      <vt:lpstr>TDD 를 이용한 Unit test 활용</vt:lpstr>
      <vt:lpstr>Test Fixture</vt:lpstr>
      <vt:lpstr>PowerPoint 프레젠테이션</vt:lpstr>
      <vt:lpstr>Nand device</vt:lpstr>
      <vt:lpstr>Nand device</vt:lpstr>
      <vt:lpstr>FileReader &amp; SSDDriver</vt:lpstr>
      <vt:lpstr>SSDDriver</vt:lpstr>
      <vt:lpstr>PowerPoint 프레젠테이션</vt:lpstr>
      <vt:lpstr>전후 결과 비교 – 테스트 케이스</vt:lpstr>
      <vt:lpstr>PowerPoint 프레젠테이션</vt:lpstr>
      <vt:lpstr>소감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99</cp:revision>
  <dcterms:created xsi:type="dcterms:W3CDTF">2024-04-15T01:50:35Z</dcterms:created>
  <dcterms:modified xsi:type="dcterms:W3CDTF">2024-07-12T01:43:24Z</dcterms:modified>
</cp:coreProperties>
</file>