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2"/>
  </p:notesMasterIdLst>
  <p:sldIdLst>
    <p:sldId id="256" r:id="rId4"/>
    <p:sldId id="257" r:id="rId5"/>
    <p:sldId id="260" r:id="rId6"/>
    <p:sldId id="280" r:id="rId7"/>
    <p:sldId id="259" r:id="rId8"/>
    <p:sldId id="258" r:id="rId9"/>
    <p:sldId id="281" r:id="rId10"/>
    <p:sldId id="279" r:id="rId11"/>
  </p:sldIdLst>
  <p:sldSz cx="10969625" cy="6170613"/>
  <p:notesSz cx="6858000" cy="9144000"/>
  <p:custDataLst>
    <p:tags r:id="rId1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1B1B1B"/>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9" autoAdjust="0"/>
    <p:restoredTop sz="94660"/>
  </p:normalViewPr>
  <p:slideViewPr>
    <p:cSldViewPr snapToGrid="0">
      <p:cViewPr varScale="1">
        <p:scale>
          <a:sx n="128" d="100"/>
          <a:sy n="128" d="100"/>
        </p:scale>
        <p:origin x="84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21.04.2022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7" y="3"/>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599"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1"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1"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1"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1"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1"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1"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1" y="3445202"/>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599"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2"/>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599" y="3445202"/>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1"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1"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1"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1" y="3445202"/>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1" y="3445202"/>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1" y="3445202"/>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1"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199" y="1296000"/>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199" y="3445202"/>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2"/>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2"/>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199" y="1296000"/>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199" y="3445201"/>
            <a:ext cx="2516401"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3"/>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70" y="3"/>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3"/>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sp>
        <p:nvSpPr>
          <p:cNvPr id="6" name="Text Placeholder 5"/>
          <p:cNvSpPr>
            <a:spLocks noGrp="1"/>
          </p:cNvSpPr>
          <p:nvPr>
            <p:ph type="body" sz="quarter" idx="1" hasCustomPrompt="1"/>
          </p:nvPr>
        </p:nvSpPr>
        <p:spPr>
          <a:xfrm>
            <a:off x="259201" y="1296000"/>
            <a:ext cx="10450800" cy="4168800"/>
          </a:xfrm>
        </p:spPr>
        <p:txBody>
          <a:bodyPr/>
          <a:lstStyle>
            <a:lvl1pPr marL="251978" indent="-251978">
              <a:lnSpc>
                <a:spcPct val="107000"/>
              </a:lnSpc>
              <a:buFont typeface="+mj-lt"/>
              <a:buAutoNum type="arabicPeriod"/>
              <a:defRPr/>
            </a:lvl1pPr>
            <a:lvl2pPr marL="507554" indent="-273575">
              <a:lnSpc>
                <a:spcPct val="103000"/>
              </a:lnSpc>
              <a:buFont typeface="+mj-lt"/>
              <a:buAutoNum type="arabicPeriod"/>
              <a:defRPr/>
            </a:lvl2pPr>
            <a:lvl3pPr marL="730733" indent="-205181">
              <a:lnSpc>
                <a:spcPct val="102000"/>
              </a:lnSpc>
              <a:buFont typeface="+mj-lt"/>
              <a:buAutoNum type="arabicPeriod"/>
              <a:defRPr/>
            </a:lvl3pPr>
            <a:lvl4pPr marL="932315" indent="-183583">
              <a:lnSpc>
                <a:spcPct val="107000"/>
              </a:lnSpc>
              <a:buFont typeface="+mj-lt"/>
              <a:buAutoNum type="arabicPeriod"/>
              <a:defRPr/>
            </a:lvl4pPr>
            <a:lvl5pPr marL="932315" indent="-183583">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9"/>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1" y="259200"/>
            <a:ext cx="10450800" cy="777600"/>
          </a:xfrm>
          <a:prstGeom prst="rect">
            <a:avLst/>
          </a:prstGeom>
          <a:noFill/>
        </p:spPr>
        <p:txBody>
          <a:bodyPr wrap="square" lIns="0" tIns="0" rIns="0" bIns="0" rtlCol="0">
            <a:noAutofit/>
          </a:bodyPr>
          <a:lstStyle/>
          <a:p>
            <a:pPr marR="0" defTabSz="914384" eaLnBrk="1" fontAlgn="auto" latinLnBrk="0" hangingPunct="1">
              <a:lnSpc>
                <a:spcPct val="89000"/>
              </a:lnSpc>
              <a:spcBef>
                <a:spcPts val="0"/>
              </a:spcBef>
              <a:spcAft>
                <a:spcPts val="0"/>
              </a:spcAft>
              <a:buClrTx/>
              <a:buSzTx/>
              <a:buFontTx/>
              <a:buNone/>
              <a:tabLst/>
            </a:pPr>
            <a:r>
              <a:rPr kumimoji="0" lang="en-US" sz="5400" b="0" i="0" u="none" strike="noStrike" kern="1200" cap="none" spc="0" normalizeH="0" baseline="0" noProof="1">
                <a:ln>
                  <a:noFill/>
                </a:ln>
                <a:solidFill>
                  <a:schemeClr val="accent5">
                    <a:lumMod val="20000"/>
                    <a:lumOff val="80000"/>
                  </a:schemeClr>
                </a:solidFill>
                <a:effectLst/>
                <a:uLnTx/>
                <a:uFillTx/>
              </a:rPr>
              <a:t>AGENDA</a:t>
            </a:r>
            <a:endParaRPr kumimoji="0" lang="en-US" sz="2800" b="0" i="0" u="none" strike="noStrike" kern="1200" cap="none" spc="0" normalizeH="0" baseline="0" noProof="1">
              <a:ln>
                <a:noFill/>
              </a:ln>
              <a:solidFill>
                <a:schemeClr val="accent5">
                  <a:lumMod val="20000"/>
                  <a:lumOff val="80000"/>
                </a:schemeClr>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1"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1" y="259200"/>
            <a:ext cx="10450800" cy="388800"/>
          </a:xfrm>
        </p:spPr>
        <p:txBody>
          <a:bodyPr/>
          <a:lstStyle>
            <a:lvl1pPr marL="0" indent="0">
              <a:lnSpc>
                <a:spcPct val="89000"/>
              </a:lnSpc>
              <a:spcBef>
                <a:spcPts val="0"/>
              </a:spcBef>
              <a:buNone/>
              <a:defRPr sz="2800" kern="0" baseline="0">
                <a:solidFill>
                  <a:schemeClr val="tx1"/>
                </a:solidFill>
              </a:defRPr>
            </a:lvl1pPr>
            <a:lvl2pPr marL="233979" indent="0">
              <a:buNone/>
              <a:defRPr sz="2800"/>
            </a:lvl2pPr>
            <a:lvl3pPr marL="525552" indent="0">
              <a:buNone/>
              <a:defRPr sz="2800"/>
            </a:lvl3pPr>
            <a:lvl4pPr marL="748732" indent="0">
              <a:buNone/>
              <a:defRPr sz="2800"/>
            </a:lvl4pPr>
            <a:lvl5pPr marL="748732"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1"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4"/>
            <a:ext cx="135937"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2"/>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1"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1"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1"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1" y="5643881"/>
            <a:ext cx="9152890" cy="107950"/>
          </a:xfrm>
          <a:prstGeom prst="rect">
            <a:avLst/>
          </a:prstGeom>
          <a:noFill/>
        </p:spPr>
        <p:txBody>
          <a:bodyPr wrap="square" lIns="0" tIns="0" rIns="0" bIns="0" rtlCol="0">
            <a:noAutofit/>
          </a:bodyPr>
          <a:lstStyle/>
          <a:p>
            <a:pPr marL="0" marR="0" lvl="0" indent="0" algn="l" defTabSz="914384"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a:t>
            </a:r>
            <a:r>
              <a:rPr lang="en-US" sz="600" kern="0" baseline="0" noProof="1">
                <a:solidFill>
                  <a:schemeClr val="bg1">
                    <a:lumMod val="85000"/>
                  </a:schemeClr>
                </a:solidFill>
                <a:latin typeface="+mn-lt"/>
              </a:rPr>
              <a:t>|</a:t>
            </a:r>
            <a:r>
              <a:rPr lang="en-US" sz="600" kern="0" baseline="0" noProof="1">
                <a:solidFill>
                  <a:schemeClr val="tx1"/>
                </a:solidFill>
                <a:latin typeface="+mn-lt"/>
              </a:rPr>
              <a:t> </a:t>
            </a:r>
            <a:r>
              <a:rPr lang="en-US" sz="600" kern="0" baseline="0" noProof="1">
                <a:solidFill>
                  <a:schemeClr val="bg1">
                    <a:lumMod val="85000"/>
                  </a:schemeClr>
                </a:solidFill>
                <a:latin typeface="+mn-lt"/>
              </a:rPr>
              <a:t>Nguyen Thanh Cong | RBVH/EDA23 | 2020-07-28</a:t>
            </a:r>
          </a:p>
          <a:p>
            <a:pPr marR="0" defTabSz="914384"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1"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1"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384"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17"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78" indent="-251978" algn="l" defTabSz="914317" rtl="0" eaLnBrk="1" latinLnBrk="0" hangingPunct="1">
        <a:lnSpc>
          <a:spcPct val="107000"/>
        </a:lnSpc>
        <a:spcBef>
          <a:spcPts val="499"/>
        </a:spcBef>
        <a:buFont typeface="Wingdings 3" panose="05040102010807070707" pitchFamily="18" charset="2"/>
        <a:buChar char=""/>
        <a:defRPr sz="1800" kern="1200">
          <a:solidFill>
            <a:schemeClr val="tx1"/>
          </a:solidFill>
          <a:latin typeface="+mn-lt"/>
          <a:ea typeface="+mn-ea"/>
          <a:cs typeface="+mn-cs"/>
        </a:defRPr>
      </a:lvl1pPr>
      <a:lvl2pPr marL="507554" indent="-273575" algn="l" defTabSz="914317" rtl="0" eaLnBrk="1" latinLnBrk="0" hangingPunct="1">
        <a:lnSpc>
          <a:spcPct val="103000"/>
        </a:lnSpc>
        <a:spcBef>
          <a:spcPts val="499"/>
        </a:spcBef>
        <a:buFont typeface="Wingdings 3" panose="05040102010807070707" pitchFamily="18" charset="2"/>
        <a:buChar char=""/>
        <a:defRPr sz="1600" kern="1200">
          <a:solidFill>
            <a:schemeClr val="tx1"/>
          </a:solidFill>
          <a:latin typeface="+mn-lt"/>
          <a:ea typeface="+mn-ea"/>
          <a:cs typeface="+mn-cs"/>
        </a:defRPr>
      </a:lvl2pPr>
      <a:lvl3pPr marL="730733" indent="-205181" algn="l" defTabSz="914317" rtl="0" eaLnBrk="1" latinLnBrk="0" hangingPunct="1">
        <a:lnSpc>
          <a:spcPct val="102000"/>
        </a:lnSpc>
        <a:spcBef>
          <a:spcPts val="499"/>
        </a:spcBef>
        <a:buFont typeface="Bosch Office Sans" pitchFamily="2" charset="0"/>
        <a:buChar char="‒"/>
        <a:defRPr sz="1400" kern="1200">
          <a:solidFill>
            <a:schemeClr val="tx1"/>
          </a:solidFill>
          <a:latin typeface="+mn-lt"/>
          <a:ea typeface="+mn-ea"/>
          <a:cs typeface="+mn-cs"/>
        </a:defRPr>
      </a:lvl3pPr>
      <a:lvl4pPr marL="932315" indent="-183583" algn="l" defTabSz="914317" rtl="0" eaLnBrk="1" latinLnBrk="0" hangingPunct="1">
        <a:lnSpc>
          <a:spcPct val="103000"/>
        </a:lnSpc>
        <a:spcBef>
          <a:spcPts val="499"/>
        </a:spcBef>
        <a:buFont typeface="Bosch Office Sans" pitchFamily="2" charset="0"/>
        <a:buChar char="‒"/>
        <a:defRPr sz="1300" kern="1200">
          <a:solidFill>
            <a:schemeClr val="tx1"/>
          </a:solidFill>
          <a:latin typeface="+mn-lt"/>
          <a:ea typeface="+mn-ea"/>
          <a:cs typeface="+mn-cs"/>
        </a:defRPr>
      </a:lvl4pPr>
      <a:lvl5pPr marL="932315" indent="-183583" algn="l" defTabSz="914317" rtl="0" eaLnBrk="1" latinLnBrk="0" hangingPunct="1">
        <a:lnSpc>
          <a:spcPct val="103000"/>
        </a:lnSpc>
        <a:spcBef>
          <a:spcPts val="499"/>
        </a:spcBef>
        <a:buFont typeface="Bosch Office Sans" pitchFamily="2" charset="0"/>
        <a:buChar char="‒"/>
        <a:defRPr sz="1300" kern="1200">
          <a:solidFill>
            <a:schemeClr val="tx1"/>
          </a:solidFill>
          <a:latin typeface="+mn-lt"/>
          <a:ea typeface="+mn-ea"/>
          <a:cs typeface="+mn-cs"/>
        </a:defRPr>
      </a:lvl5pPr>
      <a:lvl6pPr marL="932315" indent="-183583" algn="l" defTabSz="914317" rtl="0" eaLnBrk="1" latinLnBrk="0" hangingPunct="1">
        <a:lnSpc>
          <a:spcPct val="103000"/>
        </a:lnSpc>
        <a:spcBef>
          <a:spcPts val="499"/>
        </a:spcBef>
        <a:buFont typeface="Bosch Office Sans" pitchFamily="2" charset="0"/>
        <a:buChar char="‒"/>
        <a:defRPr sz="1300" kern="1200">
          <a:solidFill>
            <a:schemeClr val="tx1"/>
          </a:solidFill>
          <a:latin typeface="+mn-lt"/>
          <a:ea typeface="+mn-ea"/>
          <a:cs typeface="+mn-cs"/>
        </a:defRPr>
      </a:lvl6pPr>
      <a:lvl7pPr marL="932315" indent="-183583" algn="l" defTabSz="914317" rtl="0" eaLnBrk="1" latinLnBrk="0" hangingPunct="1">
        <a:lnSpc>
          <a:spcPct val="103000"/>
        </a:lnSpc>
        <a:spcBef>
          <a:spcPts val="499"/>
        </a:spcBef>
        <a:buFont typeface="Bosch Office Sans" pitchFamily="2" charset="0"/>
        <a:buChar char="‒"/>
        <a:defRPr sz="1300" kern="1200">
          <a:solidFill>
            <a:schemeClr val="tx1"/>
          </a:solidFill>
          <a:latin typeface="+mn-lt"/>
          <a:ea typeface="+mn-ea"/>
          <a:cs typeface="+mn-cs"/>
        </a:defRPr>
      </a:lvl7pPr>
      <a:lvl8pPr marL="932315" indent="-183583" algn="l" defTabSz="914317" rtl="0" eaLnBrk="1" latinLnBrk="0" hangingPunct="1">
        <a:lnSpc>
          <a:spcPct val="103000"/>
        </a:lnSpc>
        <a:spcBef>
          <a:spcPts val="499"/>
        </a:spcBef>
        <a:buFont typeface="Bosch Office Sans" pitchFamily="2" charset="0"/>
        <a:buChar char="‒"/>
        <a:defRPr sz="1300" kern="1200">
          <a:solidFill>
            <a:schemeClr val="tx1"/>
          </a:solidFill>
          <a:latin typeface="+mn-lt"/>
          <a:ea typeface="+mn-ea"/>
          <a:cs typeface="+mn-cs"/>
        </a:defRPr>
      </a:lvl8pPr>
      <a:lvl9pPr marL="932315" indent="-183583" algn="l" defTabSz="914317" rtl="0" eaLnBrk="1" latinLnBrk="0" hangingPunct="1">
        <a:lnSpc>
          <a:spcPct val="103000"/>
        </a:lnSpc>
        <a:spcBef>
          <a:spcPts val="499"/>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17" rtl="0" eaLnBrk="1" latinLnBrk="0" hangingPunct="1">
        <a:defRPr sz="1800" kern="1200">
          <a:solidFill>
            <a:schemeClr val="tx1"/>
          </a:solidFill>
          <a:latin typeface="+mn-lt"/>
          <a:ea typeface="+mn-ea"/>
          <a:cs typeface="+mn-cs"/>
        </a:defRPr>
      </a:lvl1pPr>
      <a:lvl2pPr marL="457158"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5" algn="l" defTabSz="914317" rtl="0" eaLnBrk="1" latinLnBrk="0" hangingPunct="1">
        <a:defRPr sz="1800" kern="1200">
          <a:solidFill>
            <a:schemeClr val="tx1"/>
          </a:solidFill>
          <a:latin typeface="+mn-lt"/>
          <a:ea typeface="+mn-ea"/>
          <a:cs typeface="+mn-cs"/>
        </a:defRPr>
      </a:lvl4pPr>
      <a:lvl5pPr marL="1828632" algn="l" defTabSz="914317" rtl="0" eaLnBrk="1" latinLnBrk="0" hangingPunct="1">
        <a:defRPr sz="1800" kern="1200">
          <a:solidFill>
            <a:schemeClr val="tx1"/>
          </a:solidFill>
          <a:latin typeface="+mn-lt"/>
          <a:ea typeface="+mn-ea"/>
          <a:cs typeface="+mn-cs"/>
        </a:defRPr>
      </a:lvl5pPr>
      <a:lvl6pPr marL="2285791" algn="l" defTabSz="914317" rtl="0" eaLnBrk="1" latinLnBrk="0" hangingPunct="1">
        <a:defRPr sz="1800" kern="1200">
          <a:solidFill>
            <a:schemeClr val="tx1"/>
          </a:solidFill>
          <a:latin typeface="+mn-lt"/>
          <a:ea typeface="+mn-ea"/>
          <a:cs typeface="+mn-cs"/>
        </a:defRPr>
      </a:lvl6pPr>
      <a:lvl7pPr marL="2742949" algn="l" defTabSz="914317" rtl="0" eaLnBrk="1" latinLnBrk="0" hangingPunct="1">
        <a:defRPr sz="1800" kern="1200">
          <a:solidFill>
            <a:schemeClr val="tx1"/>
          </a:solidFill>
          <a:latin typeface="+mn-lt"/>
          <a:ea typeface="+mn-ea"/>
          <a:cs typeface="+mn-cs"/>
        </a:defRPr>
      </a:lvl7pPr>
      <a:lvl8pPr marL="3200108" algn="l" defTabSz="914317" rtl="0" eaLnBrk="1" latinLnBrk="0" hangingPunct="1">
        <a:defRPr sz="1800" kern="1200">
          <a:solidFill>
            <a:schemeClr val="tx1"/>
          </a:solidFill>
          <a:latin typeface="+mn-lt"/>
          <a:ea typeface="+mn-ea"/>
          <a:cs typeface="+mn-cs"/>
        </a:defRPr>
      </a:lvl8pPr>
      <a:lvl9pPr marL="3657267" algn="l" defTabSz="9143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r>
              <a:rPr lang="de-DE"/>
              <a:t>DCOM TESTCASE</a:t>
            </a:r>
            <a:br>
              <a:rPr lang="de-DE"/>
            </a:br>
            <a:r>
              <a:rPr lang="de-DE"/>
              <a:t>GENERATION</a:t>
            </a:r>
            <a:br>
              <a:rPr lang="de-DE"/>
            </a:br>
            <a:r>
              <a:rPr lang="de-DE"/>
              <a:t>TOOL</a:t>
            </a:r>
            <a:br>
              <a:rPr lang="de-DE"/>
            </a:br>
            <a:endParaRPr lang="de-DE"/>
          </a:p>
        </p:txBody>
      </p:sp>
    </p:spTree>
    <p:extLst>
      <p:ext uri="{BB962C8B-B14F-4D97-AF65-F5344CB8AC3E}">
        <p14:creationId xmlns:p14="http://schemas.microsoft.com/office/powerpoint/2010/main" val="221978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3" name="Text Placeholder 2"/>
          <p:cNvSpPr>
            <a:spLocks noGrp="1"/>
          </p:cNvSpPr>
          <p:nvPr>
            <p:ph type="body" sz="quarter" idx="1"/>
          </p:nvPr>
        </p:nvSpPr>
        <p:spPr>
          <a:xfrm>
            <a:off x="964703" y="1255206"/>
            <a:ext cx="8674597" cy="4168800"/>
          </a:xfrm>
        </p:spPr>
        <p:txBody>
          <a:bodyPr/>
          <a:lstStyle/>
          <a:p>
            <a:r>
              <a:rPr lang="en-US" sz="1600">
                <a:solidFill>
                  <a:schemeClr val="bg1">
                    <a:lumMod val="75000"/>
                  </a:schemeClr>
                </a:solidFill>
              </a:rPr>
              <a:t>Introduction</a:t>
            </a:r>
          </a:p>
          <a:p>
            <a:r>
              <a:rPr lang="en-US" sz="1600">
                <a:solidFill>
                  <a:schemeClr val="bg1">
                    <a:lumMod val="75000"/>
                  </a:schemeClr>
                </a:solidFill>
              </a:rPr>
              <a:t>Schedule</a:t>
            </a:r>
          </a:p>
          <a:p>
            <a:r>
              <a:rPr lang="en-US" sz="1600">
                <a:solidFill>
                  <a:schemeClr val="bg1">
                    <a:lumMod val="75000"/>
                  </a:schemeClr>
                </a:solidFill>
              </a:rPr>
              <a:t>Platform</a:t>
            </a:r>
          </a:p>
          <a:p>
            <a:r>
              <a:rPr lang="en-US" sz="1600">
                <a:solidFill>
                  <a:schemeClr val="bg1">
                    <a:lumMod val="75000"/>
                  </a:schemeClr>
                </a:solidFill>
              </a:rPr>
              <a:t>Tool Architecture</a:t>
            </a:r>
          </a:p>
          <a:p>
            <a:r>
              <a:rPr lang="en-US" sz="1600">
                <a:solidFill>
                  <a:schemeClr val="bg1">
                    <a:lumMod val="75000"/>
                  </a:schemeClr>
                </a:solidFill>
              </a:rPr>
              <a:t>Software Structure</a:t>
            </a:r>
          </a:p>
          <a:p>
            <a:pPr marL="0" indent="0">
              <a:buNone/>
            </a:pPr>
            <a:endParaRPr lang="en-US" sz="1200">
              <a:solidFill>
                <a:srgbClr val="00B050"/>
              </a:solidFill>
            </a:endParaRPr>
          </a:p>
          <a:p>
            <a:pPr marL="519724" lvl="1" indent="-285745">
              <a:buFont typeface="Wingdings" panose="05000000000000000000" pitchFamily="2" charset="2"/>
              <a:buChar char="§"/>
            </a:pPr>
            <a:endParaRPr lang="en-US" sz="1400">
              <a:solidFill>
                <a:srgbClr val="00B050"/>
              </a:solidFill>
            </a:endParaRPr>
          </a:p>
          <a:p>
            <a:pPr marL="519724" lvl="1" indent="-285745">
              <a:buFont typeface="Wingdings" panose="05000000000000000000" pitchFamily="2" charset="2"/>
              <a:buChar char="§"/>
            </a:pPr>
            <a:endParaRPr lang="en-US" sz="1400">
              <a:solidFill>
                <a:srgbClr val="00B050"/>
              </a:solidFill>
            </a:endParaRPr>
          </a:p>
          <a:p>
            <a:pPr marL="519724" lvl="1" indent="-285745">
              <a:buFont typeface="Wingdings" panose="05000000000000000000" pitchFamily="2" charset="2"/>
              <a:buChar char="§"/>
            </a:pPr>
            <a:endParaRPr lang="en-US" sz="1400">
              <a:solidFill>
                <a:srgbClr val="00B050"/>
              </a:solidFill>
            </a:endParaRPr>
          </a:p>
          <a:p>
            <a:pPr marL="519724" lvl="1" indent="-285745">
              <a:buFont typeface="Wingdings" panose="05000000000000000000" pitchFamily="2" charset="2"/>
              <a:buChar char="§"/>
            </a:pPr>
            <a:endParaRPr lang="en-US" sz="1400">
              <a:solidFill>
                <a:srgbClr val="00B050"/>
              </a:solidFill>
            </a:endParaRPr>
          </a:p>
          <a:p>
            <a:pPr marL="519724" lvl="1" indent="-285745">
              <a:buFont typeface="Wingdings" panose="05000000000000000000" pitchFamily="2" charset="2"/>
              <a:buChar char="§"/>
            </a:pPr>
            <a:endParaRPr lang="en-US" sz="1400">
              <a:solidFill>
                <a:srgbClr val="00B050"/>
              </a:solidFill>
            </a:endParaRPr>
          </a:p>
          <a:p>
            <a:pPr marL="519724" lvl="1" indent="-285745">
              <a:buFont typeface="Wingdings" panose="05000000000000000000" pitchFamily="2" charset="2"/>
              <a:buChar char="§"/>
            </a:pPr>
            <a:endParaRPr lang="en-US" sz="1400">
              <a:solidFill>
                <a:schemeClr val="bg1">
                  <a:lumMod val="75000"/>
                </a:schemeClr>
              </a:solidFill>
            </a:endParaRPr>
          </a:p>
          <a:p>
            <a:pPr marL="0" indent="0">
              <a:buNone/>
            </a:pPr>
            <a:endParaRPr lang="en-US"/>
          </a:p>
        </p:txBody>
      </p:sp>
    </p:spTree>
    <p:extLst>
      <p:ext uri="{BB962C8B-B14F-4D97-AF65-F5344CB8AC3E}">
        <p14:creationId xmlns:p14="http://schemas.microsoft.com/office/powerpoint/2010/main" val="39789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1. INTRODUCTION</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8" name="Title 1"/>
          <p:cNvSpPr>
            <a:spLocks noGrp="1"/>
          </p:cNvSpPr>
          <p:nvPr>
            <p:ph type="title"/>
          </p:nvPr>
        </p:nvSpPr>
        <p:spPr>
          <a:xfrm>
            <a:off x="259200" y="823260"/>
            <a:ext cx="10450800" cy="388800"/>
          </a:xfrm>
        </p:spPr>
        <p:txBody>
          <a:bodyPr/>
          <a:lstStyle/>
          <a:p>
            <a:r>
              <a:rPr lang="en-US" sz="1800">
                <a:solidFill>
                  <a:srgbClr val="00B050"/>
                </a:solidFill>
              </a:rPr>
              <a:t>IDEA </a:t>
            </a:r>
          </a:p>
        </p:txBody>
      </p:sp>
      <p:sp>
        <p:nvSpPr>
          <p:cNvPr id="7" name="Rectangle 6"/>
          <p:cNvSpPr/>
          <p:nvPr/>
        </p:nvSpPr>
        <p:spPr>
          <a:xfrm>
            <a:off x="1019668" y="1962282"/>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algn="ctr" defTabSz="914384" fontAlgn="auto">
              <a:spcBef>
                <a:spcPts val="0"/>
              </a:spcBef>
              <a:spcAft>
                <a:spcPts val="0"/>
              </a:spcAft>
            </a:pPr>
            <a:r>
              <a:rPr lang="en-US" sz="2000" kern="0">
                <a:solidFill>
                  <a:schemeClr val="bg1"/>
                </a:solidFill>
                <a:latin typeface="Bosch Office Sans"/>
              </a:rPr>
              <a:t>Reduce efforts when performing the DCOM test</a:t>
            </a:r>
          </a:p>
        </p:txBody>
      </p:sp>
      <p:sp>
        <p:nvSpPr>
          <p:cNvPr id="12" name="Rectangle 11"/>
          <p:cNvSpPr/>
          <p:nvPr/>
        </p:nvSpPr>
        <p:spPr>
          <a:xfrm>
            <a:off x="1019668" y="2685701"/>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algn="ctr" defTabSz="914384" fontAlgn="auto">
              <a:spcBef>
                <a:spcPts val="0"/>
              </a:spcBef>
              <a:spcAft>
                <a:spcPts val="0"/>
              </a:spcAft>
            </a:pPr>
            <a:r>
              <a:rPr lang="en-US" sz="2000" kern="0">
                <a:solidFill>
                  <a:schemeClr val="bg1"/>
                </a:solidFill>
                <a:latin typeface="Bosch Office Sans"/>
              </a:rPr>
              <a:t>Automatically generate all DCOM testcase based on requirement</a:t>
            </a:r>
          </a:p>
        </p:txBody>
      </p:sp>
      <p:sp>
        <p:nvSpPr>
          <p:cNvPr id="14" name="Rectangle 13"/>
          <p:cNvSpPr/>
          <p:nvPr/>
        </p:nvSpPr>
        <p:spPr>
          <a:xfrm>
            <a:off x="1019668" y="3409122"/>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algn="ctr" defTabSz="914384" fontAlgn="auto">
              <a:spcBef>
                <a:spcPts val="0"/>
              </a:spcBef>
              <a:spcAft>
                <a:spcPts val="0"/>
              </a:spcAft>
            </a:pPr>
            <a:r>
              <a:rPr lang="en-US" sz="2000" kern="0">
                <a:solidFill>
                  <a:schemeClr val="bg1"/>
                </a:solidFill>
                <a:latin typeface="Bosch Office Sans"/>
              </a:rPr>
              <a:t>Support for both MPC2.5 and MPC3</a:t>
            </a:r>
          </a:p>
        </p:txBody>
      </p:sp>
    </p:spTree>
    <p:extLst>
      <p:ext uri="{BB962C8B-B14F-4D97-AF65-F5344CB8AC3E}">
        <p14:creationId xmlns:p14="http://schemas.microsoft.com/office/powerpoint/2010/main" val="82318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2. SCHEDULE</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8" name="Title 1"/>
          <p:cNvSpPr>
            <a:spLocks noGrp="1"/>
          </p:cNvSpPr>
          <p:nvPr>
            <p:ph type="title"/>
          </p:nvPr>
        </p:nvSpPr>
        <p:spPr>
          <a:xfrm>
            <a:off x="259200" y="823260"/>
            <a:ext cx="10450800" cy="388800"/>
          </a:xfrm>
        </p:spPr>
        <p:txBody>
          <a:bodyPr/>
          <a:lstStyle/>
          <a:p>
            <a:r>
              <a:rPr lang="en-US" sz="1800">
                <a:solidFill>
                  <a:srgbClr val="00B050"/>
                </a:solidFill>
              </a:rPr>
              <a:t>Plan </a:t>
            </a:r>
          </a:p>
        </p:txBody>
      </p:sp>
      <p:graphicFrame>
        <p:nvGraphicFramePr>
          <p:cNvPr id="2" name="Table 1"/>
          <p:cNvGraphicFramePr>
            <a:graphicFrameLocks noGrp="1"/>
          </p:cNvGraphicFramePr>
          <p:nvPr>
            <p:extLst>
              <p:ext uri="{D42A27DB-BD31-4B8C-83A1-F6EECF244321}">
                <p14:modId xmlns:p14="http://schemas.microsoft.com/office/powerpoint/2010/main" val="150993173"/>
              </p:ext>
            </p:extLst>
          </p:nvPr>
        </p:nvGraphicFramePr>
        <p:xfrm>
          <a:off x="182048" y="1260822"/>
          <a:ext cx="10605104" cy="4108464"/>
        </p:xfrm>
        <a:graphic>
          <a:graphicData uri="http://schemas.openxmlformats.org/drawingml/2006/table">
            <a:tbl>
              <a:tblPr firstRow="1" bandRow="1">
                <a:tableStyleId>{5C22544A-7EE6-4342-B048-85BDC9FD1C3A}</a:tableStyleId>
              </a:tblPr>
              <a:tblGrid>
                <a:gridCol w="457115">
                  <a:extLst>
                    <a:ext uri="{9D8B030D-6E8A-4147-A177-3AD203B41FA5}">
                      <a16:colId xmlns:a16="http://schemas.microsoft.com/office/drawing/2014/main" val="3676071968"/>
                    </a:ext>
                  </a:extLst>
                </a:gridCol>
                <a:gridCol w="1840566">
                  <a:extLst>
                    <a:ext uri="{9D8B030D-6E8A-4147-A177-3AD203B41FA5}">
                      <a16:colId xmlns:a16="http://schemas.microsoft.com/office/drawing/2014/main" val="2105987733"/>
                    </a:ext>
                  </a:extLst>
                </a:gridCol>
                <a:gridCol w="4018083">
                  <a:extLst>
                    <a:ext uri="{9D8B030D-6E8A-4147-A177-3AD203B41FA5}">
                      <a16:colId xmlns:a16="http://schemas.microsoft.com/office/drawing/2014/main" val="3942813662"/>
                    </a:ext>
                  </a:extLst>
                </a:gridCol>
                <a:gridCol w="214467">
                  <a:extLst>
                    <a:ext uri="{9D8B030D-6E8A-4147-A177-3AD203B41FA5}">
                      <a16:colId xmlns:a16="http://schemas.microsoft.com/office/drawing/2014/main" val="1784075521"/>
                    </a:ext>
                  </a:extLst>
                </a:gridCol>
                <a:gridCol w="214467">
                  <a:extLst>
                    <a:ext uri="{9D8B030D-6E8A-4147-A177-3AD203B41FA5}">
                      <a16:colId xmlns:a16="http://schemas.microsoft.com/office/drawing/2014/main" val="456231518"/>
                    </a:ext>
                  </a:extLst>
                </a:gridCol>
                <a:gridCol w="214467">
                  <a:extLst>
                    <a:ext uri="{9D8B030D-6E8A-4147-A177-3AD203B41FA5}">
                      <a16:colId xmlns:a16="http://schemas.microsoft.com/office/drawing/2014/main" val="3703814572"/>
                    </a:ext>
                  </a:extLst>
                </a:gridCol>
                <a:gridCol w="214467">
                  <a:extLst>
                    <a:ext uri="{9D8B030D-6E8A-4147-A177-3AD203B41FA5}">
                      <a16:colId xmlns:a16="http://schemas.microsoft.com/office/drawing/2014/main" val="3432401657"/>
                    </a:ext>
                  </a:extLst>
                </a:gridCol>
                <a:gridCol w="214467">
                  <a:extLst>
                    <a:ext uri="{9D8B030D-6E8A-4147-A177-3AD203B41FA5}">
                      <a16:colId xmlns:a16="http://schemas.microsoft.com/office/drawing/2014/main" val="2231470304"/>
                    </a:ext>
                  </a:extLst>
                </a:gridCol>
                <a:gridCol w="214467">
                  <a:extLst>
                    <a:ext uri="{9D8B030D-6E8A-4147-A177-3AD203B41FA5}">
                      <a16:colId xmlns:a16="http://schemas.microsoft.com/office/drawing/2014/main" val="2371302751"/>
                    </a:ext>
                  </a:extLst>
                </a:gridCol>
                <a:gridCol w="214467">
                  <a:extLst>
                    <a:ext uri="{9D8B030D-6E8A-4147-A177-3AD203B41FA5}">
                      <a16:colId xmlns:a16="http://schemas.microsoft.com/office/drawing/2014/main" val="2959344226"/>
                    </a:ext>
                  </a:extLst>
                </a:gridCol>
                <a:gridCol w="214467">
                  <a:extLst>
                    <a:ext uri="{9D8B030D-6E8A-4147-A177-3AD203B41FA5}">
                      <a16:colId xmlns:a16="http://schemas.microsoft.com/office/drawing/2014/main" val="2012387504"/>
                    </a:ext>
                  </a:extLst>
                </a:gridCol>
                <a:gridCol w="214467">
                  <a:extLst>
                    <a:ext uri="{9D8B030D-6E8A-4147-A177-3AD203B41FA5}">
                      <a16:colId xmlns:a16="http://schemas.microsoft.com/office/drawing/2014/main" val="4237202362"/>
                    </a:ext>
                  </a:extLst>
                </a:gridCol>
                <a:gridCol w="214467">
                  <a:extLst>
                    <a:ext uri="{9D8B030D-6E8A-4147-A177-3AD203B41FA5}">
                      <a16:colId xmlns:a16="http://schemas.microsoft.com/office/drawing/2014/main" val="3814942877"/>
                    </a:ext>
                  </a:extLst>
                </a:gridCol>
                <a:gridCol w="214467">
                  <a:extLst>
                    <a:ext uri="{9D8B030D-6E8A-4147-A177-3AD203B41FA5}">
                      <a16:colId xmlns:a16="http://schemas.microsoft.com/office/drawing/2014/main" val="1359337680"/>
                    </a:ext>
                  </a:extLst>
                </a:gridCol>
                <a:gridCol w="214467">
                  <a:extLst>
                    <a:ext uri="{9D8B030D-6E8A-4147-A177-3AD203B41FA5}">
                      <a16:colId xmlns:a16="http://schemas.microsoft.com/office/drawing/2014/main" val="1196446346"/>
                    </a:ext>
                  </a:extLst>
                </a:gridCol>
                <a:gridCol w="214467">
                  <a:extLst>
                    <a:ext uri="{9D8B030D-6E8A-4147-A177-3AD203B41FA5}">
                      <a16:colId xmlns:a16="http://schemas.microsoft.com/office/drawing/2014/main" val="2237704692"/>
                    </a:ext>
                  </a:extLst>
                </a:gridCol>
                <a:gridCol w="208280">
                  <a:extLst>
                    <a:ext uri="{9D8B030D-6E8A-4147-A177-3AD203B41FA5}">
                      <a16:colId xmlns:a16="http://schemas.microsoft.com/office/drawing/2014/main" val="450737073"/>
                    </a:ext>
                  </a:extLst>
                </a:gridCol>
                <a:gridCol w="220654">
                  <a:extLst>
                    <a:ext uri="{9D8B030D-6E8A-4147-A177-3AD203B41FA5}">
                      <a16:colId xmlns:a16="http://schemas.microsoft.com/office/drawing/2014/main" val="3561366042"/>
                    </a:ext>
                  </a:extLst>
                </a:gridCol>
                <a:gridCol w="214467">
                  <a:extLst>
                    <a:ext uri="{9D8B030D-6E8A-4147-A177-3AD203B41FA5}">
                      <a16:colId xmlns:a16="http://schemas.microsoft.com/office/drawing/2014/main" val="2832195067"/>
                    </a:ext>
                  </a:extLst>
                </a:gridCol>
                <a:gridCol w="214467">
                  <a:extLst>
                    <a:ext uri="{9D8B030D-6E8A-4147-A177-3AD203B41FA5}">
                      <a16:colId xmlns:a16="http://schemas.microsoft.com/office/drawing/2014/main" val="2010432302"/>
                    </a:ext>
                  </a:extLst>
                </a:gridCol>
                <a:gridCol w="214467">
                  <a:extLst>
                    <a:ext uri="{9D8B030D-6E8A-4147-A177-3AD203B41FA5}">
                      <a16:colId xmlns:a16="http://schemas.microsoft.com/office/drawing/2014/main" val="3479049078"/>
                    </a:ext>
                  </a:extLst>
                </a:gridCol>
                <a:gridCol w="214467">
                  <a:extLst>
                    <a:ext uri="{9D8B030D-6E8A-4147-A177-3AD203B41FA5}">
                      <a16:colId xmlns:a16="http://schemas.microsoft.com/office/drawing/2014/main" val="2532515906"/>
                    </a:ext>
                  </a:extLst>
                </a:gridCol>
                <a:gridCol w="214467">
                  <a:extLst>
                    <a:ext uri="{9D8B030D-6E8A-4147-A177-3AD203B41FA5}">
                      <a16:colId xmlns:a16="http://schemas.microsoft.com/office/drawing/2014/main" val="565590054"/>
                    </a:ext>
                  </a:extLst>
                </a:gridCol>
              </a:tblGrid>
              <a:tr h="342372">
                <a:tc gridSpan="3">
                  <a:txBody>
                    <a:bodyPr/>
                    <a:lstStyle/>
                    <a:p>
                      <a:pPr algn="ctr"/>
                      <a:r>
                        <a:rPr lang="en-US" sz="1600"/>
                        <a:t>MONTH</a:t>
                      </a:r>
                    </a:p>
                  </a:txBody>
                  <a:tcPr/>
                </a:tc>
                <a:tc hMerge="1">
                  <a:txBody>
                    <a:bodyPr/>
                    <a:lstStyle/>
                    <a:p>
                      <a:endParaRPr lang="en-US"/>
                    </a:p>
                  </a:txBody>
                  <a:tcPr/>
                </a:tc>
                <a:tc hMerge="1">
                  <a:txBody>
                    <a:bodyPr/>
                    <a:lstStyle/>
                    <a:p>
                      <a:endParaRPr lang="en-US"/>
                    </a:p>
                  </a:txBody>
                  <a:tcPr/>
                </a:tc>
                <a:tc gridSpan="4">
                  <a:txBody>
                    <a:bodyPr/>
                    <a:lstStyle/>
                    <a:p>
                      <a:pPr algn="ctr"/>
                      <a:r>
                        <a:rPr lang="en-US" sz="1600"/>
                        <a:t>Aug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600"/>
                        <a:t>Sep</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600"/>
                        <a:t>Oct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600"/>
                        <a:t>Nov</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600"/>
                        <a:t>Dec</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9716549"/>
                  </a:ext>
                </a:extLst>
              </a:tr>
              <a:tr h="342372">
                <a:tc>
                  <a:txBody>
                    <a:bodyPr/>
                    <a:lstStyle/>
                    <a:p>
                      <a:pPr algn="ctr"/>
                      <a:r>
                        <a:rPr lang="en-US" sz="1600" b="1"/>
                        <a:t>No</a:t>
                      </a:r>
                    </a:p>
                  </a:txBody>
                  <a:tcPr>
                    <a:solidFill>
                      <a:srgbClr val="00B050"/>
                    </a:solidFill>
                  </a:tcPr>
                </a:tc>
                <a:tc>
                  <a:txBody>
                    <a:bodyPr/>
                    <a:lstStyle/>
                    <a:p>
                      <a:pPr algn="ctr"/>
                      <a:r>
                        <a:rPr lang="en-US" sz="1600" b="1"/>
                        <a:t>Responsible</a:t>
                      </a:r>
                    </a:p>
                  </a:txBody>
                  <a:tcPr>
                    <a:solidFill>
                      <a:srgbClr val="00B050"/>
                    </a:solidFill>
                  </a:tcPr>
                </a:tc>
                <a:tc>
                  <a:txBody>
                    <a:bodyPr/>
                    <a:lstStyle/>
                    <a:p>
                      <a:pPr algn="ctr"/>
                      <a:r>
                        <a:rPr lang="en-US" sz="1600" b="1"/>
                        <a:t>Task</a:t>
                      </a:r>
                    </a:p>
                  </a:txBody>
                  <a:tcPr>
                    <a:solidFill>
                      <a:srgbClr val="00B050"/>
                    </a:solidFill>
                  </a:tcPr>
                </a:tc>
                <a:tc>
                  <a:txBody>
                    <a:bodyPr/>
                    <a:lstStyle/>
                    <a:p>
                      <a:pPr algn="ctr"/>
                      <a:r>
                        <a:rPr lang="en-US" sz="1600" b="0"/>
                        <a:t>1</a:t>
                      </a:r>
                    </a:p>
                  </a:txBody>
                  <a:tcPr>
                    <a:solidFill>
                      <a:schemeClr val="accent5">
                        <a:lumMod val="20000"/>
                        <a:lumOff val="80000"/>
                      </a:schemeClr>
                    </a:solidFill>
                  </a:tcPr>
                </a:tc>
                <a:tc>
                  <a:txBody>
                    <a:bodyPr/>
                    <a:lstStyle/>
                    <a:p>
                      <a:pPr algn="ctr"/>
                      <a:r>
                        <a:rPr lang="en-US" sz="1600" b="0"/>
                        <a:t>2</a:t>
                      </a:r>
                    </a:p>
                  </a:txBody>
                  <a:tcPr>
                    <a:solidFill>
                      <a:schemeClr val="accent5">
                        <a:lumMod val="20000"/>
                        <a:lumOff val="80000"/>
                      </a:schemeClr>
                    </a:solidFill>
                  </a:tcPr>
                </a:tc>
                <a:tc>
                  <a:txBody>
                    <a:bodyPr/>
                    <a:lstStyle/>
                    <a:p>
                      <a:pPr algn="ctr"/>
                      <a:r>
                        <a:rPr lang="en-US" sz="1600" b="0"/>
                        <a:t>3</a:t>
                      </a:r>
                    </a:p>
                  </a:txBody>
                  <a:tcPr>
                    <a:solidFill>
                      <a:schemeClr val="accent5">
                        <a:lumMod val="20000"/>
                        <a:lumOff val="80000"/>
                      </a:schemeClr>
                    </a:solidFill>
                  </a:tcPr>
                </a:tc>
                <a:tc>
                  <a:txBody>
                    <a:bodyPr/>
                    <a:lstStyle/>
                    <a:p>
                      <a:pPr algn="ctr"/>
                      <a:r>
                        <a:rPr lang="en-US" sz="1600" b="0"/>
                        <a:t>4</a:t>
                      </a:r>
                    </a:p>
                  </a:txBody>
                  <a:tcPr>
                    <a:solidFill>
                      <a:schemeClr val="accent5">
                        <a:lumMod val="20000"/>
                        <a:lumOff val="80000"/>
                      </a:schemeClr>
                    </a:solidFill>
                  </a:tcPr>
                </a:tc>
                <a:tc>
                  <a:txBody>
                    <a:bodyPr/>
                    <a:lstStyle/>
                    <a:p>
                      <a:pPr algn="ctr"/>
                      <a:r>
                        <a:rPr lang="en-US" sz="1600" b="0"/>
                        <a:t>1</a:t>
                      </a:r>
                    </a:p>
                  </a:txBody>
                  <a:tcPr>
                    <a:solidFill>
                      <a:schemeClr val="accent5">
                        <a:lumMod val="20000"/>
                        <a:lumOff val="80000"/>
                      </a:schemeClr>
                    </a:solidFill>
                  </a:tcPr>
                </a:tc>
                <a:tc>
                  <a:txBody>
                    <a:bodyPr/>
                    <a:lstStyle/>
                    <a:p>
                      <a:pPr algn="ctr"/>
                      <a:r>
                        <a:rPr lang="en-US" sz="1600" b="0"/>
                        <a:t>2</a:t>
                      </a:r>
                    </a:p>
                  </a:txBody>
                  <a:tcPr>
                    <a:solidFill>
                      <a:schemeClr val="accent5">
                        <a:lumMod val="20000"/>
                        <a:lumOff val="80000"/>
                      </a:schemeClr>
                    </a:solidFill>
                  </a:tcPr>
                </a:tc>
                <a:tc>
                  <a:txBody>
                    <a:bodyPr/>
                    <a:lstStyle/>
                    <a:p>
                      <a:pPr algn="ctr"/>
                      <a:r>
                        <a:rPr lang="en-US" sz="1600" b="0"/>
                        <a:t>3</a:t>
                      </a:r>
                    </a:p>
                  </a:txBody>
                  <a:tcPr>
                    <a:solidFill>
                      <a:schemeClr val="accent5">
                        <a:lumMod val="20000"/>
                        <a:lumOff val="80000"/>
                      </a:schemeClr>
                    </a:solidFill>
                  </a:tcPr>
                </a:tc>
                <a:tc>
                  <a:txBody>
                    <a:bodyPr/>
                    <a:lstStyle/>
                    <a:p>
                      <a:pPr algn="ctr"/>
                      <a:r>
                        <a:rPr lang="en-US" sz="1600" b="0"/>
                        <a:t>4</a:t>
                      </a:r>
                    </a:p>
                  </a:txBody>
                  <a:tcPr>
                    <a:solidFill>
                      <a:schemeClr val="accent5">
                        <a:lumMod val="20000"/>
                        <a:lumOff val="80000"/>
                      </a:schemeClr>
                    </a:solidFill>
                  </a:tcPr>
                </a:tc>
                <a:tc>
                  <a:txBody>
                    <a:bodyPr/>
                    <a:lstStyle/>
                    <a:p>
                      <a:pPr algn="ctr"/>
                      <a:r>
                        <a:rPr lang="en-US" sz="1600" b="0"/>
                        <a:t>1</a:t>
                      </a:r>
                    </a:p>
                  </a:txBody>
                  <a:tcPr>
                    <a:solidFill>
                      <a:schemeClr val="accent5">
                        <a:lumMod val="20000"/>
                        <a:lumOff val="80000"/>
                      </a:schemeClr>
                    </a:solidFill>
                  </a:tcPr>
                </a:tc>
                <a:tc>
                  <a:txBody>
                    <a:bodyPr/>
                    <a:lstStyle/>
                    <a:p>
                      <a:pPr algn="ctr"/>
                      <a:r>
                        <a:rPr lang="en-US" sz="1600" b="0"/>
                        <a:t>2</a:t>
                      </a:r>
                    </a:p>
                  </a:txBody>
                  <a:tcPr>
                    <a:solidFill>
                      <a:schemeClr val="accent5">
                        <a:lumMod val="20000"/>
                        <a:lumOff val="80000"/>
                      </a:schemeClr>
                    </a:solidFill>
                  </a:tcPr>
                </a:tc>
                <a:tc>
                  <a:txBody>
                    <a:bodyPr/>
                    <a:lstStyle/>
                    <a:p>
                      <a:pPr algn="ctr"/>
                      <a:r>
                        <a:rPr lang="en-US" sz="1600" b="0"/>
                        <a:t>3</a:t>
                      </a:r>
                    </a:p>
                  </a:txBody>
                  <a:tcPr>
                    <a:solidFill>
                      <a:schemeClr val="accent5">
                        <a:lumMod val="20000"/>
                        <a:lumOff val="80000"/>
                      </a:schemeClr>
                    </a:solidFill>
                  </a:tcPr>
                </a:tc>
                <a:tc>
                  <a:txBody>
                    <a:bodyPr/>
                    <a:lstStyle/>
                    <a:p>
                      <a:pPr algn="ctr"/>
                      <a:r>
                        <a:rPr lang="en-US" sz="1600" b="0"/>
                        <a:t>4</a:t>
                      </a:r>
                    </a:p>
                  </a:txBody>
                  <a:tcPr>
                    <a:solidFill>
                      <a:schemeClr val="accent5">
                        <a:lumMod val="20000"/>
                        <a:lumOff val="80000"/>
                      </a:schemeClr>
                    </a:solidFill>
                  </a:tcPr>
                </a:tc>
                <a:tc>
                  <a:txBody>
                    <a:bodyPr/>
                    <a:lstStyle/>
                    <a:p>
                      <a:pPr algn="ctr"/>
                      <a:r>
                        <a:rPr lang="en-US" sz="1600" b="0"/>
                        <a:t>1</a:t>
                      </a:r>
                    </a:p>
                  </a:txBody>
                  <a:tcPr>
                    <a:solidFill>
                      <a:schemeClr val="accent5">
                        <a:lumMod val="20000"/>
                        <a:lumOff val="80000"/>
                      </a:schemeClr>
                    </a:solidFill>
                  </a:tcPr>
                </a:tc>
                <a:tc>
                  <a:txBody>
                    <a:bodyPr/>
                    <a:lstStyle/>
                    <a:p>
                      <a:pPr algn="ctr"/>
                      <a:r>
                        <a:rPr lang="en-US" sz="1600" b="0"/>
                        <a:t>2</a:t>
                      </a:r>
                    </a:p>
                  </a:txBody>
                  <a:tcPr>
                    <a:solidFill>
                      <a:schemeClr val="accent5">
                        <a:lumMod val="20000"/>
                        <a:lumOff val="80000"/>
                      </a:schemeClr>
                    </a:solidFill>
                  </a:tcPr>
                </a:tc>
                <a:tc>
                  <a:txBody>
                    <a:bodyPr/>
                    <a:lstStyle/>
                    <a:p>
                      <a:pPr algn="ctr"/>
                      <a:r>
                        <a:rPr lang="en-US" sz="1600" b="0"/>
                        <a:t>3</a:t>
                      </a:r>
                    </a:p>
                  </a:txBody>
                  <a:tcPr>
                    <a:solidFill>
                      <a:schemeClr val="accent5">
                        <a:lumMod val="20000"/>
                        <a:lumOff val="80000"/>
                      </a:schemeClr>
                    </a:solidFill>
                  </a:tcPr>
                </a:tc>
                <a:tc>
                  <a:txBody>
                    <a:bodyPr/>
                    <a:lstStyle/>
                    <a:p>
                      <a:pPr algn="ctr"/>
                      <a:r>
                        <a:rPr lang="en-US" sz="1600" b="0"/>
                        <a:t>4</a:t>
                      </a:r>
                    </a:p>
                  </a:txBody>
                  <a:tcPr>
                    <a:solidFill>
                      <a:schemeClr val="accent5">
                        <a:lumMod val="20000"/>
                        <a:lumOff val="80000"/>
                      </a:schemeClr>
                    </a:solidFill>
                  </a:tcPr>
                </a:tc>
                <a:tc>
                  <a:txBody>
                    <a:bodyPr/>
                    <a:lstStyle/>
                    <a:p>
                      <a:pPr algn="ctr"/>
                      <a:r>
                        <a:rPr lang="en-US" sz="1600" b="0"/>
                        <a:t>1</a:t>
                      </a:r>
                    </a:p>
                  </a:txBody>
                  <a:tcPr>
                    <a:solidFill>
                      <a:schemeClr val="accent5">
                        <a:lumMod val="20000"/>
                        <a:lumOff val="80000"/>
                      </a:schemeClr>
                    </a:solidFill>
                  </a:tcPr>
                </a:tc>
                <a:tc>
                  <a:txBody>
                    <a:bodyPr/>
                    <a:lstStyle/>
                    <a:p>
                      <a:pPr algn="ctr"/>
                      <a:r>
                        <a:rPr lang="en-US" sz="1600" b="0"/>
                        <a:t>2</a:t>
                      </a:r>
                    </a:p>
                  </a:txBody>
                  <a:tcPr>
                    <a:solidFill>
                      <a:schemeClr val="accent5">
                        <a:lumMod val="20000"/>
                        <a:lumOff val="80000"/>
                      </a:schemeClr>
                    </a:solidFill>
                  </a:tcPr>
                </a:tc>
                <a:tc>
                  <a:txBody>
                    <a:bodyPr/>
                    <a:lstStyle/>
                    <a:p>
                      <a:pPr algn="ctr"/>
                      <a:r>
                        <a:rPr lang="en-US" sz="1600" b="0"/>
                        <a:t>3</a:t>
                      </a:r>
                    </a:p>
                  </a:txBody>
                  <a:tcPr>
                    <a:solidFill>
                      <a:schemeClr val="accent5">
                        <a:lumMod val="20000"/>
                        <a:lumOff val="80000"/>
                      </a:schemeClr>
                    </a:solidFill>
                  </a:tcPr>
                </a:tc>
                <a:tc>
                  <a:txBody>
                    <a:bodyPr/>
                    <a:lstStyle/>
                    <a:p>
                      <a:pPr algn="ctr"/>
                      <a:r>
                        <a:rPr lang="en-US" sz="1600" b="0"/>
                        <a:t>4</a:t>
                      </a:r>
                    </a:p>
                  </a:txBody>
                  <a:tcPr>
                    <a:solidFill>
                      <a:schemeClr val="accent5">
                        <a:lumMod val="20000"/>
                        <a:lumOff val="80000"/>
                      </a:schemeClr>
                    </a:solidFill>
                  </a:tcPr>
                </a:tc>
                <a:extLst>
                  <a:ext uri="{0D108BD9-81ED-4DB2-BD59-A6C34878D82A}">
                    <a16:rowId xmlns:a16="http://schemas.microsoft.com/office/drawing/2014/main" val="3163098146"/>
                  </a:ext>
                </a:extLst>
              </a:tr>
              <a:tr h="342372">
                <a:tc>
                  <a:txBody>
                    <a:bodyPr/>
                    <a:lstStyle/>
                    <a:p>
                      <a:pPr algn="ctr"/>
                      <a:r>
                        <a:rPr lang="en-US" sz="1200" b="1"/>
                        <a:t>1</a:t>
                      </a:r>
                    </a:p>
                  </a:txBody>
                  <a:tcPr/>
                </a:tc>
                <a:tc>
                  <a:txBody>
                    <a:bodyPr/>
                    <a:lstStyle/>
                    <a:p>
                      <a:r>
                        <a:rPr lang="en-US" sz="1200" i="1"/>
                        <a:t>Nhut, An</a:t>
                      </a:r>
                    </a:p>
                  </a:txBody>
                  <a:tcPr/>
                </a:tc>
                <a:tc>
                  <a:txBody>
                    <a:bodyPr/>
                    <a:lstStyle/>
                    <a:p>
                      <a:r>
                        <a:rPr lang="en-US" sz="1200" b="1"/>
                        <a:t>Design</a:t>
                      </a:r>
                      <a:r>
                        <a:rPr lang="en-US" sz="1200" b="1" baseline="0"/>
                        <a:t> GUI</a:t>
                      </a:r>
                      <a:endParaRPr lang="en-US" sz="1200" b="1"/>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51996998"/>
                  </a:ext>
                </a:extLst>
              </a:tr>
              <a:tr h="342372">
                <a:tc>
                  <a:txBody>
                    <a:bodyPr/>
                    <a:lstStyle/>
                    <a:p>
                      <a:pPr algn="ctr"/>
                      <a:r>
                        <a:rPr lang="en-US" sz="1200" b="1"/>
                        <a:t>2</a:t>
                      </a:r>
                    </a:p>
                  </a:txBody>
                  <a:tcPr/>
                </a:tc>
                <a:tc>
                  <a:txBody>
                    <a:bodyPr/>
                    <a:lstStyle/>
                    <a:p>
                      <a:r>
                        <a:rPr lang="en-US" sz="1200" i="1"/>
                        <a:t>Cong</a:t>
                      </a:r>
                    </a:p>
                  </a:txBody>
                  <a:tcPr/>
                </a:tc>
                <a:tc>
                  <a:txBody>
                    <a:bodyPr/>
                    <a:lstStyle/>
                    <a:p>
                      <a:r>
                        <a:rPr lang="en-US" sz="1200" b="1"/>
                        <a:t>Design</a:t>
                      </a:r>
                      <a:r>
                        <a:rPr lang="en-US" sz="1200" b="1" baseline="0"/>
                        <a:t> tool architecture</a:t>
                      </a:r>
                      <a:endParaRPr lang="en-US" sz="1200" b="1"/>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781409085"/>
                  </a:ext>
                </a:extLst>
              </a:tr>
              <a:tr h="342372">
                <a:tc>
                  <a:txBody>
                    <a:bodyPr/>
                    <a:lstStyle/>
                    <a:p>
                      <a:pPr algn="ctr"/>
                      <a:r>
                        <a:rPr lang="en-US" sz="1200" b="1"/>
                        <a:t>3</a:t>
                      </a:r>
                    </a:p>
                  </a:txBody>
                  <a:tcPr/>
                </a:tc>
                <a:tc>
                  <a:txBody>
                    <a:bodyPr/>
                    <a:lstStyle/>
                    <a:p>
                      <a:r>
                        <a:rPr lang="en-US" sz="1200" i="1"/>
                        <a:t>Huan</a:t>
                      </a:r>
                    </a:p>
                  </a:txBody>
                  <a:tcPr/>
                </a:tc>
                <a:tc>
                  <a:txBody>
                    <a:bodyPr/>
                    <a:lstStyle/>
                    <a:p>
                      <a:r>
                        <a:rPr lang="en-US" sz="1200" b="1"/>
                        <a:t>Design</a:t>
                      </a:r>
                      <a:r>
                        <a:rPr lang="en-US" sz="1200" b="1" baseline="0"/>
                        <a:t> database template</a:t>
                      </a:r>
                      <a:endParaRPr lang="en-US" sz="1200" b="1"/>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19410962"/>
                  </a:ext>
                </a:extLst>
              </a:tr>
              <a:tr h="342372">
                <a:tc>
                  <a:txBody>
                    <a:bodyPr/>
                    <a:lstStyle/>
                    <a:p>
                      <a:pPr algn="ctr"/>
                      <a:r>
                        <a:rPr lang="en-US" sz="1200" b="1"/>
                        <a:t>4</a:t>
                      </a:r>
                    </a:p>
                  </a:txBody>
                  <a:tcPr/>
                </a:tc>
                <a:tc>
                  <a:txBody>
                    <a:bodyPr/>
                    <a:lstStyle/>
                    <a:p>
                      <a:r>
                        <a:rPr lang="en-US" sz="1200" i="1" baseline="0"/>
                        <a:t>Cong, Huan</a:t>
                      </a:r>
                      <a:endParaRPr lang="en-US" sz="1200" i="1"/>
                    </a:p>
                  </a:txBody>
                  <a:tcPr/>
                </a:tc>
                <a:tc>
                  <a:txBody>
                    <a:bodyPr/>
                    <a:lstStyle/>
                    <a:p>
                      <a:r>
                        <a:rPr lang="en-US" sz="1200" b="1" baseline="0"/>
                        <a:t>Design software structure</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1108654"/>
                  </a:ext>
                </a:extLst>
              </a:tr>
              <a:tr h="342372">
                <a:tc>
                  <a:txBody>
                    <a:bodyPr/>
                    <a:lstStyle/>
                    <a:p>
                      <a:pPr algn="ctr"/>
                      <a:r>
                        <a:rPr lang="en-US" sz="1200" b="1"/>
                        <a:t>5</a:t>
                      </a:r>
                    </a:p>
                  </a:txBody>
                  <a:tcPr/>
                </a:tc>
                <a:tc>
                  <a:txBody>
                    <a:bodyPr/>
                    <a:lstStyle/>
                    <a:p>
                      <a:r>
                        <a:rPr lang="en-US" sz="1200" i="1"/>
                        <a:t>T.B.D</a:t>
                      </a:r>
                    </a:p>
                  </a:txBody>
                  <a:tcPr/>
                </a:tc>
                <a:tc>
                  <a:txBody>
                    <a:bodyPr/>
                    <a:lstStyle/>
                    <a:p>
                      <a:r>
                        <a:rPr lang="en-US" sz="1200" b="1"/>
                        <a:t>Design</a:t>
                      </a:r>
                      <a:r>
                        <a:rPr lang="en-US" sz="1200" b="1" baseline="0"/>
                        <a:t> base database</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63515560"/>
                  </a:ext>
                </a:extLst>
              </a:tr>
              <a:tr h="342372">
                <a:tc>
                  <a:txBody>
                    <a:bodyPr/>
                    <a:lstStyle/>
                    <a:p>
                      <a:pPr algn="ctr"/>
                      <a:r>
                        <a:rPr lang="en-US" sz="1200" b="1"/>
                        <a:t>6</a:t>
                      </a:r>
                    </a:p>
                  </a:txBody>
                  <a:tcPr/>
                </a:tc>
                <a:tc>
                  <a:txBody>
                    <a:bodyPr/>
                    <a:lstStyle/>
                    <a:p>
                      <a:r>
                        <a:rPr lang="en-US" sz="1200" i="1"/>
                        <a:t>An.</a:t>
                      </a:r>
                      <a:r>
                        <a:rPr lang="en-US" sz="1200" i="1" baseline="0"/>
                        <a:t> Huy. Cong. Huan</a:t>
                      </a:r>
                      <a:endParaRPr lang="en-US" sz="1200" i="1"/>
                    </a:p>
                  </a:txBody>
                  <a:tcPr/>
                </a:tc>
                <a:tc>
                  <a:txBody>
                    <a:bodyPr/>
                    <a:lstStyle/>
                    <a:p>
                      <a:r>
                        <a:rPr lang="en-US" sz="1200" b="1" baseline="0"/>
                        <a:t>Design the detail software based on the structure</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259297828"/>
                  </a:ext>
                </a:extLst>
              </a:tr>
              <a:tr h="342372">
                <a:tc>
                  <a:txBody>
                    <a:bodyPr/>
                    <a:lstStyle/>
                    <a:p>
                      <a:pPr algn="ctr"/>
                      <a:r>
                        <a:rPr lang="en-US" sz="1200" b="1"/>
                        <a:t>7</a:t>
                      </a:r>
                    </a:p>
                  </a:txBody>
                  <a:tcPr/>
                </a:tc>
                <a:tc>
                  <a:txBody>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lang="en-US" sz="1200" i="1"/>
                        <a:t>An.</a:t>
                      </a:r>
                      <a:r>
                        <a:rPr lang="en-US" sz="1200" i="1" baseline="0"/>
                        <a:t> Huy. Cong. Huan</a:t>
                      </a:r>
                      <a:endParaRPr lang="en-US" sz="1200" i="1"/>
                    </a:p>
                  </a:txBody>
                  <a:tcPr/>
                </a:tc>
                <a:tc>
                  <a:txBody>
                    <a:bodyPr/>
                    <a:lstStyle/>
                    <a:p>
                      <a:r>
                        <a:rPr lang="en-US" sz="1200" b="1"/>
                        <a:t>Software</a:t>
                      </a:r>
                      <a:r>
                        <a:rPr lang="en-US" sz="1200" b="1" baseline="0"/>
                        <a:t> integration + Fix bug</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57924301"/>
                  </a:ext>
                </a:extLst>
              </a:tr>
              <a:tr h="342372">
                <a:tc>
                  <a:txBody>
                    <a:bodyPr/>
                    <a:lstStyle/>
                    <a:p>
                      <a:pPr algn="ctr"/>
                      <a:r>
                        <a:rPr lang="en-US" sz="1200" b="1"/>
                        <a:t>8</a:t>
                      </a:r>
                    </a:p>
                  </a:txBody>
                  <a:tcPr/>
                </a:tc>
                <a:tc>
                  <a:txBody>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lang="en-US" sz="1200" i="1"/>
                        <a:t>An.</a:t>
                      </a:r>
                      <a:r>
                        <a:rPr lang="en-US" sz="1200" i="1" baseline="0"/>
                        <a:t> Huy. Cong. Huan</a:t>
                      </a:r>
                      <a:endParaRPr lang="en-US" sz="1200" i="1"/>
                    </a:p>
                  </a:txBody>
                  <a:tcPr/>
                </a:tc>
                <a:tc>
                  <a:txBody>
                    <a:bodyPr/>
                    <a:lstStyle/>
                    <a:p>
                      <a:r>
                        <a:rPr lang="en-US" sz="1200" b="1"/>
                        <a:t>Beta release + Fix</a:t>
                      </a:r>
                      <a:r>
                        <a:rPr lang="en-US" sz="1200" b="1" baseline="0"/>
                        <a:t> bug</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006305952"/>
                  </a:ext>
                </a:extLst>
              </a:tr>
              <a:tr h="342372">
                <a:tc>
                  <a:txBody>
                    <a:bodyPr/>
                    <a:lstStyle/>
                    <a:p>
                      <a:pPr algn="ctr"/>
                      <a:r>
                        <a:rPr lang="en-US" sz="1200" b="1"/>
                        <a:t>9</a:t>
                      </a:r>
                    </a:p>
                  </a:txBody>
                  <a:tcPr/>
                </a:tc>
                <a:tc>
                  <a:txBody>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lang="en-US" sz="1200" i="1"/>
                        <a:t>An.</a:t>
                      </a:r>
                      <a:r>
                        <a:rPr lang="en-US" sz="1200" i="1" baseline="0"/>
                        <a:t> Huy. Cong. Huan</a:t>
                      </a:r>
                      <a:endParaRPr lang="en-US" sz="1200" i="1"/>
                    </a:p>
                  </a:txBody>
                  <a:tcPr/>
                </a:tc>
                <a:tc>
                  <a:txBody>
                    <a:bodyPr/>
                    <a:lstStyle/>
                    <a:p>
                      <a:r>
                        <a:rPr lang="en-US" sz="1200" b="1"/>
                        <a:t>Official</a:t>
                      </a:r>
                      <a:r>
                        <a:rPr lang="en-US" sz="1200" b="1" baseline="0"/>
                        <a:t> release + Fix bug</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784979614"/>
                  </a:ext>
                </a:extLst>
              </a:tr>
              <a:tr h="342372">
                <a:tc>
                  <a:txBody>
                    <a:bodyPr/>
                    <a:lstStyle/>
                    <a:p>
                      <a:pPr algn="ctr"/>
                      <a:r>
                        <a:rPr lang="en-US" sz="1200" b="1"/>
                        <a:t>10</a:t>
                      </a:r>
                    </a:p>
                  </a:txBody>
                  <a:tcPr/>
                </a:tc>
                <a:tc>
                  <a:txBody>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lang="en-US" sz="1200" i="1"/>
                        <a:t>An.</a:t>
                      </a:r>
                      <a:r>
                        <a:rPr lang="en-US" sz="1200" i="1" baseline="0"/>
                        <a:t> Huy. Cong. Huan</a:t>
                      </a:r>
                      <a:endParaRPr lang="en-US" sz="1200" i="1"/>
                    </a:p>
                  </a:txBody>
                  <a:tcPr/>
                </a:tc>
                <a:tc>
                  <a:txBody>
                    <a:bodyPr/>
                    <a:lstStyle/>
                    <a:p>
                      <a:r>
                        <a:rPr lang="en-US" sz="1200" b="1"/>
                        <a:t>Maintance</a:t>
                      </a:r>
                      <a:r>
                        <a:rPr lang="en-US" sz="1200" b="1" baseline="0"/>
                        <a:t> + Upgrade</a:t>
                      </a:r>
                      <a:endParaRPr lang="en-US" sz="1200" b="1"/>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solidFill>
                      <a:schemeClr val="accent3">
                        <a:lumMod val="40000"/>
                        <a:lumOff val="60000"/>
                      </a:schemeClr>
                    </a:solidFill>
                  </a:tcPr>
                </a:tc>
                <a:tc>
                  <a:txBody>
                    <a:bodyPr/>
                    <a:lstStyle/>
                    <a:p>
                      <a:endParaRPr lang="en-US" sz="1200"/>
                    </a:p>
                  </a:txBody>
                  <a:tcPr>
                    <a:solidFill>
                      <a:schemeClr val="accent3">
                        <a:lumMod val="40000"/>
                        <a:lumOff val="6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tc>
                  <a:txBody>
                    <a:bodyPr/>
                    <a:lstStyle/>
                    <a:p>
                      <a:endParaRPr lang="en-US" sz="1200"/>
                    </a:p>
                  </a:txBody>
                  <a:tcPr>
                    <a:solidFill>
                      <a:schemeClr val="accent2">
                        <a:lumMod val="50000"/>
                      </a:schemeClr>
                    </a:solidFill>
                  </a:tcPr>
                </a:tc>
                <a:extLst>
                  <a:ext uri="{0D108BD9-81ED-4DB2-BD59-A6C34878D82A}">
                    <a16:rowId xmlns:a16="http://schemas.microsoft.com/office/drawing/2014/main" val="3647719554"/>
                  </a:ext>
                </a:extLst>
              </a:tr>
            </a:tbl>
          </a:graphicData>
        </a:graphic>
      </p:graphicFrame>
    </p:spTree>
    <p:extLst>
      <p:ext uri="{BB962C8B-B14F-4D97-AF65-F5344CB8AC3E}">
        <p14:creationId xmlns:p14="http://schemas.microsoft.com/office/powerpoint/2010/main" val="36033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3. PLATFORM</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5</a:t>
            </a:fld>
            <a:endParaRPr lang="en-US" noProof="1"/>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760" y="1369190"/>
            <a:ext cx="2832260" cy="2832260"/>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925720" y="2211200"/>
            <a:ext cx="1117760" cy="111776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0304" t="17668" r="20586" b="17024"/>
          <a:stretch/>
        </p:blipFill>
        <p:spPr>
          <a:xfrm>
            <a:off x="1301858" y="1193368"/>
            <a:ext cx="2882684" cy="3184903"/>
          </a:xfrm>
          <a:prstGeom prst="rect">
            <a:avLst/>
          </a:prstGeom>
        </p:spPr>
      </p:pic>
    </p:spTree>
    <p:extLst>
      <p:ext uri="{BB962C8B-B14F-4D97-AF65-F5344CB8AC3E}">
        <p14:creationId xmlns:p14="http://schemas.microsoft.com/office/powerpoint/2010/main" val="342440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4</a:t>
            </a:r>
            <a:r>
              <a:rPr lang="en-US" sz="3200">
                <a:solidFill>
                  <a:schemeClr val="bg1">
                    <a:lumMod val="75000"/>
                  </a:schemeClr>
                </a:solidFill>
              </a:rPr>
              <a:t>. </a:t>
            </a:r>
            <a:r>
              <a:rPr lang="en-US" sz="3600">
                <a:solidFill>
                  <a:schemeClr val="bg1">
                    <a:lumMod val="75000"/>
                  </a:schemeClr>
                </a:solidFill>
              </a:rPr>
              <a:t>TOOL</a:t>
            </a:r>
            <a:r>
              <a:rPr lang="en-US" sz="3200">
                <a:solidFill>
                  <a:schemeClr val="bg1">
                    <a:lumMod val="75000"/>
                  </a:schemeClr>
                </a:solidFill>
              </a:rPr>
              <a:t> </a:t>
            </a:r>
            <a:r>
              <a:rPr lang="en-US" sz="3600">
                <a:solidFill>
                  <a:schemeClr val="bg1">
                    <a:lumMod val="75000"/>
                  </a:schemeClr>
                </a:solidFill>
              </a:rPr>
              <a:t>ARCHITECTURE</a:t>
            </a:r>
            <a:endParaRPr lang="en-US" sz="320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Rectangle 4"/>
          <p:cNvSpPr/>
          <p:nvPr/>
        </p:nvSpPr>
        <p:spPr>
          <a:xfrm>
            <a:off x="554990" y="3703664"/>
            <a:ext cx="1179000" cy="692940"/>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solidFill>
                  <a:schemeClr val="accent5">
                    <a:lumMod val="20000"/>
                    <a:lumOff val="80000"/>
                  </a:schemeClr>
                </a:solidFill>
              </a:rPr>
              <a:t>DOORS</a:t>
            </a:r>
          </a:p>
        </p:txBody>
      </p:sp>
      <p:sp>
        <p:nvSpPr>
          <p:cNvPr id="52" name="TextBox 51"/>
          <p:cNvSpPr txBox="1"/>
          <p:nvPr/>
        </p:nvSpPr>
        <p:spPr>
          <a:xfrm>
            <a:off x="8636929" y="3624582"/>
            <a:ext cx="830580"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rgbClr val="00B050"/>
                </a:solidFill>
              </a:rPr>
              <a:t>generate</a:t>
            </a:r>
            <a:endParaRPr lang="en-US" i="1" kern="0">
              <a:solidFill>
                <a:srgbClr val="00B050"/>
              </a:solidFill>
            </a:endParaRPr>
          </a:p>
        </p:txBody>
      </p:sp>
      <p:sp>
        <p:nvSpPr>
          <p:cNvPr id="22" name="Title 1"/>
          <p:cNvSpPr>
            <a:spLocks noGrp="1"/>
          </p:cNvSpPr>
          <p:nvPr>
            <p:ph type="title"/>
          </p:nvPr>
        </p:nvSpPr>
        <p:spPr>
          <a:xfrm>
            <a:off x="259200" y="823260"/>
            <a:ext cx="10450800" cy="388800"/>
          </a:xfrm>
        </p:spPr>
        <p:txBody>
          <a:bodyPr/>
          <a:lstStyle/>
          <a:p>
            <a:r>
              <a:rPr lang="en-US" sz="1800">
                <a:solidFill>
                  <a:srgbClr val="00B050"/>
                </a:solidFill>
              </a:rPr>
              <a:t>General block diagram </a:t>
            </a:r>
          </a:p>
        </p:txBody>
      </p:sp>
      <p:sp>
        <p:nvSpPr>
          <p:cNvPr id="39" name="Rectangle 38"/>
          <p:cNvSpPr/>
          <p:nvPr/>
        </p:nvSpPr>
        <p:spPr>
          <a:xfrm>
            <a:off x="2459544" y="2043590"/>
            <a:ext cx="6096932" cy="3528052"/>
          </a:xfrm>
          <a:prstGeom prst="rect">
            <a:avLst/>
          </a:prstGeom>
          <a:noFill/>
          <a:ln w="9525" cap="flat" cmpd="sng" algn="ctr">
            <a:solidFill>
              <a:schemeClr val="bg1">
                <a:lumMod val="50000"/>
              </a:schemeClr>
            </a:solidFill>
            <a:prstDash val="dash"/>
          </a:ln>
          <a:effectLst/>
        </p:spPr>
        <p:txBody>
          <a:bodyPr rtlCol="0" anchor="ctr"/>
          <a:lstStyle/>
          <a:p>
            <a:pPr algn="ctr" defTabSz="914384" fontAlgn="auto">
              <a:spcBef>
                <a:spcPts val="0"/>
              </a:spcBef>
              <a:spcAft>
                <a:spcPts val="0"/>
              </a:spcAft>
            </a:pPr>
            <a:endParaRPr lang="en-US" kern="0" dirty="0">
              <a:solidFill>
                <a:srgbClr val="000000"/>
              </a:solidFill>
              <a:latin typeface="Bosch Office Sans"/>
            </a:endParaRPr>
          </a:p>
        </p:txBody>
      </p:sp>
      <p:sp>
        <p:nvSpPr>
          <p:cNvPr id="46" name="Rounded Rectangle 45"/>
          <p:cNvSpPr/>
          <p:nvPr/>
        </p:nvSpPr>
        <p:spPr>
          <a:xfrm>
            <a:off x="3813033" y="2692460"/>
            <a:ext cx="2270760" cy="2715352"/>
          </a:xfrm>
          <a:prstGeom prst="roundRect">
            <a:avLst>
              <a:gd name="adj" fmla="val 11607"/>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pic>
        <p:nvPicPr>
          <p:cNvPr id="42" name="Picture 4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64305" y="3574625"/>
            <a:ext cx="1368217" cy="1368217"/>
          </a:xfrm>
          <a:prstGeom prst="rect">
            <a:avLst/>
          </a:prstGeom>
        </p:spPr>
      </p:pic>
      <p:sp>
        <p:nvSpPr>
          <p:cNvPr id="43" name="TextBox 42"/>
          <p:cNvSpPr txBox="1"/>
          <p:nvPr/>
        </p:nvSpPr>
        <p:spPr>
          <a:xfrm>
            <a:off x="3904473" y="2935386"/>
            <a:ext cx="2087880" cy="571500"/>
          </a:xfrm>
          <a:prstGeom prst="rect">
            <a:avLst/>
          </a:prstGeom>
          <a:noFill/>
        </p:spPr>
        <p:txBody>
          <a:bodyPr wrap="square" lIns="0" tIns="0" rIns="0" bIns="0" rtlCol="0">
            <a:noAutofit/>
          </a:bodyPr>
          <a:lstStyle/>
          <a:p>
            <a:pPr algn="ctr" defTabSz="914384" fontAlgn="auto">
              <a:lnSpc>
                <a:spcPts val="2300"/>
              </a:lnSpc>
              <a:spcBef>
                <a:spcPts val="499"/>
              </a:spcBef>
              <a:spcAft>
                <a:spcPts val="0"/>
              </a:spcAft>
            </a:pPr>
            <a:r>
              <a:rPr lang="en-US" kern="0">
                <a:solidFill>
                  <a:schemeClr val="bg1"/>
                </a:solidFill>
              </a:rPr>
              <a:t>PREPROCESSOR</a:t>
            </a:r>
          </a:p>
        </p:txBody>
      </p:sp>
      <p:sp>
        <p:nvSpPr>
          <p:cNvPr id="56" name="Rectangle 55"/>
          <p:cNvSpPr/>
          <p:nvPr/>
        </p:nvSpPr>
        <p:spPr>
          <a:xfrm>
            <a:off x="9467510" y="3840137"/>
            <a:ext cx="1155065" cy="419995"/>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solidFill>
                  <a:schemeClr val="accent5">
                    <a:lumMod val="20000"/>
                    <a:lumOff val="80000"/>
                  </a:schemeClr>
                </a:solidFill>
              </a:rPr>
              <a:t>tc.xlsx</a:t>
            </a:r>
          </a:p>
        </p:txBody>
      </p:sp>
      <p:sp>
        <p:nvSpPr>
          <p:cNvPr id="62" name="Rectangle 61"/>
          <p:cNvSpPr/>
          <p:nvPr/>
        </p:nvSpPr>
        <p:spPr>
          <a:xfrm>
            <a:off x="4046073" y="1073474"/>
            <a:ext cx="1804678" cy="554351"/>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solidFill>
                  <a:schemeClr val="accent5">
                    <a:lumMod val="20000"/>
                    <a:lumOff val="80000"/>
                  </a:schemeClr>
                </a:solidFill>
              </a:rPr>
              <a:t>   db.xlsx</a:t>
            </a:r>
          </a:p>
        </p:txBody>
      </p:sp>
      <p:cxnSp>
        <p:nvCxnSpPr>
          <p:cNvPr id="73" name="Straight Arrow Connector 72"/>
          <p:cNvCxnSpPr>
            <a:stCxn id="87" idx="3"/>
            <a:endCxn id="56" idx="1"/>
          </p:cNvCxnSpPr>
          <p:nvPr/>
        </p:nvCxnSpPr>
        <p:spPr>
          <a:xfrm flipV="1">
            <a:off x="8456525" y="4050135"/>
            <a:ext cx="1010985"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70529" y="2765869"/>
            <a:ext cx="1670040"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rgbClr val="00B050"/>
                </a:solidFill>
              </a:rPr>
              <a:t>collect and input</a:t>
            </a:r>
            <a:endParaRPr lang="en-US" i="1" kern="0">
              <a:solidFill>
                <a:srgbClr val="00B050"/>
              </a:solidFill>
            </a:endParaRPr>
          </a:p>
        </p:txBody>
      </p:sp>
      <p:sp>
        <p:nvSpPr>
          <p:cNvPr id="77" name="TextBox 76"/>
          <p:cNvSpPr txBox="1"/>
          <p:nvPr/>
        </p:nvSpPr>
        <p:spPr>
          <a:xfrm>
            <a:off x="5009062" y="1703269"/>
            <a:ext cx="1317721"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rgbClr val="00B050"/>
                </a:solidFill>
              </a:rPr>
              <a:t>standardized</a:t>
            </a:r>
            <a:endParaRPr lang="en-US" i="1" kern="0">
              <a:solidFill>
                <a:srgbClr val="00B050"/>
              </a:solidFill>
            </a:endParaRPr>
          </a:p>
        </p:txBody>
      </p:sp>
      <p:sp>
        <p:nvSpPr>
          <p:cNvPr id="78" name="TextBox 77"/>
          <p:cNvSpPr txBox="1"/>
          <p:nvPr/>
        </p:nvSpPr>
        <p:spPr>
          <a:xfrm>
            <a:off x="6633589" y="1693728"/>
            <a:ext cx="2159492"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rgbClr val="00B050"/>
                </a:solidFill>
              </a:rPr>
              <a:t>Get data and handle</a:t>
            </a:r>
            <a:endParaRPr lang="en-US" i="1" kern="0">
              <a:solidFill>
                <a:srgbClr val="00B050"/>
              </a:solidFill>
            </a:endParaRPr>
          </a:p>
        </p:txBody>
      </p:sp>
      <p:pic>
        <p:nvPicPr>
          <p:cNvPr id="82" name="Picture 8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113551" y="1132708"/>
            <a:ext cx="435883" cy="435883"/>
          </a:xfrm>
          <a:prstGeom prst="rect">
            <a:avLst/>
          </a:prstGeom>
        </p:spPr>
      </p:pic>
      <p:sp>
        <p:nvSpPr>
          <p:cNvPr id="87" name="Rounded Rectangle 86"/>
          <p:cNvSpPr/>
          <p:nvPr/>
        </p:nvSpPr>
        <p:spPr>
          <a:xfrm>
            <a:off x="6185765" y="2692460"/>
            <a:ext cx="2270760" cy="2715352"/>
          </a:xfrm>
          <a:prstGeom prst="roundRect">
            <a:avLst>
              <a:gd name="adj" fmla="val 11607"/>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pic>
        <p:nvPicPr>
          <p:cNvPr id="88" name="Picture 8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33589" y="3557416"/>
            <a:ext cx="1386825" cy="1386825"/>
          </a:xfrm>
          <a:prstGeom prst="rect">
            <a:avLst/>
          </a:prstGeom>
        </p:spPr>
      </p:pic>
      <p:sp>
        <p:nvSpPr>
          <p:cNvPr id="89" name="TextBox 88"/>
          <p:cNvSpPr txBox="1"/>
          <p:nvPr/>
        </p:nvSpPr>
        <p:spPr>
          <a:xfrm>
            <a:off x="6507917" y="2778283"/>
            <a:ext cx="1625995" cy="571500"/>
          </a:xfrm>
          <a:prstGeom prst="rect">
            <a:avLst/>
          </a:prstGeom>
          <a:noFill/>
        </p:spPr>
        <p:txBody>
          <a:bodyPr wrap="square" lIns="0" tIns="0" rIns="0" bIns="0" rtlCol="0">
            <a:noAutofit/>
          </a:bodyPr>
          <a:lstStyle/>
          <a:p>
            <a:pPr algn="ctr" defTabSz="914384" fontAlgn="auto">
              <a:lnSpc>
                <a:spcPts val="2300"/>
              </a:lnSpc>
              <a:spcBef>
                <a:spcPts val="499"/>
              </a:spcBef>
              <a:spcAft>
                <a:spcPts val="0"/>
              </a:spcAft>
            </a:pPr>
            <a:r>
              <a:rPr lang="en-US" noProof="0">
                <a:solidFill>
                  <a:schemeClr val="bg1"/>
                </a:solidFill>
              </a:rPr>
              <a:t>CENTRAL </a:t>
            </a:r>
          </a:p>
          <a:p>
            <a:pPr algn="ctr" defTabSz="914384" fontAlgn="auto">
              <a:lnSpc>
                <a:spcPts val="2300"/>
              </a:lnSpc>
              <a:spcBef>
                <a:spcPts val="499"/>
              </a:spcBef>
              <a:spcAft>
                <a:spcPts val="0"/>
              </a:spcAft>
            </a:pPr>
            <a:r>
              <a:rPr lang="en-US" noProof="0">
                <a:solidFill>
                  <a:schemeClr val="bg1"/>
                </a:solidFill>
              </a:rPr>
              <a:t>PROCESSING</a:t>
            </a:r>
            <a:endParaRPr lang="en-US" kern="0" dirty="0">
              <a:solidFill>
                <a:schemeClr val="bg1"/>
              </a:solidFill>
            </a:endParaRPr>
          </a:p>
        </p:txBody>
      </p:sp>
      <p:sp>
        <p:nvSpPr>
          <p:cNvPr id="108" name="Rounded Rectangle 107"/>
          <p:cNvSpPr/>
          <p:nvPr/>
        </p:nvSpPr>
        <p:spPr>
          <a:xfrm>
            <a:off x="2577702" y="2678112"/>
            <a:ext cx="1132372" cy="883647"/>
          </a:xfrm>
          <a:prstGeom prst="roundRect">
            <a:avLst>
              <a:gd name="adj" fmla="val 26267"/>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rgbClr val="FFFF00"/>
                </a:solidFill>
              </a:rPr>
              <a:t>GUI</a:t>
            </a:r>
          </a:p>
        </p:txBody>
      </p:sp>
      <p:cxnSp>
        <p:nvCxnSpPr>
          <p:cNvPr id="110" name="Elbow Connector 109"/>
          <p:cNvCxnSpPr>
            <a:stCxn id="5" idx="0"/>
            <a:endCxn id="108" idx="1"/>
          </p:cNvCxnSpPr>
          <p:nvPr/>
        </p:nvCxnSpPr>
        <p:spPr>
          <a:xfrm rot="5400000" flipH="1" flipV="1">
            <a:off x="1569232" y="2695194"/>
            <a:ext cx="583728" cy="1433212"/>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08" idx="2"/>
            <a:endCxn id="46" idx="1"/>
          </p:cNvCxnSpPr>
          <p:nvPr/>
        </p:nvCxnSpPr>
        <p:spPr>
          <a:xfrm rot="16200000" flipH="1">
            <a:off x="3234272" y="3471375"/>
            <a:ext cx="488376" cy="669145"/>
          </a:xfrm>
          <a:prstGeom prst="bentConnector2">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772897" y="4090822"/>
            <a:ext cx="1035892"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chemeClr val="accent5">
                    <a:lumMod val="40000"/>
                    <a:lumOff val="60000"/>
                  </a:schemeClr>
                </a:solidFill>
              </a:rPr>
              <a:t>push data</a:t>
            </a:r>
            <a:endParaRPr lang="en-US" i="1" kern="0">
              <a:solidFill>
                <a:schemeClr val="accent5">
                  <a:lumMod val="40000"/>
                  <a:lumOff val="60000"/>
                </a:schemeClr>
              </a:solidFill>
            </a:endParaRPr>
          </a:p>
        </p:txBody>
      </p:sp>
      <p:sp>
        <p:nvSpPr>
          <p:cNvPr id="32" name="TextBox 31"/>
          <p:cNvSpPr txBox="1"/>
          <p:nvPr/>
        </p:nvSpPr>
        <p:spPr>
          <a:xfrm>
            <a:off x="3143709" y="2007613"/>
            <a:ext cx="2049516"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400" i="1" kern="0">
                <a:solidFill>
                  <a:schemeClr val="accent5">
                    <a:lumMod val="40000"/>
                    <a:lumOff val="60000"/>
                  </a:schemeClr>
                </a:solidFill>
              </a:rPr>
              <a:t>report status/pop-up</a:t>
            </a:r>
            <a:endParaRPr lang="en-US" i="1" kern="0">
              <a:solidFill>
                <a:schemeClr val="accent5">
                  <a:lumMod val="40000"/>
                  <a:lumOff val="60000"/>
                </a:schemeClr>
              </a:solidFill>
            </a:endParaRPr>
          </a:p>
        </p:txBody>
      </p:sp>
      <p:cxnSp>
        <p:nvCxnSpPr>
          <p:cNvPr id="16" name="Elbow Connector 15"/>
          <p:cNvCxnSpPr>
            <a:endCxn id="108" idx="0"/>
          </p:cNvCxnSpPr>
          <p:nvPr/>
        </p:nvCxnSpPr>
        <p:spPr>
          <a:xfrm rot="10800000">
            <a:off x="3143890" y="2678113"/>
            <a:ext cx="3628871" cy="12700"/>
          </a:xfrm>
          <a:prstGeom prst="bentConnector4">
            <a:avLst>
              <a:gd name="adj1" fmla="val -83"/>
              <a:gd name="adj2" fmla="val 3120339"/>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5354664" y="2146966"/>
            <a:ext cx="1966250" cy="543848"/>
          </a:xfrm>
          <a:prstGeom prst="bentConnector3">
            <a:avLst>
              <a:gd name="adj1" fmla="val -84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7" idx="0"/>
          </p:cNvCxnSpPr>
          <p:nvPr/>
        </p:nvCxnSpPr>
        <p:spPr>
          <a:xfrm>
            <a:off x="7320914" y="2145320"/>
            <a:ext cx="231" cy="5471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2" idx="2"/>
            <a:endCxn id="46" idx="0"/>
          </p:cNvCxnSpPr>
          <p:nvPr/>
        </p:nvCxnSpPr>
        <p:spPr>
          <a:xfrm>
            <a:off x="4948412" y="1627825"/>
            <a:ext cx="1" cy="1064635"/>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57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5</a:t>
            </a:r>
            <a:r>
              <a:rPr lang="en-US" sz="3200">
                <a:solidFill>
                  <a:schemeClr val="bg1">
                    <a:lumMod val="75000"/>
                  </a:schemeClr>
                </a:solidFill>
              </a:rPr>
              <a:t>. </a:t>
            </a:r>
            <a:r>
              <a:rPr lang="en-US" sz="3600">
                <a:solidFill>
                  <a:schemeClr val="bg1">
                    <a:lumMod val="75000"/>
                  </a:schemeClr>
                </a:solidFill>
              </a:rPr>
              <a:t>SOFTWARE STRUCTURE</a:t>
            </a:r>
            <a:endParaRPr lang="en-US" sz="320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22" name="Title 1"/>
          <p:cNvSpPr>
            <a:spLocks noGrp="1"/>
          </p:cNvSpPr>
          <p:nvPr>
            <p:ph type="title"/>
          </p:nvPr>
        </p:nvSpPr>
        <p:spPr>
          <a:xfrm>
            <a:off x="259200" y="823260"/>
            <a:ext cx="10450800" cy="388800"/>
          </a:xfrm>
        </p:spPr>
        <p:txBody>
          <a:bodyPr/>
          <a:lstStyle/>
          <a:p>
            <a:r>
              <a:rPr lang="en-US" sz="1800">
                <a:solidFill>
                  <a:srgbClr val="00B050"/>
                </a:solidFill>
              </a:rPr>
              <a:t>MVC</a:t>
            </a:r>
          </a:p>
        </p:txBody>
      </p:sp>
      <p:sp>
        <p:nvSpPr>
          <p:cNvPr id="27" name="Rounded Rectangle 26"/>
          <p:cNvSpPr/>
          <p:nvPr/>
        </p:nvSpPr>
        <p:spPr>
          <a:xfrm>
            <a:off x="2243964" y="1050769"/>
            <a:ext cx="1714501" cy="1038387"/>
          </a:xfrm>
          <a:prstGeom prst="roundRect">
            <a:avLst>
              <a:gd name="adj" fmla="val 11607"/>
            </a:avLst>
          </a:prstGeom>
          <a:solidFill>
            <a:schemeClr val="tx1">
              <a:lumMod val="85000"/>
              <a:lumOff val="15000"/>
            </a:schemeClr>
          </a:solidFill>
          <a:ln>
            <a:solidFill>
              <a:schemeClr val="tx1">
                <a:lumMod val="85000"/>
                <a:lumOff val="1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sp>
        <p:nvSpPr>
          <p:cNvPr id="28" name="TextBox 27"/>
          <p:cNvSpPr txBox="1"/>
          <p:nvPr/>
        </p:nvSpPr>
        <p:spPr>
          <a:xfrm>
            <a:off x="2717335" y="1182504"/>
            <a:ext cx="735337" cy="211430"/>
          </a:xfrm>
          <a:prstGeom prst="rect">
            <a:avLst/>
          </a:prstGeom>
          <a:noFill/>
        </p:spPr>
        <p:txBody>
          <a:bodyPr wrap="square" lIns="0" tIns="0" rIns="0" bIns="0" rtlCol="0">
            <a:noAutofit/>
          </a:bodyPr>
          <a:lstStyle/>
          <a:p>
            <a:pPr algn="ctr" defTabSz="914384" fontAlgn="auto">
              <a:lnSpc>
                <a:spcPts val="2300"/>
              </a:lnSpc>
              <a:spcBef>
                <a:spcPts val="499"/>
              </a:spcBef>
              <a:spcAft>
                <a:spcPts val="0"/>
              </a:spcAft>
            </a:pPr>
            <a:r>
              <a:rPr lang="en-US" sz="2400" b="1" kern="0">
                <a:solidFill>
                  <a:schemeClr val="bg1"/>
                </a:solidFill>
              </a:rPr>
              <a:t>V</a:t>
            </a:r>
            <a:r>
              <a:rPr lang="en-US" sz="1400" kern="0">
                <a:solidFill>
                  <a:schemeClr val="bg1"/>
                </a:solidFill>
              </a:rPr>
              <a:t>IEW</a:t>
            </a:r>
            <a:endParaRPr lang="en-US" sz="1400" kern="0" dirty="0">
              <a:solidFill>
                <a:schemeClr val="bg1"/>
              </a:solidFill>
            </a:endParaRPr>
          </a:p>
        </p:txBody>
      </p:sp>
      <p:sp>
        <p:nvSpPr>
          <p:cNvPr id="29" name="Rounded Rectangle 28"/>
          <p:cNvSpPr/>
          <p:nvPr/>
        </p:nvSpPr>
        <p:spPr>
          <a:xfrm>
            <a:off x="2243964" y="4113113"/>
            <a:ext cx="1714501" cy="1038387"/>
          </a:xfrm>
          <a:prstGeom prst="roundRect">
            <a:avLst>
              <a:gd name="adj" fmla="val 11607"/>
            </a:avLst>
          </a:prstGeom>
          <a:solidFill>
            <a:schemeClr val="tx1">
              <a:lumMod val="85000"/>
              <a:lumOff val="15000"/>
            </a:schemeClr>
          </a:solidFill>
          <a:ln>
            <a:solidFill>
              <a:schemeClr val="tx1">
                <a:lumMod val="85000"/>
                <a:lumOff val="1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sp>
        <p:nvSpPr>
          <p:cNvPr id="30" name="TextBox 29"/>
          <p:cNvSpPr txBox="1"/>
          <p:nvPr/>
        </p:nvSpPr>
        <p:spPr>
          <a:xfrm>
            <a:off x="2670682" y="4232763"/>
            <a:ext cx="861065" cy="364350"/>
          </a:xfrm>
          <a:prstGeom prst="rect">
            <a:avLst/>
          </a:prstGeom>
          <a:noFill/>
        </p:spPr>
        <p:txBody>
          <a:bodyPr wrap="square" lIns="0" tIns="0" rIns="0" bIns="0" rtlCol="0">
            <a:noAutofit/>
          </a:bodyPr>
          <a:lstStyle/>
          <a:p>
            <a:pPr algn="ctr" defTabSz="914384" fontAlgn="auto">
              <a:lnSpc>
                <a:spcPts val="2300"/>
              </a:lnSpc>
              <a:spcBef>
                <a:spcPts val="499"/>
              </a:spcBef>
              <a:spcAft>
                <a:spcPts val="0"/>
              </a:spcAft>
            </a:pPr>
            <a:r>
              <a:rPr lang="en-US" sz="2400" b="1" kern="0">
                <a:solidFill>
                  <a:schemeClr val="bg1"/>
                </a:solidFill>
              </a:rPr>
              <a:t>M</a:t>
            </a:r>
            <a:r>
              <a:rPr lang="en-US" sz="1400" kern="0">
                <a:solidFill>
                  <a:schemeClr val="bg1"/>
                </a:solidFill>
              </a:rPr>
              <a:t>ODEL</a:t>
            </a:r>
            <a:endParaRPr lang="en-US" sz="1400" kern="0" dirty="0">
              <a:solidFill>
                <a:schemeClr val="bg1"/>
              </a:solidFill>
            </a:endParaRPr>
          </a:p>
        </p:txBody>
      </p:sp>
      <p:sp>
        <p:nvSpPr>
          <p:cNvPr id="31" name="Rounded Rectangle 30"/>
          <p:cNvSpPr/>
          <p:nvPr/>
        </p:nvSpPr>
        <p:spPr>
          <a:xfrm>
            <a:off x="2243965" y="2517704"/>
            <a:ext cx="1714501" cy="1038387"/>
          </a:xfrm>
          <a:prstGeom prst="roundRect">
            <a:avLst>
              <a:gd name="adj" fmla="val 11607"/>
            </a:avLst>
          </a:prstGeom>
          <a:solidFill>
            <a:schemeClr val="tx1">
              <a:lumMod val="85000"/>
              <a:lumOff val="15000"/>
            </a:schemeClr>
          </a:solidFill>
          <a:ln>
            <a:solidFill>
              <a:schemeClr val="tx1">
                <a:lumMod val="85000"/>
                <a:lumOff val="1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sp>
        <p:nvSpPr>
          <p:cNvPr id="32" name="TextBox 31"/>
          <p:cNvSpPr txBox="1"/>
          <p:nvPr/>
        </p:nvSpPr>
        <p:spPr>
          <a:xfrm>
            <a:off x="2173499" y="2639334"/>
            <a:ext cx="1887854" cy="371970"/>
          </a:xfrm>
          <a:prstGeom prst="rect">
            <a:avLst/>
          </a:prstGeom>
          <a:noFill/>
        </p:spPr>
        <p:txBody>
          <a:bodyPr wrap="square" lIns="0" tIns="0" rIns="0" bIns="0" rtlCol="0">
            <a:noAutofit/>
          </a:bodyPr>
          <a:lstStyle/>
          <a:p>
            <a:pPr algn="ctr" defTabSz="914384" fontAlgn="auto">
              <a:lnSpc>
                <a:spcPts val="2300"/>
              </a:lnSpc>
              <a:spcBef>
                <a:spcPts val="499"/>
              </a:spcBef>
              <a:spcAft>
                <a:spcPts val="0"/>
              </a:spcAft>
            </a:pPr>
            <a:r>
              <a:rPr lang="en-US" sz="2400" b="1" kern="0">
                <a:solidFill>
                  <a:schemeClr val="bg1"/>
                </a:solidFill>
              </a:rPr>
              <a:t>C</a:t>
            </a:r>
            <a:r>
              <a:rPr lang="en-US" sz="1400" kern="0">
                <a:solidFill>
                  <a:schemeClr val="bg1"/>
                </a:solidFill>
              </a:rPr>
              <a:t>ONTROLLER</a:t>
            </a:r>
            <a:endParaRPr lang="en-US" sz="1400" kern="0" dirty="0">
              <a:solidFill>
                <a:schemeClr val="bg1"/>
              </a:solidFill>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2279" y="1243699"/>
            <a:ext cx="652529" cy="652529"/>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784788" y="1429270"/>
            <a:ext cx="614867" cy="614867"/>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874605" y="2962291"/>
            <a:ext cx="485645" cy="485645"/>
          </a:xfrm>
          <a:prstGeom prst="rect">
            <a:avLst/>
          </a:prstGeom>
        </p:spPr>
      </p:pic>
      <p:pic>
        <p:nvPicPr>
          <p:cNvPr id="8" name="Picture 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862415" y="4567301"/>
            <a:ext cx="477595" cy="477595"/>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4486" y="4258249"/>
            <a:ext cx="748114" cy="748114"/>
          </a:xfrm>
          <a:prstGeom prst="rect">
            <a:avLst/>
          </a:prstGeom>
        </p:spPr>
      </p:pic>
      <p:sp>
        <p:nvSpPr>
          <p:cNvPr id="19" name="TextBox 18"/>
          <p:cNvSpPr txBox="1"/>
          <p:nvPr/>
        </p:nvSpPr>
        <p:spPr>
          <a:xfrm>
            <a:off x="967956" y="4309888"/>
            <a:ext cx="1108950"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200" i="1" kern="0">
                <a:solidFill>
                  <a:schemeClr val="bg1">
                    <a:lumMod val="75000"/>
                  </a:schemeClr>
                </a:solidFill>
              </a:rPr>
              <a:t>import / export</a:t>
            </a:r>
          </a:p>
        </p:txBody>
      </p:sp>
      <p:sp>
        <p:nvSpPr>
          <p:cNvPr id="24" name="TextBox 23"/>
          <p:cNvSpPr txBox="1"/>
          <p:nvPr/>
        </p:nvSpPr>
        <p:spPr>
          <a:xfrm>
            <a:off x="944647" y="1222561"/>
            <a:ext cx="1024002"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200" i="1" kern="0">
                <a:solidFill>
                  <a:schemeClr val="bg1">
                    <a:lumMod val="75000"/>
                  </a:schemeClr>
                </a:solidFill>
              </a:rPr>
              <a:t>input / output</a:t>
            </a:r>
          </a:p>
        </p:txBody>
      </p:sp>
      <p:sp>
        <p:nvSpPr>
          <p:cNvPr id="33" name="Rounded Rectangle 32"/>
          <p:cNvSpPr/>
          <p:nvPr/>
        </p:nvSpPr>
        <p:spPr>
          <a:xfrm>
            <a:off x="4209311" y="2451413"/>
            <a:ext cx="2905136" cy="1170968"/>
          </a:xfrm>
          <a:prstGeom prst="roundRect">
            <a:avLst>
              <a:gd name="adj" fmla="val 1160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a:solidFill>
                  <a:srgbClr val="00B0F0"/>
                </a:solidFill>
              </a:rPr>
              <a:t>Class ctrller_supportedSession{}</a:t>
            </a:r>
          </a:p>
          <a:p>
            <a:r>
              <a:rPr lang="en-US" sz="1400">
                <a:solidFill>
                  <a:srgbClr val="00B0F0"/>
                </a:solidFill>
              </a:rPr>
              <a:t>Class ctrller_addressingMode{}</a:t>
            </a:r>
          </a:p>
          <a:p>
            <a:r>
              <a:rPr lang="en-US" sz="1400">
                <a:solidFill>
                  <a:srgbClr val="00B0F0"/>
                </a:solidFill>
              </a:rPr>
              <a:t>Class ctrller_suppressBit{}</a:t>
            </a:r>
          </a:p>
          <a:p>
            <a:r>
              <a:rPr lang="en-US" sz="1400">
                <a:solidFill>
                  <a:srgbClr val="00B0F0"/>
                </a:solidFill>
              </a:rPr>
              <a:t>Class ctrller_conditionCheck{}</a:t>
            </a:r>
          </a:p>
          <a:p>
            <a:r>
              <a:rPr lang="en-US" sz="1400">
                <a:solidFill>
                  <a:srgbClr val="00B0F0"/>
                </a:solidFill>
              </a:rPr>
              <a:t>Class ctrller_supportedNRC{}</a:t>
            </a:r>
          </a:p>
        </p:txBody>
      </p:sp>
      <p:sp>
        <p:nvSpPr>
          <p:cNvPr id="38" name="Rounded Rectangle 37"/>
          <p:cNvSpPr/>
          <p:nvPr/>
        </p:nvSpPr>
        <p:spPr>
          <a:xfrm>
            <a:off x="4209311" y="4046822"/>
            <a:ext cx="2905136" cy="1170968"/>
          </a:xfrm>
          <a:prstGeom prst="roundRect">
            <a:avLst>
              <a:gd name="adj" fmla="val 1160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a:solidFill>
                  <a:srgbClr val="00B0F0"/>
                </a:solidFill>
              </a:rPr>
              <a:t>Class model_supportedSession{}</a:t>
            </a:r>
          </a:p>
          <a:p>
            <a:r>
              <a:rPr lang="en-US" sz="1400">
                <a:solidFill>
                  <a:srgbClr val="00B0F0"/>
                </a:solidFill>
              </a:rPr>
              <a:t>Class model_addressingMode{}</a:t>
            </a:r>
          </a:p>
          <a:p>
            <a:r>
              <a:rPr lang="en-US" sz="1400">
                <a:solidFill>
                  <a:srgbClr val="00B0F0"/>
                </a:solidFill>
              </a:rPr>
              <a:t>Class model_suppressBit{}</a:t>
            </a:r>
          </a:p>
          <a:p>
            <a:r>
              <a:rPr lang="en-US" sz="1400">
                <a:solidFill>
                  <a:srgbClr val="00B0F0"/>
                </a:solidFill>
              </a:rPr>
              <a:t>Class model_conditionCheck{}</a:t>
            </a:r>
          </a:p>
          <a:p>
            <a:r>
              <a:rPr lang="en-US" sz="1400">
                <a:solidFill>
                  <a:srgbClr val="00B0F0"/>
                </a:solidFill>
              </a:rPr>
              <a:t>Class model_supportedNRC{}</a:t>
            </a:r>
          </a:p>
        </p:txBody>
      </p:sp>
      <p:cxnSp>
        <p:nvCxnSpPr>
          <p:cNvPr id="49" name="Straight Arrow Connector 48"/>
          <p:cNvCxnSpPr>
            <a:stCxn id="2" idx="3"/>
            <a:endCxn id="27" idx="1"/>
          </p:cNvCxnSpPr>
          <p:nvPr/>
        </p:nvCxnSpPr>
        <p:spPr>
          <a:xfrm flipV="1">
            <a:off x="784808" y="1569963"/>
            <a:ext cx="1459156" cy="1"/>
          </a:xfrm>
          <a:prstGeom prst="straightConnector1">
            <a:avLst/>
          </a:prstGeom>
          <a:ln w="28575">
            <a:solidFill>
              <a:schemeClr val="accent5">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7" idx="2"/>
            <a:endCxn id="31" idx="0"/>
          </p:cNvCxnSpPr>
          <p:nvPr/>
        </p:nvCxnSpPr>
        <p:spPr>
          <a:xfrm>
            <a:off x="3101215" y="2089156"/>
            <a:ext cx="1" cy="428548"/>
          </a:xfrm>
          <a:prstGeom prst="straightConnector1">
            <a:avLst/>
          </a:prstGeom>
          <a:ln w="28575">
            <a:solidFill>
              <a:schemeClr val="accent5">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1" idx="2"/>
            <a:endCxn id="29" idx="0"/>
          </p:cNvCxnSpPr>
          <p:nvPr/>
        </p:nvCxnSpPr>
        <p:spPr>
          <a:xfrm flipH="1">
            <a:off x="3101215" y="3556091"/>
            <a:ext cx="1" cy="557022"/>
          </a:xfrm>
          <a:prstGeom prst="straightConnector1">
            <a:avLst/>
          </a:prstGeom>
          <a:ln w="28575">
            <a:solidFill>
              <a:schemeClr val="accent5">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057515" y="2329747"/>
            <a:ext cx="8295351" cy="1424083"/>
          </a:xfrm>
          <a:prstGeom prst="rect">
            <a:avLst/>
          </a:prstGeom>
          <a:noFill/>
          <a:ln w="3175" cap="flat" cmpd="sng" algn="ctr">
            <a:solidFill>
              <a:schemeClr val="bg1">
                <a:lumMod val="75000"/>
              </a:schemeClr>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Rectangle 71"/>
          <p:cNvSpPr/>
          <p:nvPr/>
        </p:nvSpPr>
        <p:spPr>
          <a:xfrm>
            <a:off x="2057515" y="3920264"/>
            <a:ext cx="8295351" cy="1424083"/>
          </a:xfrm>
          <a:prstGeom prst="rect">
            <a:avLst/>
          </a:prstGeom>
          <a:noFill/>
          <a:ln w="3175" cap="flat" cmpd="sng" algn="ctr">
            <a:solidFill>
              <a:schemeClr val="bg1">
                <a:lumMod val="75000"/>
              </a:schemeClr>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5" name="Rounded Rectangle 74"/>
          <p:cNvSpPr/>
          <p:nvPr/>
        </p:nvSpPr>
        <p:spPr>
          <a:xfrm>
            <a:off x="7441580" y="2451413"/>
            <a:ext cx="2754404" cy="1170968"/>
          </a:xfrm>
          <a:prstGeom prst="roundRect">
            <a:avLst>
              <a:gd name="adj" fmla="val 1160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a:solidFill>
                  <a:srgbClr val="00B0F0"/>
                </a:solidFill>
              </a:rPr>
              <a:t>Public void ctrller_service10() </a:t>
            </a:r>
          </a:p>
          <a:p>
            <a:r>
              <a:rPr lang="en-US" sz="1400">
                <a:solidFill>
                  <a:srgbClr val="00B0F0"/>
                </a:solidFill>
              </a:rPr>
              <a:t>Public void ctrller_service11()</a:t>
            </a:r>
          </a:p>
          <a:p>
            <a:r>
              <a:rPr lang="en-US" sz="1400">
                <a:solidFill>
                  <a:srgbClr val="00B0F0"/>
                </a:solidFill>
              </a:rPr>
              <a:t>…</a:t>
            </a:r>
          </a:p>
          <a:p>
            <a:r>
              <a:rPr lang="en-US" sz="1400">
                <a:solidFill>
                  <a:srgbClr val="00B0F0"/>
                </a:solidFill>
              </a:rPr>
              <a:t>Public void ctrller_service31()</a:t>
            </a:r>
          </a:p>
        </p:txBody>
      </p:sp>
      <p:sp>
        <p:nvSpPr>
          <p:cNvPr id="77" name="Rounded Rectangle 76"/>
          <p:cNvSpPr/>
          <p:nvPr/>
        </p:nvSpPr>
        <p:spPr>
          <a:xfrm>
            <a:off x="7441580" y="4046821"/>
            <a:ext cx="2770869" cy="1170968"/>
          </a:xfrm>
          <a:prstGeom prst="roundRect">
            <a:avLst>
              <a:gd name="adj" fmla="val 1160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a:solidFill>
                  <a:srgbClr val="00B0F0"/>
                </a:solidFill>
              </a:rPr>
              <a:t>Public void model_service10() </a:t>
            </a:r>
          </a:p>
          <a:p>
            <a:r>
              <a:rPr lang="en-US" sz="1400">
                <a:solidFill>
                  <a:srgbClr val="00B0F0"/>
                </a:solidFill>
              </a:rPr>
              <a:t>Public void model_service11()</a:t>
            </a:r>
          </a:p>
          <a:p>
            <a:r>
              <a:rPr lang="en-US" sz="1400">
                <a:solidFill>
                  <a:srgbClr val="00B0F0"/>
                </a:solidFill>
              </a:rPr>
              <a:t>…</a:t>
            </a:r>
          </a:p>
          <a:p>
            <a:r>
              <a:rPr lang="en-US" sz="1400">
                <a:solidFill>
                  <a:srgbClr val="00B0F0"/>
                </a:solidFill>
              </a:rPr>
              <a:t>Public void model_service31()</a:t>
            </a:r>
          </a:p>
        </p:txBody>
      </p:sp>
      <p:cxnSp>
        <p:nvCxnSpPr>
          <p:cNvPr id="83" name="Straight Arrow Connector 82"/>
          <p:cNvCxnSpPr>
            <a:stCxn id="33" idx="3"/>
            <a:endCxn id="75" idx="1"/>
          </p:cNvCxnSpPr>
          <p:nvPr/>
        </p:nvCxnSpPr>
        <p:spPr>
          <a:xfrm>
            <a:off x="7114447" y="3036897"/>
            <a:ext cx="327133" cy="0"/>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8" idx="3"/>
            <a:endCxn id="77" idx="1"/>
          </p:cNvCxnSpPr>
          <p:nvPr/>
        </p:nvCxnSpPr>
        <p:spPr>
          <a:xfrm flipV="1">
            <a:off x="7114447" y="4632305"/>
            <a:ext cx="327133" cy="1"/>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146369" y="1239140"/>
            <a:ext cx="2979546" cy="278707"/>
          </a:xfrm>
          <a:prstGeom prst="rect">
            <a:avLst/>
          </a:prstGeom>
          <a:noFill/>
        </p:spPr>
        <p:txBody>
          <a:bodyPr wrap="square" lIns="0" tIns="0" rIns="0" bIns="0" rtlCol="0">
            <a:noAutofit/>
          </a:bodyPr>
          <a:lstStyle/>
          <a:p>
            <a:pPr defTabSz="914384" fontAlgn="auto">
              <a:lnSpc>
                <a:spcPts val="2300"/>
              </a:lnSpc>
              <a:spcBef>
                <a:spcPts val="499"/>
              </a:spcBef>
              <a:spcAft>
                <a:spcPts val="0"/>
              </a:spcAft>
            </a:pPr>
            <a:r>
              <a:rPr lang="en-US" sz="1200" i="1" kern="0">
                <a:solidFill>
                  <a:schemeClr val="bg1">
                    <a:lumMod val="75000"/>
                  </a:schemeClr>
                </a:solidFill>
              </a:rPr>
              <a:t>tc.xlsx / report status / pop-up / warning</a:t>
            </a:r>
          </a:p>
        </p:txBody>
      </p:sp>
      <p:sp>
        <p:nvSpPr>
          <p:cNvPr id="105" name="Rectangle 104"/>
          <p:cNvSpPr/>
          <p:nvPr/>
        </p:nvSpPr>
        <p:spPr>
          <a:xfrm>
            <a:off x="2076906" y="954325"/>
            <a:ext cx="3913190" cy="1255772"/>
          </a:xfrm>
          <a:prstGeom prst="rect">
            <a:avLst/>
          </a:prstGeom>
          <a:noFill/>
          <a:ln w="3175" cap="flat" cmpd="sng" algn="ctr">
            <a:solidFill>
              <a:schemeClr val="bg1">
                <a:lumMod val="75000"/>
              </a:schemeClr>
            </a:solid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6" name="Rounded Rectangle 105"/>
          <p:cNvSpPr/>
          <p:nvPr/>
        </p:nvSpPr>
        <p:spPr>
          <a:xfrm>
            <a:off x="4214625" y="992345"/>
            <a:ext cx="1643734" cy="1170968"/>
          </a:xfrm>
          <a:prstGeom prst="roundRect">
            <a:avLst>
              <a:gd name="adj" fmla="val 1160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400">
              <a:solidFill>
                <a:srgbClr val="00B0F0"/>
              </a:solidFill>
            </a:endParaRPr>
          </a:p>
        </p:txBody>
      </p:sp>
      <p:sp>
        <p:nvSpPr>
          <p:cNvPr id="111" name="Round Single Corner Rectangle 110"/>
          <p:cNvSpPr/>
          <p:nvPr/>
        </p:nvSpPr>
        <p:spPr>
          <a:xfrm rot="2145208">
            <a:off x="4033856" y="1547102"/>
            <a:ext cx="2003732" cy="45719"/>
          </a:xfrm>
          <a:prstGeom prst="round1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4" name="TextBox 113"/>
          <p:cNvSpPr txBox="1"/>
          <p:nvPr/>
        </p:nvSpPr>
        <p:spPr>
          <a:xfrm>
            <a:off x="5172921" y="1051629"/>
            <a:ext cx="680740" cy="71405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en-US" b="1" kern="0" noProof="0">
                <a:solidFill>
                  <a:schemeClr val="accent5">
                    <a:lumMod val="20000"/>
                    <a:lumOff val="80000"/>
                  </a:schemeClr>
                </a:solidFill>
              </a:rPr>
              <a:t>TEST</a:t>
            </a:r>
          </a:p>
          <a:p>
            <a:pPr marR="0" defTabSz="914400" eaLnBrk="1" fontAlgn="auto" latinLnBrk="0" hangingPunct="1">
              <a:spcBef>
                <a:spcPts val="500"/>
              </a:spcBef>
              <a:spcAft>
                <a:spcPts val="0"/>
              </a:spcAft>
              <a:buClrTx/>
              <a:buSzTx/>
              <a:buFontTx/>
              <a:buNone/>
              <a:tabLst/>
            </a:pPr>
            <a:r>
              <a:rPr kumimoji="0" lang="en-US" sz="1800" b="1" i="0" u="none" strike="noStrike" kern="0" cap="none" spc="0" normalizeH="0" baseline="0">
                <a:ln>
                  <a:noFill/>
                </a:ln>
                <a:solidFill>
                  <a:schemeClr val="accent5">
                    <a:lumMod val="20000"/>
                    <a:lumOff val="80000"/>
                  </a:schemeClr>
                </a:solidFill>
                <a:effectLst/>
                <a:uLnTx/>
                <a:uFillTx/>
              </a:rPr>
              <a:t>CASE</a:t>
            </a:r>
            <a:endParaRPr kumimoji="0" lang="en-US" sz="1800" b="1" i="0" u="none" strike="noStrike" kern="0" cap="none" spc="0" normalizeH="0" baseline="0" noProof="0" dirty="0">
              <a:ln>
                <a:noFill/>
              </a:ln>
              <a:solidFill>
                <a:schemeClr val="accent5">
                  <a:lumMod val="20000"/>
                  <a:lumOff val="80000"/>
                </a:schemeClr>
              </a:solidFill>
              <a:effectLst/>
              <a:uLnTx/>
              <a:uFillTx/>
            </a:endParaRPr>
          </a:p>
        </p:txBody>
      </p:sp>
      <p:sp>
        <p:nvSpPr>
          <p:cNvPr id="115" name="TextBox 114"/>
          <p:cNvSpPr txBox="1"/>
          <p:nvPr/>
        </p:nvSpPr>
        <p:spPr>
          <a:xfrm>
            <a:off x="4315581" y="1774936"/>
            <a:ext cx="680740" cy="318237"/>
          </a:xfrm>
          <a:prstGeom prst="rect">
            <a:avLst/>
          </a:prstGeom>
          <a:noFill/>
        </p:spPr>
        <p:txBody>
          <a:bodyPr wrap="square" lIns="0" tIns="0" rIns="0" bIns="0" rtlCol="0">
            <a:noAutofit/>
          </a:bodyPr>
          <a:lstStyle/>
          <a:p>
            <a:pPr fontAlgn="auto">
              <a:lnSpc>
                <a:spcPts val="2300"/>
              </a:lnSpc>
              <a:spcBef>
                <a:spcPts val="500"/>
              </a:spcBef>
              <a:spcAft>
                <a:spcPts val="0"/>
              </a:spcAft>
            </a:pPr>
            <a:r>
              <a:rPr lang="en-US" b="1" kern="0">
                <a:solidFill>
                  <a:schemeClr val="accent5">
                    <a:lumMod val="20000"/>
                    <a:lumOff val="80000"/>
                  </a:schemeClr>
                </a:solidFill>
              </a:rPr>
              <a:t>GUI</a:t>
            </a:r>
            <a:endParaRPr kumimoji="0" lang="en-US" sz="1800" b="1" i="0" u="none" strike="noStrike" kern="0" cap="none" spc="0" normalizeH="0" baseline="0" noProof="0" dirty="0">
              <a:ln>
                <a:noFill/>
              </a:ln>
              <a:solidFill>
                <a:schemeClr val="accent5">
                  <a:lumMod val="20000"/>
                  <a:lumOff val="80000"/>
                </a:schemeClr>
              </a:solidFill>
              <a:effectLst/>
              <a:uLnTx/>
              <a:uFillTx/>
            </a:endParaRPr>
          </a:p>
        </p:txBody>
      </p:sp>
      <p:cxnSp>
        <p:nvCxnSpPr>
          <p:cNvPr id="117" name="Elbow Connector 116"/>
          <p:cNvCxnSpPr/>
          <p:nvPr/>
        </p:nvCxnSpPr>
        <p:spPr>
          <a:xfrm rot="10800000">
            <a:off x="5853661" y="1569963"/>
            <a:ext cx="2639410" cy="759784"/>
          </a:xfrm>
          <a:prstGeom prst="bentConnector3">
            <a:avLst>
              <a:gd name="adj1" fmla="val -205"/>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3"/>
            <a:endCxn id="29" idx="1"/>
          </p:cNvCxnSpPr>
          <p:nvPr/>
        </p:nvCxnSpPr>
        <p:spPr>
          <a:xfrm>
            <a:off x="832600" y="4632306"/>
            <a:ext cx="1411364" cy="1"/>
          </a:xfrm>
          <a:prstGeom prst="straightConnector1">
            <a:avLst/>
          </a:prstGeom>
          <a:ln w="28575">
            <a:solidFill>
              <a:schemeClr val="accent5">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84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The end</a:t>
            </a:r>
          </a:p>
        </p:txBody>
      </p:sp>
    </p:spTree>
    <p:extLst>
      <p:ext uri="{BB962C8B-B14F-4D97-AF65-F5344CB8AC3E}">
        <p14:creationId xmlns:p14="http://schemas.microsoft.com/office/powerpoint/2010/main" val="988177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RBVH/EDA23</OrgInhalt>
      <Wert>RBVH/EDA23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2020-07-28</OrgInhalt>
      <Wert>2020-07-28</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330</Words>
  <Application>Microsoft Office PowerPoint</Application>
  <PresentationFormat>Custom</PresentationFormat>
  <Paragraphs>130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Bosch Office Sans</vt:lpstr>
      <vt:lpstr>Calibri</vt:lpstr>
      <vt:lpstr>Wingdings</vt:lpstr>
      <vt:lpstr>Wingdings 3</vt:lpstr>
      <vt:lpstr>Bosch NG</vt:lpstr>
      <vt:lpstr>DCOM TESTCASE GENERATION TOOL </vt:lpstr>
      <vt:lpstr>PowerPoint Presentation</vt:lpstr>
      <vt:lpstr>IDEA </vt:lpstr>
      <vt:lpstr>Plan </vt:lpstr>
      <vt:lpstr>PowerPoint Presentation</vt:lpstr>
      <vt:lpstr>General block diagram </vt:lpstr>
      <vt:lpstr>MVC</vt:lpstr>
      <vt:lpstr>The end</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 TESTCASE GENERATION TOOL </dc:title>
  <dc:creator>Nguyen Thanh Cong (RBVH/EDA23)</dc:creator>
  <cp:lastModifiedBy>Nguyen Thanh Cong (MS/EDA22-XC)</cp:lastModifiedBy>
  <cp:revision>625</cp:revision>
  <dcterms:created xsi:type="dcterms:W3CDTF">2020-07-28T08:15:07Z</dcterms:created>
  <dcterms:modified xsi:type="dcterms:W3CDTF">2022-04-21T08:35:35Z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