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56" r:id="rId2"/>
    <p:sldId id="278" r:id="rId3"/>
    <p:sldId id="282" r:id="rId4"/>
    <p:sldId id="279" r:id="rId5"/>
    <p:sldId id="364" r:id="rId6"/>
    <p:sldId id="288" r:id="rId7"/>
    <p:sldId id="289" r:id="rId8"/>
    <p:sldId id="296" r:id="rId9"/>
    <p:sldId id="360" r:id="rId10"/>
    <p:sldId id="340" r:id="rId11"/>
    <p:sldId id="361" r:id="rId12"/>
    <p:sldId id="334" r:id="rId13"/>
    <p:sldId id="319" r:id="rId14"/>
    <p:sldId id="342" r:id="rId15"/>
    <p:sldId id="363" r:id="rId16"/>
    <p:sldId id="337" r:id="rId17"/>
    <p:sldId id="330" r:id="rId18"/>
    <p:sldId id="365" r:id="rId19"/>
    <p:sldId id="268" r:id="rId20"/>
    <p:sldId id="307" r:id="rId21"/>
    <p:sldId id="309" r:id="rId22"/>
    <p:sldId id="308" r:id="rId23"/>
    <p:sldId id="316" r:id="rId24"/>
  </p:sldIdLst>
  <p:sldSz cx="9144000" cy="5143500" type="screen16x9"/>
  <p:notesSz cx="7315200" cy="96012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8" autoAdjust="0"/>
    <p:restoredTop sz="45879" autoAdjust="0"/>
  </p:normalViewPr>
  <p:slideViewPr>
    <p:cSldViewPr snapToGrid="0" showGuides="1">
      <p:cViewPr varScale="1">
        <p:scale>
          <a:sx n="40" d="100"/>
          <a:sy n="40" d="100"/>
        </p:scale>
        <p:origin x="1516" y="28"/>
      </p:cViewPr>
      <p:guideLst>
        <p:guide orient="horz" pos="1620"/>
        <p:guide pos="2880"/>
      </p:guideLst>
    </p:cSldViewPr>
  </p:slideViewPr>
  <p:outlineViewPr>
    <p:cViewPr>
      <p:scale>
        <a:sx n="33" d="100"/>
        <a:sy n="33" d="100"/>
      </p:scale>
      <p:origin x="0" y="-12752"/>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7" d="100"/>
          <a:sy n="47" d="100"/>
        </p:scale>
        <p:origin x="2716" y="6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170138" cy="48102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143427" y="1"/>
            <a:ext cx="3170138" cy="48102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14.10.2022</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1" y="9120172"/>
            <a:ext cx="3170138" cy="48102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143427" y="9120172"/>
            <a:ext cx="3170138" cy="48102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170138" cy="481028"/>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4143427" y="1"/>
            <a:ext cx="3170138" cy="481028"/>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14.10.2022</a:t>
            </a:fld>
            <a:endParaRPr lang="de-DE" dirty="0"/>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31194" y="4621146"/>
            <a:ext cx="5852814" cy="3779718"/>
          </a:xfrm>
          <a:prstGeom prst="rect">
            <a:avLst/>
          </a:prstGeom>
        </p:spPr>
        <p:txBody>
          <a:bodyPr vert="horz" lIns="9144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1" y="9120172"/>
            <a:ext cx="3170138" cy="481028"/>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143427" y="9120172"/>
            <a:ext cx="3170138" cy="481028"/>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a:t>
            </a:fld>
            <a:endParaRPr lang="de-DE"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xfrm>
            <a:off x="777875" y="1200150"/>
            <a:ext cx="5759450"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e-DE" dirty="0"/>
              <a:t>Hello all,</a:t>
            </a:r>
          </a:p>
          <a:p>
            <a:pPr>
              <a:spcBef>
                <a:spcPct val="0"/>
              </a:spcBef>
            </a:pPr>
            <a:endParaRPr lang="en-US" altLang="de-DE" dirty="0"/>
          </a:p>
          <a:p>
            <a:pPr>
              <a:spcBef>
                <a:spcPct val="0"/>
              </a:spcBef>
            </a:pPr>
            <a:r>
              <a:rPr lang="en-US" altLang="de-DE" dirty="0"/>
              <a:t>Welcome to the interim presentation of my master thesis.</a:t>
            </a:r>
          </a:p>
          <a:p>
            <a:pPr>
              <a:spcBef>
                <a:spcPct val="0"/>
              </a:spcBef>
            </a:pPr>
            <a:endParaRPr lang="en-US" altLang="de-DE" dirty="0"/>
          </a:p>
          <a:p>
            <a:pPr>
              <a:spcBef>
                <a:spcPct val="0"/>
              </a:spcBef>
            </a:pPr>
            <a:r>
              <a:rPr lang="en-US" altLang="de-DE" dirty="0"/>
              <a:t>The title of my master thesis is "Robust Registration to a template brain for the Drosophila larva", done under the supervision of Dr. Martin Strauch.</a:t>
            </a:r>
            <a:endParaRPr lang="de-DE" altLang="de-DE" dirty="0"/>
          </a:p>
        </p:txBody>
      </p:sp>
    </p:spTree>
    <p:extLst>
      <p:ext uri="{BB962C8B-B14F-4D97-AF65-F5344CB8AC3E}">
        <p14:creationId xmlns:p14="http://schemas.microsoft.com/office/powerpoint/2010/main" val="68206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segmentation maps were used in the </a:t>
            </a:r>
            <a:r>
              <a:rPr lang="en-US" dirty="0" err="1"/>
              <a:t>Voxelmorph</a:t>
            </a:r>
            <a:r>
              <a:rPr lang="en-US" dirty="0"/>
              <a:t> paper, we want to introduce our own auxiliary information. Here, we are trying a novel method of incorporating landmark points into the training.</a:t>
            </a:r>
          </a:p>
          <a:p>
            <a:endParaRPr lang="en-US" dirty="0"/>
          </a:p>
          <a:p>
            <a:r>
              <a:rPr lang="en-US" dirty="0"/>
              <a:t>So what exactly are landmarks?</a:t>
            </a:r>
          </a:p>
          <a:p>
            <a:endParaRPr lang="en-US" dirty="0"/>
          </a:p>
          <a:p>
            <a:r>
              <a:rPr lang="en-US" dirty="0"/>
              <a:t>A landmark is a spatial correspondence between f and m marked in the same place in both images, as shown in the figure.</a:t>
            </a:r>
          </a:p>
          <a:p>
            <a:r>
              <a:rPr lang="en-US" dirty="0"/>
              <a:t>&lt;pause!&gt;</a:t>
            </a:r>
          </a:p>
          <a:p>
            <a:r>
              <a:rPr lang="en-US" dirty="0"/>
              <a:t>In the field of image registration, these spatial correspondences are called gold standards.</a:t>
            </a:r>
          </a:p>
          <a:p>
            <a:endParaRPr lang="en-US" dirty="0"/>
          </a:p>
          <a:p>
            <a:r>
              <a:rPr lang="en-US" dirty="0"/>
              <a:t>We term perfect registration when the distance between them in the registered image and in the fixed image is zero.</a:t>
            </a:r>
          </a:p>
          <a:p>
            <a:endParaRPr lang="en-US" dirty="0"/>
          </a:p>
          <a:p>
            <a:r>
              <a:rPr lang="en-US" strike="sngStrike" dirty="0"/>
              <a:t>The following mathematical equation describes the same for K number of landmarks, where phi represents the displacement or deformation field. This loss from now on will be referred to as landmark registration error. </a:t>
            </a:r>
          </a:p>
          <a:p>
            <a:endParaRPr lang="en-US" dirty="0"/>
          </a:p>
          <a:p>
            <a:r>
              <a:rPr lang="en-US" dirty="0"/>
              <a:t>&lt;pause!&gt;</a:t>
            </a:r>
          </a:p>
          <a:p>
            <a:endParaRPr lang="en-US" dirty="0"/>
          </a:p>
          <a:p>
            <a:r>
              <a:rPr lang="en-US" dirty="0"/>
              <a:t>The terms in the equation will be explained in the second slide from now.</a:t>
            </a:r>
          </a:p>
        </p:txBody>
      </p:sp>
    </p:spTree>
    <p:extLst>
      <p:ext uri="{BB962C8B-B14F-4D97-AF65-F5344CB8AC3E}">
        <p14:creationId xmlns:p14="http://schemas.microsoft.com/office/powerpoint/2010/main" val="3544031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it is done?</a:t>
            </a:r>
          </a:p>
          <a:p>
            <a:endParaRPr lang="en-US" dirty="0"/>
          </a:p>
          <a:p>
            <a:r>
              <a:rPr lang="en-US" dirty="0"/>
              <a:t>The deformation field is nothing more than a displacement vector field that specifies by how many units a given pixel in the moving image must move in 3D space. Thus, the landmarks in the fixed and moving image are related to the displacement field by a simple addition, subtraction operation.</a:t>
            </a:r>
          </a:p>
          <a:p>
            <a:endParaRPr lang="en-US" dirty="0"/>
          </a:p>
          <a:p>
            <a:r>
              <a:rPr lang="en-US" dirty="0"/>
              <a:t>And that is what is described in this mathematical equation. To reach the landmark in the fixed image, the landmark in the moving image must be subtracted by the vector given in the deformation field.</a:t>
            </a:r>
          </a:p>
        </p:txBody>
      </p:sp>
    </p:spTree>
    <p:extLst>
      <p:ext uri="{BB962C8B-B14F-4D97-AF65-F5344CB8AC3E}">
        <p14:creationId xmlns:p14="http://schemas.microsoft.com/office/powerpoint/2010/main" val="2447175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Experimental setup.</a:t>
            </a:r>
          </a:p>
          <a:p>
            <a:endParaRPr lang="en-US" dirty="0"/>
          </a:p>
          <a:p>
            <a:r>
              <a:rPr lang="en-US" dirty="0"/>
              <a:t>&lt;pause!&gt;</a:t>
            </a:r>
          </a:p>
          <a:p>
            <a:endParaRPr lang="en-US" dirty="0"/>
          </a:p>
          <a:p>
            <a:r>
              <a:rPr lang="en-US" dirty="0"/>
              <a:t>The first and foremost: we always keep the fixed image constant, i.e., the registration is always done against the same image – the </a:t>
            </a:r>
            <a:r>
              <a:rPr lang="en-US" dirty="0" err="1"/>
              <a:t>larvalign</a:t>
            </a:r>
            <a:r>
              <a:rPr lang="en-US" dirty="0"/>
              <a:t> template.</a:t>
            </a:r>
          </a:p>
          <a:p>
            <a:endParaRPr lang="en-US" dirty="0"/>
          </a:p>
          <a:p>
            <a:r>
              <a:rPr lang="en-US" dirty="0"/>
              <a:t>As for the selection of landmarks,</a:t>
            </a:r>
          </a:p>
          <a:p>
            <a:r>
              <a:rPr lang="en-US" dirty="0"/>
              <a:t>1. Number one, the landmark needs to be clearly identifiable anatomical positions. And the </a:t>
            </a:r>
            <a:r>
              <a:rPr lang="en-US" dirty="0" err="1"/>
              <a:t>Larvalign</a:t>
            </a:r>
            <a:r>
              <a:rPr lang="en-US" dirty="0"/>
              <a:t> paper suggests 30 such possible locations, as shown here in the figure.</a:t>
            </a:r>
          </a:p>
          <a:p>
            <a:endParaRPr lang="en-US" dirty="0"/>
          </a:p>
          <a:p>
            <a:r>
              <a:rPr lang="en-US" dirty="0"/>
              <a:t>For training, not all of these 30 landmarks need to be provided as auxiliary information, but only a subset of them can be used (even 0). However, for the evaluation, the error in registering all 30 landmarks will be taken into account.</a:t>
            </a:r>
          </a:p>
          <a:p>
            <a:endParaRPr lang="en-US" dirty="0"/>
          </a:p>
          <a:p>
            <a:r>
              <a:rPr lang="en-US" dirty="0"/>
              <a:t>As shown in the first slides, we know that </a:t>
            </a:r>
            <a:r>
              <a:rPr lang="en-US" dirty="0" err="1"/>
              <a:t>larvalign</a:t>
            </a:r>
            <a:r>
              <a:rPr lang="en-US" dirty="0"/>
              <a:t> had problems registering the lower tip of the ventral nerve cord. For this reason, we decided to annotate only these 7 lower-end nerve inputs in those training examples where we thought the network might need help.</a:t>
            </a:r>
          </a:p>
          <a:p>
            <a:endParaRPr lang="en-US" dirty="0"/>
          </a:p>
          <a:p>
            <a:r>
              <a:rPr lang="en-US" dirty="0"/>
              <a:t>Adding more landmarks should not hurt either.</a:t>
            </a:r>
          </a:p>
        </p:txBody>
      </p:sp>
    </p:spTree>
    <p:extLst>
      <p:ext uri="{BB962C8B-B14F-4D97-AF65-F5344CB8AC3E}">
        <p14:creationId xmlns:p14="http://schemas.microsoft.com/office/powerpoint/2010/main" val="194426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 to do two types of assessments.</a:t>
            </a:r>
          </a:p>
          <a:p>
            <a:endParaRPr lang="en-US" dirty="0"/>
          </a:p>
          <a:p>
            <a:r>
              <a:rPr lang="en-US" dirty="0"/>
              <a:t>One is a qualitative assessment, where we overlay the registered image with the fixed image and look for areas where the registration failed. </a:t>
            </a:r>
          </a:p>
          <a:p>
            <a:endParaRPr lang="en-US" dirty="0"/>
          </a:p>
          <a:p>
            <a:r>
              <a:rPr lang="en-US" dirty="0"/>
              <a:t>The second is quantitative, where we derive some numbers out of the registered image in correspondence with the fixed image.</a:t>
            </a:r>
          </a:p>
          <a:p>
            <a:endParaRPr lang="en-US" dirty="0"/>
          </a:p>
          <a:p>
            <a:r>
              <a:rPr lang="en-US" dirty="0"/>
              <a:t>The global registration error is the correlation between the fixed image and the registered image as a whole. It is obvious that such a global measure may not be able to capture local errors. Therefore, we consider two additional error values, the VNC error indicator and Thoracic error indicator, as proposed in </a:t>
            </a:r>
            <a:r>
              <a:rPr lang="en-US" dirty="0" err="1"/>
              <a:t>larvalign</a:t>
            </a:r>
            <a:r>
              <a:rPr lang="en-US" dirty="0"/>
              <a:t> paper.</a:t>
            </a:r>
          </a:p>
          <a:p>
            <a:endParaRPr lang="en-US" dirty="0"/>
          </a:p>
          <a:p>
            <a:r>
              <a:rPr lang="en-US" dirty="0"/>
              <a:t>We choose a small spherical volume at few of the landmarks in VNC and </a:t>
            </a:r>
            <a:r>
              <a:rPr lang="en-US" dirty="0" err="1"/>
              <a:t>Thoraci</a:t>
            </a:r>
            <a:r>
              <a:rPr lang="en-US" dirty="0"/>
              <a:t> nerve entry points, as defined in the template image and compute a mmi score between fixed and registered image.</a:t>
            </a:r>
          </a:p>
          <a:p>
            <a:endParaRPr lang="en-US" dirty="0"/>
          </a:p>
          <a:p>
            <a:r>
              <a:rPr lang="en-US" dirty="0"/>
              <a:t>VNC: On spherical regions with a radius of 10 </a:t>
            </a:r>
            <a:r>
              <a:rPr lang="en-US" dirty="0" err="1"/>
              <a:t>μm</a:t>
            </a:r>
            <a:r>
              <a:rPr lang="en-US" dirty="0"/>
              <a:t> at two terminal positions of the VNC landmarks defined in the template image, a mutual information score is calculated between the fixed image and the registered image.</a:t>
            </a:r>
          </a:p>
          <a:p>
            <a:endParaRPr lang="en-US" dirty="0"/>
          </a:p>
          <a:p>
            <a:r>
              <a:rPr lang="en-US" dirty="0"/>
              <a:t>Thoracic: Similarly, for spherical regions with a radius of 15 </a:t>
            </a:r>
            <a:r>
              <a:rPr lang="en-US" dirty="0" err="1"/>
              <a:t>μm</a:t>
            </a:r>
            <a:r>
              <a:rPr lang="en-US" dirty="0"/>
              <a:t> at all six entry points of the thoracic nerve defined in the template image, a mutual information value between the fixed image and the registered image is calculated.</a:t>
            </a:r>
          </a:p>
          <a:p>
            <a:endParaRPr lang="en-US" dirty="0"/>
          </a:p>
          <a:p>
            <a:r>
              <a:rPr lang="en-US" dirty="0"/>
              <a:t>LRE: Finally, LRE is the average of all </a:t>
            </a:r>
            <a:r>
              <a:rPr lang="en-US" dirty="0" err="1"/>
              <a:t>eucledian</a:t>
            </a:r>
            <a:r>
              <a:rPr lang="en-US" dirty="0"/>
              <a:t> distances between the 30 landmarks in the registered image and the fixed image.</a:t>
            </a:r>
          </a:p>
          <a:p>
            <a:endParaRPr lang="en-US" dirty="0"/>
          </a:p>
          <a:p>
            <a:r>
              <a:rPr lang="en-US" dirty="0"/>
              <a:t>G, V, T := Higher the better.</a:t>
            </a:r>
          </a:p>
          <a:p>
            <a:r>
              <a:rPr lang="en-US" dirty="0"/>
              <a:t>LRE := Lower the better.</a:t>
            </a:r>
          </a:p>
        </p:txBody>
      </p:sp>
    </p:spTree>
    <p:extLst>
      <p:ext uri="{BB962C8B-B14F-4D97-AF65-F5344CB8AC3E}">
        <p14:creationId xmlns:p14="http://schemas.microsoft.com/office/powerpoint/2010/main" val="1646036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194" y="4634794"/>
            <a:ext cx="5852814" cy="3779718"/>
          </a:xfrm>
        </p:spPr>
        <p:txBody>
          <a:bodyPr/>
          <a:lstStyle/>
          <a:p>
            <a:r>
              <a:rPr lang="en-US" dirty="0"/>
              <a:t>In the current slide and in the next slide, I want to show that a voxel morph trained with auxiliary information performs better.</a:t>
            </a:r>
          </a:p>
          <a:p>
            <a:endParaRPr lang="en-US" dirty="0"/>
          </a:p>
          <a:p>
            <a:r>
              <a:rPr lang="en-US" dirty="0"/>
              <a:t>Here, we do a comparative analysis between the registered results of </a:t>
            </a:r>
            <a:r>
              <a:rPr lang="en-US" dirty="0" err="1"/>
              <a:t>larvalign</a:t>
            </a:r>
            <a:r>
              <a:rPr lang="en-US" dirty="0"/>
              <a:t>, </a:t>
            </a:r>
            <a:r>
              <a:rPr lang="en-US" dirty="0" err="1"/>
              <a:t>vxm</a:t>
            </a:r>
            <a:r>
              <a:rPr lang="en-US" dirty="0"/>
              <a:t>-without-aux information, and </a:t>
            </a:r>
            <a:r>
              <a:rPr lang="en-US" dirty="0" err="1"/>
              <a:t>vxm</a:t>
            </a:r>
            <a:r>
              <a:rPr lang="en-US" dirty="0"/>
              <a:t>-with-aux information.</a:t>
            </a:r>
            <a:br>
              <a:rPr lang="en-US" dirty="0"/>
            </a:br>
            <a:br>
              <a:rPr lang="en-US" dirty="0"/>
            </a:br>
            <a:r>
              <a:rPr lang="en-US" dirty="0"/>
              <a:t>Here,</a:t>
            </a:r>
            <a:br>
              <a:rPr lang="en-US" dirty="0"/>
            </a:br>
            <a:r>
              <a:rPr lang="en-US" dirty="0"/>
              <a:t>you can see in the first column the fixed image and the moving image.</a:t>
            </a:r>
            <a:br>
              <a:rPr lang="en-US" dirty="0"/>
            </a:br>
            <a:r>
              <a:rPr lang="en-US" dirty="0"/>
              <a:t>In the second column, you can see the registered results with </a:t>
            </a:r>
            <a:r>
              <a:rPr lang="en-US" dirty="0" err="1"/>
              <a:t>larvalign</a:t>
            </a:r>
            <a:r>
              <a:rPr lang="en-US" dirty="0"/>
              <a:t> and </a:t>
            </a:r>
            <a:r>
              <a:rPr lang="en-US" dirty="0" err="1"/>
              <a:t>voxelmorph</a:t>
            </a:r>
            <a:r>
              <a:rPr lang="en-US" dirty="0"/>
              <a:t> without auxiliary information.</a:t>
            </a:r>
            <a:br>
              <a:rPr lang="en-US" dirty="0"/>
            </a:br>
            <a:r>
              <a:rPr lang="en-US" dirty="0"/>
              <a:t>In the third column, you can see the respective overlay.</a:t>
            </a:r>
            <a:br>
              <a:rPr lang="en-US" dirty="0"/>
            </a:br>
            <a:r>
              <a:rPr lang="en-US" dirty="0"/>
              <a:t>In the fourth column you see the quantitative results.</a:t>
            </a:r>
            <a:br>
              <a:rPr lang="en-US" dirty="0"/>
            </a:br>
            <a:br>
              <a:rPr lang="en-US" dirty="0"/>
            </a:br>
            <a:r>
              <a:rPr lang="en-US" dirty="0"/>
              <a:t>In this scenario of training without landmark information, </a:t>
            </a:r>
            <a:r>
              <a:rPr lang="en-US" dirty="0" err="1"/>
              <a:t>voxelmorph</a:t>
            </a:r>
            <a:r>
              <a:rPr lang="en-US" dirty="0"/>
              <a:t> actually performed almost as well as </a:t>
            </a:r>
            <a:r>
              <a:rPr lang="en-US" dirty="0" err="1"/>
              <a:t>larvalign</a:t>
            </a:r>
            <a:r>
              <a:rPr lang="en-US" dirty="0"/>
              <a:t> - both the visual inspection and the numbers are in agreement with it.</a:t>
            </a:r>
          </a:p>
          <a:p>
            <a:endParaRPr lang="en-US" dirty="0"/>
          </a:p>
          <a:p>
            <a:r>
              <a:rPr lang="en-US" dirty="0"/>
              <a:t>On the next slide, I show the result obtained with a network trained with landmark information.</a:t>
            </a:r>
          </a:p>
        </p:txBody>
      </p:sp>
    </p:spTree>
    <p:extLst>
      <p:ext uri="{BB962C8B-B14F-4D97-AF65-F5344CB8AC3E}">
        <p14:creationId xmlns:p14="http://schemas.microsoft.com/office/powerpoint/2010/main" val="1736525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there is a significant correction at the VNC tip and mutual information scores also shows an improved result.</a:t>
            </a:r>
          </a:p>
        </p:txBody>
      </p:sp>
    </p:spTree>
    <p:extLst>
      <p:ext uri="{BB962C8B-B14F-4D97-AF65-F5344CB8AC3E}">
        <p14:creationId xmlns:p14="http://schemas.microsoft.com/office/powerpoint/2010/main" val="285338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nice feature to have and gives that additional confidence that the network would perform alright when deployed into the real world and sees new data.</a:t>
            </a:r>
          </a:p>
        </p:txBody>
      </p:sp>
    </p:spTree>
    <p:extLst>
      <p:ext uri="{BB962C8B-B14F-4D97-AF65-F5344CB8AC3E}">
        <p14:creationId xmlns:p14="http://schemas.microsoft.com/office/powerpoint/2010/main" val="4092697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a:t>Flipping in horizontal direction because, we want the network to be able to correct VNC bend in both the directions and not just limited to left bend or right bend as seen in the training samples.</a:t>
            </a:r>
          </a:p>
        </p:txBody>
      </p:sp>
    </p:spTree>
    <p:extLst>
      <p:ext uri="{BB962C8B-B14F-4D97-AF65-F5344CB8AC3E}">
        <p14:creationId xmlns:p14="http://schemas.microsoft.com/office/powerpoint/2010/main" val="138915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I will be happy to answer any questions and will be very happy to hear any suggestions or insights.</a:t>
            </a:r>
          </a:p>
        </p:txBody>
      </p:sp>
    </p:spTree>
    <p:extLst>
      <p:ext uri="{BB962C8B-B14F-4D97-AF65-F5344CB8AC3E}">
        <p14:creationId xmlns:p14="http://schemas.microsoft.com/office/powerpoint/2010/main" val="134120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Architectural</a:t>
            </a:r>
            <a:r>
              <a:rPr lang="de-DE" dirty="0"/>
              <a:t> </a:t>
            </a:r>
            <a:r>
              <a:rPr lang="de-DE" dirty="0" err="1"/>
              <a:t>constraint</a:t>
            </a:r>
            <a:r>
              <a:rPr lang="de-DE" dirty="0"/>
              <a:t>: Keep an </a:t>
            </a:r>
            <a:r>
              <a:rPr lang="de-DE" dirty="0" err="1"/>
              <a:t>eye</a:t>
            </a:r>
            <a:r>
              <a:rPr lang="de-DE" dirty="0"/>
              <a:t> on </a:t>
            </a:r>
            <a:r>
              <a:rPr lang="de-DE" dirty="0" err="1"/>
              <a:t>anisotropic</a:t>
            </a:r>
            <a:r>
              <a:rPr lang="de-DE" dirty="0"/>
              <a:t> </a:t>
            </a:r>
            <a:r>
              <a:rPr lang="de-DE" dirty="0" err="1"/>
              <a:t>nature</a:t>
            </a:r>
            <a:r>
              <a:rPr lang="de-DE" dirty="0"/>
              <a:t> </a:t>
            </a:r>
            <a:r>
              <a:rPr lang="de-DE" dirty="0" err="1"/>
              <a:t>of</a:t>
            </a:r>
            <a:r>
              <a:rPr lang="de-DE" dirty="0"/>
              <a:t> </a:t>
            </a:r>
            <a:r>
              <a:rPr lang="de-DE" dirty="0" err="1"/>
              <a:t>the</a:t>
            </a:r>
            <a:r>
              <a:rPr lang="de-DE" dirty="0"/>
              <a:t> </a:t>
            </a:r>
            <a:r>
              <a:rPr lang="de-DE" dirty="0" err="1"/>
              <a:t>image</a:t>
            </a:r>
            <a:r>
              <a:rPr lang="de-DE" dirty="0"/>
              <a:t> and </a:t>
            </a:r>
            <a:r>
              <a:rPr lang="de-DE" dirty="0" err="1"/>
              <a:t>make</a:t>
            </a:r>
            <a:r>
              <a:rPr lang="de-DE" dirty="0"/>
              <a:t> </a:t>
            </a:r>
            <a:r>
              <a:rPr lang="de-DE" dirty="0" err="1"/>
              <a:t>sure</a:t>
            </a:r>
            <a:r>
              <a:rPr lang="de-DE" dirty="0"/>
              <a:t> </a:t>
            </a:r>
            <a:r>
              <a:rPr lang="de-DE" dirty="0" err="1"/>
              <a:t>that</a:t>
            </a:r>
            <a:r>
              <a:rPr lang="de-DE" dirty="0"/>
              <a:t> </a:t>
            </a:r>
            <a:r>
              <a:rPr lang="de-DE" dirty="0" err="1"/>
              <a:t>smallest</a:t>
            </a:r>
            <a:r>
              <a:rPr lang="de-DE" dirty="0"/>
              <a:t> </a:t>
            </a:r>
            <a:r>
              <a:rPr lang="de-DE" dirty="0" err="1"/>
              <a:t>volume</a:t>
            </a:r>
            <a:r>
              <a:rPr lang="de-DE" dirty="0"/>
              <a:t> </a:t>
            </a:r>
            <a:r>
              <a:rPr lang="de-DE" dirty="0" err="1"/>
              <a:t>captures</a:t>
            </a:r>
            <a:r>
              <a:rPr lang="de-DE" dirty="0"/>
              <a:t> </a:t>
            </a:r>
            <a:r>
              <a:rPr lang="de-DE" dirty="0" err="1"/>
              <a:t>the</a:t>
            </a:r>
            <a:r>
              <a:rPr lang="de-DE" dirty="0"/>
              <a:t> maximum </a:t>
            </a:r>
            <a:r>
              <a:rPr lang="de-DE" dirty="0" err="1"/>
              <a:t>displacement</a:t>
            </a:r>
            <a:r>
              <a:rPr lang="de-DE" dirty="0"/>
              <a:t> </a:t>
            </a:r>
            <a:r>
              <a:rPr lang="de-DE" dirty="0" err="1"/>
              <a:t>expected</a:t>
            </a:r>
            <a:r>
              <a:rPr lang="de-DE" dirty="0"/>
              <a:t> in all 3 </a:t>
            </a:r>
            <a:r>
              <a:rPr lang="de-DE" dirty="0" err="1"/>
              <a:t>directions</a:t>
            </a:r>
            <a:r>
              <a:rPr lang="de-DE" dirty="0"/>
              <a:t>.</a:t>
            </a:r>
          </a:p>
          <a:p>
            <a:endParaRPr lang="de-DE" dirty="0"/>
          </a:p>
          <a:p>
            <a:endParaRPr lang="en-IN" dirty="0"/>
          </a:p>
        </p:txBody>
      </p:sp>
    </p:spTree>
    <p:extLst>
      <p:ext uri="{BB962C8B-B14F-4D97-AF65-F5344CB8AC3E}">
        <p14:creationId xmlns:p14="http://schemas.microsoft.com/office/powerpoint/2010/main" val="260711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begin to present the thesis and its current status, I would like to show you a brief overview of the sections I will be discussing.</a:t>
            </a:r>
          </a:p>
          <a:p>
            <a:endParaRPr lang="en-US" dirty="0"/>
          </a:p>
          <a:p>
            <a:r>
              <a:rPr lang="en-US" dirty="0"/>
              <a:t>And these are they.</a:t>
            </a:r>
          </a:p>
        </p:txBody>
      </p:sp>
    </p:spTree>
    <p:extLst>
      <p:ext uri="{BB962C8B-B14F-4D97-AF65-F5344CB8AC3E}">
        <p14:creationId xmlns:p14="http://schemas.microsoft.com/office/powerpoint/2010/main" val="23272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Therefore</a:t>
            </a:r>
            <a:r>
              <a:rPr lang="de-DE" dirty="0"/>
              <a:t>, </a:t>
            </a:r>
            <a:r>
              <a:rPr lang="de-DE" dirty="0" err="1"/>
              <a:t>the</a:t>
            </a:r>
            <a:r>
              <a:rPr lang="de-DE" dirty="0"/>
              <a:t> </a:t>
            </a:r>
            <a:r>
              <a:rPr lang="de-DE" dirty="0" err="1"/>
              <a:t>pooling</a:t>
            </a:r>
            <a:r>
              <a:rPr lang="de-DE" dirty="0"/>
              <a:t> in z-</a:t>
            </a:r>
            <a:r>
              <a:rPr lang="de-DE" dirty="0" err="1"/>
              <a:t>direction</a:t>
            </a:r>
            <a:r>
              <a:rPr lang="de-DE" dirty="0"/>
              <a:t> </a:t>
            </a:r>
            <a:r>
              <a:rPr lang="de-DE" dirty="0" err="1"/>
              <a:t>is</a:t>
            </a:r>
            <a:r>
              <a:rPr lang="de-DE" dirty="0"/>
              <a:t> </a:t>
            </a:r>
            <a:r>
              <a:rPr lang="de-DE" dirty="0" err="1"/>
              <a:t>controlled</a:t>
            </a:r>
            <a:r>
              <a:rPr lang="de-DE" dirty="0"/>
              <a:t>.</a:t>
            </a:r>
          </a:p>
          <a:p>
            <a:r>
              <a:rPr lang="de-DE" dirty="0"/>
              <a:t>- </a:t>
            </a:r>
            <a:r>
              <a:rPr lang="de-DE" dirty="0" err="1"/>
              <a:t>Give</a:t>
            </a:r>
            <a:r>
              <a:rPr lang="de-DE" dirty="0"/>
              <a:t> </a:t>
            </a:r>
            <a:r>
              <a:rPr lang="de-DE" dirty="0" err="1"/>
              <a:t>proof</a:t>
            </a:r>
            <a:r>
              <a:rPr lang="de-DE" dirty="0"/>
              <a:t> in </a:t>
            </a:r>
            <a:r>
              <a:rPr lang="de-DE" dirty="0" err="1"/>
              <a:t>the</a:t>
            </a:r>
            <a:r>
              <a:rPr lang="de-DE" dirty="0"/>
              <a:t> </a:t>
            </a:r>
            <a:r>
              <a:rPr lang="de-DE" dirty="0" err="1"/>
              <a:t>next</a:t>
            </a:r>
            <a:r>
              <a:rPr lang="de-DE" dirty="0"/>
              <a:t> </a:t>
            </a:r>
            <a:r>
              <a:rPr lang="de-DE" dirty="0" err="1"/>
              <a:t>slides</a:t>
            </a:r>
            <a:r>
              <a:rPr lang="de-DE" dirty="0"/>
              <a:t>.</a:t>
            </a:r>
            <a:endParaRPr lang="en-IN" dirty="0"/>
          </a:p>
        </p:txBody>
      </p:sp>
    </p:spTree>
    <p:extLst>
      <p:ext uri="{BB962C8B-B14F-4D97-AF65-F5344CB8AC3E}">
        <p14:creationId xmlns:p14="http://schemas.microsoft.com/office/powerpoint/2010/main" val="540700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leipzig_dataset_1.0 </a:t>
            </a:r>
            <a:r>
              <a:rPr lang="de-DE" dirty="0" err="1"/>
              <a:t>is</a:t>
            </a:r>
            <a:r>
              <a:rPr lang="de-DE" dirty="0"/>
              <a:t> </a:t>
            </a:r>
            <a:r>
              <a:rPr lang="de-DE" dirty="0" err="1"/>
              <a:t>the</a:t>
            </a:r>
            <a:r>
              <a:rPr lang="de-DE" dirty="0"/>
              <a:t> </a:t>
            </a:r>
            <a:r>
              <a:rPr lang="de-DE" dirty="0" err="1"/>
              <a:t>subset</a:t>
            </a:r>
            <a:r>
              <a:rPr lang="de-DE" dirty="0"/>
              <a:t> </a:t>
            </a:r>
            <a:r>
              <a:rPr lang="de-DE" dirty="0" err="1"/>
              <a:t>of</a:t>
            </a:r>
            <a:r>
              <a:rPr lang="de-DE" dirty="0"/>
              <a:t> </a:t>
            </a:r>
            <a:r>
              <a:rPr lang="de-DE" dirty="0" err="1"/>
              <a:t>data</a:t>
            </a:r>
            <a:r>
              <a:rPr lang="de-DE" dirty="0"/>
              <a:t> </a:t>
            </a:r>
            <a:r>
              <a:rPr lang="de-DE" dirty="0" err="1"/>
              <a:t>that</a:t>
            </a:r>
            <a:r>
              <a:rPr lang="de-DE" dirty="0"/>
              <a:t> </a:t>
            </a:r>
            <a:r>
              <a:rPr lang="de-DE" dirty="0" err="1"/>
              <a:t>larvalign</a:t>
            </a:r>
            <a:r>
              <a:rPr lang="de-DE" dirty="0"/>
              <a:t> was </a:t>
            </a:r>
            <a:r>
              <a:rPr lang="de-DE" dirty="0" err="1"/>
              <a:t>tested</a:t>
            </a:r>
            <a:r>
              <a:rPr lang="de-DE" dirty="0"/>
              <a:t>.</a:t>
            </a:r>
          </a:p>
          <a:p>
            <a:r>
              <a:rPr lang="de-DE" dirty="0"/>
              <a:t>leipzig_dataset_2.0 </a:t>
            </a:r>
            <a:r>
              <a:rPr lang="de-DE" dirty="0" err="1"/>
              <a:t>is</a:t>
            </a:r>
            <a:r>
              <a:rPr lang="de-DE" dirty="0"/>
              <a:t> </a:t>
            </a:r>
            <a:r>
              <a:rPr lang="de-DE" dirty="0" err="1"/>
              <a:t>the</a:t>
            </a:r>
            <a:r>
              <a:rPr lang="de-DE" dirty="0"/>
              <a:t> </a:t>
            </a:r>
            <a:r>
              <a:rPr lang="de-DE" dirty="0" err="1"/>
              <a:t>new</a:t>
            </a:r>
            <a:r>
              <a:rPr lang="de-DE" dirty="0"/>
              <a:t> </a:t>
            </a:r>
            <a:r>
              <a:rPr lang="de-DE" dirty="0" err="1"/>
              <a:t>data</a:t>
            </a:r>
            <a:r>
              <a:rPr lang="de-DE" dirty="0"/>
              <a:t> </a:t>
            </a:r>
            <a:r>
              <a:rPr lang="de-DE" dirty="0" err="1"/>
              <a:t>recorded</a:t>
            </a:r>
            <a:r>
              <a:rPr lang="de-DE" dirty="0"/>
              <a:t> in </a:t>
            </a:r>
            <a:r>
              <a:rPr lang="de-DE" dirty="0" err="1"/>
              <a:t>the</a:t>
            </a:r>
            <a:r>
              <a:rPr lang="de-DE" dirty="0"/>
              <a:t> same </a:t>
            </a:r>
            <a:r>
              <a:rPr lang="de-DE" dirty="0" err="1"/>
              <a:t>laboratory</a:t>
            </a:r>
            <a:r>
              <a:rPr lang="de-DE" dirty="0"/>
              <a:t> but with a different </a:t>
            </a:r>
            <a:r>
              <a:rPr lang="de-DE" dirty="0" err="1"/>
              <a:t>microscope</a:t>
            </a:r>
            <a:r>
              <a:rPr lang="de-DE" dirty="0"/>
              <a:t> and </a:t>
            </a:r>
            <a:r>
              <a:rPr lang="de-DE" dirty="0" err="1"/>
              <a:t>registration</a:t>
            </a:r>
            <a:r>
              <a:rPr lang="de-DE" dirty="0"/>
              <a:t> </a:t>
            </a:r>
            <a:r>
              <a:rPr lang="de-DE" dirty="0" err="1"/>
              <a:t>is</a:t>
            </a:r>
            <a:r>
              <a:rPr lang="de-DE" dirty="0"/>
              <a:t> not </a:t>
            </a:r>
            <a:r>
              <a:rPr lang="de-DE" dirty="0" err="1"/>
              <a:t>good</a:t>
            </a:r>
            <a:r>
              <a:rPr lang="de-DE" dirty="0"/>
              <a:t> i.e., </a:t>
            </a:r>
            <a:r>
              <a:rPr lang="de-DE"/>
              <a:t>not robust.</a:t>
            </a:r>
            <a:endParaRPr lang="en-IN"/>
          </a:p>
        </p:txBody>
      </p:sp>
    </p:spTree>
    <p:extLst>
      <p:ext uri="{BB962C8B-B14F-4D97-AF65-F5344CB8AC3E}">
        <p14:creationId xmlns:p14="http://schemas.microsoft.com/office/powerpoint/2010/main" val="126602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Drosophila, commonly known as the fruit fly, has been used in scientific research and the study of neuroscience for about a century.</a:t>
            </a:r>
            <a:br>
              <a:rPr lang="en-US" dirty="0"/>
            </a:br>
            <a:br>
              <a:rPr lang="en-US" dirty="0"/>
            </a:br>
            <a:r>
              <a:rPr lang="en-US" strike="sngStrike" dirty="0"/>
              <a:t>As you can see from the picture, and as most of you know, the fruit fly goes through different stages in its growth before becoming an adult: Egg - Larva - Pupa - Adult.</a:t>
            </a:r>
            <a:br>
              <a:rPr lang="en-US" strike="sngStrike" dirty="0"/>
            </a:br>
            <a:br>
              <a:rPr lang="en-US" dirty="0"/>
            </a:br>
            <a:r>
              <a:rPr lang="en-US" dirty="0"/>
              <a:t>In this thesis we are working on 3D scans of the central nervous system of the Drosophila in its larval stage.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163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thesis is an extension of the work done in the </a:t>
            </a:r>
            <a:r>
              <a:rPr lang="en-US" dirty="0" err="1"/>
              <a:t>Larvalign</a:t>
            </a:r>
            <a:r>
              <a:rPr lang="en-US" dirty="0"/>
              <a:t> paper, co-authored by Dr. Martin Strauch and Professor </a:t>
            </a:r>
            <a:r>
              <a:rPr lang="en-US" dirty="0" err="1"/>
              <a:t>Dorit</a:t>
            </a:r>
            <a:r>
              <a:rPr lang="en-US" dirty="0"/>
              <a:t> </a:t>
            </a:r>
            <a:r>
              <a:rPr lang="en-US" dirty="0" err="1"/>
              <a:t>Mehrof</a:t>
            </a:r>
            <a:r>
              <a:rPr lang="en-US" dirty="0"/>
              <a:t>.</a:t>
            </a:r>
          </a:p>
          <a:p>
            <a:endParaRPr lang="en-US" dirty="0"/>
          </a:p>
          <a:p>
            <a:r>
              <a:rPr lang="en-US" dirty="0"/>
              <a:t>&lt;pause!&gt;</a:t>
            </a:r>
          </a:p>
          <a:p>
            <a:endParaRPr lang="en-US" dirty="0"/>
          </a:p>
          <a:p>
            <a:r>
              <a:rPr lang="en-US" dirty="0" err="1"/>
              <a:t>Larvalign</a:t>
            </a:r>
            <a:r>
              <a:rPr lang="en-US" dirty="0"/>
              <a:t> is in itself a standard volume template and is also a registration method to register other 3D volumes to it.</a:t>
            </a:r>
          </a:p>
          <a:p>
            <a:endParaRPr lang="en-US" dirty="0"/>
          </a:p>
          <a:p>
            <a:r>
              <a:rPr lang="en-US" dirty="0"/>
              <a:t>So, the next question is what is Image registration? - </a:t>
            </a:r>
            <a:r>
              <a:rPr lang="en-US" b="1" i="0" dirty="0">
                <a:solidFill>
                  <a:srgbClr val="202122"/>
                </a:solidFill>
                <a:effectLst/>
                <a:latin typeface="Arial" panose="020B0604020202020204" pitchFamily="34" charset="0"/>
              </a:rPr>
              <a:t>Image registration</a:t>
            </a:r>
            <a:r>
              <a:rPr lang="en-US" b="0" i="0" dirty="0">
                <a:solidFill>
                  <a:srgbClr val="202122"/>
                </a:solidFill>
                <a:effectLst/>
                <a:latin typeface="Arial" panose="020B0604020202020204" pitchFamily="34" charset="0"/>
              </a:rPr>
              <a:t> is the process of transforming different sets of images into a common coordinate system for e.g., transforming into template’s coordinate system.</a:t>
            </a:r>
            <a:endParaRPr lang="en-US" dirty="0"/>
          </a:p>
          <a:p>
            <a:endParaRPr lang="en-US" dirty="0"/>
          </a:p>
          <a:p>
            <a:r>
              <a:rPr lang="en-US" dirty="0"/>
              <a:t>The following figure is an example of a </a:t>
            </a:r>
            <a:r>
              <a:rPr lang="en-US" dirty="0" err="1"/>
              <a:t>Larvalign</a:t>
            </a:r>
            <a:r>
              <a:rPr lang="en-US" dirty="0"/>
              <a:t> registration.</a:t>
            </a:r>
          </a:p>
          <a:p>
            <a:endParaRPr lang="en-US" dirty="0"/>
          </a:p>
          <a:p>
            <a:r>
              <a:rPr lang="en-US" dirty="0"/>
              <a:t>While the registration itself is performed on the 3D volume, for visualization purposes, the figures shown here are the maximum intensity projection in the z-direction.</a:t>
            </a:r>
          </a:p>
          <a:p>
            <a:endParaRPr lang="en-US" dirty="0"/>
          </a:p>
          <a:p>
            <a:r>
              <a:rPr lang="en-US" dirty="0"/>
              <a:t>On the left side you can see the template image against which the registration is performed and the subject image that needs to be registered.</a:t>
            </a:r>
          </a:p>
          <a:p>
            <a:endParaRPr lang="en-US" dirty="0"/>
          </a:p>
          <a:p>
            <a:r>
              <a:rPr lang="en-US" dirty="0"/>
              <a:t>In the image registration field, the images against which the registration is done are called fixed images and the subject images are called moving images. So, from now on, the template image will be referred to as a fixed image and the subject image will be referred to as a moving image. </a:t>
            </a:r>
          </a:p>
          <a:p>
            <a:endParaRPr lang="en-US" dirty="0"/>
          </a:p>
          <a:p>
            <a:r>
              <a:rPr lang="en-US" dirty="0"/>
              <a:t>On the right side you can see the registered image, which is nothing but the subject image in the template’s coordinate system. And an overlay of the registered image and the fixed image. The green represents the fixed image and the magenta represents the registered image. And wherever there is a perfect overlap, you see gray (or the original intensity values).Based on this overlap, we can visually inspect where the registration result has failed.</a:t>
            </a:r>
            <a:endParaRPr lang="en-IN" dirty="0"/>
          </a:p>
        </p:txBody>
      </p:sp>
    </p:spTree>
    <p:extLst>
      <p:ext uri="{BB962C8B-B14F-4D97-AF65-F5344CB8AC3E}">
        <p14:creationId xmlns:p14="http://schemas.microsoft.com/office/powerpoint/2010/main" val="272328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a:t>
            </a:r>
            <a:r>
              <a:rPr lang="en-US" dirty="0" err="1"/>
              <a:t>larvalign</a:t>
            </a:r>
            <a:r>
              <a:rPr lang="en-US" dirty="0"/>
              <a:t> showed promising results, it however, for a few volume scans, the registration was not perfect. This can be seen at the tip of the ventral nerve cord, as shown in this example.</a:t>
            </a:r>
          </a:p>
          <a:p>
            <a:endParaRPr lang="en-US" dirty="0"/>
          </a:p>
          <a:p>
            <a:r>
              <a:rPr lang="en-US" dirty="0"/>
              <a:t>By definition, </a:t>
            </a:r>
            <a:r>
              <a:rPr lang="en-US" dirty="0" err="1"/>
              <a:t>Larvalign</a:t>
            </a:r>
            <a:r>
              <a:rPr lang="en-US" dirty="0"/>
              <a:t> is non-learning method of registration i.e., to be more specific - is a parametric method. The success or failure of registration depends largely on the choice of parameters and the values selected for each of them. And there are several such parameters. </a:t>
            </a:r>
            <a:br>
              <a:rPr lang="en-US" dirty="0"/>
            </a:br>
            <a:br>
              <a:rPr lang="en-US" dirty="0"/>
            </a:br>
            <a:r>
              <a:rPr lang="en-US" dirty="0"/>
              <a:t>Since </a:t>
            </a:r>
            <a:r>
              <a:rPr lang="en-US" dirty="0" err="1"/>
              <a:t>larvalign</a:t>
            </a:r>
            <a:r>
              <a:rPr lang="en-US" dirty="0"/>
              <a:t> is a non-learning, it repeats the same errors each time it performs a registration and starts from scratch each time it registers new image pairs.</a:t>
            </a:r>
          </a:p>
          <a:p>
            <a:br>
              <a:rPr lang="en-US" dirty="0"/>
            </a:br>
            <a:r>
              <a:rPr lang="en-US" dirty="0"/>
              <a:t>We hope to address these problems by moving from a non-learning style of registration to a learning style, in the hope that the network can learn to solve such registration problems through experience.</a:t>
            </a:r>
            <a:endParaRPr lang="en-IN" dirty="0"/>
          </a:p>
        </p:txBody>
      </p:sp>
    </p:spTree>
    <p:extLst>
      <p:ext uri="{BB962C8B-B14F-4D97-AF65-F5344CB8AC3E}">
        <p14:creationId xmlns:p14="http://schemas.microsoft.com/office/powerpoint/2010/main" val="137975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050" dirty="0">
                <a:effectLst/>
                <a:ea typeface="Calibri" panose="020F0502020204030204" pitchFamily="34" charset="0"/>
              </a:rPr>
              <a:t>So, the goal of this thesis is</a:t>
            </a:r>
          </a:p>
          <a:p>
            <a:pPr marL="228600" indent="-228600" algn="just">
              <a:lnSpc>
                <a:spcPct val="107000"/>
              </a:lnSpc>
              <a:spcAft>
                <a:spcPts val="800"/>
              </a:spcAft>
              <a:buAutoNum type="arabicPeriod"/>
            </a:pPr>
            <a:r>
              <a:rPr lang="en-US" sz="1050" dirty="0">
                <a:effectLst/>
                <a:ea typeface="Calibri" panose="020F0502020204030204" pitchFamily="34" charset="0"/>
              </a:rPr>
              <a:t>to make the registration process more robust,</a:t>
            </a:r>
          </a:p>
          <a:p>
            <a:pPr marL="228600" indent="-228600" algn="just">
              <a:lnSpc>
                <a:spcPct val="107000"/>
              </a:lnSpc>
              <a:spcAft>
                <a:spcPts val="800"/>
              </a:spcAft>
              <a:buAutoNum type="arabicPeriod"/>
            </a:pPr>
            <a:r>
              <a:rPr lang="en-US" sz="1050" dirty="0">
                <a:effectLst/>
                <a:ea typeface="Calibri" panose="020F0502020204030204" pitchFamily="34" charset="0"/>
              </a:rPr>
              <a:t>to solve the problems that </a:t>
            </a:r>
            <a:r>
              <a:rPr lang="en-US" sz="1050" dirty="0" err="1">
                <a:effectLst/>
                <a:ea typeface="Calibri" panose="020F0502020204030204" pitchFamily="34" charset="0"/>
              </a:rPr>
              <a:t>Larvalign</a:t>
            </a:r>
            <a:r>
              <a:rPr lang="en-US" sz="1050" dirty="0">
                <a:effectLst/>
                <a:ea typeface="Calibri" panose="020F0502020204030204" pitchFamily="34" charset="0"/>
              </a:rPr>
              <a:t> could not solve,</a:t>
            </a:r>
          </a:p>
          <a:p>
            <a:pPr marL="228600" indent="-228600" algn="just">
              <a:lnSpc>
                <a:spcPct val="107000"/>
              </a:lnSpc>
              <a:spcAft>
                <a:spcPts val="800"/>
              </a:spcAft>
              <a:buAutoNum type="arabicPeriod"/>
            </a:pPr>
            <a:r>
              <a:rPr lang="en-US" sz="1050" dirty="0">
                <a:effectLst/>
                <a:ea typeface="Calibri" panose="020F0502020204030204" pitchFamily="34" charset="0"/>
              </a:rPr>
              <a:t>to improve the registration time, which is now about 7 minutes on a 64 GB GPU machine,</a:t>
            </a:r>
          </a:p>
          <a:p>
            <a:pPr marL="228600" indent="-228600" algn="just">
              <a:lnSpc>
                <a:spcPct val="107000"/>
              </a:lnSpc>
              <a:spcAft>
                <a:spcPts val="800"/>
              </a:spcAft>
              <a:buAutoNum type="arabicPeriod"/>
            </a:pPr>
            <a:r>
              <a:rPr lang="en-US" sz="1050" dirty="0">
                <a:effectLst/>
                <a:ea typeface="Calibri" panose="020F0502020204030204" pitchFamily="34" charset="0"/>
              </a:rPr>
              <a:t>and most importantly to try to include the landmark points as auxiliary information to assist the network during the training.</a:t>
            </a:r>
          </a:p>
          <a:p>
            <a:pPr marL="0" indent="0" algn="just">
              <a:lnSpc>
                <a:spcPct val="107000"/>
              </a:lnSpc>
              <a:spcAft>
                <a:spcPts val="800"/>
              </a:spcAft>
              <a:buNone/>
            </a:pPr>
            <a:r>
              <a:rPr lang="en-US" sz="1050" dirty="0">
                <a:effectLst/>
                <a:ea typeface="Calibri" panose="020F0502020204030204" pitchFamily="34" charset="0"/>
              </a:rPr>
              <a:t>(in the upcoming slides, I will talk about what landmark points are.)</a:t>
            </a:r>
          </a:p>
          <a:p>
            <a:pPr marL="228600" indent="-228600" algn="just">
              <a:lnSpc>
                <a:spcPct val="107000"/>
              </a:lnSpc>
              <a:spcAft>
                <a:spcPts val="800"/>
              </a:spcAft>
              <a:buAutoNum type="arabicPeriod"/>
            </a:pPr>
            <a:endParaRPr lang="en-US" sz="1050" dirty="0">
              <a:effectLst/>
              <a:ea typeface="Calibri" panose="020F0502020204030204" pitchFamily="34" charset="0"/>
            </a:endParaRPr>
          </a:p>
          <a:p>
            <a:pPr marL="0" indent="0" algn="just">
              <a:lnSpc>
                <a:spcPct val="107000"/>
              </a:lnSpc>
              <a:spcAft>
                <a:spcPts val="800"/>
              </a:spcAft>
              <a:buNone/>
            </a:pPr>
            <a:endParaRPr lang="en-US" sz="1050" dirty="0">
              <a:effectLst/>
              <a:ea typeface="Calibri" panose="020F0502020204030204" pitchFamily="34" charset="0"/>
            </a:endParaRPr>
          </a:p>
          <a:p>
            <a:pPr algn="just">
              <a:lnSpc>
                <a:spcPct val="107000"/>
              </a:lnSpc>
              <a:spcAft>
                <a:spcPts val="800"/>
              </a:spcAft>
            </a:pPr>
            <a:r>
              <a:rPr lang="en-US" sz="1050" dirty="0">
                <a:ea typeface="Calibri" panose="020F0502020204030204" pitchFamily="34" charset="0"/>
              </a:rPr>
              <a:t>At the end of the thesis, as mentioned in </a:t>
            </a:r>
            <a:r>
              <a:rPr lang="en-US" sz="1050">
                <a:ea typeface="Calibri" panose="020F0502020204030204" pitchFamily="34" charset="0"/>
              </a:rPr>
              <a:t>the slide, </a:t>
            </a:r>
            <a:r>
              <a:rPr lang="en-US" sz="1050" dirty="0">
                <a:ea typeface="Calibri" panose="020F0502020204030204" pitchFamily="34" charset="0"/>
              </a:rPr>
              <a:t>we hope to have </a:t>
            </a:r>
            <a:r>
              <a:rPr lang="en-US" sz="1050" dirty="0" err="1">
                <a:ea typeface="Calibri" panose="020F0502020204030204" pitchFamily="34" charset="0"/>
              </a:rPr>
              <a:t>larvalign</a:t>
            </a:r>
            <a:r>
              <a:rPr lang="en-US" sz="1050" dirty="0">
                <a:ea typeface="Calibri" panose="020F0502020204030204" pitchFamily="34" charset="0"/>
              </a:rPr>
              <a:t> 2.0 which is faster and more robust.</a:t>
            </a:r>
          </a:p>
          <a:p>
            <a:pPr algn="just">
              <a:lnSpc>
                <a:spcPct val="107000"/>
              </a:lnSpc>
              <a:spcAft>
                <a:spcPts val="800"/>
              </a:spcAft>
            </a:pPr>
            <a:endParaRPr lang="en-US" sz="1050" dirty="0">
              <a:ea typeface="Calibri" panose="020F0502020204030204" pitchFamily="34" charset="0"/>
            </a:endParaRPr>
          </a:p>
          <a:p>
            <a:pPr algn="just">
              <a:lnSpc>
                <a:spcPct val="107000"/>
              </a:lnSpc>
              <a:spcAft>
                <a:spcPts val="800"/>
              </a:spcAft>
            </a:pPr>
            <a:r>
              <a:rPr lang="en-US" sz="1050" dirty="0">
                <a:ea typeface="Calibri" panose="020F0502020204030204" pitchFamily="34" charset="0"/>
              </a:rPr>
              <a:t>03:30</a:t>
            </a:r>
          </a:p>
        </p:txBody>
      </p:sp>
    </p:spTree>
    <p:extLst>
      <p:ext uri="{BB962C8B-B14F-4D97-AF65-F5344CB8AC3E}">
        <p14:creationId xmlns:p14="http://schemas.microsoft.com/office/powerpoint/2010/main" val="404276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received about 1000 3D scans from the University of Leipzig and the </a:t>
            </a:r>
            <a:r>
              <a:rPr lang="en-US" dirty="0" err="1"/>
              <a:t>Janelia</a:t>
            </a:r>
            <a:r>
              <a:rPr lang="en-US" dirty="0"/>
              <a:t> Research Campus. Thanks to them!</a:t>
            </a:r>
          </a:p>
          <a:p>
            <a:endParaRPr lang="en-US" dirty="0"/>
          </a:p>
          <a:p>
            <a:r>
              <a:rPr lang="en-US" dirty="0"/>
              <a:t>&lt;pause!&gt;</a:t>
            </a:r>
          </a:p>
          <a:p>
            <a:endParaRPr lang="en-US" dirty="0"/>
          </a:p>
          <a:p>
            <a:r>
              <a:rPr lang="en-US" dirty="0"/>
              <a:t>Each of these images varies in resolution. However, for development purposes, the images are scaled to 256x512x64.</a:t>
            </a:r>
          </a:p>
          <a:p>
            <a:endParaRPr lang="en-US" dirty="0"/>
          </a:p>
          <a:p>
            <a:r>
              <a:rPr lang="en-US" dirty="0"/>
              <a:t>For my model’s architecture, this is by far the largest resolution that can fit on a machine with a GPU capacity between 20GB and 30GB, even with a batch size of 1. Any larger resolution would cause OOM errors. However, the problem of the batch size being limited to 1 is mitigated by the gradient accumulation technique.</a:t>
            </a:r>
          </a:p>
          <a:p>
            <a:endParaRPr lang="en-US" dirty="0"/>
          </a:p>
          <a:p>
            <a:r>
              <a:rPr lang="en-US" dirty="0"/>
              <a:t>The third dataset we see here is a subset of the dataset that was used in the </a:t>
            </a:r>
            <a:r>
              <a:rPr lang="en-US" dirty="0" err="1"/>
              <a:t>larvalign</a:t>
            </a:r>
            <a:r>
              <a:rPr lang="en-US" dirty="0"/>
              <a:t> work. This will now be used as a test dataset to evaluate the performance of our network against </a:t>
            </a:r>
            <a:r>
              <a:rPr lang="en-US" dirty="0" err="1"/>
              <a:t>larvalign</a:t>
            </a:r>
            <a:r>
              <a:rPr lang="en-US" dirty="0"/>
              <a:t>.</a:t>
            </a:r>
          </a:p>
        </p:txBody>
      </p:sp>
    </p:spTree>
    <p:extLst>
      <p:ext uri="{BB962C8B-B14F-4D97-AF65-F5344CB8AC3E}">
        <p14:creationId xmlns:p14="http://schemas.microsoft.com/office/powerpoint/2010/main" val="48638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to use an unsupervised learning method because it is difficult to find a ground truth  for all training images – be it a registered image or a deformation field that maps the transformation from a fixed image to a moving image.</a:t>
            </a:r>
          </a:p>
          <a:p>
            <a:endParaRPr lang="en-US" dirty="0"/>
          </a:p>
          <a:p>
            <a:r>
              <a:rPr lang="en-US" dirty="0"/>
              <a:t>And, any information that could help steer the network in the right direction of learning is beneficial. And we would like to be able to provide such additional information that could help us train the model better.</a:t>
            </a:r>
          </a:p>
          <a:p>
            <a:endParaRPr lang="en-US" dirty="0"/>
          </a:p>
          <a:p>
            <a:r>
              <a:rPr lang="en-US" dirty="0"/>
              <a:t>We found that the model that meets these two requirements is </a:t>
            </a:r>
            <a:r>
              <a:rPr lang="en-US" dirty="0" err="1"/>
              <a:t>Voxelmorph</a:t>
            </a:r>
            <a:r>
              <a:rPr lang="en-US" dirty="0"/>
              <a:t> model. It has proven to be functional and offers the possibility to introduce additional information. In the </a:t>
            </a:r>
            <a:r>
              <a:rPr lang="en-US" dirty="0" err="1"/>
              <a:t>voxelmorph</a:t>
            </a:r>
            <a:r>
              <a:rPr lang="en-US" dirty="0"/>
              <a:t> paper, segmentation maps were used as auxiliary information, and it was found that this improved the accuracy of the registration.</a:t>
            </a:r>
          </a:p>
          <a:p>
            <a:endParaRPr lang="en-US" dirty="0"/>
          </a:p>
          <a:p>
            <a:r>
              <a:rPr lang="en-US" dirty="0"/>
              <a:t>&lt;pause!&gt;</a:t>
            </a:r>
          </a:p>
          <a:p>
            <a:endParaRPr lang="en-US" dirty="0"/>
          </a:p>
          <a:p>
            <a:r>
              <a:rPr lang="en-US" dirty="0"/>
              <a:t>To briefly explain the </a:t>
            </a:r>
            <a:r>
              <a:rPr lang="en-US" dirty="0" err="1"/>
              <a:t>Voxelmorph</a:t>
            </a:r>
            <a:r>
              <a:rPr lang="en-US" dirty="0"/>
              <a:t> model:</a:t>
            </a:r>
            <a:br>
              <a:rPr lang="en-US" dirty="0"/>
            </a:br>
            <a:br>
              <a:rPr lang="en-US" dirty="0"/>
            </a:br>
            <a:r>
              <a:rPr lang="en-US" dirty="0"/>
              <a:t>The two images - one fixed and one moving - are concatenated at the input and fed into the network, which has an encoder-decoder </a:t>
            </a:r>
            <a:r>
              <a:rPr lang="en-US" dirty="0" err="1"/>
              <a:t>UNet</a:t>
            </a:r>
            <a:r>
              <a:rPr lang="en-US" dirty="0"/>
              <a:t> architecture with skip connections. The output of the network is a deformation field with three channels and in the size of the input images. 3 channeled because each entry in the deformation field is a 3d displacement vector.</a:t>
            </a:r>
            <a:br>
              <a:rPr lang="en-US" dirty="0"/>
            </a:br>
            <a:br>
              <a:rPr lang="en-US" dirty="0"/>
            </a:br>
            <a:r>
              <a:rPr lang="en-US" dirty="0"/>
              <a:t>To calculate the unsupervised loss, the moving image is warped by the predicted deformation field using a spatial transformer network, and a similarity measurement is made between the warped image and the fixed image.</a:t>
            </a:r>
            <a:br>
              <a:rPr lang="en-US" dirty="0"/>
            </a:br>
            <a:br>
              <a:rPr lang="en-US" dirty="0"/>
            </a:br>
            <a:r>
              <a:rPr lang="en-US" dirty="0"/>
              <a:t>The supervised loss is the dice score between the ground truth segmentation map and the warped segmentation map.</a:t>
            </a:r>
            <a:endParaRPr lang="en-IN" dirty="0"/>
          </a:p>
        </p:txBody>
      </p:sp>
    </p:spTree>
    <p:extLst>
      <p:ext uri="{BB962C8B-B14F-4D97-AF65-F5344CB8AC3E}">
        <p14:creationId xmlns:p14="http://schemas.microsoft.com/office/powerpoint/2010/main" val="382015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explained in the previous slide, unsupervised loss is nothing more than a measure of similarity between the fixed and registered images. The similarity measure can be a mean square error, a normalized cross correlation, or mutual information. However, it was empirically found that for our case the mean squared error performs better.</a:t>
            </a:r>
          </a:p>
          <a:p>
            <a:endParaRPr lang="en-US" dirty="0"/>
          </a:p>
        </p:txBody>
      </p:sp>
    </p:spTree>
    <p:extLst>
      <p:ext uri="{BB962C8B-B14F-4D97-AF65-F5344CB8AC3E}">
        <p14:creationId xmlns:p14="http://schemas.microsoft.com/office/powerpoint/2010/main" val="4004052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rsha_Custom_1">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9" y="718457"/>
            <a:ext cx="8569325" cy="3241526"/>
          </a:xfrm>
          <a:prstGeom prst="rect">
            <a:avLst/>
          </a:prstGeom>
        </p:spPr>
        <p:txBody>
          <a:bodyPr lIns="0" tIns="0" rIns="0" bIns="0"/>
          <a:lstStyle>
            <a:lvl1pPr marL="0" indent="0">
              <a:buFontTx/>
              <a:buNone/>
              <a:defRPr/>
            </a:lvl1pPr>
          </a:lstStyle>
          <a:p>
            <a:pPr lvl="0"/>
            <a:r>
              <a:rPr lang="en-US" dirty="0"/>
              <a:t>Click to edit Master text styles</a:t>
            </a:r>
          </a:p>
        </p:txBody>
      </p:sp>
      <p:sp>
        <p:nvSpPr>
          <p:cNvPr id="6" name="Textplatzhalter 9">
            <a:extLst>
              <a:ext uri="{FF2B5EF4-FFF2-40B4-BE49-F238E27FC236}">
                <a16:creationId xmlns:a16="http://schemas.microsoft.com/office/drawing/2014/main" id="{F854B963-E532-A028-7D92-961B43BFBC18}"/>
              </a:ext>
            </a:extLst>
          </p:cNvPr>
          <p:cNvSpPr>
            <a:spLocks noGrp="1"/>
          </p:cNvSpPr>
          <p:nvPr>
            <p:ph type="body" sz="quarter" idx="13" hasCustomPrompt="1"/>
          </p:nvPr>
        </p:nvSpPr>
        <p:spPr>
          <a:xfrm>
            <a:off x="287339" y="4019550"/>
            <a:ext cx="8559667" cy="374650"/>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319605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287339" y="1263600"/>
            <a:ext cx="4119561" cy="2699147"/>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Bildplatzhalter 7"/>
          <p:cNvSpPr>
            <a:spLocks noGrp="1"/>
          </p:cNvSpPr>
          <p:nvPr>
            <p:ph type="pic" sz="quarter" idx="15"/>
          </p:nvPr>
        </p:nvSpPr>
        <p:spPr>
          <a:xfrm>
            <a:off x="4476750" y="1264444"/>
            <a:ext cx="4379913" cy="2698303"/>
          </a:xfrm>
          <a:prstGeom prst="rect">
            <a:avLst/>
          </a:prstGeom>
        </p:spPr>
        <p:txBody>
          <a:bodyPr/>
          <a:lstStyle/>
          <a:p>
            <a:r>
              <a:rPr lang="en-US"/>
              <a:t>Click icon to add picture</a:t>
            </a:r>
            <a:endParaRPr lang="de-DE"/>
          </a:p>
        </p:txBody>
      </p:sp>
    </p:spTree>
    <p:extLst>
      <p:ext uri="{BB962C8B-B14F-4D97-AF65-F5344CB8AC3E}">
        <p14:creationId xmlns:p14="http://schemas.microsoft.com/office/powerpoint/2010/main" val="356083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rsha_Custom_2">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287339" y="914400"/>
            <a:ext cx="4119561" cy="3048347"/>
          </a:xfrm>
          <a:prstGeom prst="rect">
            <a:avLst/>
          </a:prstGeom>
        </p:spPr>
        <p:txBody>
          <a:bodyPr lIns="0"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Bildplatzhalter 7"/>
          <p:cNvSpPr>
            <a:spLocks noGrp="1"/>
          </p:cNvSpPr>
          <p:nvPr>
            <p:ph type="pic" sz="quarter" idx="15"/>
          </p:nvPr>
        </p:nvSpPr>
        <p:spPr>
          <a:xfrm>
            <a:off x="4476750" y="914400"/>
            <a:ext cx="4379913" cy="3048347"/>
          </a:xfrm>
          <a:prstGeom prst="rect">
            <a:avLst/>
          </a:prstGeom>
        </p:spPr>
        <p:txBody>
          <a:bodyPr/>
          <a:lstStyle/>
          <a:p>
            <a:r>
              <a:rPr lang="en-US"/>
              <a:t>Click icon to add picture</a:t>
            </a:r>
            <a:endParaRPr lang="de-DE"/>
          </a:p>
        </p:txBody>
      </p:sp>
      <p:sp>
        <p:nvSpPr>
          <p:cNvPr id="3" name="Textplatzhalter 9">
            <a:extLst>
              <a:ext uri="{FF2B5EF4-FFF2-40B4-BE49-F238E27FC236}">
                <a16:creationId xmlns:a16="http://schemas.microsoft.com/office/drawing/2014/main" id="{5FDC0CA5-9A81-D127-DF0C-A7772A40A3AD}"/>
              </a:ext>
            </a:extLst>
          </p:cNvPr>
          <p:cNvSpPr>
            <a:spLocks noGrp="1"/>
          </p:cNvSpPr>
          <p:nvPr>
            <p:ph type="body" sz="quarter" idx="13" hasCustomPrompt="1"/>
          </p:nvPr>
        </p:nvSpPr>
        <p:spPr>
          <a:xfrm>
            <a:off x="287339" y="4019550"/>
            <a:ext cx="8559667" cy="374650"/>
          </a:xfrm>
          <a:prstGeom prst="rect">
            <a:avLst/>
          </a:prstGeom>
        </p:spPr>
        <p:txBody>
          <a:bodyPr>
            <a:normAutofit/>
          </a:bodyPr>
          <a:lstStyle>
            <a:lvl1pPr marL="0" indent="0" algn="r">
              <a:buNone/>
              <a:defRPr sz="900"/>
            </a:lvl1pPr>
          </a:lstStyle>
          <a:p>
            <a:pPr lvl="0"/>
            <a:r>
              <a:rPr lang="de-DE" dirty="0"/>
              <a:t>Bildtitel oder ggf. Beschreibung</a:t>
            </a:r>
          </a:p>
        </p:txBody>
      </p:sp>
    </p:spTree>
    <p:extLst>
      <p:ext uri="{BB962C8B-B14F-4D97-AF65-F5344CB8AC3E}">
        <p14:creationId xmlns:p14="http://schemas.microsoft.com/office/powerpoint/2010/main" val="282447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287339" y="4019550"/>
            <a:ext cx="8559667" cy="374650"/>
          </a:xfrm>
          <a:prstGeom prst="rect">
            <a:avLst/>
          </a:prstGeom>
        </p:spPr>
        <p:txBody>
          <a:bodyPr>
            <a:normAutofit/>
          </a:bodyPr>
          <a:lstStyle>
            <a:lvl1pPr marL="0" indent="0" algn="r">
              <a:buNone/>
              <a:defRPr sz="900"/>
            </a:lvl1pPr>
          </a:lstStyle>
          <a:p>
            <a:pPr lvl="0"/>
            <a:r>
              <a:rPr lang="de-DE" dirty="0"/>
              <a:t>Bildtitel oder ggf. Beschreibung</a:t>
            </a:r>
          </a:p>
        </p:txBody>
      </p:sp>
      <p:sp>
        <p:nvSpPr>
          <p:cNvPr id="6" name="Bildplatzhalter 5"/>
          <p:cNvSpPr>
            <a:spLocks noGrp="1"/>
          </p:cNvSpPr>
          <p:nvPr>
            <p:ph type="pic" sz="quarter" idx="14"/>
          </p:nvPr>
        </p:nvSpPr>
        <p:spPr>
          <a:xfrm>
            <a:off x="287339" y="864394"/>
            <a:ext cx="8569325" cy="3045619"/>
          </a:xfrm>
          <a:prstGeom prst="rect">
            <a:avLst/>
          </a:prstGeom>
        </p:spPr>
        <p:txBody>
          <a:bodyPr/>
          <a:lstStyle/>
          <a:p>
            <a:r>
              <a:rPr lang="en-US"/>
              <a:t>Click icon to add picture</a:t>
            </a:r>
            <a:endParaRPr lang="de-DE"/>
          </a:p>
        </p:txBody>
      </p:sp>
    </p:spTree>
    <p:extLst>
      <p:ext uri="{BB962C8B-B14F-4D97-AF65-F5344CB8AC3E}">
        <p14:creationId xmlns:p14="http://schemas.microsoft.com/office/powerpoint/2010/main" val="20306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12"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287339" y="1263600"/>
            <a:ext cx="8569325" cy="2724150"/>
          </a:xfrm>
          <a:prstGeom prst="rect">
            <a:avLst/>
          </a:prstGeom>
        </p:spPr>
        <p:txBody>
          <a:bodyPr lIns="0" tIns="0" rIns="0" bIns="0"/>
          <a:lstStyle/>
          <a:p>
            <a:r>
              <a:rPr lang="en-US"/>
              <a:t>Click icon to add chart</a:t>
            </a:r>
            <a:endParaRPr lang="de-DE"/>
          </a:p>
        </p:txBody>
      </p:sp>
    </p:spTree>
    <p:extLst>
      <p:ext uri="{BB962C8B-B14F-4D97-AF65-F5344CB8AC3E}">
        <p14:creationId xmlns:p14="http://schemas.microsoft.com/office/powerpoint/2010/main" val="682848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t>Vielen Dank</a:t>
            </a:r>
            <a:br>
              <a:rPr lang="de-DE" dirty="0"/>
            </a:br>
            <a:r>
              <a:rPr lang="de-DE" dirty="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4970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t>Vielen Dank</a:t>
            </a:r>
            <a:br>
              <a:rPr lang="de-DE" dirty="0"/>
            </a:br>
            <a:r>
              <a:rPr lang="de-DE" dirty="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2" name="Bildplatzhalter 3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98" b="31098"/>
          <a:stretch/>
        </p:blipFill>
        <p:spPr>
          <a:xfrm>
            <a:off x="0" y="0"/>
            <a:ext cx="9144000" cy="1727597"/>
          </a:xfrm>
          <a:prstGeom prst="rect">
            <a:avLst/>
          </a:prstGeom>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53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1/3_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1727597"/>
          </a:xfrm>
          <a:prstGeom prst="rect">
            <a:avLst/>
          </a:prstGeom>
        </p:spPr>
        <p:txBody>
          <a:bodyPr/>
          <a:lstStyle/>
          <a:p>
            <a:r>
              <a:rPr lang="en-US"/>
              <a:t>Click icon to add picture</a:t>
            </a:r>
            <a:endParaRPr lang="de-DE"/>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47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2/3 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3401616"/>
          </a:xfrm>
          <a:prstGeom prst="rect">
            <a:avLst/>
          </a:prstGeom>
        </p:spPr>
        <p:txBody>
          <a:bodyPr/>
          <a:lstStyle/>
          <a:p>
            <a:r>
              <a:rPr lang="en-US"/>
              <a:t>Click icon to add picture</a:t>
            </a:r>
            <a:endParaRPr lang="de-DE"/>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318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44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Subtitle 2"/>
          <p:cNvSpPr>
            <a:spLocks noGrp="1"/>
          </p:cNvSpPr>
          <p:nvPr>
            <p:ph type="subTitle" idx="1"/>
          </p:nvPr>
        </p:nvSpPr>
        <p:spPr>
          <a:xfrm>
            <a:off x="288000" y="2397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0" name="Gerader Verbinder 9"/>
          <p:cNvCxnSpPr/>
          <p:nvPr userDrawn="1"/>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497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288000" y="864000"/>
            <a:ext cx="8568000" cy="189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9" y="1263601"/>
            <a:ext cx="8569325" cy="2813447"/>
          </a:xfrm>
          <a:prstGeom prst="rect">
            <a:avLst/>
          </a:prstGeom>
        </p:spPr>
        <p:txBody>
          <a:bodyPr lIns="0" tIns="0" rIns="0" bIns="0"/>
          <a:lstStyle>
            <a:lvl1pPr marL="0" indent="0">
              <a:buFontTx/>
              <a:buNone/>
              <a:defRPr/>
            </a:lvl1pPr>
          </a:lstStyle>
          <a:p>
            <a:pPr lvl="0"/>
            <a:r>
              <a:rPr lang="en-US"/>
              <a:t>Click to edit Master text styles</a:t>
            </a:r>
          </a:p>
        </p:txBody>
      </p:sp>
      <p:sp>
        <p:nvSpPr>
          <p:cNvPr id="9" name="Textfeld 8"/>
          <p:cNvSpPr txBox="1"/>
          <p:nvPr userDrawn="1"/>
        </p:nvSpPr>
        <p:spPr>
          <a:xfrm>
            <a:off x="-2246811" y="379810"/>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10" name="Textfeld 9"/>
          <p:cNvSpPr txBox="1"/>
          <p:nvPr userDrawn="1"/>
        </p:nvSpPr>
        <p:spPr>
          <a:xfrm>
            <a:off x="9231087" y="379809"/>
            <a:ext cx="2067423" cy="5016758"/>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30120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123951" y="4670823"/>
            <a:ext cx="4685537" cy="472678"/>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dirty="0"/>
              <a:t>Robust Registration </a:t>
            </a:r>
            <a:r>
              <a:rPr lang="de-DE" dirty="0" err="1"/>
              <a:t>to</a:t>
            </a:r>
            <a:r>
              <a:rPr lang="de-DE" dirty="0"/>
              <a:t> a </a:t>
            </a:r>
            <a:r>
              <a:rPr lang="de-DE" dirty="0" err="1"/>
              <a:t>template</a:t>
            </a:r>
            <a:r>
              <a:rPr lang="de-DE" dirty="0"/>
              <a:t> </a:t>
            </a:r>
            <a:r>
              <a:rPr lang="de-DE" dirty="0" err="1"/>
              <a:t>brain</a:t>
            </a:r>
            <a:r>
              <a:rPr lang="de-DE" dirty="0"/>
              <a:t> </a:t>
            </a:r>
            <a:r>
              <a:rPr lang="de-DE" dirty="0" err="1"/>
              <a:t>for</a:t>
            </a:r>
            <a:r>
              <a:rPr lang="de-DE" dirty="0"/>
              <a:t> </a:t>
            </a:r>
            <a:r>
              <a:rPr lang="de-DE" dirty="0" err="1"/>
              <a:t>the</a:t>
            </a:r>
            <a:r>
              <a:rPr lang="de-DE" dirty="0"/>
              <a:t> Drosophila </a:t>
            </a:r>
            <a:r>
              <a:rPr lang="de-DE" dirty="0" err="1"/>
              <a:t>larva</a:t>
            </a:r>
            <a:r>
              <a:rPr lang="de-DE" dirty="0"/>
              <a:t> |  Harsha Yogeshappa |  Lehrstuhl für Bildverarbeitung  |  14.10.2022</a:t>
            </a:r>
          </a:p>
          <a:p>
            <a:pPr fontAlgn="auto">
              <a:spcBef>
                <a:spcPts val="0"/>
              </a:spcBef>
              <a:spcAft>
                <a:spcPts val="0"/>
              </a:spcAft>
              <a:defRPr/>
            </a:pPr>
            <a:endParaRPr lang="de-DE" dirty="0"/>
          </a:p>
        </p:txBody>
      </p:sp>
      <p:sp>
        <p:nvSpPr>
          <p:cNvPr id="10" name="Footer Placeholder 4"/>
          <p:cNvSpPr>
            <a:spLocks noGrp="1"/>
          </p:cNvSpPr>
          <p:nvPr>
            <p:ph type="ftr" sz="quarter" idx="3"/>
          </p:nvPr>
        </p:nvSpPr>
        <p:spPr>
          <a:xfrm>
            <a:off x="287339" y="4670823"/>
            <a:ext cx="731837" cy="297656"/>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dirty="0"/>
          </a:p>
        </p:txBody>
      </p:sp>
      <p:cxnSp>
        <p:nvCxnSpPr>
          <p:cNvPr id="11" name="Gerader Verbinder 10"/>
          <p:cNvCxnSpPr/>
          <p:nvPr/>
        </p:nvCxnSpPr>
        <p:spPr>
          <a:xfrm>
            <a:off x="287339" y="610791"/>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76225"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5" r:id="rId1"/>
    <p:sldLayoutId id="2147483771" r:id="rId2"/>
    <p:sldLayoutId id="2147483766" r:id="rId3"/>
    <p:sldLayoutId id="2147483767" r:id="rId4"/>
    <p:sldLayoutId id="2147483772" r:id="rId5"/>
    <p:sldLayoutId id="2147483768" r:id="rId6"/>
    <p:sldLayoutId id="2147483769" r:id="rId7"/>
    <p:sldLayoutId id="2147483752" r:id="rId8"/>
    <p:sldLayoutId id="2147483753" r:id="rId9"/>
    <p:sldLayoutId id="2147483789" r:id="rId10"/>
    <p:sldLayoutId id="2147483759" r:id="rId11"/>
    <p:sldLayoutId id="2147483790" r:id="rId12"/>
    <p:sldLayoutId id="2147483760" r:id="rId13"/>
    <p:sldLayoutId id="2147483761" r:id="rId14"/>
    <p:sldLayoutId id="2147483770" r:id="rId15"/>
    <p:sldLayoutId id="2147483785" r:id="rId16"/>
    <p:sldLayoutId id="2147483786" r:id="rId17"/>
    <p:sldLayoutId id="2147483787" r:id="rId18"/>
    <p:sldLayoutId id="2147483788" r:id="rId19"/>
  </p:sldLayoutIdLst>
  <p:hf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7.pn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istockphoto.com/de/fotos/drosophila-melanogaster"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pg"/><Relationship Id="rId4" Type="http://schemas.openxmlformats.org/officeDocument/2006/relationships/hyperlink" Target="https://www.chegg.com/learn/biology/introduction-to-biology/metamorphosis-in-drosophi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Robust Registration </a:t>
            </a:r>
            <a:r>
              <a:rPr lang="de-DE" dirty="0" err="1"/>
              <a:t>to</a:t>
            </a:r>
            <a:r>
              <a:rPr lang="de-DE" dirty="0"/>
              <a:t> a </a:t>
            </a:r>
            <a:r>
              <a:rPr lang="de-DE" dirty="0" err="1"/>
              <a:t>template</a:t>
            </a:r>
            <a:r>
              <a:rPr lang="de-DE" dirty="0"/>
              <a:t> </a:t>
            </a:r>
            <a:r>
              <a:rPr lang="de-DE" dirty="0" err="1"/>
              <a:t>brain</a:t>
            </a:r>
            <a:r>
              <a:rPr lang="de-DE" dirty="0"/>
              <a:t> </a:t>
            </a:r>
            <a:r>
              <a:rPr lang="de-DE" dirty="0" err="1"/>
              <a:t>for</a:t>
            </a:r>
            <a:r>
              <a:rPr lang="de-DE" dirty="0"/>
              <a:t> </a:t>
            </a:r>
            <a:r>
              <a:rPr lang="de-DE" dirty="0" err="1"/>
              <a:t>the</a:t>
            </a:r>
            <a:r>
              <a:rPr lang="de-DE" dirty="0"/>
              <a:t> Drosophila </a:t>
            </a:r>
            <a:r>
              <a:rPr lang="de-DE" dirty="0" err="1"/>
              <a:t>larva</a:t>
            </a:r>
            <a:endParaRPr lang="de-DE" dirty="0"/>
          </a:p>
        </p:txBody>
      </p:sp>
      <p:sp>
        <p:nvSpPr>
          <p:cNvPr id="3" name="Untertitel 2"/>
          <p:cNvSpPr>
            <a:spLocks noGrp="1"/>
          </p:cNvSpPr>
          <p:nvPr>
            <p:ph type="subTitle" idx="1"/>
          </p:nvPr>
        </p:nvSpPr>
        <p:spPr>
          <a:xfrm>
            <a:off x="287339" y="2849850"/>
            <a:ext cx="8568000" cy="1241822"/>
          </a:xfrm>
        </p:spPr>
        <p:txBody>
          <a:bodyPr/>
          <a:lstStyle/>
          <a:p>
            <a:r>
              <a:rPr lang="de-DE" u="sng" dirty="0"/>
              <a:t>Interim </a:t>
            </a:r>
            <a:r>
              <a:rPr lang="de-DE" u="sng" dirty="0" err="1"/>
              <a:t>presentation</a:t>
            </a:r>
            <a:endParaRPr lang="de-DE" dirty="0"/>
          </a:p>
          <a:p>
            <a:r>
              <a:rPr lang="de-DE" dirty="0"/>
              <a:t>- Harsha Yogeshappa</a:t>
            </a:r>
          </a:p>
          <a:p>
            <a:endParaRPr lang="de-DE" dirty="0"/>
          </a:p>
          <a:p>
            <a:r>
              <a:rPr lang="de-DE" dirty="0"/>
              <a:t>Supervisor: </a:t>
            </a:r>
            <a:r>
              <a:rPr lang="de-DE" dirty="0" err="1"/>
              <a:t>Dr.rer.nat</a:t>
            </a:r>
            <a:r>
              <a:rPr lang="de-DE" dirty="0"/>
              <a:t>. Martin Strauch</a:t>
            </a:r>
          </a:p>
          <a:p>
            <a:endParaRPr lang="de-DE" u="sng" dirty="0"/>
          </a:p>
          <a:p>
            <a:endParaRPr lang="de-DE" dirty="0"/>
          </a:p>
        </p:txBody>
      </p:sp>
      <p:sp>
        <p:nvSpPr>
          <p:cNvPr id="4" name="Footer Placeholder 3">
            <a:extLst>
              <a:ext uri="{FF2B5EF4-FFF2-40B4-BE49-F238E27FC236}">
                <a16:creationId xmlns:a16="http://schemas.microsoft.com/office/drawing/2014/main" id="{C84BE3C1-1498-4FAB-201C-ABD38D3269A0}"/>
              </a:ext>
            </a:extLst>
          </p:cNvPr>
          <p:cNvSpPr>
            <a:spLocks noGrp="1"/>
          </p:cNvSpPr>
          <p:nvPr>
            <p:ph type="ftr" sz="quarter" idx="10"/>
          </p:nvPr>
        </p:nvSpPr>
        <p:spPr/>
        <p:txBody>
          <a:bodyPr/>
          <a:lstStyle/>
          <a:p>
            <a:pPr>
              <a:defRPr/>
            </a:pP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E57A-04CE-7070-DE4F-1E46A1115836}"/>
              </a:ext>
            </a:extLst>
          </p:cNvPr>
          <p:cNvSpPr>
            <a:spLocks noGrp="1"/>
          </p:cNvSpPr>
          <p:nvPr>
            <p:ph type="title"/>
          </p:nvPr>
        </p:nvSpPr>
        <p:spPr/>
        <p:txBody>
          <a:bodyPr/>
          <a:lstStyle/>
          <a:p>
            <a:r>
              <a:rPr lang="de-DE" dirty="0" err="1"/>
              <a:t>Concepts</a:t>
            </a:r>
            <a:r>
              <a:rPr lang="de-DE" dirty="0"/>
              <a:t>: </a:t>
            </a:r>
            <a:r>
              <a:rPr lang="de-DE" dirty="0" err="1"/>
              <a:t>Auxiliary</a:t>
            </a:r>
            <a:r>
              <a:rPr lang="de-DE" dirty="0"/>
              <a:t> Information</a:t>
            </a:r>
            <a:endParaRPr lang="en-IN" dirty="0"/>
          </a:p>
        </p:txBody>
      </p:sp>
      <p:sp>
        <p:nvSpPr>
          <p:cNvPr id="4" name="Footer Placeholder 3">
            <a:extLst>
              <a:ext uri="{FF2B5EF4-FFF2-40B4-BE49-F238E27FC236}">
                <a16:creationId xmlns:a16="http://schemas.microsoft.com/office/drawing/2014/main" id="{CC0F370D-4FCC-7D62-C504-64CC380B0427}"/>
              </a:ext>
            </a:extLst>
          </p:cNvPr>
          <p:cNvSpPr>
            <a:spLocks noGrp="1"/>
          </p:cNvSpPr>
          <p:nvPr>
            <p:ph type="ftr" sz="quarter" idx="12"/>
          </p:nvPr>
        </p:nvSpPr>
        <p:spPr/>
        <p:txBody>
          <a:bodyPr/>
          <a:lstStyle/>
          <a:p>
            <a:r>
              <a:rPr lang="de-DE" dirty="0"/>
              <a:t>9</a:t>
            </a:r>
          </a:p>
        </p:txBody>
      </p:sp>
      <p:sp>
        <p:nvSpPr>
          <p:cNvPr id="13" name="Text Placeholder 12">
            <a:extLst>
              <a:ext uri="{FF2B5EF4-FFF2-40B4-BE49-F238E27FC236}">
                <a16:creationId xmlns:a16="http://schemas.microsoft.com/office/drawing/2014/main" id="{00216066-AE09-F437-0CAF-EFFF1E595D61}"/>
              </a:ext>
            </a:extLst>
          </p:cNvPr>
          <p:cNvSpPr>
            <a:spLocks noGrp="1"/>
          </p:cNvSpPr>
          <p:nvPr>
            <p:ph type="body" sz="quarter" idx="14"/>
          </p:nvPr>
        </p:nvSpPr>
        <p:spPr/>
        <p:txBody>
          <a:bodyPr/>
          <a:lstStyle/>
          <a:p>
            <a:r>
              <a:rPr lang="en-US" dirty="0"/>
              <a:t>Landmark points, spatial correspondences between f and m.</a:t>
            </a:r>
          </a:p>
          <a:p>
            <a:pPr lvl="1"/>
            <a:r>
              <a:rPr lang="en-US" dirty="0"/>
              <a:t>commonly known as the gold standard in the field of image registration.</a:t>
            </a:r>
          </a:p>
          <a:p>
            <a:endParaRPr lang="en-US" dirty="0"/>
          </a:p>
          <a:p>
            <a:r>
              <a:rPr lang="en-US" dirty="0"/>
              <a:t>We quantify perfect registration of landmark points using mean squared error function.</a:t>
            </a:r>
          </a:p>
          <a:p>
            <a:endParaRPr lang="en-US" dirty="0"/>
          </a:p>
        </p:txBody>
      </p:sp>
      <p:pic>
        <p:nvPicPr>
          <p:cNvPr id="27" name="Picture Placeholder 26">
            <a:extLst>
              <a:ext uri="{FF2B5EF4-FFF2-40B4-BE49-F238E27FC236}">
                <a16:creationId xmlns:a16="http://schemas.microsoft.com/office/drawing/2014/main" id="{2538ED1D-6103-56FD-5CB8-68F3D3C44FB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153" b="1153"/>
          <a:stretch>
            <a:fillRect/>
          </a:stretch>
        </p:blipFill>
        <p:spPr/>
      </p:pic>
      <p:sp>
        <p:nvSpPr>
          <p:cNvPr id="32" name="Text Placeholder 31">
            <a:extLst>
              <a:ext uri="{FF2B5EF4-FFF2-40B4-BE49-F238E27FC236}">
                <a16:creationId xmlns:a16="http://schemas.microsoft.com/office/drawing/2014/main" id="{51421B28-A097-AD48-A12E-C9A5275D2B0E}"/>
              </a:ext>
            </a:extLst>
          </p:cNvPr>
          <p:cNvSpPr>
            <a:spLocks noGrp="1"/>
          </p:cNvSpPr>
          <p:nvPr>
            <p:ph type="body" sz="quarter" idx="13"/>
          </p:nvPr>
        </p:nvSpPr>
        <p:spPr/>
        <p:txBody>
          <a:bodyPr/>
          <a:lstStyle/>
          <a:p>
            <a:endParaRPr lang="en-US"/>
          </a:p>
        </p:txBody>
      </p:sp>
      <p:pic>
        <p:nvPicPr>
          <p:cNvPr id="20" name="Picture 19">
            <a:extLst>
              <a:ext uri="{FF2B5EF4-FFF2-40B4-BE49-F238E27FC236}">
                <a16:creationId xmlns:a16="http://schemas.microsoft.com/office/drawing/2014/main" id="{89A3D684-5C02-DE79-4D72-517CE1D9177D}"/>
              </a:ext>
            </a:extLst>
          </p:cNvPr>
          <p:cNvPicPr>
            <a:picLocks noChangeAspect="1"/>
          </p:cNvPicPr>
          <p:nvPr/>
        </p:nvPicPr>
        <p:blipFill>
          <a:blip r:embed="rId4"/>
          <a:stretch>
            <a:fillRect/>
          </a:stretch>
        </p:blipFill>
        <p:spPr>
          <a:xfrm>
            <a:off x="653257" y="3053451"/>
            <a:ext cx="3329966" cy="827788"/>
          </a:xfrm>
          <a:prstGeom prst="rect">
            <a:avLst/>
          </a:prstGeom>
        </p:spPr>
      </p:pic>
    </p:spTree>
    <p:extLst>
      <p:ext uri="{BB962C8B-B14F-4D97-AF65-F5344CB8AC3E}">
        <p14:creationId xmlns:p14="http://schemas.microsoft.com/office/powerpoint/2010/main" val="23860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378-C50F-CA35-02B2-6286A9722EBB}"/>
              </a:ext>
            </a:extLst>
          </p:cNvPr>
          <p:cNvSpPr>
            <a:spLocks noGrp="1"/>
          </p:cNvSpPr>
          <p:nvPr>
            <p:ph type="title"/>
          </p:nvPr>
        </p:nvSpPr>
        <p:spPr/>
        <p:txBody>
          <a:bodyPr/>
          <a:lstStyle/>
          <a:p>
            <a:r>
              <a:rPr lang="de-DE" dirty="0" err="1"/>
              <a:t>Voxelmorph</a:t>
            </a:r>
            <a:r>
              <a:rPr lang="de-DE" dirty="0"/>
              <a:t>: Loss </a:t>
            </a:r>
            <a:r>
              <a:rPr lang="en-US" noProof="1"/>
              <a:t>Functions</a:t>
            </a:r>
          </a:p>
        </p:txBody>
      </p:sp>
      <p:sp>
        <p:nvSpPr>
          <p:cNvPr id="3" name="Footer Placeholder 2">
            <a:extLst>
              <a:ext uri="{FF2B5EF4-FFF2-40B4-BE49-F238E27FC236}">
                <a16:creationId xmlns:a16="http://schemas.microsoft.com/office/drawing/2014/main" id="{1F5ECFC9-18E1-7C0B-5205-4092A6D95C91}"/>
              </a:ext>
            </a:extLst>
          </p:cNvPr>
          <p:cNvSpPr>
            <a:spLocks noGrp="1"/>
          </p:cNvSpPr>
          <p:nvPr>
            <p:ph type="ftr" sz="quarter" idx="12"/>
          </p:nvPr>
        </p:nvSpPr>
        <p:spPr/>
        <p:txBody>
          <a:bodyPr/>
          <a:lstStyle/>
          <a:p>
            <a:r>
              <a:rPr lang="de-DE" dirty="0"/>
              <a:t>10</a:t>
            </a:r>
          </a:p>
        </p:txBody>
      </p:sp>
      <p:sp>
        <p:nvSpPr>
          <p:cNvPr id="4" name="Text Placeholder 3">
            <a:extLst>
              <a:ext uri="{FF2B5EF4-FFF2-40B4-BE49-F238E27FC236}">
                <a16:creationId xmlns:a16="http://schemas.microsoft.com/office/drawing/2014/main" id="{BBC5826C-FC53-AF31-7553-092E5D934CB3}"/>
              </a:ext>
            </a:extLst>
          </p:cNvPr>
          <p:cNvSpPr>
            <a:spLocks noGrp="1"/>
          </p:cNvSpPr>
          <p:nvPr>
            <p:ph type="body" sz="quarter" idx="14"/>
          </p:nvPr>
        </p:nvSpPr>
        <p:spPr/>
        <p:txBody>
          <a:bodyPr/>
          <a:lstStyle/>
          <a:p>
            <a:r>
              <a:rPr lang="en-IN" dirty="0"/>
              <a:t>Two losses:</a:t>
            </a:r>
          </a:p>
          <a:p>
            <a:pPr lvl="1"/>
            <a:r>
              <a:rPr lang="en-IN" dirty="0"/>
              <a:t>Unsupervised loss.</a:t>
            </a:r>
          </a:p>
          <a:p>
            <a:pPr lvl="1"/>
            <a:r>
              <a:rPr lang="en-IN" dirty="0"/>
              <a:t>Supervised loss.</a:t>
            </a:r>
          </a:p>
          <a:p>
            <a:pPr lvl="1"/>
            <a:endParaRPr lang="en-IN" dirty="0"/>
          </a:p>
          <a:p>
            <a:r>
              <a:rPr lang="en-IN" dirty="0"/>
              <a:t>Supervised loss:</a:t>
            </a:r>
          </a:p>
          <a:p>
            <a:pPr lvl="1"/>
            <a:r>
              <a:rPr lang="en-IN" sz="1600" dirty="0"/>
              <a:t>If landmark points are available, then for </a:t>
            </a:r>
            <a:r>
              <a:rPr lang="en-IN" sz="1600" i="1" dirty="0"/>
              <a:t>K </a:t>
            </a:r>
            <a:r>
              <a:rPr lang="en-IN" sz="1600" dirty="0"/>
              <a:t>landmark points.</a:t>
            </a:r>
            <a:endParaRPr lang="en-IN" dirty="0"/>
          </a:p>
          <a:p>
            <a:endParaRPr lang="en-IN" dirty="0"/>
          </a:p>
          <a:p>
            <a:endParaRPr lang="en-IN" dirty="0"/>
          </a:p>
          <a:p>
            <a:endParaRPr lang="en-IN" dirty="0"/>
          </a:p>
        </p:txBody>
      </p:sp>
      <p:sp>
        <p:nvSpPr>
          <p:cNvPr id="17" name="Picture Placeholder 16">
            <a:extLst>
              <a:ext uri="{FF2B5EF4-FFF2-40B4-BE49-F238E27FC236}">
                <a16:creationId xmlns:a16="http://schemas.microsoft.com/office/drawing/2014/main" id="{9D916A9A-14D9-AABE-63F4-252EAE11C421}"/>
              </a:ext>
            </a:extLst>
          </p:cNvPr>
          <p:cNvSpPr>
            <a:spLocks noGrp="1"/>
          </p:cNvSpPr>
          <p:nvPr>
            <p:ph type="pic" sz="quarter" idx="15"/>
          </p:nvPr>
        </p:nvSpPr>
        <p:spPr/>
      </p:sp>
      <p:sp>
        <p:nvSpPr>
          <p:cNvPr id="16" name="Text Placeholder 15">
            <a:extLst>
              <a:ext uri="{FF2B5EF4-FFF2-40B4-BE49-F238E27FC236}">
                <a16:creationId xmlns:a16="http://schemas.microsoft.com/office/drawing/2014/main" id="{8450291E-CDF5-8D2B-6B45-499F5122BD07}"/>
              </a:ext>
            </a:extLst>
          </p:cNvPr>
          <p:cNvSpPr>
            <a:spLocks noGrp="1"/>
          </p:cNvSpPr>
          <p:nvPr>
            <p:ph type="body" sz="quarter" idx="13"/>
          </p:nvPr>
        </p:nvSpPr>
        <p:spPr/>
        <p:txBody>
          <a:bodyPr/>
          <a:lstStyle/>
          <a:p>
            <a:r>
              <a:rPr lang="en-IN" sz="900" dirty="0" err="1"/>
              <a:t>Voxelmorph</a:t>
            </a:r>
            <a:r>
              <a:rPr lang="en-IN" sz="900" dirty="0"/>
              <a:t>: Balakrishnan et al., IEEE Transactions on Medical Imaging, 2019.</a:t>
            </a:r>
            <a:endParaRPr lang="en-IN" sz="800" dirty="0"/>
          </a:p>
          <a:p>
            <a:endParaRPr lang="en-IN" dirty="0"/>
          </a:p>
          <a:p>
            <a:endParaRPr lang="en-US" dirty="0"/>
          </a:p>
        </p:txBody>
      </p:sp>
      <p:pic>
        <p:nvPicPr>
          <p:cNvPr id="5" name="Picture 4">
            <a:extLst>
              <a:ext uri="{FF2B5EF4-FFF2-40B4-BE49-F238E27FC236}">
                <a16:creationId xmlns:a16="http://schemas.microsoft.com/office/drawing/2014/main" id="{2DC8D810-5F18-F04E-CAED-A087F4FC8930}"/>
              </a:ext>
            </a:extLst>
          </p:cNvPr>
          <p:cNvPicPr>
            <a:picLocks noChangeAspect="1"/>
          </p:cNvPicPr>
          <p:nvPr/>
        </p:nvPicPr>
        <p:blipFill>
          <a:blip r:embed="rId3"/>
          <a:stretch>
            <a:fillRect/>
          </a:stretch>
        </p:blipFill>
        <p:spPr>
          <a:xfrm>
            <a:off x="4476750" y="798285"/>
            <a:ext cx="4388907" cy="3192863"/>
          </a:xfrm>
          <a:prstGeom prst="rect">
            <a:avLst/>
          </a:prstGeom>
        </p:spPr>
      </p:pic>
      <p:pic>
        <p:nvPicPr>
          <p:cNvPr id="6" name="Picture 5">
            <a:extLst>
              <a:ext uri="{FF2B5EF4-FFF2-40B4-BE49-F238E27FC236}">
                <a16:creationId xmlns:a16="http://schemas.microsoft.com/office/drawing/2014/main" id="{17C50F3F-3F6E-2DBE-33E8-A1128ECAF933}"/>
              </a:ext>
            </a:extLst>
          </p:cNvPr>
          <p:cNvPicPr>
            <a:picLocks noChangeAspect="1"/>
          </p:cNvPicPr>
          <p:nvPr/>
        </p:nvPicPr>
        <p:blipFill>
          <a:blip r:embed="rId4"/>
          <a:stretch>
            <a:fillRect/>
          </a:stretch>
        </p:blipFill>
        <p:spPr>
          <a:xfrm>
            <a:off x="653257" y="2895654"/>
            <a:ext cx="3408349" cy="847273"/>
          </a:xfrm>
          <a:prstGeom prst="rect">
            <a:avLst/>
          </a:prstGeom>
        </p:spPr>
      </p:pic>
    </p:spTree>
    <p:extLst>
      <p:ext uri="{BB962C8B-B14F-4D97-AF65-F5344CB8AC3E}">
        <p14:creationId xmlns:p14="http://schemas.microsoft.com/office/powerpoint/2010/main" val="124790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EFE5-8A16-523A-21A4-DA16745D6971}"/>
              </a:ext>
            </a:extLst>
          </p:cNvPr>
          <p:cNvSpPr>
            <a:spLocks noGrp="1"/>
          </p:cNvSpPr>
          <p:nvPr>
            <p:ph type="title"/>
          </p:nvPr>
        </p:nvSpPr>
        <p:spPr/>
        <p:txBody>
          <a:bodyPr/>
          <a:lstStyle/>
          <a:p>
            <a:r>
              <a:rPr lang="de-DE" dirty="0"/>
              <a:t>Experimental Setup</a:t>
            </a:r>
            <a:endParaRPr lang="en-IN" dirty="0"/>
          </a:p>
        </p:txBody>
      </p:sp>
      <p:sp>
        <p:nvSpPr>
          <p:cNvPr id="4" name="Footer Placeholder 3">
            <a:extLst>
              <a:ext uri="{FF2B5EF4-FFF2-40B4-BE49-F238E27FC236}">
                <a16:creationId xmlns:a16="http://schemas.microsoft.com/office/drawing/2014/main" id="{515269FB-7B3B-C081-0A4D-C48C60D28360}"/>
              </a:ext>
            </a:extLst>
          </p:cNvPr>
          <p:cNvSpPr>
            <a:spLocks noGrp="1"/>
          </p:cNvSpPr>
          <p:nvPr>
            <p:ph type="ftr" sz="quarter" idx="12"/>
          </p:nvPr>
        </p:nvSpPr>
        <p:spPr/>
        <p:txBody>
          <a:bodyPr/>
          <a:lstStyle/>
          <a:p>
            <a:r>
              <a:rPr lang="de-DE" dirty="0"/>
              <a:t>11</a:t>
            </a:r>
          </a:p>
        </p:txBody>
      </p:sp>
      <p:sp>
        <p:nvSpPr>
          <p:cNvPr id="14" name="Text Placeholder 13">
            <a:extLst>
              <a:ext uri="{FF2B5EF4-FFF2-40B4-BE49-F238E27FC236}">
                <a16:creationId xmlns:a16="http://schemas.microsoft.com/office/drawing/2014/main" id="{BF108B57-8EA6-4135-816B-E37847265FB9}"/>
              </a:ext>
            </a:extLst>
          </p:cNvPr>
          <p:cNvSpPr>
            <a:spLocks noGrp="1"/>
          </p:cNvSpPr>
          <p:nvPr>
            <p:ph type="body" sz="quarter" idx="14"/>
          </p:nvPr>
        </p:nvSpPr>
        <p:spPr/>
        <p:txBody>
          <a:bodyPr/>
          <a:lstStyle/>
          <a:p>
            <a:endParaRPr lang="en-US" sz="1800" dirty="0"/>
          </a:p>
          <a:p>
            <a:r>
              <a:rPr lang="en-US" sz="1800" dirty="0"/>
              <a:t>Registration is always done against the fixed template image – the </a:t>
            </a:r>
            <a:r>
              <a:rPr lang="en-US" sz="1800" i="1" dirty="0" err="1"/>
              <a:t>larvalign</a:t>
            </a:r>
            <a:r>
              <a:rPr lang="en-US" sz="1800" i="1" dirty="0"/>
              <a:t> </a:t>
            </a:r>
            <a:r>
              <a:rPr lang="en-US" sz="1800" dirty="0"/>
              <a:t>template.</a:t>
            </a:r>
          </a:p>
          <a:p>
            <a:endParaRPr lang="en-US" dirty="0"/>
          </a:p>
          <a:p>
            <a:r>
              <a:rPr lang="en-US" dirty="0"/>
              <a:t>7 nerve entry points in the inferior ventral nerve cord are chosen.</a:t>
            </a:r>
          </a:p>
          <a:p>
            <a:endParaRPr lang="en-US" dirty="0"/>
          </a:p>
          <a:p>
            <a:r>
              <a:rPr lang="en-US" dirty="0"/>
              <a:t>More such landmarks can be added to further assist the network.</a:t>
            </a:r>
            <a:endParaRPr lang="de-DE" dirty="0"/>
          </a:p>
          <a:p>
            <a:endParaRPr lang="en-US" dirty="0"/>
          </a:p>
        </p:txBody>
      </p:sp>
      <p:sp>
        <p:nvSpPr>
          <p:cNvPr id="15" name="Picture Placeholder 14">
            <a:extLst>
              <a:ext uri="{FF2B5EF4-FFF2-40B4-BE49-F238E27FC236}">
                <a16:creationId xmlns:a16="http://schemas.microsoft.com/office/drawing/2014/main" id="{AA76CC9A-A834-0256-97F3-AE17F215558A}"/>
              </a:ext>
            </a:extLst>
          </p:cNvPr>
          <p:cNvSpPr>
            <a:spLocks noGrp="1"/>
          </p:cNvSpPr>
          <p:nvPr>
            <p:ph type="pic" sz="quarter" idx="15"/>
          </p:nvPr>
        </p:nvSpPr>
        <p:spPr/>
      </p:sp>
      <p:sp>
        <p:nvSpPr>
          <p:cNvPr id="3" name="Text Placeholder 2">
            <a:extLst>
              <a:ext uri="{FF2B5EF4-FFF2-40B4-BE49-F238E27FC236}">
                <a16:creationId xmlns:a16="http://schemas.microsoft.com/office/drawing/2014/main" id="{213E1B70-3E51-F73E-AE67-3152A654DCA4}"/>
              </a:ext>
            </a:extLst>
          </p:cNvPr>
          <p:cNvSpPr>
            <a:spLocks noGrp="1"/>
          </p:cNvSpPr>
          <p:nvPr>
            <p:ph type="body" sz="quarter" idx="13"/>
          </p:nvPr>
        </p:nvSpPr>
        <p:spPr/>
        <p:txBody>
          <a:bodyPr/>
          <a:lstStyle/>
          <a:p>
            <a:r>
              <a:rPr lang="en-IN" sz="900" b="0" i="0" dirty="0">
                <a:solidFill>
                  <a:srgbClr val="212121"/>
                </a:solidFill>
                <a:effectLst/>
                <a:latin typeface="Roboto" panose="02000000000000000000" pitchFamily="2" charset="0"/>
              </a:rPr>
              <a:t>Image: </a:t>
            </a:r>
            <a:r>
              <a:rPr lang="en-IN" sz="900" b="0" i="0" dirty="0" err="1">
                <a:solidFill>
                  <a:srgbClr val="212121"/>
                </a:solidFill>
                <a:effectLst/>
                <a:latin typeface="Roboto" panose="02000000000000000000" pitchFamily="2" charset="0"/>
              </a:rPr>
              <a:t>Muenzing</a:t>
            </a:r>
            <a:r>
              <a:rPr lang="en-IN" sz="900" b="0" i="0" dirty="0">
                <a:solidFill>
                  <a:srgbClr val="212121"/>
                </a:solidFill>
                <a:effectLst/>
                <a:latin typeface="Roboto" panose="02000000000000000000" pitchFamily="2" charset="0"/>
              </a:rPr>
              <a:t>, Sascha E A et al.  </a:t>
            </a:r>
            <a:r>
              <a:rPr lang="en-IN" sz="900" b="0" i="1" dirty="0" err="1">
                <a:solidFill>
                  <a:srgbClr val="212121"/>
                </a:solidFill>
                <a:effectLst/>
                <a:latin typeface="Roboto" panose="02000000000000000000" pitchFamily="2" charset="0"/>
              </a:rPr>
              <a:t>Neuroinformatics</a:t>
            </a:r>
            <a:r>
              <a:rPr lang="en-IN" sz="900" b="0" i="0" dirty="0">
                <a:solidFill>
                  <a:srgbClr val="212121"/>
                </a:solidFill>
                <a:effectLst/>
                <a:latin typeface="Roboto" panose="02000000000000000000" pitchFamily="2" charset="0"/>
              </a:rPr>
              <a:t> vol. 16,1 (2018): 65-80. </a:t>
            </a:r>
            <a:endParaRPr lang="en-IN" sz="800" dirty="0"/>
          </a:p>
        </p:txBody>
      </p:sp>
      <p:pic>
        <p:nvPicPr>
          <p:cNvPr id="21" name="Picture 20">
            <a:extLst>
              <a:ext uri="{FF2B5EF4-FFF2-40B4-BE49-F238E27FC236}">
                <a16:creationId xmlns:a16="http://schemas.microsoft.com/office/drawing/2014/main" id="{E22B3E9A-57CA-6FF2-042A-4609BC186FCD}"/>
              </a:ext>
            </a:extLst>
          </p:cNvPr>
          <p:cNvPicPr>
            <a:picLocks noChangeAspect="1"/>
          </p:cNvPicPr>
          <p:nvPr/>
        </p:nvPicPr>
        <p:blipFill>
          <a:blip r:embed="rId3"/>
          <a:stretch>
            <a:fillRect/>
          </a:stretch>
        </p:blipFill>
        <p:spPr>
          <a:xfrm>
            <a:off x="4406901" y="798286"/>
            <a:ext cx="4519612" cy="3164461"/>
          </a:xfrm>
          <a:prstGeom prst="rect">
            <a:avLst/>
          </a:prstGeom>
        </p:spPr>
      </p:pic>
    </p:spTree>
    <p:extLst>
      <p:ext uri="{BB962C8B-B14F-4D97-AF65-F5344CB8AC3E}">
        <p14:creationId xmlns:p14="http://schemas.microsoft.com/office/powerpoint/2010/main" val="204405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58AE-D6DB-AA2F-07A7-6A98D6044059}"/>
              </a:ext>
            </a:extLst>
          </p:cNvPr>
          <p:cNvSpPr>
            <a:spLocks noGrp="1"/>
          </p:cNvSpPr>
          <p:nvPr>
            <p:ph type="title"/>
          </p:nvPr>
        </p:nvSpPr>
        <p:spPr/>
        <p:txBody>
          <a:bodyPr/>
          <a:lstStyle/>
          <a:p>
            <a:r>
              <a:rPr lang="de-DE" dirty="0"/>
              <a:t>Assessment</a:t>
            </a:r>
            <a:endParaRPr lang="en-IN" dirty="0"/>
          </a:p>
        </p:txBody>
      </p:sp>
      <p:sp>
        <p:nvSpPr>
          <p:cNvPr id="4" name="Footer Placeholder 3">
            <a:extLst>
              <a:ext uri="{FF2B5EF4-FFF2-40B4-BE49-F238E27FC236}">
                <a16:creationId xmlns:a16="http://schemas.microsoft.com/office/drawing/2014/main" id="{CF3AA7BA-A96B-62A8-5D42-D89CA81BA065}"/>
              </a:ext>
            </a:extLst>
          </p:cNvPr>
          <p:cNvSpPr>
            <a:spLocks noGrp="1"/>
          </p:cNvSpPr>
          <p:nvPr>
            <p:ph type="ftr" sz="quarter" idx="12"/>
          </p:nvPr>
        </p:nvSpPr>
        <p:spPr/>
        <p:txBody>
          <a:bodyPr/>
          <a:lstStyle/>
          <a:p>
            <a:r>
              <a:rPr lang="de-DE" dirty="0"/>
              <a:t>12</a:t>
            </a:r>
          </a:p>
        </p:txBody>
      </p:sp>
      <p:sp>
        <p:nvSpPr>
          <p:cNvPr id="6" name="Text Placeholder 5">
            <a:extLst>
              <a:ext uri="{FF2B5EF4-FFF2-40B4-BE49-F238E27FC236}">
                <a16:creationId xmlns:a16="http://schemas.microsoft.com/office/drawing/2014/main" id="{3EE4DDF5-A53A-FE2E-1948-EBDF2BD048C6}"/>
              </a:ext>
            </a:extLst>
          </p:cNvPr>
          <p:cNvSpPr>
            <a:spLocks noGrp="1"/>
          </p:cNvSpPr>
          <p:nvPr>
            <p:ph type="body" sz="quarter" idx="14"/>
          </p:nvPr>
        </p:nvSpPr>
        <p:spPr/>
        <p:txBody>
          <a:bodyPr/>
          <a:lstStyle/>
          <a:p>
            <a:r>
              <a:rPr lang="en-US" dirty="0"/>
              <a:t>Qualitative assessment.</a:t>
            </a:r>
          </a:p>
          <a:p>
            <a:pPr lvl="1"/>
            <a:r>
              <a:rPr lang="en-US" dirty="0"/>
              <a:t>The registered scans are merged with the template in different colors (green and magenta) to then visually inspect deviations.</a:t>
            </a:r>
          </a:p>
          <a:p>
            <a:endParaRPr lang="de-DE" dirty="0"/>
          </a:p>
          <a:p>
            <a:r>
              <a:rPr lang="de-DE" dirty="0"/>
              <a:t>Quantitative </a:t>
            </a:r>
            <a:r>
              <a:rPr lang="en-US" dirty="0"/>
              <a:t>assessment</a:t>
            </a:r>
            <a:r>
              <a:rPr lang="de-DE" dirty="0"/>
              <a:t>.</a:t>
            </a:r>
          </a:p>
          <a:p>
            <a:pPr lvl="1"/>
            <a:r>
              <a:rPr lang="de-DE" dirty="0"/>
              <a:t>Global Registration Error.</a:t>
            </a:r>
          </a:p>
          <a:p>
            <a:pPr lvl="1"/>
            <a:r>
              <a:rPr lang="de-DE" dirty="0"/>
              <a:t>VNC Terminal Error </a:t>
            </a:r>
            <a:r>
              <a:rPr lang="en-US" dirty="0"/>
              <a:t>Indicator</a:t>
            </a:r>
            <a:r>
              <a:rPr lang="de-DE" dirty="0"/>
              <a:t> (VI).</a:t>
            </a:r>
          </a:p>
          <a:p>
            <a:pPr lvl="1"/>
            <a:r>
              <a:rPr lang="de-DE" dirty="0"/>
              <a:t>Thoracic Nerve Error </a:t>
            </a:r>
            <a:r>
              <a:rPr lang="en-US" dirty="0"/>
              <a:t>Indicator</a:t>
            </a:r>
            <a:r>
              <a:rPr lang="de-DE" dirty="0"/>
              <a:t> (TI).</a:t>
            </a:r>
          </a:p>
          <a:p>
            <a:pPr lvl="1"/>
            <a:r>
              <a:rPr lang="de-DE" dirty="0"/>
              <a:t>Landmark Registration Error (LRE).</a:t>
            </a:r>
            <a:endParaRPr lang="en-IN" dirty="0"/>
          </a:p>
        </p:txBody>
      </p:sp>
      <p:sp>
        <p:nvSpPr>
          <p:cNvPr id="13" name="Picture Placeholder 12">
            <a:extLst>
              <a:ext uri="{FF2B5EF4-FFF2-40B4-BE49-F238E27FC236}">
                <a16:creationId xmlns:a16="http://schemas.microsoft.com/office/drawing/2014/main" id="{1586C2B5-C459-6CAE-724F-C514226472D2}"/>
              </a:ext>
            </a:extLst>
          </p:cNvPr>
          <p:cNvSpPr>
            <a:spLocks noGrp="1"/>
          </p:cNvSpPr>
          <p:nvPr>
            <p:ph type="pic" sz="quarter" idx="15"/>
          </p:nvPr>
        </p:nvSpPr>
        <p:spPr/>
      </p:sp>
      <p:sp>
        <p:nvSpPr>
          <p:cNvPr id="12" name="Text Placeholder 11">
            <a:extLst>
              <a:ext uri="{FF2B5EF4-FFF2-40B4-BE49-F238E27FC236}">
                <a16:creationId xmlns:a16="http://schemas.microsoft.com/office/drawing/2014/main" id="{BE7CAAE2-3C33-D309-6AF5-A93BBE98534E}"/>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376F6B0B-585C-6FF2-E490-F4D62487C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876" y="798286"/>
            <a:ext cx="4410124" cy="3164461"/>
          </a:xfrm>
          <a:prstGeom prst="rect">
            <a:avLst/>
          </a:prstGeom>
        </p:spPr>
      </p:pic>
    </p:spTree>
    <p:extLst>
      <p:ext uri="{BB962C8B-B14F-4D97-AF65-F5344CB8AC3E}">
        <p14:creationId xmlns:p14="http://schemas.microsoft.com/office/powerpoint/2010/main" val="157161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EE403E-D0E3-0117-2D3F-39D04E22CF8D}"/>
              </a:ext>
            </a:extLst>
          </p:cNvPr>
          <p:cNvSpPr>
            <a:spLocks noGrp="1"/>
          </p:cNvSpPr>
          <p:nvPr>
            <p:ph type="title"/>
          </p:nvPr>
        </p:nvSpPr>
        <p:spPr/>
        <p:txBody>
          <a:bodyPr/>
          <a:lstStyle/>
          <a:p>
            <a:r>
              <a:rPr lang="de-DE" dirty="0" err="1"/>
              <a:t>Results</a:t>
            </a:r>
            <a:r>
              <a:rPr lang="de-DE" dirty="0"/>
              <a:t> | </a:t>
            </a:r>
            <a:r>
              <a:rPr lang="de-DE" dirty="0" err="1"/>
              <a:t>Voxelmorph</a:t>
            </a:r>
            <a:r>
              <a:rPr lang="de-DE" dirty="0"/>
              <a:t> </a:t>
            </a:r>
            <a:r>
              <a:rPr lang="de-DE" dirty="0" err="1"/>
              <a:t>registration</a:t>
            </a:r>
            <a:r>
              <a:rPr lang="de-DE" dirty="0"/>
              <a:t> </a:t>
            </a:r>
            <a:r>
              <a:rPr lang="de-DE" dirty="0" err="1"/>
              <a:t>without</a:t>
            </a:r>
            <a:r>
              <a:rPr lang="de-DE" dirty="0"/>
              <a:t> </a:t>
            </a:r>
            <a:r>
              <a:rPr lang="de-DE" dirty="0" err="1"/>
              <a:t>auxiliary</a:t>
            </a:r>
            <a:r>
              <a:rPr lang="de-DE" dirty="0"/>
              <a:t> </a:t>
            </a:r>
            <a:r>
              <a:rPr lang="de-DE" dirty="0" err="1"/>
              <a:t>information</a:t>
            </a:r>
            <a:endParaRPr lang="en-IN" dirty="0"/>
          </a:p>
        </p:txBody>
      </p:sp>
      <p:sp>
        <p:nvSpPr>
          <p:cNvPr id="4" name="Footer Placeholder 3">
            <a:extLst>
              <a:ext uri="{FF2B5EF4-FFF2-40B4-BE49-F238E27FC236}">
                <a16:creationId xmlns:a16="http://schemas.microsoft.com/office/drawing/2014/main" id="{CC0F370D-4FCC-7D62-C504-64CC380B0427}"/>
              </a:ext>
            </a:extLst>
          </p:cNvPr>
          <p:cNvSpPr>
            <a:spLocks noGrp="1"/>
          </p:cNvSpPr>
          <p:nvPr>
            <p:ph type="ftr" sz="quarter" idx="11"/>
          </p:nvPr>
        </p:nvSpPr>
        <p:spPr/>
        <p:txBody>
          <a:bodyPr/>
          <a:lstStyle/>
          <a:p>
            <a:pPr>
              <a:defRPr/>
            </a:pPr>
            <a:r>
              <a:rPr lang="de-DE" dirty="0"/>
              <a:t>13</a:t>
            </a:r>
          </a:p>
        </p:txBody>
      </p:sp>
      <p:sp>
        <p:nvSpPr>
          <p:cNvPr id="3" name="Text Placeholder 2">
            <a:extLst>
              <a:ext uri="{FF2B5EF4-FFF2-40B4-BE49-F238E27FC236}">
                <a16:creationId xmlns:a16="http://schemas.microsoft.com/office/drawing/2014/main" id="{E0AC574B-785B-3BD9-445A-19E7E4B550AC}"/>
              </a:ext>
            </a:extLst>
          </p:cNvPr>
          <p:cNvSpPr>
            <a:spLocks noGrp="1"/>
          </p:cNvSpPr>
          <p:nvPr>
            <p:ph type="body" sz="quarter" idx="12"/>
          </p:nvPr>
        </p:nvSpPr>
        <p:spPr/>
        <p:txBody>
          <a:bodyPr/>
          <a:lstStyle/>
          <a:p>
            <a:endParaRPr lang="en-IN" dirty="0"/>
          </a:p>
        </p:txBody>
      </p:sp>
      <p:sp>
        <p:nvSpPr>
          <p:cNvPr id="2" name="Text Placeholder 1">
            <a:extLst>
              <a:ext uri="{FF2B5EF4-FFF2-40B4-BE49-F238E27FC236}">
                <a16:creationId xmlns:a16="http://schemas.microsoft.com/office/drawing/2014/main" id="{E504BF08-C995-EAED-5B10-5872FE475CA0}"/>
              </a:ext>
            </a:extLst>
          </p:cNvPr>
          <p:cNvSpPr>
            <a:spLocks noGrp="1"/>
          </p:cNvSpPr>
          <p:nvPr>
            <p:ph type="body" sz="quarter" idx="13"/>
          </p:nvPr>
        </p:nvSpPr>
        <p:spPr/>
        <p:txBody>
          <a:bodyPr/>
          <a:lstStyle/>
          <a:p>
            <a:endParaRPr lang="en-US"/>
          </a:p>
        </p:txBody>
      </p:sp>
      <p:pic>
        <p:nvPicPr>
          <p:cNvPr id="16" name="Picture 15">
            <a:extLst>
              <a:ext uri="{FF2B5EF4-FFF2-40B4-BE49-F238E27FC236}">
                <a16:creationId xmlns:a16="http://schemas.microsoft.com/office/drawing/2014/main" id="{36706AC7-5C55-26BE-7442-E0D55C9A88C8}"/>
              </a:ext>
            </a:extLst>
          </p:cNvPr>
          <p:cNvPicPr>
            <a:picLocks noChangeAspect="1"/>
          </p:cNvPicPr>
          <p:nvPr/>
        </p:nvPicPr>
        <p:blipFill rotWithShape="1">
          <a:blip r:embed="rId3">
            <a:extLst>
              <a:ext uri="{28A0092B-C50C-407E-A947-70E740481C1C}">
                <a14:useLocalDpi xmlns:a14="http://schemas.microsoft.com/office/drawing/2010/main" val="0"/>
              </a:ext>
            </a:extLst>
          </a:blip>
          <a:srcRect l="8161" r="8219"/>
          <a:stretch/>
        </p:blipFill>
        <p:spPr>
          <a:xfrm>
            <a:off x="287336" y="718457"/>
            <a:ext cx="8568000" cy="3706586"/>
          </a:xfrm>
          <a:prstGeom prst="rect">
            <a:avLst/>
          </a:prstGeom>
        </p:spPr>
      </p:pic>
      <p:pic>
        <p:nvPicPr>
          <p:cNvPr id="5" name="Picture 4">
            <a:extLst>
              <a:ext uri="{FF2B5EF4-FFF2-40B4-BE49-F238E27FC236}">
                <a16:creationId xmlns:a16="http://schemas.microsoft.com/office/drawing/2014/main" id="{2618B34E-80F5-ECCA-15BE-3A8020A1908C}"/>
              </a:ext>
            </a:extLst>
          </p:cNvPr>
          <p:cNvPicPr>
            <a:picLocks noChangeAspect="1"/>
          </p:cNvPicPr>
          <p:nvPr/>
        </p:nvPicPr>
        <p:blipFill>
          <a:blip r:embed="rId4"/>
          <a:stretch>
            <a:fillRect/>
          </a:stretch>
        </p:blipFill>
        <p:spPr>
          <a:xfrm>
            <a:off x="6234088" y="749300"/>
            <a:ext cx="338161" cy="3496129"/>
          </a:xfrm>
          <a:prstGeom prst="rect">
            <a:avLst/>
          </a:prstGeom>
        </p:spPr>
      </p:pic>
      <p:pic>
        <p:nvPicPr>
          <p:cNvPr id="6" name="Picture 5">
            <a:extLst>
              <a:ext uri="{FF2B5EF4-FFF2-40B4-BE49-F238E27FC236}">
                <a16:creationId xmlns:a16="http://schemas.microsoft.com/office/drawing/2014/main" id="{562F46A5-9978-8295-9754-8C7968DDE91D}"/>
              </a:ext>
            </a:extLst>
          </p:cNvPr>
          <p:cNvPicPr>
            <a:picLocks noChangeAspect="1"/>
          </p:cNvPicPr>
          <p:nvPr/>
        </p:nvPicPr>
        <p:blipFill>
          <a:blip r:embed="rId5"/>
          <a:stretch>
            <a:fillRect/>
          </a:stretch>
        </p:blipFill>
        <p:spPr>
          <a:xfrm>
            <a:off x="6798836" y="1183517"/>
            <a:ext cx="1942033" cy="826729"/>
          </a:xfrm>
          <a:prstGeom prst="rect">
            <a:avLst/>
          </a:prstGeom>
        </p:spPr>
      </p:pic>
      <p:pic>
        <p:nvPicPr>
          <p:cNvPr id="7" name="Picture 6">
            <a:extLst>
              <a:ext uri="{FF2B5EF4-FFF2-40B4-BE49-F238E27FC236}">
                <a16:creationId xmlns:a16="http://schemas.microsoft.com/office/drawing/2014/main" id="{E01B581F-6804-A1B9-365A-E7D03209136B}"/>
              </a:ext>
            </a:extLst>
          </p:cNvPr>
          <p:cNvPicPr>
            <a:picLocks noChangeAspect="1"/>
          </p:cNvPicPr>
          <p:nvPr/>
        </p:nvPicPr>
        <p:blipFill>
          <a:blip r:embed="rId6"/>
          <a:stretch>
            <a:fillRect/>
          </a:stretch>
        </p:blipFill>
        <p:spPr>
          <a:xfrm>
            <a:off x="6798836" y="2862286"/>
            <a:ext cx="1942033" cy="808062"/>
          </a:xfrm>
          <a:prstGeom prst="rect">
            <a:avLst/>
          </a:prstGeom>
        </p:spPr>
      </p:pic>
      <p:pic>
        <p:nvPicPr>
          <p:cNvPr id="10" name="Picture 9">
            <a:extLst>
              <a:ext uri="{FF2B5EF4-FFF2-40B4-BE49-F238E27FC236}">
                <a16:creationId xmlns:a16="http://schemas.microsoft.com/office/drawing/2014/main" id="{BBD271BD-58BB-6064-CA6C-88E024BB9ACB}"/>
              </a:ext>
            </a:extLst>
          </p:cNvPr>
          <p:cNvPicPr>
            <a:picLocks noChangeAspect="1"/>
          </p:cNvPicPr>
          <p:nvPr/>
        </p:nvPicPr>
        <p:blipFill>
          <a:blip r:embed="rId7"/>
          <a:stretch>
            <a:fillRect/>
          </a:stretch>
        </p:blipFill>
        <p:spPr>
          <a:xfrm>
            <a:off x="6293950" y="1120564"/>
            <a:ext cx="2553056" cy="952633"/>
          </a:xfrm>
          <a:prstGeom prst="rect">
            <a:avLst/>
          </a:prstGeom>
        </p:spPr>
      </p:pic>
      <p:pic>
        <p:nvPicPr>
          <p:cNvPr id="11" name="Picture 10">
            <a:extLst>
              <a:ext uri="{FF2B5EF4-FFF2-40B4-BE49-F238E27FC236}">
                <a16:creationId xmlns:a16="http://schemas.microsoft.com/office/drawing/2014/main" id="{E057355E-932E-52EF-67D9-4117CD375394}"/>
              </a:ext>
            </a:extLst>
          </p:cNvPr>
          <p:cNvPicPr>
            <a:picLocks noChangeAspect="1"/>
          </p:cNvPicPr>
          <p:nvPr/>
        </p:nvPicPr>
        <p:blipFill>
          <a:blip r:embed="rId8"/>
          <a:stretch>
            <a:fillRect/>
          </a:stretch>
        </p:blipFill>
        <p:spPr>
          <a:xfrm>
            <a:off x="6289186" y="2825269"/>
            <a:ext cx="2562583" cy="1000265"/>
          </a:xfrm>
          <a:prstGeom prst="rect">
            <a:avLst/>
          </a:prstGeom>
        </p:spPr>
      </p:pic>
    </p:spTree>
    <p:extLst>
      <p:ext uri="{BB962C8B-B14F-4D97-AF65-F5344CB8AC3E}">
        <p14:creationId xmlns:p14="http://schemas.microsoft.com/office/powerpoint/2010/main" val="217601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EE403E-D0E3-0117-2D3F-39D04E22CF8D}"/>
              </a:ext>
            </a:extLst>
          </p:cNvPr>
          <p:cNvSpPr>
            <a:spLocks noGrp="1"/>
          </p:cNvSpPr>
          <p:nvPr>
            <p:ph type="title"/>
          </p:nvPr>
        </p:nvSpPr>
        <p:spPr/>
        <p:txBody>
          <a:bodyPr/>
          <a:lstStyle/>
          <a:p>
            <a:r>
              <a:rPr lang="de-DE" dirty="0" err="1"/>
              <a:t>Results</a:t>
            </a:r>
            <a:r>
              <a:rPr lang="de-DE" dirty="0"/>
              <a:t> | </a:t>
            </a:r>
            <a:r>
              <a:rPr lang="de-DE" dirty="0" err="1"/>
              <a:t>Voxelmorph</a:t>
            </a:r>
            <a:r>
              <a:rPr lang="de-DE" dirty="0"/>
              <a:t> </a:t>
            </a:r>
            <a:r>
              <a:rPr lang="de-DE" dirty="0" err="1"/>
              <a:t>registration</a:t>
            </a:r>
            <a:r>
              <a:rPr lang="de-DE" dirty="0"/>
              <a:t> with </a:t>
            </a:r>
            <a:r>
              <a:rPr lang="de-DE" dirty="0" err="1"/>
              <a:t>auxiliary</a:t>
            </a:r>
            <a:r>
              <a:rPr lang="de-DE" dirty="0"/>
              <a:t> </a:t>
            </a:r>
            <a:r>
              <a:rPr lang="de-DE" dirty="0" err="1"/>
              <a:t>information</a:t>
            </a:r>
            <a:endParaRPr lang="en-US" dirty="0"/>
          </a:p>
        </p:txBody>
      </p:sp>
      <p:sp>
        <p:nvSpPr>
          <p:cNvPr id="4" name="Footer Placeholder 3">
            <a:extLst>
              <a:ext uri="{FF2B5EF4-FFF2-40B4-BE49-F238E27FC236}">
                <a16:creationId xmlns:a16="http://schemas.microsoft.com/office/drawing/2014/main" id="{CC0F370D-4FCC-7D62-C504-64CC380B0427}"/>
              </a:ext>
            </a:extLst>
          </p:cNvPr>
          <p:cNvSpPr>
            <a:spLocks noGrp="1"/>
          </p:cNvSpPr>
          <p:nvPr>
            <p:ph type="ftr" sz="quarter" idx="11"/>
          </p:nvPr>
        </p:nvSpPr>
        <p:spPr/>
        <p:txBody>
          <a:bodyPr/>
          <a:lstStyle/>
          <a:p>
            <a:pPr>
              <a:defRPr/>
            </a:pPr>
            <a:r>
              <a:rPr lang="de-DE" dirty="0"/>
              <a:t>14</a:t>
            </a:r>
          </a:p>
        </p:txBody>
      </p:sp>
      <p:sp>
        <p:nvSpPr>
          <p:cNvPr id="3" name="Text Placeholder 2">
            <a:extLst>
              <a:ext uri="{FF2B5EF4-FFF2-40B4-BE49-F238E27FC236}">
                <a16:creationId xmlns:a16="http://schemas.microsoft.com/office/drawing/2014/main" id="{E0AC574B-785B-3BD9-445A-19E7E4B550AC}"/>
              </a:ext>
            </a:extLst>
          </p:cNvPr>
          <p:cNvSpPr>
            <a:spLocks noGrp="1"/>
          </p:cNvSpPr>
          <p:nvPr>
            <p:ph type="body" sz="quarter" idx="12"/>
          </p:nvPr>
        </p:nvSpPr>
        <p:spPr/>
        <p:txBody>
          <a:bodyPr/>
          <a:lstStyle/>
          <a:p>
            <a:endParaRPr lang="en-IN" dirty="0"/>
          </a:p>
        </p:txBody>
      </p:sp>
      <p:sp>
        <p:nvSpPr>
          <p:cNvPr id="2" name="Text Placeholder 1">
            <a:extLst>
              <a:ext uri="{FF2B5EF4-FFF2-40B4-BE49-F238E27FC236}">
                <a16:creationId xmlns:a16="http://schemas.microsoft.com/office/drawing/2014/main" id="{E504BF08-C995-EAED-5B10-5872FE475CA0}"/>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0A13CA26-5218-EB1D-5051-233289D77EC9}"/>
              </a:ext>
            </a:extLst>
          </p:cNvPr>
          <p:cNvPicPr>
            <a:picLocks noChangeAspect="1"/>
          </p:cNvPicPr>
          <p:nvPr/>
        </p:nvPicPr>
        <p:blipFill rotWithShape="1">
          <a:blip r:embed="rId3">
            <a:extLst>
              <a:ext uri="{28A0092B-C50C-407E-A947-70E740481C1C}">
                <a14:useLocalDpi xmlns:a14="http://schemas.microsoft.com/office/drawing/2010/main" val="0"/>
              </a:ext>
            </a:extLst>
          </a:blip>
          <a:srcRect l="8161" r="8111"/>
          <a:stretch/>
        </p:blipFill>
        <p:spPr>
          <a:xfrm>
            <a:off x="287335" y="718457"/>
            <a:ext cx="8567999" cy="3706586"/>
          </a:xfrm>
          <a:prstGeom prst="rect">
            <a:avLst/>
          </a:prstGeom>
        </p:spPr>
      </p:pic>
      <p:pic>
        <p:nvPicPr>
          <p:cNvPr id="8" name="Picture 7">
            <a:extLst>
              <a:ext uri="{FF2B5EF4-FFF2-40B4-BE49-F238E27FC236}">
                <a16:creationId xmlns:a16="http://schemas.microsoft.com/office/drawing/2014/main" id="{BD635CA1-7F18-77BB-CCC6-69C9E19F10C1}"/>
              </a:ext>
            </a:extLst>
          </p:cNvPr>
          <p:cNvPicPr>
            <a:picLocks noChangeAspect="1"/>
          </p:cNvPicPr>
          <p:nvPr/>
        </p:nvPicPr>
        <p:blipFill>
          <a:blip r:embed="rId4"/>
          <a:stretch>
            <a:fillRect/>
          </a:stretch>
        </p:blipFill>
        <p:spPr>
          <a:xfrm>
            <a:off x="5343524" y="2635233"/>
            <a:ext cx="554167" cy="107992"/>
          </a:xfrm>
          <a:prstGeom prst="rect">
            <a:avLst/>
          </a:prstGeom>
        </p:spPr>
      </p:pic>
      <p:pic>
        <p:nvPicPr>
          <p:cNvPr id="10" name="Picture 9">
            <a:extLst>
              <a:ext uri="{FF2B5EF4-FFF2-40B4-BE49-F238E27FC236}">
                <a16:creationId xmlns:a16="http://schemas.microsoft.com/office/drawing/2014/main" id="{21EA07C6-0579-E6B4-0EB4-39B0CCC5EB3B}"/>
              </a:ext>
            </a:extLst>
          </p:cNvPr>
          <p:cNvPicPr>
            <a:picLocks noChangeAspect="1"/>
          </p:cNvPicPr>
          <p:nvPr/>
        </p:nvPicPr>
        <p:blipFill>
          <a:blip r:embed="rId5"/>
          <a:stretch>
            <a:fillRect/>
          </a:stretch>
        </p:blipFill>
        <p:spPr>
          <a:xfrm>
            <a:off x="6234088" y="749300"/>
            <a:ext cx="338161" cy="3496129"/>
          </a:xfrm>
          <a:prstGeom prst="rect">
            <a:avLst/>
          </a:prstGeom>
        </p:spPr>
      </p:pic>
      <p:pic>
        <p:nvPicPr>
          <p:cNvPr id="12" name="Picture 11">
            <a:extLst>
              <a:ext uri="{FF2B5EF4-FFF2-40B4-BE49-F238E27FC236}">
                <a16:creationId xmlns:a16="http://schemas.microsoft.com/office/drawing/2014/main" id="{B8AAC854-E464-CC36-9391-669CAC9E3F09}"/>
              </a:ext>
            </a:extLst>
          </p:cNvPr>
          <p:cNvPicPr>
            <a:picLocks noChangeAspect="1"/>
          </p:cNvPicPr>
          <p:nvPr/>
        </p:nvPicPr>
        <p:blipFill>
          <a:blip r:embed="rId6"/>
          <a:stretch>
            <a:fillRect/>
          </a:stretch>
        </p:blipFill>
        <p:spPr>
          <a:xfrm>
            <a:off x="6798836" y="1183517"/>
            <a:ext cx="1942033" cy="826729"/>
          </a:xfrm>
          <a:prstGeom prst="rect">
            <a:avLst/>
          </a:prstGeom>
        </p:spPr>
      </p:pic>
      <p:pic>
        <p:nvPicPr>
          <p:cNvPr id="17" name="Picture 16">
            <a:extLst>
              <a:ext uri="{FF2B5EF4-FFF2-40B4-BE49-F238E27FC236}">
                <a16:creationId xmlns:a16="http://schemas.microsoft.com/office/drawing/2014/main" id="{D0BE9094-A4FE-9415-6002-716AD6799946}"/>
              </a:ext>
            </a:extLst>
          </p:cNvPr>
          <p:cNvPicPr>
            <a:picLocks noChangeAspect="1"/>
          </p:cNvPicPr>
          <p:nvPr/>
        </p:nvPicPr>
        <p:blipFill>
          <a:blip r:embed="rId7"/>
          <a:stretch>
            <a:fillRect/>
          </a:stretch>
        </p:blipFill>
        <p:spPr>
          <a:xfrm>
            <a:off x="6798836" y="2947041"/>
            <a:ext cx="1942033" cy="826729"/>
          </a:xfrm>
          <a:prstGeom prst="rect">
            <a:avLst/>
          </a:prstGeom>
        </p:spPr>
      </p:pic>
      <p:pic>
        <p:nvPicPr>
          <p:cNvPr id="22" name="Picture 21">
            <a:extLst>
              <a:ext uri="{FF2B5EF4-FFF2-40B4-BE49-F238E27FC236}">
                <a16:creationId xmlns:a16="http://schemas.microsoft.com/office/drawing/2014/main" id="{3675BC8C-7D9B-29B6-07B2-8A7931B41DEF}"/>
              </a:ext>
            </a:extLst>
          </p:cNvPr>
          <p:cNvPicPr>
            <a:picLocks noChangeAspect="1"/>
          </p:cNvPicPr>
          <p:nvPr/>
        </p:nvPicPr>
        <p:blipFill>
          <a:blip r:embed="rId8"/>
          <a:stretch>
            <a:fillRect/>
          </a:stretch>
        </p:blipFill>
        <p:spPr>
          <a:xfrm>
            <a:off x="2646365" y="1712075"/>
            <a:ext cx="3517416" cy="1485131"/>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8A871386-D4FF-9376-C465-DCB922163A6F}"/>
              </a:ext>
            </a:extLst>
          </p:cNvPr>
          <p:cNvPicPr>
            <a:picLocks noChangeAspect="1"/>
          </p:cNvPicPr>
          <p:nvPr/>
        </p:nvPicPr>
        <p:blipFill>
          <a:blip r:embed="rId9"/>
          <a:stretch>
            <a:fillRect/>
          </a:stretch>
        </p:blipFill>
        <p:spPr>
          <a:xfrm>
            <a:off x="6293950" y="1120564"/>
            <a:ext cx="2553056" cy="952633"/>
          </a:xfrm>
          <a:prstGeom prst="rect">
            <a:avLst/>
          </a:prstGeom>
        </p:spPr>
      </p:pic>
      <p:pic>
        <p:nvPicPr>
          <p:cNvPr id="27" name="Picture 26">
            <a:extLst>
              <a:ext uri="{FF2B5EF4-FFF2-40B4-BE49-F238E27FC236}">
                <a16:creationId xmlns:a16="http://schemas.microsoft.com/office/drawing/2014/main" id="{2C5A43D0-A511-9F07-B4F6-A3C336948149}"/>
              </a:ext>
            </a:extLst>
          </p:cNvPr>
          <p:cNvPicPr>
            <a:picLocks noChangeAspect="1"/>
          </p:cNvPicPr>
          <p:nvPr/>
        </p:nvPicPr>
        <p:blipFill>
          <a:blip r:embed="rId10"/>
          <a:stretch>
            <a:fillRect/>
          </a:stretch>
        </p:blipFill>
        <p:spPr>
          <a:xfrm>
            <a:off x="6312469" y="2879325"/>
            <a:ext cx="2543530" cy="962159"/>
          </a:xfrm>
          <a:prstGeom prst="rect">
            <a:avLst/>
          </a:prstGeom>
        </p:spPr>
      </p:pic>
    </p:spTree>
    <p:extLst>
      <p:ext uri="{BB962C8B-B14F-4D97-AF65-F5344CB8AC3E}">
        <p14:creationId xmlns:p14="http://schemas.microsoft.com/office/powerpoint/2010/main" val="106068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58AE-D6DB-AA2F-07A7-6A98D6044059}"/>
              </a:ext>
            </a:extLst>
          </p:cNvPr>
          <p:cNvSpPr>
            <a:spLocks noGrp="1"/>
          </p:cNvSpPr>
          <p:nvPr>
            <p:ph type="title"/>
          </p:nvPr>
        </p:nvSpPr>
        <p:spPr/>
        <p:txBody>
          <a:bodyPr/>
          <a:lstStyle/>
          <a:p>
            <a:r>
              <a:rPr lang="de-DE" dirty="0" err="1"/>
              <a:t>Results</a:t>
            </a:r>
            <a:endParaRPr lang="en-IN" dirty="0"/>
          </a:p>
        </p:txBody>
      </p:sp>
      <p:sp>
        <p:nvSpPr>
          <p:cNvPr id="10" name="Text Placeholder 9">
            <a:extLst>
              <a:ext uri="{FF2B5EF4-FFF2-40B4-BE49-F238E27FC236}">
                <a16:creationId xmlns:a16="http://schemas.microsoft.com/office/drawing/2014/main" id="{65BA3EE6-4AD3-2962-9CFB-8E64BA06D7BE}"/>
              </a:ext>
            </a:extLst>
          </p:cNvPr>
          <p:cNvSpPr>
            <a:spLocks noGrp="1"/>
          </p:cNvSpPr>
          <p:nvPr>
            <p:ph type="body" sz="quarter" idx="11"/>
          </p:nvPr>
        </p:nvSpPr>
        <p:spPr>
          <a:xfrm>
            <a:off x="287339" y="864000"/>
            <a:ext cx="8569325" cy="189000"/>
          </a:xfrm>
        </p:spPr>
        <p:txBody>
          <a:bodyPr/>
          <a:lstStyle/>
          <a:p>
            <a:r>
              <a:rPr lang="en-US" dirty="0"/>
              <a:t>Generalizability</a:t>
            </a:r>
          </a:p>
        </p:txBody>
      </p:sp>
      <p:sp>
        <p:nvSpPr>
          <p:cNvPr id="4" name="Footer Placeholder 3">
            <a:extLst>
              <a:ext uri="{FF2B5EF4-FFF2-40B4-BE49-F238E27FC236}">
                <a16:creationId xmlns:a16="http://schemas.microsoft.com/office/drawing/2014/main" id="{CF3AA7BA-A96B-62A8-5D42-D89CA81BA065}"/>
              </a:ext>
            </a:extLst>
          </p:cNvPr>
          <p:cNvSpPr>
            <a:spLocks noGrp="1"/>
          </p:cNvSpPr>
          <p:nvPr>
            <p:ph type="ftr" sz="quarter" idx="12"/>
          </p:nvPr>
        </p:nvSpPr>
        <p:spPr/>
        <p:txBody>
          <a:bodyPr/>
          <a:lstStyle/>
          <a:p>
            <a:pPr>
              <a:defRPr/>
            </a:pPr>
            <a:r>
              <a:rPr lang="de-DE" dirty="0"/>
              <a:t>15</a:t>
            </a:r>
          </a:p>
        </p:txBody>
      </p:sp>
      <p:sp>
        <p:nvSpPr>
          <p:cNvPr id="5" name="Text Placeholder 4">
            <a:extLst>
              <a:ext uri="{FF2B5EF4-FFF2-40B4-BE49-F238E27FC236}">
                <a16:creationId xmlns:a16="http://schemas.microsoft.com/office/drawing/2014/main" id="{E1CC3C34-DF39-188F-6D64-8F6AF79E6F26}"/>
              </a:ext>
            </a:extLst>
          </p:cNvPr>
          <p:cNvSpPr>
            <a:spLocks noGrp="1"/>
          </p:cNvSpPr>
          <p:nvPr>
            <p:ph type="body" sz="quarter" idx="13"/>
          </p:nvPr>
        </p:nvSpPr>
        <p:spPr/>
        <p:txBody>
          <a:bodyPr/>
          <a:lstStyle/>
          <a:p>
            <a:r>
              <a:rPr lang="en-US" sz="1600" dirty="0"/>
              <a:t>To evaluate the generalization capability of the network, the following test was performed.</a:t>
            </a:r>
          </a:p>
          <a:p>
            <a:pPr lvl="1"/>
            <a:r>
              <a:rPr lang="en-US" dirty="0">
                <a:solidFill>
                  <a:schemeClr val="tx2"/>
                </a:solidFill>
              </a:rPr>
              <a:t>Experimental configuration_1:</a:t>
            </a:r>
          </a:p>
          <a:p>
            <a:pPr lvl="2"/>
            <a:r>
              <a:rPr lang="en-US" dirty="0"/>
              <a:t>Train on </a:t>
            </a:r>
            <a:r>
              <a:rPr lang="en-US" dirty="0" err="1"/>
              <a:t>larvalign</a:t>
            </a:r>
            <a:r>
              <a:rPr lang="en-US" dirty="0"/>
              <a:t> dataset</a:t>
            </a:r>
          </a:p>
          <a:p>
            <a:pPr lvl="2"/>
            <a:r>
              <a:rPr lang="en-US" dirty="0"/>
              <a:t>Test on </a:t>
            </a:r>
            <a:r>
              <a:rPr lang="en-US" dirty="0" err="1"/>
              <a:t>larvalgin</a:t>
            </a:r>
            <a:r>
              <a:rPr lang="en-US" dirty="0"/>
              <a:t> dataset</a:t>
            </a:r>
            <a:endParaRPr lang="en-US" dirty="0">
              <a:solidFill>
                <a:schemeClr val="tx2"/>
              </a:solidFill>
            </a:endParaRPr>
          </a:p>
          <a:p>
            <a:pPr lvl="1"/>
            <a:r>
              <a:rPr lang="en-US" dirty="0">
                <a:solidFill>
                  <a:schemeClr val="tx2"/>
                </a:solidFill>
              </a:rPr>
              <a:t>Experimental configuration_2:</a:t>
            </a:r>
          </a:p>
          <a:p>
            <a:pPr lvl="2"/>
            <a:r>
              <a:rPr lang="en-US" dirty="0"/>
              <a:t>Train on </a:t>
            </a:r>
            <a:r>
              <a:rPr lang="en-US" dirty="0" err="1"/>
              <a:t>janelia_dataset</a:t>
            </a:r>
            <a:r>
              <a:rPr lang="en-US" dirty="0"/>
              <a:t>.</a:t>
            </a:r>
          </a:p>
          <a:p>
            <a:pPr lvl="2"/>
            <a:r>
              <a:rPr lang="en-US" dirty="0"/>
              <a:t>Test on </a:t>
            </a:r>
            <a:r>
              <a:rPr lang="en-US" dirty="0" err="1"/>
              <a:t>larvalign_dataset</a:t>
            </a:r>
            <a:endParaRPr lang="en-US" dirty="0"/>
          </a:p>
          <a:p>
            <a:pPr marL="432100" lvl="2" indent="0">
              <a:buNone/>
            </a:pPr>
            <a:endParaRPr lang="en-US" dirty="0"/>
          </a:p>
          <a:p>
            <a:r>
              <a:rPr lang="en-US" sz="1600" dirty="0"/>
              <a:t>The qualitative and quantitative assessment of configuration_1 is comparable with configuration_2 in both the respective scenarios of with and without auxiliary information.</a:t>
            </a:r>
          </a:p>
        </p:txBody>
      </p:sp>
    </p:spTree>
    <p:extLst>
      <p:ext uri="{BB962C8B-B14F-4D97-AF65-F5344CB8AC3E}">
        <p14:creationId xmlns:p14="http://schemas.microsoft.com/office/powerpoint/2010/main" val="400255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032C-E8AE-3BB8-A619-2B35A6CCDD1E}"/>
              </a:ext>
            </a:extLst>
          </p:cNvPr>
          <p:cNvSpPr>
            <a:spLocks noGrp="1"/>
          </p:cNvSpPr>
          <p:nvPr>
            <p:ph type="title"/>
          </p:nvPr>
        </p:nvSpPr>
        <p:spPr/>
        <p:txBody>
          <a:bodyPr/>
          <a:lstStyle/>
          <a:p>
            <a:r>
              <a:rPr lang="de-DE" dirty="0"/>
              <a:t>Work </a:t>
            </a:r>
            <a:r>
              <a:rPr lang="de-DE" dirty="0" err="1"/>
              <a:t>to</a:t>
            </a:r>
            <a:r>
              <a:rPr lang="de-DE" dirty="0"/>
              <a:t> do</a:t>
            </a:r>
            <a:endParaRPr lang="en-IN" dirty="0"/>
          </a:p>
        </p:txBody>
      </p:sp>
      <p:sp>
        <p:nvSpPr>
          <p:cNvPr id="3" name="Text Placeholder 2">
            <a:extLst>
              <a:ext uri="{FF2B5EF4-FFF2-40B4-BE49-F238E27FC236}">
                <a16:creationId xmlns:a16="http://schemas.microsoft.com/office/drawing/2014/main" id="{DB4371DF-4608-7A8C-1440-3EDA96741C96}"/>
              </a:ext>
            </a:extLst>
          </p:cNvPr>
          <p:cNvSpPr>
            <a:spLocks noGrp="1"/>
          </p:cNvSpPr>
          <p:nvPr>
            <p:ph type="body" sz="quarter" idx="11"/>
          </p:nvPr>
        </p:nvSpPr>
        <p:spPr/>
        <p:txBody>
          <a:bodyPr/>
          <a:lstStyle/>
          <a:p>
            <a:endParaRPr lang="en-IN"/>
          </a:p>
        </p:txBody>
      </p:sp>
      <p:sp>
        <p:nvSpPr>
          <p:cNvPr id="4" name="Footer Placeholder 3">
            <a:extLst>
              <a:ext uri="{FF2B5EF4-FFF2-40B4-BE49-F238E27FC236}">
                <a16:creationId xmlns:a16="http://schemas.microsoft.com/office/drawing/2014/main" id="{AADA7984-882B-3BAE-0460-E212B8085E9E}"/>
              </a:ext>
            </a:extLst>
          </p:cNvPr>
          <p:cNvSpPr>
            <a:spLocks noGrp="1"/>
          </p:cNvSpPr>
          <p:nvPr>
            <p:ph type="ftr" sz="quarter" idx="12"/>
          </p:nvPr>
        </p:nvSpPr>
        <p:spPr/>
        <p:txBody>
          <a:bodyPr/>
          <a:lstStyle/>
          <a:p>
            <a:pPr>
              <a:defRPr/>
            </a:pPr>
            <a:r>
              <a:rPr lang="de-DE" dirty="0"/>
              <a:t>15</a:t>
            </a:r>
          </a:p>
        </p:txBody>
      </p:sp>
      <p:sp>
        <p:nvSpPr>
          <p:cNvPr id="5" name="Text Placeholder 4">
            <a:extLst>
              <a:ext uri="{FF2B5EF4-FFF2-40B4-BE49-F238E27FC236}">
                <a16:creationId xmlns:a16="http://schemas.microsoft.com/office/drawing/2014/main" id="{543B2F48-5207-FE40-5AD0-3DEA11FBBD62}"/>
              </a:ext>
            </a:extLst>
          </p:cNvPr>
          <p:cNvSpPr>
            <a:spLocks noGrp="1"/>
          </p:cNvSpPr>
          <p:nvPr>
            <p:ph type="body" sz="quarter" idx="13"/>
          </p:nvPr>
        </p:nvSpPr>
        <p:spPr/>
        <p:txBody>
          <a:bodyPr/>
          <a:lstStyle/>
          <a:p>
            <a:r>
              <a:rPr lang="en-US" dirty="0"/>
              <a:t>Data augmentation: flipping in horizontal direction.</a:t>
            </a:r>
          </a:p>
          <a:p>
            <a:r>
              <a:rPr lang="en-US" dirty="0"/>
              <a:t>Work with large scale images.</a:t>
            </a:r>
          </a:p>
          <a:p>
            <a:r>
              <a:rPr lang="en-US" dirty="0"/>
              <a:t>Include more landmark points.</a:t>
            </a:r>
          </a:p>
          <a:p>
            <a:r>
              <a:rPr lang="en-US" dirty="0"/>
              <a:t>Full empirical evaluation on different datasets, different losses etc.,</a:t>
            </a:r>
            <a:endParaRPr lang="de-DE" dirty="0"/>
          </a:p>
        </p:txBody>
      </p:sp>
    </p:spTree>
    <p:extLst>
      <p:ext uri="{BB962C8B-B14F-4D97-AF65-F5344CB8AC3E}">
        <p14:creationId xmlns:p14="http://schemas.microsoft.com/office/powerpoint/2010/main" val="413708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E6C6-F536-22C2-CB62-A239FD004D1F}"/>
              </a:ext>
            </a:extLst>
          </p:cNvPr>
          <p:cNvSpPr>
            <a:spLocks noGrp="1"/>
          </p:cNvSpPr>
          <p:nvPr>
            <p:ph type="title"/>
          </p:nvPr>
        </p:nvSpPr>
        <p:spPr/>
        <p:txBody>
          <a:bodyPr/>
          <a:lstStyle/>
          <a:p>
            <a:r>
              <a:rPr lang="en-US" dirty="0"/>
              <a:t>Work to do - Appendix</a:t>
            </a:r>
          </a:p>
        </p:txBody>
      </p:sp>
      <p:sp>
        <p:nvSpPr>
          <p:cNvPr id="3" name="Footer Placeholder 2">
            <a:extLst>
              <a:ext uri="{FF2B5EF4-FFF2-40B4-BE49-F238E27FC236}">
                <a16:creationId xmlns:a16="http://schemas.microsoft.com/office/drawing/2014/main" id="{B4339ED9-313D-0AEC-D2D0-11B13DB18F7F}"/>
              </a:ext>
            </a:extLst>
          </p:cNvPr>
          <p:cNvSpPr>
            <a:spLocks noGrp="1"/>
          </p:cNvSpPr>
          <p:nvPr>
            <p:ph type="ftr" sz="quarter" idx="11"/>
          </p:nvPr>
        </p:nvSpPr>
        <p:spPr/>
        <p:txBody>
          <a:bodyPr/>
          <a:lstStyle/>
          <a:p>
            <a:pPr>
              <a:defRPr/>
            </a:pPr>
            <a:endParaRPr lang="de-DE"/>
          </a:p>
        </p:txBody>
      </p:sp>
      <p:sp>
        <p:nvSpPr>
          <p:cNvPr id="5" name="Text Placeholder 4">
            <a:extLst>
              <a:ext uri="{FF2B5EF4-FFF2-40B4-BE49-F238E27FC236}">
                <a16:creationId xmlns:a16="http://schemas.microsoft.com/office/drawing/2014/main" id="{23EFEE4D-BAFD-6F0A-DE3B-1527A2D38520}"/>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2EEEEE64-1CD1-FCA5-457D-ACACA38FF38A}"/>
              </a:ext>
            </a:extLst>
          </p:cNvPr>
          <p:cNvPicPr>
            <a:picLocks noChangeAspect="1"/>
          </p:cNvPicPr>
          <p:nvPr/>
        </p:nvPicPr>
        <p:blipFill rotWithShape="1">
          <a:blip r:embed="rId2">
            <a:extLst>
              <a:ext uri="{28A0092B-C50C-407E-A947-70E740481C1C}">
                <a14:useLocalDpi xmlns:a14="http://schemas.microsoft.com/office/drawing/2010/main" val="0"/>
              </a:ext>
            </a:extLst>
          </a:blip>
          <a:srcRect t="13968" b="23010"/>
          <a:stretch/>
        </p:blipFill>
        <p:spPr>
          <a:xfrm>
            <a:off x="326208" y="718457"/>
            <a:ext cx="8491584" cy="3241526"/>
          </a:xfrm>
          <a:prstGeom prst="rect">
            <a:avLst/>
          </a:prstGeom>
        </p:spPr>
      </p:pic>
    </p:spTree>
    <p:extLst>
      <p:ext uri="{BB962C8B-B14F-4D97-AF65-F5344CB8AC3E}">
        <p14:creationId xmlns:p14="http://schemas.microsoft.com/office/powerpoint/2010/main" val="80107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endParaRPr lang="de-DE" dirty="0"/>
          </a:p>
        </p:txBody>
      </p:sp>
      <p:sp>
        <p:nvSpPr>
          <p:cNvPr id="4" name="Textplatzhalter 3"/>
          <p:cNvSpPr>
            <a:spLocks noGrp="1"/>
          </p:cNvSpPr>
          <p:nvPr>
            <p:ph type="body" sz="quarter" idx="1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9508E-3EFE-4CAD-8E9F-A8CEB46D521C}"/>
              </a:ext>
            </a:extLst>
          </p:cNvPr>
          <p:cNvSpPr>
            <a:spLocks noGrp="1"/>
          </p:cNvSpPr>
          <p:nvPr>
            <p:ph type="title"/>
          </p:nvPr>
        </p:nvSpPr>
        <p:spPr/>
        <p:txBody>
          <a:bodyPr/>
          <a:lstStyle/>
          <a:p>
            <a:r>
              <a:rPr lang="de-DE" dirty="0"/>
              <a:t>Contents</a:t>
            </a:r>
          </a:p>
        </p:txBody>
      </p:sp>
      <p:sp>
        <p:nvSpPr>
          <p:cNvPr id="4" name="Fußzeilenplatzhalter 3">
            <a:extLst>
              <a:ext uri="{FF2B5EF4-FFF2-40B4-BE49-F238E27FC236}">
                <a16:creationId xmlns:a16="http://schemas.microsoft.com/office/drawing/2014/main" id="{204448D5-C971-4189-A999-09DBC35861DC}"/>
              </a:ext>
            </a:extLst>
          </p:cNvPr>
          <p:cNvSpPr>
            <a:spLocks noGrp="1"/>
          </p:cNvSpPr>
          <p:nvPr>
            <p:ph type="ftr" sz="quarter" idx="12"/>
          </p:nvPr>
        </p:nvSpPr>
        <p:spPr/>
        <p:txBody>
          <a:bodyPr/>
          <a:lstStyle/>
          <a:p>
            <a:pPr>
              <a:defRPr/>
            </a:pPr>
            <a:r>
              <a:rPr lang="de-DE" dirty="0"/>
              <a:t>1</a:t>
            </a:r>
          </a:p>
        </p:txBody>
      </p:sp>
      <p:sp>
        <p:nvSpPr>
          <p:cNvPr id="5" name="Textplatzhalter 4">
            <a:extLst>
              <a:ext uri="{FF2B5EF4-FFF2-40B4-BE49-F238E27FC236}">
                <a16:creationId xmlns:a16="http://schemas.microsoft.com/office/drawing/2014/main" id="{96C11E1E-C43E-48AD-9EB2-23C0C6FD78AA}"/>
              </a:ext>
            </a:extLst>
          </p:cNvPr>
          <p:cNvSpPr>
            <a:spLocks noGrp="1"/>
          </p:cNvSpPr>
          <p:nvPr>
            <p:ph type="body" sz="quarter" idx="13"/>
          </p:nvPr>
        </p:nvSpPr>
        <p:spPr/>
        <p:txBody>
          <a:bodyPr/>
          <a:lstStyle/>
          <a:p>
            <a:pPr marL="342900" indent="-342900">
              <a:buFont typeface="+mj-lt"/>
              <a:buAutoNum type="arabicPeriod"/>
            </a:pPr>
            <a:r>
              <a:rPr lang="de-DE" dirty="0"/>
              <a:t>Model organism – Drosophila </a:t>
            </a:r>
            <a:r>
              <a:rPr lang="de-DE" dirty="0" err="1"/>
              <a:t>larva</a:t>
            </a:r>
            <a:r>
              <a:rPr lang="de-DE" dirty="0"/>
              <a:t>.</a:t>
            </a:r>
          </a:p>
          <a:p>
            <a:pPr marL="342900" indent="-342900">
              <a:buFont typeface="+mj-lt"/>
              <a:buAutoNum type="arabicPeriod"/>
            </a:pPr>
            <a:r>
              <a:rPr lang="de-DE" dirty="0"/>
              <a:t>Motivation.</a:t>
            </a:r>
          </a:p>
          <a:p>
            <a:pPr marL="342900" indent="-342900">
              <a:buFont typeface="+mj-lt"/>
              <a:buAutoNum type="arabicPeriod"/>
            </a:pPr>
            <a:r>
              <a:rPr lang="de-DE" dirty="0"/>
              <a:t>Datasets.</a:t>
            </a:r>
          </a:p>
          <a:p>
            <a:pPr marL="342900" indent="-342900">
              <a:buFont typeface="+mj-lt"/>
              <a:buAutoNum type="arabicPeriod"/>
            </a:pPr>
            <a:r>
              <a:rPr lang="de-DE" dirty="0" err="1"/>
              <a:t>Concepts</a:t>
            </a:r>
            <a:r>
              <a:rPr lang="de-DE" dirty="0"/>
              <a:t>.</a:t>
            </a:r>
          </a:p>
          <a:p>
            <a:pPr marL="342900" indent="-342900">
              <a:buFont typeface="+mj-lt"/>
              <a:buAutoNum type="arabicPeriod"/>
            </a:pPr>
            <a:r>
              <a:rPr lang="de-DE" dirty="0" err="1"/>
              <a:t>Voxelmorph</a:t>
            </a:r>
            <a:r>
              <a:rPr lang="de-DE" dirty="0"/>
              <a:t>.</a:t>
            </a:r>
          </a:p>
          <a:p>
            <a:pPr marL="342900" indent="-342900">
              <a:buFont typeface="+mj-lt"/>
              <a:buAutoNum type="arabicPeriod"/>
            </a:pPr>
            <a:r>
              <a:rPr lang="de-DE" dirty="0"/>
              <a:t>Experimental Setup.</a:t>
            </a:r>
          </a:p>
          <a:p>
            <a:pPr marL="342900" indent="-342900">
              <a:buFont typeface="+mj-lt"/>
              <a:buAutoNum type="arabicPeriod"/>
            </a:pPr>
            <a:r>
              <a:rPr lang="de-DE" dirty="0"/>
              <a:t>Assessment and </a:t>
            </a:r>
            <a:r>
              <a:rPr lang="de-DE"/>
              <a:t>Results.</a:t>
            </a:r>
            <a:endParaRPr lang="de-DE" dirty="0"/>
          </a:p>
          <a:p>
            <a:pPr marL="342900" indent="-342900">
              <a:buFont typeface="+mj-lt"/>
              <a:buAutoNum type="arabicPeriod"/>
            </a:pPr>
            <a:r>
              <a:rPr lang="de-DE" dirty="0"/>
              <a:t>Work </a:t>
            </a:r>
            <a:r>
              <a:rPr lang="de-DE" dirty="0" err="1"/>
              <a:t>to</a:t>
            </a:r>
            <a:r>
              <a:rPr lang="de-DE" dirty="0"/>
              <a:t> do.</a:t>
            </a:r>
          </a:p>
        </p:txBody>
      </p:sp>
    </p:spTree>
    <p:extLst>
      <p:ext uri="{BB962C8B-B14F-4D97-AF65-F5344CB8AC3E}">
        <p14:creationId xmlns:p14="http://schemas.microsoft.com/office/powerpoint/2010/main" val="1474509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0D89-8745-7190-604C-D51BC8E12233}"/>
              </a:ext>
            </a:extLst>
          </p:cNvPr>
          <p:cNvSpPr>
            <a:spLocks noGrp="1"/>
          </p:cNvSpPr>
          <p:nvPr>
            <p:ph type="title"/>
          </p:nvPr>
        </p:nvSpPr>
        <p:spPr/>
        <p:txBody>
          <a:bodyPr/>
          <a:lstStyle/>
          <a:p>
            <a:r>
              <a:rPr lang="de-DE" dirty="0"/>
              <a:t>Model Architecture: </a:t>
            </a:r>
            <a:r>
              <a:rPr lang="de-DE" dirty="0" err="1"/>
              <a:t>Voxelmorph</a:t>
            </a:r>
            <a:r>
              <a:rPr lang="de-DE" dirty="0"/>
              <a:t> | Appendix</a:t>
            </a:r>
            <a:endParaRPr lang="en-IN" dirty="0"/>
          </a:p>
        </p:txBody>
      </p:sp>
      <p:sp>
        <p:nvSpPr>
          <p:cNvPr id="3" name="Text Placeholder 2">
            <a:extLst>
              <a:ext uri="{FF2B5EF4-FFF2-40B4-BE49-F238E27FC236}">
                <a16:creationId xmlns:a16="http://schemas.microsoft.com/office/drawing/2014/main" id="{1342FE00-39E8-4BF3-35CB-2E632CD16045}"/>
              </a:ext>
            </a:extLst>
          </p:cNvPr>
          <p:cNvSpPr>
            <a:spLocks noGrp="1"/>
          </p:cNvSpPr>
          <p:nvPr>
            <p:ph type="body" sz="quarter" idx="11"/>
          </p:nvPr>
        </p:nvSpPr>
        <p:spPr/>
        <p:txBody>
          <a:bodyPr/>
          <a:lstStyle/>
          <a:p>
            <a:r>
              <a:rPr lang="de-DE" dirty="0"/>
              <a:t>Model </a:t>
            </a:r>
            <a:r>
              <a:rPr lang="de-DE" dirty="0" err="1"/>
              <a:t>description</a:t>
            </a:r>
            <a:endParaRPr lang="en-IN" dirty="0"/>
          </a:p>
        </p:txBody>
      </p:sp>
      <p:sp>
        <p:nvSpPr>
          <p:cNvPr id="4" name="Footer Placeholder 3">
            <a:extLst>
              <a:ext uri="{FF2B5EF4-FFF2-40B4-BE49-F238E27FC236}">
                <a16:creationId xmlns:a16="http://schemas.microsoft.com/office/drawing/2014/main" id="{E0E5736A-3F66-929E-9320-8F45B72900A9}"/>
              </a:ext>
            </a:extLst>
          </p:cNvPr>
          <p:cNvSpPr>
            <a:spLocks noGrp="1"/>
          </p:cNvSpPr>
          <p:nvPr>
            <p:ph type="ftr" sz="quarter" idx="12"/>
          </p:nvPr>
        </p:nvSpPr>
        <p:spPr/>
        <p:txBody>
          <a:bodyPr/>
          <a:lstStyle/>
          <a:p>
            <a:pPr>
              <a:defRPr/>
            </a:pPr>
            <a:endParaRPr lang="de-DE"/>
          </a:p>
        </p:txBody>
      </p:sp>
      <p:sp>
        <p:nvSpPr>
          <p:cNvPr id="5" name="Text Placeholder 4">
            <a:extLst>
              <a:ext uri="{FF2B5EF4-FFF2-40B4-BE49-F238E27FC236}">
                <a16:creationId xmlns:a16="http://schemas.microsoft.com/office/drawing/2014/main" id="{FB9D0AF1-52B9-F80A-8444-99E9B98E81CB}"/>
              </a:ext>
            </a:extLst>
          </p:cNvPr>
          <p:cNvSpPr>
            <a:spLocks noGrp="1"/>
          </p:cNvSpPr>
          <p:nvPr>
            <p:ph type="body" sz="quarter" idx="14"/>
          </p:nvPr>
        </p:nvSpPr>
        <p:spPr/>
        <p:txBody>
          <a:bodyPr/>
          <a:lstStyle/>
          <a:p>
            <a:r>
              <a:rPr lang="de-DE" sz="1600" dirty="0"/>
              <a:t>The </a:t>
            </a:r>
            <a:r>
              <a:rPr lang="de-DE" sz="1600" dirty="0" err="1"/>
              <a:t>fixed</a:t>
            </a:r>
            <a:r>
              <a:rPr lang="de-DE" sz="1600" dirty="0"/>
              <a:t> </a:t>
            </a:r>
            <a:r>
              <a:rPr lang="de-DE" sz="1600" dirty="0" err="1"/>
              <a:t>image</a:t>
            </a:r>
            <a:r>
              <a:rPr lang="de-DE" sz="1600" dirty="0"/>
              <a:t> (f) and </a:t>
            </a:r>
            <a:r>
              <a:rPr lang="de-DE" sz="1600" dirty="0" err="1"/>
              <a:t>the</a:t>
            </a:r>
            <a:r>
              <a:rPr lang="de-DE" sz="1600" dirty="0"/>
              <a:t> </a:t>
            </a:r>
            <a:r>
              <a:rPr lang="de-DE" sz="1600" dirty="0" err="1"/>
              <a:t>moving</a:t>
            </a:r>
            <a:r>
              <a:rPr lang="de-DE" sz="1600" dirty="0"/>
              <a:t> </a:t>
            </a:r>
            <a:r>
              <a:rPr lang="de-DE" sz="1600" dirty="0" err="1"/>
              <a:t>image</a:t>
            </a:r>
            <a:r>
              <a:rPr lang="de-DE" sz="1600" dirty="0"/>
              <a:t> (m) </a:t>
            </a:r>
            <a:r>
              <a:rPr lang="de-DE" sz="1600" dirty="0" err="1"/>
              <a:t>is</a:t>
            </a:r>
            <a:r>
              <a:rPr lang="de-DE" sz="1600" dirty="0"/>
              <a:t> </a:t>
            </a:r>
            <a:r>
              <a:rPr lang="de-DE" sz="1600" dirty="0" err="1"/>
              <a:t>concatenated</a:t>
            </a:r>
            <a:r>
              <a:rPr lang="de-DE" sz="1600" dirty="0"/>
              <a:t> </a:t>
            </a:r>
            <a:r>
              <a:rPr lang="de-DE" sz="1600" dirty="0" err="1"/>
              <a:t>as</a:t>
            </a:r>
            <a:r>
              <a:rPr lang="de-DE" sz="1600" dirty="0"/>
              <a:t> </a:t>
            </a:r>
            <a:r>
              <a:rPr lang="de-DE" sz="1600" dirty="0" err="1"/>
              <a:t>two</a:t>
            </a:r>
            <a:r>
              <a:rPr lang="de-DE" sz="1600" dirty="0"/>
              <a:t> </a:t>
            </a:r>
            <a:r>
              <a:rPr lang="de-DE" sz="1600" dirty="0" err="1"/>
              <a:t>input</a:t>
            </a:r>
            <a:r>
              <a:rPr lang="de-DE" sz="1600" dirty="0"/>
              <a:t> </a:t>
            </a:r>
            <a:r>
              <a:rPr lang="de-DE" sz="1600" dirty="0" err="1"/>
              <a:t>channels</a:t>
            </a:r>
            <a:r>
              <a:rPr lang="de-DE" sz="1600" dirty="0"/>
              <a:t> and </a:t>
            </a:r>
            <a:r>
              <a:rPr lang="de-DE" sz="1600" dirty="0" err="1"/>
              <a:t>fed</a:t>
            </a:r>
            <a:r>
              <a:rPr lang="de-DE" sz="1600" dirty="0"/>
              <a:t> </a:t>
            </a:r>
            <a:r>
              <a:rPr lang="de-DE" sz="1600" dirty="0" err="1"/>
              <a:t>to</a:t>
            </a:r>
            <a:r>
              <a:rPr lang="de-DE" sz="1600" dirty="0"/>
              <a:t> </a:t>
            </a:r>
            <a:r>
              <a:rPr lang="de-DE" sz="1600" dirty="0" err="1"/>
              <a:t>the</a:t>
            </a:r>
            <a:r>
              <a:rPr lang="de-DE" sz="1600" dirty="0"/>
              <a:t> </a:t>
            </a:r>
            <a:r>
              <a:rPr lang="de-DE" sz="1600" dirty="0" err="1"/>
              <a:t>Unet</a:t>
            </a:r>
            <a:r>
              <a:rPr lang="de-DE" sz="1600" dirty="0"/>
              <a:t>.</a:t>
            </a:r>
          </a:p>
          <a:p>
            <a:endParaRPr lang="de-DE" sz="1600" dirty="0"/>
          </a:p>
          <a:p>
            <a:r>
              <a:rPr lang="de-DE" sz="1600" dirty="0" err="1"/>
              <a:t>Number</a:t>
            </a:r>
            <a:r>
              <a:rPr lang="de-DE" sz="1600" dirty="0"/>
              <a:t> </a:t>
            </a:r>
            <a:r>
              <a:rPr lang="de-DE" sz="1600" dirty="0" err="1"/>
              <a:t>of</a:t>
            </a:r>
            <a:r>
              <a:rPr lang="de-DE" sz="1600" dirty="0"/>
              <a:t> </a:t>
            </a:r>
            <a:r>
              <a:rPr lang="de-DE" sz="1600" dirty="0" err="1"/>
              <a:t>features</a:t>
            </a:r>
            <a:r>
              <a:rPr lang="de-DE" sz="1600" dirty="0"/>
              <a:t> in </a:t>
            </a:r>
            <a:r>
              <a:rPr lang="de-DE" sz="1600" dirty="0" err="1"/>
              <a:t>each</a:t>
            </a:r>
            <a:r>
              <a:rPr lang="de-DE" sz="1600" dirty="0"/>
              <a:t> </a:t>
            </a:r>
            <a:r>
              <a:rPr lang="de-DE" sz="1600" dirty="0" err="1"/>
              <a:t>layer</a:t>
            </a:r>
            <a:r>
              <a:rPr lang="de-DE" sz="1600" dirty="0"/>
              <a:t> </a:t>
            </a:r>
            <a:r>
              <a:rPr lang="de-DE" sz="1600" dirty="0" err="1"/>
              <a:t>is</a:t>
            </a:r>
            <a:r>
              <a:rPr lang="de-DE" sz="1600" dirty="0"/>
              <a:t> </a:t>
            </a:r>
            <a:r>
              <a:rPr lang="de-DE" sz="1600" dirty="0" err="1"/>
              <a:t>mentioned</a:t>
            </a:r>
            <a:r>
              <a:rPr lang="de-DE" sz="1600" dirty="0"/>
              <a:t> in </a:t>
            </a:r>
            <a:r>
              <a:rPr lang="de-DE" sz="1600" dirty="0" err="1"/>
              <a:t>the</a:t>
            </a:r>
            <a:r>
              <a:rPr lang="de-DE" sz="1600" dirty="0"/>
              <a:t> </a:t>
            </a:r>
            <a:r>
              <a:rPr lang="de-DE" sz="1600" dirty="0" err="1"/>
              <a:t>figure</a:t>
            </a:r>
            <a:r>
              <a:rPr lang="de-DE" sz="1600" dirty="0"/>
              <a:t>.</a:t>
            </a:r>
          </a:p>
          <a:p>
            <a:endParaRPr lang="de-DE" sz="1600" dirty="0"/>
          </a:p>
          <a:p>
            <a:r>
              <a:rPr lang="de-DE" sz="1600" dirty="0"/>
              <a:t>Output </a:t>
            </a:r>
            <a:r>
              <a:rPr lang="de-DE" sz="1600" dirty="0" err="1"/>
              <a:t>has</a:t>
            </a:r>
            <a:r>
              <a:rPr lang="de-DE" sz="1600" dirty="0"/>
              <a:t> 3 </a:t>
            </a:r>
            <a:r>
              <a:rPr lang="de-DE" sz="1600" dirty="0" err="1"/>
              <a:t>channels</a:t>
            </a:r>
            <a:r>
              <a:rPr lang="de-DE" sz="1600" dirty="0"/>
              <a:t> </a:t>
            </a:r>
            <a:r>
              <a:rPr lang="de-DE" sz="1600" dirty="0" err="1"/>
              <a:t>representing</a:t>
            </a:r>
            <a:r>
              <a:rPr lang="de-DE" sz="1600" dirty="0"/>
              <a:t> </a:t>
            </a:r>
            <a:r>
              <a:rPr lang="de-DE" sz="1600" dirty="0" err="1"/>
              <a:t>the</a:t>
            </a:r>
            <a:r>
              <a:rPr lang="de-DE" sz="1600" dirty="0"/>
              <a:t> </a:t>
            </a:r>
            <a:r>
              <a:rPr lang="de-DE" sz="1600" dirty="0" err="1"/>
              <a:t>amount</a:t>
            </a:r>
            <a:r>
              <a:rPr lang="de-DE" sz="1600" dirty="0"/>
              <a:t> </a:t>
            </a:r>
            <a:r>
              <a:rPr lang="de-DE" sz="1600" dirty="0" err="1"/>
              <a:t>of</a:t>
            </a:r>
            <a:r>
              <a:rPr lang="de-DE" sz="1600" dirty="0"/>
              <a:t> </a:t>
            </a:r>
            <a:r>
              <a:rPr lang="de-DE" sz="1600" dirty="0" err="1"/>
              <a:t>displacement</a:t>
            </a:r>
            <a:r>
              <a:rPr lang="de-DE" sz="1600" dirty="0"/>
              <a:t> </a:t>
            </a:r>
            <a:r>
              <a:rPr lang="de-DE" sz="1600" dirty="0" err="1"/>
              <a:t>that</a:t>
            </a:r>
            <a:r>
              <a:rPr lang="de-DE" sz="1600" dirty="0"/>
              <a:t> in </a:t>
            </a:r>
            <a:r>
              <a:rPr lang="de-DE" sz="1600" dirty="0" err="1"/>
              <a:t>each</a:t>
            </a:r>
            <a:r>
              <a:rPr lang="de-DE" sz="1600" dirty="0"/>
              <a:t> </a:t>
            </a:r>
            <a:r>
              <a:rPr lang="de-DE" sz="1600" dirty="0" err="1"/>
              <a:t>of</a:t>
            </a:r>
            <a:r>
              <a:rPr lang="de-DE" sz="1600" dirty="0"/>
              <a:t> 3 </a:t>
            </a:r>
            <a:r>
              <a:rPr lang="de-DE" sz="1600" dirty="0" err="1"/>
              <a:t>directions</a:t>
            </a:r>
            <a:r>
              <a:rPr lang="de-DE" sz="1600" dirty="0"/>
              <a:t> (</a:t>
            </a:r>
            <a:r>
              <a:rPr lang="de-DE" sz="1600" dirty="0" err="1"/>
              <a:t>u,v,w</a:t>
            </a:r>
            <a:r>
              <a:rPr lang="de-DE" sz="1600" dirty="0"/>
              <a:t>).</a:t>
            </a:r>
          </a:p>
        </p:txBody>
      </p:sp>
      <p:sp>
        <p:nvSpPr>
          <p:cNvPr id="6" name="Picture Placeholder 5">
            <a:extLst>
              <a:ext uri="{FF2B5EF4-FFF2-40B4-BE49-F238E27FC236}">
                <a16:creationId xmlns:a16="http://schemas.microsoft.com/office/drawing/2014/main" id="{B694E838-69FA-75F5-355E-B8BF1D22A288}"/>
              </a:ext>
            </a:extLst>
          </p:cNvPr>
          <p:cNvSpPr>
            <a:spLocks noGrp="1"/>
          </p:cNvSpPr>
          <p:nvPr>
            <p:ph type="pic" sz="quarter" idx="15"/>
          </p:nvPr>
        </p:nvSpPr>
        <p:spPr/>
      </p:sp>
      <p:pic>
        <p:nvPicPr>
          <p:cNvPr id="7" name="Picture 6">
            <a:extLst>
              <a:ext uri="{FF2B5EF4-FFF2-40B4-BE49-F238E27FC236}">
                <a16:creationId xmlns:a16="http://schemas.microsoft.com/office/drawing/2014/main" id="{963C9C29-9DB6-20E4-A81D-10324BA18DAC}"/>
              </a:ext>
            </a:extLst>
          </p:cNvPr>
          <p:cNvPicPr>
            <a:picLocks noChangeAspect="1"/>
          </p:cNvPicPr>
          <p:nvPr/>
        </p:nvPicPr>
        <p:blipFill>
          <a:blip r:embed="rId3"/>
          <a:stretch>
            <a:fillRect/>
          </a:stretch>
        </p:blipFill>
        <p:spPr>
          <a:xfrm>
            <a:off x="4518326" y="1554546"/>
            <a:ext cx="4296760" cy="2034408"/>
          </a:xfrm>
          <a:prstGeom prst="rect">
            <a:avLst/>
          </a:prstGeom>
        </p:spPr>
      </p:pic>
      <p:sp>
        <p:nvSpPr>
          <p:cNvPr id="8" name="TextBox 7">
            <a:extLst>
              <a:ext uri="{FF2B5EF4-FFF2-40B4-BE49-F238E27FC236}">
                <a16:creationId xmlns:a16="http://schemas.microsoft.com/office/drawing/2014/main" id="{A193883E-B051-6A42-45A5-4687A0BED759}"/>
              </a:ext>
            </a:extLst>
          </p:cNvPr>
          <p:cNvSpPr txBox="1"/>
          <p:nvPr/>
        </p:nvSpPr>
        <p:spPr>
          <a:xfrm>
            <a:off x="6218917" y="4004914"/>
            <a:ext cx="2637083" cy="338554"/>
          </a:xfrm>
          <a:prstGeom prst="rect">
            <a:avLst/>
          </a:prstGeom>
          <a:noFill/>
        </p:spPr>
        <p:txBody>
          <a:bodyPr wrap="square" rtlCol="0">
            <a:spAutoFit/>
          </a:bodyPr>
          <a:lstStyle/>
          <a:p>
            <a:pPr algn="r"/>
            <a:r>
              <a:rPr lang="en-IN" sz="800" dirty="0"/>
              <a:t>Image: Balakrishnan et al., IEEE Transactions on Medical Imaging, 2019.</a:t>
            </a:r>
            <a:endParaRPr lang="en-IN" sz="700" dirty="0"/>
          </a:p>
        </p:txBody>
      </p:sp>
    </p:spTree>
    <p:extLst>
      <p:ext uri="{BB962C8B-B14F-4D97-AF65-F5344CB8AC3E}">
        <p14:creationId xmlns:p14="http://schemas.microsoft.com/office/powerpoint/2010/main" val="296234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0D89-8745-7190-604C-D51BC8E12233}"/>
              </a:ext>
            </a:extLst>
          </p:cNvPr>
          <p:cNvSpPr>
            <a:spLocks noGrp="1"/>
          </p:cNvSpPr>
          <p:nvPr>
            <p:ph type="title"/>
          </p:nvPr>
        </p:nvSpPr>
        <p:spPr/>
        <p:txBody>
          <a:bodyPr/>
          <a:lstStyle/>
          <a:p>
            <a:r>
              <a:rPr lang="de-DE" dirty="0"/>
              <a:t>Model Architecture: </a:t>
            </a:r>
            <a:r>
              <a:rPr lang="de-DE" dirty="0" err="1"/>
              <a:t>Voxelmorph</a:t>
            </a:r>
            <a:r>
              <a:rPr lang="de-DE" dirty="0"/>
              <a:t> | Appendix</a:t>
            </a:r>
            <a:endParaRPr lang="en-IN" dirty="0"/>
          </a:p>
        </p:txBody>
      </p:sp>
      <p:sp>
        <p:nvSpPr>
          <p:cNvPr id="3" name="Text Placeholder 2">
            <a:extLst>
              <a:ext uri="{FF2B5EF4-FFF2-40B4-BE49-F238E27FC236}">
                <a16:creationId xmlns:a16="http://schemas.microsoft.com/office/drawing/2014/main" id="{1342FE00-39E8-4BF3-35CB-2E632CD16045}"/>
              </a:ext>
            </a:extLst>
          </p:cNvPr>
          <p:cNvSpPr>
            <a:spLocks noGrp="1"/>
          </p:cNvSpPr>
          <p:nvPr>
            <p:ph type="body" sz="quarter" idx="11"/>
          </p:nvPr>
        </p:nvSpPr>
        <p:spPr/>
        <p:txBody>
          <a:bodyPr/>
          <a:lstStyle/>
          <a:p>
            <a:r>
              <a:rPr lang="de-DE" dirty="0" err="1"/>
              <a:t>Unet</a:t>
            </a:r>
            <a:r>
              <a:rPr lang="de-DE" dirty="0"/>
              <a:t> </a:t>
            </a:r>
            <a:r>
              <a:rPr lang="de-DE" dirty="0" err="1"/>
              <a:t>architecture</a:t>
            </a:r>
            <a:endParaRPr lang="en-IN" dirty="0"/>
          </a:p>
        </p:txBody>
      </p:sp>
      <p:sp>
        <p:nvSpPr>
          <p:cNvPr id="4" name="Footer Placeholder 3">
            <a:extLst>
              <a:ext uri="{FF2B5EF4-FFF2-40B4-BE49-F238E27FC236}">
                <a16:creationId xmlns:a16="http://schemas.microsoft.com/office/drawing/2014/main" id="{E0E5736A-3F66-929E-9320-8F45B72900A9}"/>
              </a:ext>
            </a:extLst>
          </p:cNvPr>
          <p:cNvSpPr>
            <a:spLocks noGrp="1"/>
          </p:cNvSpPr>
          <p:nvPr>
            <p:ph type="ftr" sz="quarter" idx="12"/>
          </p:nvPr>
        </p:nvSpPr>
        <p:spPr/>
        <p:txBody>
          <a:bodyPr/>
          <a:lstStyle/>
          <a:p>
            <a:pPr>
              <a:defRPr/>
            </a:pPr>
            <a:endParaRPr lang="de-DE"/>
          </a:p>
        </p:txBody>
      </p:sp>
      <p:sp>
        <p:nvSpPr>
          <p:cNvPr id="5" name="Text Placeholder 4">
            <a:extLst>
              <a:ext uri="{FF2B5EF4-FFF2-40B4-BE49-F238E27FC236}">
                <a16:creationId xmlns:a16="http://schemas.microsoft.com/office/drawing/2014/main" id="{FB9D0AF1-52B9-F80A-8444-99E9B98E81CB}"/>
              </a:ext>
            </a:extLst>
          </p:cNvPr>
          <p:cNvSpPr>
            <a:spLocks noGrp="1"/>
          </p:cNvSpPr>
          <p:nvPr>
            <p:ph type="body" sz="quarter" idx="14"/>
          </p:nvPr>
        </p:nvSpPr>
        <p:spPr/>
        <p:txBody>
          <a:bodyPr/>
          <a:lstStyle/>
          <a:p>
            <a:r>
              <a:rPr lang="de-DE" sz="1600" dirty="0"/>
              <a:t>3D </a:t>
            </a:r>
            <a:r>
              <a:rPr lang="de-DE" sz="1600" dirty="0" err="1"/>
              <a:t>Convolutions</a:t>
            </a:r>
            <a:r>
              <a:rPr lang="de-DE" sz="1600" dirty="0"/>
              <a:t> (Kernel=3, Stride=1, and ‚SAME‘ </a:t>
            </a:r>
            <a:r>
              <a:rPr lang="de-DE" sz="1600" dirty="0" err="1"/>
              <a:t>padding</a:t>
            </a:r>
            <a:r>
              <a:rPr lang="de-DE" sz="1600" dirty="0"/>
              <a:t>) with </a:t>
            </a:r>
            <a:r>
              <a:rPr lang="de-DE" sz="1600" dirty="0" err="1"/>
              <a:t>LeakyReLU</a:t>
            </a:r>
            <a:r>
              <a:rPr lang="de-DE" sz="1600" dirty="0"/>
              <a:t> </a:t>
            </a:r>
            <a:r>
              <a:rPr lang="de-DE" sz="1600" dirty="0" err="1"/>
              <a:t>activation</a:t>
            </a:r>
            <a:r>
              <a:rPr lang="de-DE" sz="1600" dirty="0"/>
              <a:t> </a:t>
            </a:r>
            <a:r>
              <a:rPr lang="de-DE" sz="1600" dirty="0" err="1"/>
              <a:t>function</a:t>
            </a:r>
            <a:r>
              <a:rPr lang="de-DE" sz="1600" dirty="0"/>
              <a:t>.</a:t>
            </a:r>
          </a:p>
          <a:p>
            <a:endParaRPr lang="de-DE" sz="1600" dirty="0"/>
          </a:p>
          <a:p>
            <a:r>
              <a:rPr lang="de-DE" sz="1600" dirty="0"/>
              <a:t>Explicit </a:t>
            </a:r>
            <a:r>
              <a:rPr lang="de-DE" sz="1600" dirty="0" err="1"/>
              <a:t>MaxPooling</a:t>
            </a:r>
            <a:r>
              <a:rPr lang="de-DE" sz="1600" dirty="0"/>
              <a:t> </a:t>
            </a:r>
            <a:r>
              <a:rPr lang="de-DE" sz="1600" dirty="0" err="1"/>
              <a:t>to</a:t>
            </a:r>
            <a:r>
              <a:rPr lang="de-DE" sz="1600" dirty="0"/>
              <a:t> downsize </a:t>
            </a:r>
            <a:r>
              <a:rPr lang="de-DE" sz="1600" dirty="0" err="1"/>
              <a:t>the</a:t>
            </a:r>
            <a:r>
              <a:rPr lang="de-DE" sz="1600" dirty="0"/>
              <a:t> </a:t>
            </a:r>
            <a:r>
              <a:rPr lang="de-DE" sz="1600" dirty="0" err="1"/>
              <a:t>images</a:t>
            </a:r>
            <a:r>
              <a:rPr lang="de-DE" sz="1600" dirty="0"/>
              <a:t> in </a:t>
            </a:r>
            <a:r>
              <a:rPr lang="de-DE" sz="1600" dirty="0" err="1"/>
              <a:t>the</a:t>
            </a:r>
            <a:r>
              <a:rPr lang="de-DE" sz="1600" dirty="0"/>
              <a:t> </a:t>
            </a:r>
            <a:r>
              <a:rPr lang="de-DE" sz="1600" dirty="0" err="1"/>
              <a:t>encoder</a:t>
            </a:r>
            <a:r>
              <a:rPr lang="de-DE" sz="1600" dirty="0"/>
              <a:t> </a:t>
            </a:r>
            <a:r>
              <a:rPr lang="de-DE" sz="1600" dirty="0" err="1"/>
              <a:t>layer</a:t>
            </a:r>
            <a:r>
              <a:rPr lang="de-DE" sz="1600" dirty="0"/>
              <a:t>.</a:t>
            </a:r>
          </a:p>
          <a:p>
            <a:endParaRPr lang="de-DE" sz="1600" dirty="0"/>
          </a:p>
          <a:p>
            <a:r>
              <a:rPr lang="de-DE" sz="1600" dirty="0" err="1"/>
              <a:t>Upsampling</a:t>
            </a:r>
            <a:r>
              <a:rPr lang="de-DE" sz="1600" dirty="0"/>
              <a:t>, 3D </a:t>
            </a:r>
            <a:r>
              <a:rPr lang="de-DE" sz="1600" dirty="0" err="1"/>
              <a:t>Convolution</a:t>
            </a:r>
            <a:r>
              <a:rPr lang="de-DE" sz="1600" dirty="0"/>
              <a:t>, and </a:t>
            </a:r>
            <a:r>
              <a:rPr lang="de-DE" sz="1600" dirty="0" err="1"/>
              <a:t>concatenating</a:t>
            </a:r>
            <a:r>
              <a:rPr lang="de-DE" sz="1600" dirty="0"/>
              <a:t> </a:t>
            </a:r>
            <a:r>
              <a:rPr lang="de-DE" sz="1600" dirty="0" err="1"/>
              <a:t>skip</a:t>
            </a:r>
            <a:r>
              <a:rPr lang="de-DE" sz="1600" dirty="0"/>
              <a:t> </a:t>
            </a:r>
            <a:r>
              <a:rPr lang="de-DE" sz="1600" dirty="0" err="1"/>
              <a:t>connections</a:t>
            </a:r>
            <a:r>
              <a:rPr lang="de-DE" sz="1600" dirty="0"/>
              <a:t> in </a:t>
            </a:r>
            <a:r>
              <a:rPr lang="de-DE" sz="1600" dirty="0" err="1"/>
              <a:t>the</a:t>
            </a:r>
            <a:r>
              <a:rPr lang="de-DE" sz="1600" dirty="0"/>
              <a:t> </a:t>
            </a:r>
            <a:r>
              <a:rPr lang="de-DE" sz="1600" dirty="0" err="1"/>
              <a:t>decoder</a:t>
            </a:r>
            <a:r>
              <a:rPr lang="de-DE" sz="1600" dirty="0"/>
              <a:t> </a:t>
            </a:r>
            <a:r>
              <a:rPr lang="de-DE" sz="1600" dirty="0" err="1"/>
              <a:t>layer</a:t>
            </a:r>
            <a:r>
              <a:rPr lang="de-DE" sz="1600" dirty="0"/>
              <a:t>.</a:t>
            </a:r>
          </a:p>
          <a:p>
            <a:pPr marL="0" indent="0">
              <a:buNone/>
            </a:pPr>
            <a:endParaRPr lang="de-DE" sz="1600" dirty="0"/>
          </a:p>
          <a:p>
            <a:endParaRPr lang="en-IN" sz="1600" dirty="0"/>
          </a:p>
        </p:txBody>
      </p:sp>
      <p:sp>
        <p:nvSpPr>
          <p:cNvPr id="6" name="Picture Placeholder 5">
            <a:extLst>
              <a:ext uri="{FF2B5EF4-FFF2-40B4-BE49-F238E27FC236}">
                <a16:creationId xmlns:a16="http://schemas.microsoft.com/office/drawing/2014/main" id="{B694E838-69FA-75F5-355E-B8BF1D22A288}"/>
              </a:ext>
            </a:extLst>
          </p:cNvPr>
          <p:cNvSpPr>
            <a:spLocks noGrp="1"/>
          </p:cNvSpPr>
          <p:nvPr>
            <p:ph type="pic" sz="quarter" idx="15"/>
          </p:nvPr>
        </p:nvSpPr>
        <p:spPr/>
      </p:sp>
      <p:pic>
        <p:nvPicPr>
          <p:cNvPr id="7" name="Picture 6">
            <a:extLst>
              <a:ext uri="{FF2B5EF4-FFF2-40B4-BE49-F238E27FC236}">
                <a16:creationId xmlns:a16="http://schemas.microsoft.com/office/drawing/2014/main" id="{963C9C29-9DB6-20E4-A81D-10324BA18DAC}"/>
              </a:ext>
            </a:extLst>
          </p:cNvPr>
          <p:cNvPicPr>
            <a:picLocks noChangeAspect="1"/>
          </p:cNvPicPr>
          <p:nvPr/>
        </p:nvPicPr>
        <p:blipFill>
          <a:blip r:embed="rId2"/>
          <a:stretch>
            <a:fillRect/>
          </a:stretch>
        </p:blipFill>
        <p:spPr>
          <a:xfrm>
            <a:off x="4518326" y="1554546"/>
            <a:ext cx="4296760" cy="2034408"/>
          </a:xfrm>
          <a:prstGeom prst="rect">
            <a:avLst/>
          </a:prstGeom>
        </p:spPr>
      </p:pic>
      <p:sp>
        <p:nvSpPr>
          <p:cNvPr id="8" name="TextBox 7">
            <a:extLst>
              <a:ext uri="{FF2B5EF4-FFF2-40B4-BE49-F238E27FC236}">
                <a16:creationId xmlns:a16="http://schemas.microsoft.com/office/drawing/2014/main" id="{D6B3BD09-D79F-375B-3EA6-B1FB4C3B43DB}"/>
              </a:ext>
            </a:extLst>
          </p:cNvPr>
          <p:cNvSpPr txBox="1"/>
          <p:nvPr/>
        </p:nvSpPr>
        <p:spPr>
          <a:xfrm>
            <a:off x="6218917" y="4004914"/>
            <a:ext cx="2637083" cy="338554"/>
          </a:xfrm>
          <a:prstGeom prst="rect">
            <a:avLst/>
          </a:prstGeom>
          <a:noFill/>
        </p:spPr>
        <p:txBody>
          <a:bodyPr wrap="square" rtlCol="0">
            <a:spAutoFit/>
          </a:bodyPr>
          <a:lstStyle/>
          <a:p>
            <a:pPr algn="r"/>
            <a:r>
              <a:rPr lang="en-IN" sz="800" dirty="0"/>
              <a:t>Image: Balakrishnan et al., IEEE Transactions on Medical Imaging, 2019.</a:t>
            </a:r>
            <a:endParaRPr lang="en-IN" sz="700" dirty="0"/>
          </a:p>
        </p:txBody>
      </p:sp>
    </p:spTree>
    <p:extLst>
      <p:ext uri="{BB962C8B-B14F-4D97-AF65-F5344CB8AC3E}">
        <p14:creationId xmlns:p14="http://schemas.microsoft.com/office/powerpoint/2010/main" val="418346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0D89-8745-7190-604C-D51BC8E12233}"/>
              </a:ext>
            </a:extLst>
          </p:cNvPr>
          <p:cNvSpPr>
            <a:spLocks noGrp="1"/>
          </p:cNvSpPr>
          <p:nvPr>
            <p:ph type="title"/>
          </p:nvPr>
        </p:nvSpPr>
        <p:spPr/>
        <p:txBody>
          <a:bodyPr/>
          <a:lstStyle/>
          <a:p>
            <a:r>
              <a:rPr lang="de-DE" dirty="0"/>
              <a:t>Model Architecture: </a:t>
            </a:r>
            <a:r>
              <a:rPr lang="de-DE" dirty="0" err="1"/>
              <a:t>Voxelmorph</a:t>
            </a:r>
            <a:r>
              <a:rPr lang="de-DE" dirty="0"/>
              <a:t> | Appendix</a:t>
            </a:r>
            <a:endParaRPr lang="en-IN" dirty="0"/>
          </a:p>
        </p:txBody>
      </p:sp>
      <p:sp>
        <p:nvSpPr>
          <p:cNvPr id="3" name="Text Placeholder 2">
            <a:extLst>
              <a:ext uri="{FF2B5EF4-FFF2-40B4-BE49-F238E27FC236}">
                <a16:creationId xmlns:a16="http://schemas.microsoft.com/office/drawing/2014/main" id="{1342FE00-39E8-4BF3-35CB-2E632CD16045}"/>
              </a:ext>
            </a:extLst>
          </p:cNvPr>
          <p:cNvSpPr>
            <a:spLocks noGrp="1"/>
          </p:cNvSpPr>
          <p:nvPr>
            <p:ph type="body" sz="quarter" idx="11"/>
          </p:nvPr>
        </p:nvSpPr>
        <p:spPr/>
        <p:txBody>
          <a:bodyPr/>
          <a:lstStyle/>
          <a:p>
            <a:r>
              <a:rPr lang="de-DE" dirty="0" err="1"/>
              <a:t>Architectural</a:t>
            </a:r>
            <a:r>
              <a:rPr lang="de-DE" dirty="0"/>
              <a:t> </a:t>
            </a:r>
            <a:r>
              <a:rPr lang="de-DE" dirty="0" err="1"/>
              <a:t>constraint</a:t>
            </a:r>
            <a:endParaRPr lang="en-IN" dirty="0"/>
          </a:p>
        </p:txBody>
      </p:sp>
      <p:sp>
        <p:nvSpPr>
          <p:cNvPr id="4" name="Footer Placeholder 3">
            <a:extLst>
              <a:ext uri="{FF2B5EF4-FFF2-40B4-BE49-F238E27FC236}">
                <a16:creationId xmlns:a16="http://schemas.microsoft.com/office/drawing/2014/main" id="{E0E5736A-3F66-929E-9320-8F45B72900A9}"/>
              </a:ext>
            </a:extLst>
          </p:cNvPr>
          <p:cNvSpPr>
            <a:spLocks noGrp="1"/>
          </p:cNvSpPr>
          <p:nvPr>
            <p:ph type="ftr" sz="quarter" idx="12"/>
          </p:nvPr>
        </p:nvSpPr>
        <p:spPr/>
        <p:txBody>
          <a:bodyPr/>
          <a:lstStyle/>
          <a:p>
            <a:pPr>
              <a:defRPr/>
            </a:pPr>
            <a:endParaRPr lang="de-DE"/>
          </a:p>
        </p:txBody>
      </p:sp>
      <p:sp>
        <p:nvSpPr>
          <p:cNvPr id="5" name="Text Placeholder 4">
            <a:extLst>
              <a:ext uri="{FF2B5EF4-FFF2-40B4-BE49-F238E27FC236}">
                <a16:creationId xmlns:a16="http://schemas.microsoft.com/office/drawing/2014/main" id="{FB9D0AF1-52B9-F80A-8444-99E9B98E81CB}"/>
              </a:ext>
            </a:extLst>
          </p:cNvPr>
          <p:cNvSpPr>
            <a:spLocks noGrp="1"/>
          </p:cNvSpPr>
          <p:nvPr>
            <p:ph type="body" sz="quarter" idx="14"/>
          </p:nvPr>
        </p:nvSpPr>
        <p:spPr/>
        <p:txBody>
          <a:bodyPr/>
          <a:lstStyle/>
          <a:p>
            <a:endParaRPr lang="de-DE" sz="1600" dirty="0"/>
          </a:p>
          <a:p>
            <a:endParaRPr lang="de-DE" sz="1600" dirty="0"/>
          </a:p>
          <a:p>
            <a:pPr marL="0" indent="0">
              <a:buNone/>
            </a:pPr>
            <a:endParaRPr lang="de-DE" sz="1600" dirty="0"/>
          </a:p>
          <a:p>
            <a:pPr marL="0" indent="0">
              <a:buNone/>
            </a:pPr>
            <a:r>
              <a:rPr lang="de-DE" sz="1600" dirty="0"/>
              <a:t>„</a:t>
            </a:r>
            <a:r>
              <a:rPr lang="en-US" sz="1600" dirty="0">
                <a:latin typeface="Calibri" panose="020F0502020204030204" pitchFamily="34" charset="0"/>
                <a:cs typeface="Calibri" panose="020F0502020204030204" pitchFamily="34" charset="0"/>
              </a:rPr>
              <a:t>The receptive fields of the convolutional kernels of the smallest layer should be at least as large as the maximum expected displacement between corresponding voxels in f and m.</a:t>
            </a:r>
            <a:r>
              <a:rPr lang="de-DE" sz="1600" dirty="0"/>
              <a:t>“</a:t>
            </a:r>
          </a:p>
          <a:p>
            <a:pPr lvl="1"/>
            <a:r>
              <a:rPr lang="en-IN" sz="900" dirty="0"/>
              <a:t>Balakrishnan et al., IEEE Transactions on Medical Imaging, 2019.</a:t>
            </a:r>
          </a:p>
        </p:txBody>
      </p:sp>
      <p:sp>
        <p:nvSpPr>
          <p:cNvPr id="6" name="Picture Placeholder 5">
            <a:extLst>
              <a:ext uri="{FF2B5EF4-FFF2-40B4-BE49-F238E27FC236}">
                <a16:creationId xmlns:a16="http://schemas.microsoft.com/office/drawing/2014/main" id="{B694E838-69FA-75F5-355E-B8BF1D22A288}"/>
              </a:ext>
            </a:extLst>
          </p:cNvPr>
          <p:cNvSpPr>
            <a:spLocks noGrp="1"/>
          </p:cNvSpPr>
          <p:nvPr>
            <p:ph type="pic" sz="quarter" idx="15"/>
          </p:nvPr>
        </p:nvSpPr>
        <p:spPr/>
      </p:sp>
      <p:pic>
        <p:nvPicPr>
          <p:cNvPr id="7" name="Picture 6">
            <a:extLst>
              <a:ext uri="{FF2B5EF4-FFF2-40B4-BE49-F238E27FC236}">
                <a16:creationId xmlns:a16="http://schemas.microsoft.com/office/drawing/2014/main" id="{963C9C29-9DB6-20E4-A81D-10324BA18DAC}"/>
              </a:ext>
            </a:extLst>
          </p:cNvPr>
          <p:cNvPicPr>
            <a:picLocks noChangeAspect="1"/>
          </p:cNvPicPr>
          <p:nvPr/>
        </p:nvPicPr>
        <p:blipFill>
          <a:blip r:embed="rId3"/>
          <a:stretch>
            <a:fillRect/>
          </a:stretch>
        </p:blipFill>
        <p:spPr>
          <a:xfrm>
            <a:off x="4518326" y="1554546"/>
            <a:ext cx="4296760" cy="2034408"/>
          </a:xfrm>
          <a:prstGeom prst="rect">
            <a:avLst/>
          </a:prstGeom>
        </p:spPr>
      </p:pic>
      <p:sp>
        <p:nvSpPr>
          <p:cNvPr id="8" name="TextBox 7">
            <a:extLst>
              <a:ext uri="{FF2B5EF4-FFF2-40B4-BE49-F238E27FC236}">
                <a16:creationId xmlns:a16="http://schemas.microsoft.com/office/drawing/2014/main" id="{F2C0E1B9-1BC5-E19B-1229-C0B555D76552}"/>
              </a:ext>
            </a:extLst>
          </p:cNvPr>
          <p:cNvSpPr txBox="1"/>
          <p:nvPr/>
        </p:nvSpPr>
        <p:spPr>
          <a:xfrm>
            <a:off x="6218917" y="4004914"/>
            <a:ext cx="2637083" cy="338554"/>
          </a:xfrm>
          <a:prstGeom prst="rect">
            <a:avLst/>
          </a:prstGeom>
          <a:noFill/>
        </p:spPr>
        <p:txBody>
          <a:bodyPr wrap="square" rtlCol="0">
            <a:spAutoFit/>
          </a:bodyPr>
          <a:lstStyle/>
          <a:p>
            <a:pPr algn="r"/>
            <a:r>
              <a:rPr lang="en-IN" sz="800" dirty="0"/>
              <a:t>Image: Balakrishnan et al., IEEE Transactions on Medical Imaging, 2019.</a:t>
            </a:r>
            <a:endParaRPr lang="en-IN" sz="700" dirty="0"/>
          </a:p>
        </p:txBody>
      </p:sp>
    </p:spTree>
    <p:extLst>
      <p:ext uri="{BB962C8B-B14F-4D97-AF65-F5344CB8AC3E}">
        <p14:creationId xmlns:p14="http://schemas.microsoft.com/office/powerpoint/2010/main" val="55786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C941-3A27-F8C3-E459-D92F94B61E8F}"/>
              </a:ext>
            </a:extLst>
          </p:cNvPr>
          <p:cNvSpPr>
            <a:spLocks noGrp="1"/>
          </p:cNvSpPr>
          <p:nvPr>
            <p:ph type="title"/>
          </p:nvPr>
        </p:nvSpPr>
        <p:spPr/>
        <p:txBody>
          <a:bodyPr/>
          <a:lstStyle/>
          <a:p>
            <a:r>
              <a:rPr lang="de-DE" dirty="0" err="1"/>
              <a:t>Results</a:t>
            </a:r>
            <a:r>
              <a:rPr lang="de-DE" dirty="0"/>
              <a:t> | Appendix</a:t>
            </a:r>
            <a:endParaRPr lang="en-IN" dirty="0"/>
          </a:p>
        </p:txBody>
      </p:sp>
      <p:sp>
        <p:nvSpPr>
          <p:cNvPr id="3" name="Text Placeholder 2">
            <a:extLst>
              <a:ext uri="{FF2B5EF4-FFF2-40B4-BE49-F238E27FC236}">
                <a16:creationId xmlns:a16="http://schemas.microsoft.com/office/drawing/2014/main" id="{B233C428-8EBE-F1E7-ADCF-0285D0738B19}"/>
              </a:ext>
            </a:extLst>
          </p:cNvPr>
          <p:cNvSpPr>
            <a:spLocks noGrp="1"/>
          </p:cNvSpPr>
          <p:nvPr>
            <p:ph type="body" sz="quarter" idx="11"/>
          </p:nvPr>
        </p:nvSpPr>
        <p:spPr/>
        <p:txBody>
          <a:bodyPr/>
          <a:lstStyle/>
          <a:p>
            <a:r>
              <a:rPr lang="de-DE" dirty="0"/>
              <a:t>Experimental Setup</a:t>
            </a:r>
            <a:endParaRPr lang="en-IN" dirty="0"/>
          </a:p>
          <a:p>
            <a:endParaRPr lang="en-IN" dirty="0"/>
          </a:p>
        </p:txBody>
      </p:sp>
      <p:sp>
        <p:nvSpPr>
          <p:cNvPr id="4" name="Footer Placeholder 3">
            <a:extLst>
              <a:ext uri="{FF2B5EF4-FFF2-40B4-BE49-F238E27FC236}">
                <a16:creationId xmlns:a16="http://schemas.microsoft.com/office/drawing/2014/main" id="{AFEF882B-6038-634C-9791-F8B677ABF858}"/>
              </a:ext>
            </a:extLst>
          </p:cNvPr>
          <p:cNvSpPr>
            <a:spLocks noGrp="1"/>
          </p:cNvSpPr>
          <p:nvPr>
            <p:ph type="ftr" sz="quarter" idx="12"/>
          </p:nvPr>
        </p:nvSpPr>
        <p:spPr/>
        <p:txBody>
          <a:bodyPr/>
          <a:lstStyle/>
          <a:p>
            <a:pPr>
              <a:defRPr/>
            </a:pPr>
            <a:endParaRPr lang="de-DE"/>
          </a:p>
        </p:txBody>
      </p:sp>
      <p:sp>
        <p:nvSpPr>
          <p:cNvPr id="5" name="Text Placeholder 4">
            <a:extLst>
              <a:ext uri="{FF2B5EF4-FFF2-40B4-BE49-F238E27FC236}">
                <a16:creationId xmlns:a16="http://schemas.microsoft.com/office/drawing/2014/main" id="{EDF51D0F-2976-A0AE-DAD4-500C4FBC0F5A}"/>
              </a:ext>
            </a:extLst>
          </p:cNvPr>
          <p:cNvSpPr>
            <a:spLocks noGrp="1"/>
          </p:cNvSpPr>
          <p:nvPr>
            <p:ph type="body" sz="quarter" idx="13"/>
          </p:nvPr>
        </p:nvSpPr>
        <p:spPr/>
        <p:txBody>
          <a:bodyPr/>
          <a:lstStyle/>
          <a:p>
            <a:r>
              <a:rPr lang="en-US" sz="1600" dirty="0"/>
              <a:t>Registration is always done against a fixed template image.</a:t>
            </a:r>
          </a:p>
          <a:p>
            <a:r>
              <a:rPr lang="en-US" sz="1600" dirty="0"/>
              <a:t>The dimensions of the scans used are 256x512x64, grayscale images.</a:t>
            </a:r>
          </a:p>
          <a:p>
            <a:r>
              <a:rPr lang="en-US" sz="1600" dirty="0"/>
              <a:t>The batch size for training could not be &gt;1 (OOM error).</a:t>
            </a:r>
          </a:p>
          <a:p>
            <a:pPr lvl="1"/>
            <a:r>
              <a:rPr lang="en-US" dirty="0"/>
              <a:t>Gradient Accumulation technique alleviates this issue. </a:t>
            </a:r>
          </a:p>
          <a:p>
            <a:r>
              <a:rPr lang="en-US" sz="1600" dirty="0"/>
              <a:t>Number of epochs is 100 (with early stopping).</a:t>
            </a:r>
          </a:p>
          <a:p>
            <a:endParaRPr lang="en-US" sz="1600" dirty="0"/>
          </a:p>
          <a:p>
            <a:r>
              <a:rPr lang="en-US" sz="1600" b="1" dirty="0">
                <a:solidFill>
                  <a:schemeClr val="tx2"/>
                </a:solidFill>
              </a:rPr>
              <a:t>Dataset</a:t>
            </a:r>
            <a:r>
              <a:rPr lang="en-US" sz="1600" dirty="0">
                <a:solidFill>
                  <a:schemeClr val="tx2"/>
                </a:solidFill>
              </a:rPr>
              <a:t> </a:t>
            </a:r>
            <a:r>
              <a:rPr lang="en-US" sz="1600" b="1" dirty="0">
                <a:solidFill>
                  <a:schemeClr val="tx2"/>
                </a:solidFill>
              </a:rPr>
              <a:t>split</a:t>
            </a:r>
            <a:r>
              <a:rPr lang="en-US" sz="1600" dirty="0"/>
              <a:t>:</a:t>
            </a:r>
          </a:p>
          <a:p>
            <a:pPr lvl="1"/>
            <a:r>
              <a:rPr lang="en-US" dirty="0" err="1"/>
              <a:t>janelia_dataset</a:t>
            </a:r>
            <a:endParaRPr lang="en-US" dirty="0"/>
          </a:p>
          <a:p>
            <a:pPr lvl="1"/>
            <a:r>
              <a:rPr lang="en-US" dirty="0"/>
              <a:t>leipzig_dataset_1.0</a:t>
            </a:r>
          </a:p>
          <a:p>
            <a:pPr lvl="1"/>
            <a:r>
              <a:rPr lang="en-US" dirty="0"/>
              <a:t>leipzig_dataset_2.0</a:t>
            </a:r>
          </a:p>
        </p:txBody>
      </p:sp>
    </p:spTree>
    <p:extLst>
      <p:ext uri="{BB962C8B-B14F-4D97-AF65-F5344CB8AC3E}">
        <p14:creationId xmlns:p14="http://schemas.microsoft.com/office/powerpoint/2010/main" val="374035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981D-7F63-890D-5FA6-7E09C0B694CD}"/>
              </a:ext>
            </a:extLst>
          </p:cNvPr>
          <p:cNvSpPr>
            <a:spLocks noGrp="1"/>
          </p:cNvSpPr>
          <p:nvPr>
            <p:ph type="title"/>
          </p:nvPr>
        </p:nvSpPr>
        <p:spPr/>
        <p:txBody>
          <a:bodyPr/>
          <a:lstStyle/>
          <a:p>
            <a:r>
              <a:rPr lang="de-DE" dirty="0"/>
              <a:t>Model organism – Drosophila </a:t>
            </a:r>
            <a:r>
              <a:rPr lang="de-DE" dirty="0" err="1"/>
              <a:t>larva</a:t>
            </a:r>
            <a:endParaRPr lang="en-IN" dirty="0"/>
          </a:p>
        </p:txBody>
      </p:sp>
      <p:sp>
        <p:nvSpPr>
          <p:cNvPr id="4" name="Footer Placeholder 3">
            <a:extLst>
              <a:ext uri="{FF2B5EF4-FFF2-40B4-BE49-F238E27FC236}">
                <a16:creationId xmlns:a16="http://schemas.microsoft.com/office/drawing/2014/main" id="{617F8BB0-2863-DAEF-20E3-15C1750F3C7F}"/>
              </a:ext>
            </a:extLst>
          </p:cNvPr>
          <p:cNvSpPr>
            <a:spLocks noGrp="1"/>
          </p:cNvSpPr>
          <p:nvPr>
            <p:ph type="ftr" sz="quarter" idx="10"/>
          </p:nvPr>
        </p:nvSpPr>
        <p:spPr/>
        <p:txBody>
          <a:bodyPr/>
          <a:lstStyle/>
          <a:p>
            <a:pPr>
              <a:defRPr/>
            </a:pPr>
            <a:r>
              <a:rPr lang="de-DE" dirty="0"/>
              <a:t>2</a:t>
            </a:r>
          </a:p>
        </p:txBody>
      </p:sp>
      <p:sp>
        <p:nvSpPr>
          <p:cNvPr id="13" name="Text Placeholder 12">
            <a:extLst>
              <a:ext uri="{FF2B5EF4-FFF2-40B4-BE49-F238E27FC236}">
                <a16:creationId xmlns:a16="http://schemas.microsoft.com/office/drawing/2014/main" id="{E57B8651-27F0-849D-9B3A-A18AC724BFBF}"/>
              </a:ext>
            </a:extLst>
          </p:cNvPr>
          <p:cNvSpPr>
            <a:spLocks noGrp="1"/>
          </p:cNvSpPr>
          <p:nvPr>
            <p:ph type="body" sz="quarter" idx="13"/>
          </p:nvPr>
        </p:nvSpPr>
        <p:spPr/>
        <p:txBody>
          <a:bodyPr>
            <a:normAutofit/>
          </a:bodyPr>
          <a:lstStyle/>
          <a:p>
            <a:r>
              <a:rPr lang="de-DE" dirty="0"/>
              <a:t>Image: </a:t>
            </a:r>
            <a:r>
              <a:rPr lang="de-DE" dirty="0">
                <a:latin typeface="+mj-lt"/>
                <a:hlinkClick r:id="rId3"/>
              </a:rPr>
              <a:t>https://www.istockphoto.com/de/fotos/drosophila-melanogaster</a:t>
            </a:r>
            <a:endParaRPr lang="de-DE" dirty="0">
              <a:latin typeface="+mj-lt"/>
            </a:endParaRPr>
          </a:p>
          <a:p>
            <a:r>
              <a:rPr lang="en-IN" dirty="0"/>
              <a:t>Image: </a:t>
            </a:r>
            <a:r>
              <a:rPr lang="en-US" dirty="0">
                <a:hlinkClick r:id="rId4"/>
              </a:rPr>
              <a:t>Learn About Metamorphosis In Drosophila | Chegg.com</a:t>
            </a:r>
            <a:endParaRPr lang="en-IN" dirty="0"/>
          </a:p>
        </p:txBody>
      </p:sp>
      <p:pic>
        <p:nvPicPr>
          <p:cNvPr id="11" name="Picture Placeholder 10">
            <a:extLst>
              <a:ext uri="{FF2B5EF4-FFF2-40B4-BE49-F238E27FC236}">
                <a16:creationId xmlns:a16="http://schemas.microsoft.com/office/drawing/2014/main" id="{1BAF2187-AAFF-DCE3-6CAE-CC71BB3DF680}"/>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t="23351" b="23351"/>
          <a:stretch>
            <a:fillRect/>
          </a:stretch>
        </p:blipFill>
        <p:spPr/>
      </p:pic>
    </p:spTree>
    <p:extLst>
      <p:ext uri="{BB962C8B-B14F-4D97-AF65-F5344CB8AC3E}">
        <p14:creationId xmlns:p14="http://schemas.microsoft.com/office/powerpoint/2010/main" val="358767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93E20-26C9-4B72-8DD5-C1AAA87421B2}"/>
              </a:ext>
            </a:extLst>
          </p:cNvPr>
          <p:cNvSpPr>
            <a:spLocks noGrp="1"/>
          </p:cNvSpPr>
          <p:nvPr>
            <p:ph type="title"/>
          </p:nvPr>
        </p:nvSpPr>
        <p:spPr/>
        <p:txBody>
          <a:bodyPr/>
          <a:lstStyle/>
          <a:p>
            <a:r>
              <a:rPr lang="de-DE" dirty="0"/>
              <a:t>Motivation</a:t>
            </a:r>
          </a:p>
        </p:txBody>
      </p:sp>
      <p:sp>
        <p:nvSpPr>
          <p:cNvPr id="4" name="Fußzeilenplatzhalter 3">
            <a:extLst>
              <a:ext uri="{FF2B5EF4-FFF2-40B4-BE49-F238E27FC236}">
                <a16:creationId xmlns:a16="http://schemas.microsoft.com/office/drawing/2014/main" id="{AE0DCA24-C666-4F0B-94A8-777D8333D953}"/>
              </a:ext>
            </a:extLst>
          </p:cNvPr>
          <p:cNvSpPr>
            <a:spLocks noGrp="1"/>
          </p:cNvSpPr>
          <p:nvPr>
            <p:ph type="ftr" sz="quarter" idx="11"/>
          </p:nvPr>
        </p:nvSpPr>
        <p:spPr/>
        <p:txBody>
          <a:bodyPr/>
          <a:lstStyle/>
          <a:p>
            <a:r>
              <a:rPr lang="de-DE" dirty="0"/>
              <a:t>3</a:t>
            </a:r>
          </a:p>
        </p:txBody>
      </p:sp>
      <p:sp>
        <p:nvSpPr>
          <p:cNvPr id="5" name="Textplatzhalter 4">
            <a:extLst>
              <a:ext uri="{FF2B5EF4-FFF2-40B4-BE49-F238E27FC236}">
                <a16:creationId xmlns:a16="http://schemas.microsoft.com/office/drawing/2014/main" id="{DFFCF33A-2F80-4EDE-8350-E00B21645DE8}"/>
              </a:ext>
            </a:extLst>
          </p:cNvPr>
          <p:cNvSpPr>
            <a:spLocks noGrp="1"/>
          </p:cNvSpPr>
          <p:nvPr>
            <p:ph type="body" sz="quarter" idx="12"/>
          </p:nvPr>
        </p:nvSpPr>
        <p:spPr/>
        <p:txBody>
          <a:bodyPr/>
          <a:lstStyle/>
          <a:p>
            <a:pPr lvl="1"/>
            <a:r>
              <a:rPr lang="de-DE" dirty="0"/>
              <a:t>Thesis </a:t>
            </a:r>
            <a:r>
              <a:rPr lang="de-DE" dirty="0" err="1"/>
              <a:t>work</a:t>
            </a:r>
            <a:r>
              <a:rPr lang="de-DE" dirty="0"/>
              <a:t> </a:t>
            </a:r>
            <a:r>
              <a:rPr lang="de-DE" dirty="0" err="1"/>
              <a:t>is</a:t>
            </a:r>
            <a:r>
              <a:rPr lang="de-DE" dirty="0"/>
              <a:t> an </a:t>
            </a:r>
            <a:r>
              <a:rPr lang="de-DE" dirty="0" err="1"/>
              <a:t>extension</a:t>
            </a:r>
            <a:r>
              <a:rPr lang="de-DE" dirty="0"/>
              <a:t> </a:t>
            </a:r>
            <a:r>
              <a:rPr lang="de-DE" dirty="0" err="1"/>
              <a:t>of</a:t>
            </a:r>
            <a:r>
              <a:rPr lang="de-DE" dirty="0"/>
              <a:t> </a:t>
            </a:r>
            <a:r>
              <a:rPr lang="de-DE" dirty="0" err="1"/>
              <a:t>the</a:t>
            </a:r>
            <a:r>
              <a:rPr lang="de-DE" dirty="0"/>
              <a:t> </a:t>
            </a:r>
            <a:r>
              <a:rPr lang="de-DE" dirty="0" err="1"/>
              <a:t>work</a:t>
            </a:r>
            <a:r>
              <a:rPr lang="de-DE" dirty="0"/>
              <a:t> </a:t>
            </a:r>
            <a:r>
              <a:rPr lang="de-DE" dirty="0" err="1"/>
              <a:t>done</a:t>
            </a:r>
            <a:r>
              <a:rPr lang="de-DE" dirty="0"/>
              <a:t> in </a:t>
            </a:r>
            <a:r>
              <a:rPr lang="de-DE" i="1" dirty="0" err="1">
                <a:solidFill>
                  <a:schemeClr val="tx2"/>
                </a:solidFill>
              </a:rPr>
              <a:t>larvalign</a:t>
            </a:r>
            <a:r>
              <a:rPr lang="de-DE" i="1" dirty="0">
                <a:solidFill>
                  <a:schemeClr val="tx2"/>
                </a:solidFill>
              </a:rPr>
              <a:t>: </a:t>
            </a:r>
            <a:r>
              <a:rPr lang="de-DE" i="1" dirty="0" err="1">
                <a:solidFill>
                  <a:schemeClr val="tx2"/>
                </a:solidFill>
              </a:rPr>
              <a:t>Aligning</a:t>
            </a:r>
            <a:r>
              <a:rPr lang="de-DE" i="1" dirty="0">
                <a:solidFill>
                  <a:schemeClr val="tx2"/>
                </a:solidFill>
              </a:rPr>
              <a:t> Gene Expression Patterns </a:t>
            </a:r>
            <a:r>
              <a:rPr lang="de-DE" i="1" dirty="0" err="1">
                <a:solidFill>
                  <a:schemeClr val="tx2"/>
                </a:solidFill>
              </a:rPr>
              <a:t>from</a:t>
            </a:r>
            <a:r>
              <a:rPr lang="de-DE" i="1" dirty="0">
                <a:solidFill>
                  <a:schemeClr val="tx2"/>
                </a:solidFill>
              </a:rPr>
              <a:t> </a:t>
            </a:r>
            <a:r>
              <a:rPr lang="de-DE" i="1" dirty="0" err="1">
                <a:solidFill>
                  <a:schemeClr val="tx2"/>
                </a:solidFill>
              </a:rPr>
              <a:t>the</a:t>
            </a:r>
            <a:r>
              <a:rPr lang="de-DE" i="1" dirty="0">
                <a:solidFill>
                  <a:schemeClr val="tx2"/>
                </a:solidFill>
              </a:rPr>
              <a:t> Larval Brain </a:t>
            </a:r>
            <a:r>
              <a:rPr lang="de-DE" i="1" dirty="0" err="1">
                <a:solidFill>
                  <a:schemeClr val="tx2"/>
                </a:solidFill>
              </a:rPr>
              <a:t>of</a:t>
            </a:r>
            <a:r>
              <a:rPr lang="de-DE" i="1" dirty="0">
                <a:solidFill>
                  <a:schemeClr val="tx2"/>
                </a:solidFill>
              </a:rPr>
              <a:t> Drosophila </a:t>
            </a:r>
            <a:r>
              <a:rPr lang="de-DE" i="1" dirty="0" err="1">
                <a:solidFill>
                  <a:schemeClr val="tx2"/>
                </a:solidFill>
              </a:rPr>
              <a:t>melanogaster</a:t>
            </a:r>
            <a:r>
              <a:rPr lang="de-DE" dirty="0"/>
              <a:t>.</a:t>
            </a:r>
          </a:p>
        </p:txBody>
      </p:sp>
      <p:sp>
        <p:nvSpPr>
          <p:cNvPr id="17" name="Text Placeholder 16">
            <a:extLst>
              <a:ext uri="{FF2B5EF4-FFF2-40B4-BE49-F238E27FC236}">
                <a16:creationId xmlns:a16="http://schemas.microsoft.com/office/drawing/2014/main" id="{13A1A324-1496-242A-1A1B-961A3CB787A7}"/>
              </a:ext>
            </a:extLst>
          </p:cNvPr>
          <p:cNvSpPr>
            <a:spLocks noGrp="1"/>
          </p:cNvSpPr>
          <p:nvPr>
            <p:ph type="body" sz="quarter" idx="13"/>
          </p:nvPr>
        </p:nvSpPr>
        <p:spPr/>
        <p:txBody>
          <a:bodyPr/>
          <a:lstStyle/>
          <a:p>
            <a:r>
              <a:rPr lang="en-IN" sz="900" b="0" i="0" dirty="0" err="1">
                <a:solidFill>
                  <a:srgbClr val="212121"/>
                </a:solidFill>
                <a:effectLst/>
                <a:latin typeface="Roboto" panose="02000000000000000000" pitchFamily="2" charset="0"/>
              </a:rPr>
              <a:t>Muenzing</a:t>
            </a:r>
            <a:r>
              <a:rPr lang="en-IN" sz="900" b="0" i="0" dirty="0">
                <a:solidFill>
                  <a:srgbClr val="212121"/>
                </a:solidFill>
                <a:effectLst/>
                <a:latin typeface="Roboto" panose="02000000000000000000" pitchFamily="2" charset="0"/>
              </a:rPr>
              <a:t>, Sascha E A et al.  </a:t>
            </a:r>
            <a:r>
              <a:rPr lang="en-IN" sz="900" b="0" i="1" dirty="0" err="1">
                <a:solidFill>
                  <a:srgbClr val="212121"/>
                </a:solidFill>
                <a:effectLst/>
                <a:latin typeface="Roboto" panose="02000000000000000000" pitchFamily="2" charset="0"/>
              </a:rPr>
              <a:t>Neuroinformatics</a:t>
            </a:r>
            <a:r>
              <a:rPr lang="en-IN" sz="900" b="0" i="0" dirty="0">
                <a:solidFill>
                  <a:srgbClr val="212121"/>
                </a:solidFill>
                <a:effectLst/>
                <a:latin typeface="Roboto" panose="02000000000000000000" pitchFamily="2" charset="0"/>
              </a:rPr>
              <a:t> vol. 16,1 (2018): 65-80. </a:t>
            </a:r>
            <a:endParaRPr lang="en-IN" sz="800" dirty="0"/>
          </a:p>
          <a:p>
            <a:endParaRPr lang="en-IN" dirty="0"/>
          </a:p>
        </p:txBody>
      </p:sp>
      <p:pic>
        <p:nvPicPr>
          <p:cNvPr id="31" name="Picture 30">
            <a:extLst>
              <a:ext uri="{FF2B5EF4-FFF2-40B4-BE49-F238E27FC236}">
                <a16:creationId xmlns:a16="http://schemas.microsoft.com/office/drawing/2014/main" id="{C36493F8-0494-BCB9-9947-3FD722C04976}"/>
              </a:ext>
            </a:extLst>
          </p:cNvPr>
          <p:cNvPicPr>
            <a:picLocks noChangeAspect="1"/>
          </p:cNvPicPr>
          <p:nvPr/>
        </p:nvPicPr>
        <p:blipFill rotWithShape="1">
          <a:blip r:embed="rId3">
            <a:extLst>
              <a:ext uri="{28A0092B-C50C-407E-A947-70E740481C1C}">
                <a14:useLocalDpi xmlns:a14="http://schemas.microsoft.com/office/drawing/2010/main" val="0"/>
              </a:ext>
            </a:extLst>
          </a:blip>
          <a:srcRect t="23011" b="23009"/>
          <a:stretch/>
        </p:blipFill>
        <p:spPr>
          <a:xfrm>
            <a:off x="326208" y="1183517"/>
            <a:ext cx="8491584" cy="2776466"/>
          </a:xfrm>
          <a:prstGeom prst="rect">
            <a:avLst/>
          </a:prstGeom>
        </p:spPr>
      </p:pic>
      <p:pic>
        <p:nvPicPr>
          <p:cNvPr id="6" name="Picture 5">
            <a:extLst>
              <a:ext uri="{FF2B5EF4-FFF2-40B4-BE49-F238E27FC236}">
                <a16:creationId xmlns:a16="http://schemas.microsoft.com/office/drawing/2014/main" id="{9EE3EFF8-DD83-B0C4-A7F1-54C6811D0814}"/>
              </a:ext>
            </a:extLst>
          </p:cNvPr>
          <p:cNvPicPr>
            <a:picLocks noChangeAspect="1"/>
          </p:cNvPicPr>
          <p:nvPr/>
        </p:nvPicPr>
        <p:blipFill>
          <a:blip r:embed="rId4"/>
          <a:stretch>
            <a:fillRect/>
          </a:stretch>
        </p:blipFill>
        <p:spPr>
          <a:xfrm>
            <a:off x="7785302" y="1430410"/>
            <a:ext cx="338161" cy="2251683"/>
          </a:xfrm>
          <a:prstGeom prst="rect">
            <a:avLst/>
          </a:prstGeom>
        </p:spPr>
      </p:pic>
    </p:spTree>
    <p:extLst>
      <p:ext uri="{BB962C8B-B14F-4D97-AF65-F5344CB8AC3E}">
        <p14:creationId xmlns:p14="http://schemas.microsoft.com/office/powerpoint/2010/main" val="405772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93E20-26C9-4B72-8DD5-C1AAA87421B2}"/>
              </a:ext>
            </a:extLst>
          </p:cNvPr>
          <p:cNvSpPr>
            <a:spLocks noGrp="1"/>
          </p:cNvSpPr>
          <p:nvPr>
            <p:ph type="title"/>
          </p:nvPr>
        </p:nvSpPr>
        <p:spPr/>
        <p:txBody>
          <a:bodyPr/>
          <a:lstStyle/>
          <a:p>
            <a:r>
              <a:rPr lang="de-DE" dirty="0"/>
              <a:t>Motivation</a:t>
            </a:r>
          </a:p>
        </p:txBody>
      </p:sp>
      <p:sp>
        <p:nvSpPr>
          <p:cNvPr id="4" name="Fußzeilenplatzhalter 3">
            <a:extLst>
              <a:ext uri="{FF2B5EF4-FFF2-40B4-BE49-F238E27FC236}">
                <a16:creationId xmlns:a16="http://schemas.microsoft.com/office/drawing/2014/main" id="{AE0DCA24-C666-4F0B-94A8-777D8333D953}"/>
              </a:ext>
            </a:extLst>
          </p:cNvPr>
          <p:cNvSpPr>
            <a:spLocks noGrp="1"/>
          </p:cNvSpPr>
          <p:nvPr>
            <p:ph type="ftr" sz="quarter" idx="11"/>
          </p:nvPr>
        </p:nvSpPr>
        <p:spPr/>
        <p:txBody>
          <a:bodyPr/>
          <a:lstStyle/>
          <a:p>
            <a:r>
              <a:rPr lang="de-DE" dirty="0"/>
              <a:t>4</a:t>
            </a:r>
          </a:p>
        </p:txBody>
      </p:sp>
      <p:sp>
        <p:nvSpPr>
          <p:cNvPr id="5" name="Textplatzhalter 4">
            <a:extLst>
              <a:ext uri="{FF2B5EF4-FFF2-40B4-BE49-F238E27FC236}">
                <a16:creationId xmlns:a16="http://schemas.microsoft.com/office/drawing/2014/main" id="{DFFCF33A-2F80-4EDE-8350-E00B21645DE8}"/>
              </a:ext>
            </a:extLst>
          </p:cNvPr>
          <p:cNvSpPr>
            <a:spLocks noGrp="1"/>
          </p:cNvSpPr>
          <p:nvPr>
            <p:ph type="body" sz="quarter" idx="12"/>
          </p:nvPr>
        </p:nvSpPr>
        <p:spPr/>
        <p:txBody>
          <a:bodyPr/>
          <a:lstStyle/>
          <a:p>
            <a:pPr lvl="1"/>
            <a:r>
              <a:rPr lang="de-DE" dirty="0"/>
              <a:t>Thesis </a:t>
            </a:r>
            <a:r>
              <a:rPr lang="de-DE" dirty="0" err="1"/>
              <a:t>work</a:t>
            </a:r>
            <a:r>
              <a:rPr lang="de-DE" dirty="0"/>
              <a:t> </a:t>
            </a:r>
            <a:r>
              <a:rPr lang="de-DE" dirty="0" err="1"/>
              <a:t>is</a:t>
            </a:r>
            <a:r>
              <a:rPr lang="de-DE" dirty="0"/>
              <a:t> an </a:t>
            </a:r>
            <a:r>
              <a:rPr lang="de-DE" dirty="0" err="1"/>
              <a:t>extension</a:t>
            </a:r>
            <a:r>
              <a:rPr lang="de-DE" dirty="0"/>
              <a:t> </a:t>
            </a:r>
            <a:r>
              <a:rPr lang="de-DE" dirty="0" err="1"/>
              <a:t>of</a:t>
            </a:r>
            <a:r>
              <a:rPr lang="de-DE" dirty="0"/>
              <a:t> </a:t>
            </a:r>
            <a:r>
              <a:rPr lang="de-DE" dirty="0" err="1"/>
              <a:t>the</a:t>
            </a:r>
            <a:r>
              <a:rPr lang="de-DE" dirty="0"/>
              <a:t> </a:t>
            </a:r>
            <a:r>
              <a:rPr lang="de-DE" dirty="0" err="1"/>
              <a:t>work</a:t>
            </a:r>
            <a:r>
              <a:rPr lang="de-DE" dirty="0"/>
              <a:t> </a:t>
            </a:r>
            <a:r>
              <a:rPr lang="de-DE" dirty="0" err="1"/>
              <a:t>done</a:t>
            </a:r>
            <a:r>
              <a:rPr lang="de-DE" dirty="0"/>
              <a:t> in </a:t>
            </a:r>
            <a:r>
              <a:rPr lang="de-DE" i="1" dirty="0" err="1">
                <a:solidFill>
                  <a:schemeClr val="tx2"/>
                </a:solidFill>
              </a:rPr>
              <a:t>larvalign</a:t>
            </a:r>
            <a:r>
              <a:rPr lang="de-DE" i="1" dirty="0">
                <a:solidFill>
                  <a:schemeClr val="tx2"/>
                </a:solidFill>
              </a:rPr>
              <a:t>: </a:t>
            </a:r>
            <a:r>
              <a:rPr lang="de-DE" i="1" dirty="0" err="1">
                <a:solidFill>
                  <a:schemeClr val="tx2"/>
                </a:solidFill>
              </a:rPr>
              <a:t>Aligning</a:t>
            </a:r>
            <a:r>
              <a:rPr lang="de-DE" i="1" dirty="0">
                <a:solidFill>
                  <a:schemeClr val="tx2"/>
                </a:solidFill>
              </a:rPr>
              <a:t> Gene Expression Patterns </a:t>
            </a:r>
            <a:r>
              <a:rPr lang="de-DE" i="1" dirty="0" err="1">
                <a:solidFill>
                  <a:schemeClr val="tx2"/>
                </a:solidFill>
              </a:rPr>
              <a:t>from</a:t>
            </a:r>
            <a:r>
              <a:rPr lang="de-DE" i="1" dirty="0">
                <a:solidFill>
                  <a:schemeClr val="tx2"/>
                </a:solidFill>
              </a:rPr>
              <a:t> </a:t>
            </a:r>
            <a:r>
              <a:rPr lang="de-DE" i="1" dirty="0" err="1">
                <a:solidFill>
                  <a:schemeClr val="tx2"/>
                </a:solidFill>
              </a:rPr>
              <a:t>the</a:t>
            </a:r>
            <a:r>
              <a:rPr lang="de-DE" i="1" dirty="0">
                <a:solidFill>
                  <a:schemeClr val="tx2"/>
                </a:solidFill>
              </a:rPr>
              <a:t> Larval Brain </a:t>
            </a:r>
            <a:r>
              <a:rPr lang="de-DE" i="1" dirty="0" err="1">
                <a:solidFill>
                  <a:schemeClr val="tx2"/>
                </a:solidFill>
              </a:rPr>
              <a:t>of</a:t>
            </a:r>
            <a:r>
              <a:rPr lang="de-DE" i="1" dirty="0">
                <a:solidFill>
                  <a:schemeClr val="tx2"/>
                </a:solidFill>
              </a:rPr>
              <a:t> Drosophila </a:t>
            </a:r>
            <a:r>
              <a:rPr lang="de-DE" i="1" dirty="0" err="1">
                <a:solidFill>
                  <a:schemeClr val="tx2"/>
                </a:solidFill>
              </a:rPr>
              <a:t>melanogaster</a:t>
            </a:r>
            <a:r>
              <a:rPr lang="de-DE" dirty="0"/>
              <a:t>.</a:t>
            </a:r>
          </a:p>
        </p:txBody>
      </p:sp>
      <p:sp>
        <p:nvSpPr>
          <p:cNvPr id="17" name="Text Placeholder 16">
            <a:extLst>
              <a:ext uri="{FF2B5EF4-FFF2-40B4-BE49-F238E27FC236}">
                <a16:creationId xmlns:a16="http://schemas.microsoft.com/office/drawing/2014/main" id="{13A1A324-1496-242A-1A1B-961A3CB787A7}"/>
              </a:ext>
            </a:extLst>
          </p:cNvPr>
          <p:cNvSpPr>
            <a:spLocks noGrp="1"/>
          </p:cNvSpPr>
          <p:nvPr>
            <p:ph type="body" sz="quarter" idx="13"/>
          </p:nvPr>
        </p:nvSpPr>
        <p:spPr/>
        <p:txBody>
          <a:bodyPr/>
          <a:lstStyle/>
          <a:p>
            <a:r>
              <a:rPr lang="en-IN" sz="900" b="0" i="0" dirty="0" err="1">
                <a:solidFill>
                  <a:srgbClr val="212121"/>
                </a:solidFill>
                <a:effectLst/>
                <a:latin typeface="Roboto" panose="02000000000000000000" pitchFamily="2" charset="0"/>
              </a:rPr>
              <a:t>Muenzing</a:t>
            </a:r>
            <a:r>
              <a:rPr lang="en-IN" sz="900" b="0" i="0" dirty="0">
                <a:solidFill>
                  <a:srgbClr val="212121"/>
                </a:solidFill>
                <a:effectLst/>
                <a:latin typeface="Roboto" panose="02000000000000000000" pitchFamily="2" charset="0"/>
              </a:rPr>
              <a:t>, Sascha E A et al.  </a:t>
            </a:r>
            <a:r>
              <a:rPr lang="en-IN" sz="900" b="0" i="1" dirty="0" err="1">
                <a:solidFill>
                  <a:srgbClr val="212121"/>
                </a:solidFill>
                <a:effectLst/>
                <a:latin typeface="Roboto" panose="02000000000000000000" pitchFamily="2" charset="0"/>
              </a:rPr>
              <a:t>Neuroinformatics</a:t>
            </a:r>
            <a:r>
              <a:rPr lang="en-IN" sz="900" b="0" i="0" dirty="0">
                <a:solidFill>
                  <a:srgbClr val="212121"/>
                </a:solidFill>
                <a:effectLst/>
                <a:latin typeface="Roboto" panose="02000000000000000000" pitchFamily="2" charset="0"/>
              </a:rPr>
              <a:t> vol. 16,1 (2018): 65-80. </a:t>
            </a:r>
            <a:endParaRPr lang="en-IN" sz="800" dirty="0"/>
          </a:p>
          <a:p>
            <a:endParaRPr lang="en-IN" dirty="0"/>
          </a:p>
        </p:txBody>
      </p:sp>
      <p:pic>
        <p:nvPicPr>
          <p:cNvPr id="6" name="Picture 5">
            <a:extLst>
              <a:ext uri="{FF2B5EF4-FFF2-40B4-BE49-F238E27FC236}">
                <a16:creationId xmlns:a16="http://schemas.microsoft.com/office/drawing/2014/main" id="{CE6FBEB1-CD48-E001-3FD4-7AAA91E03447}"/>
              </a:ext>
            </a:extLst>
          </p:cNvPr>
          <p:cNvPicPr>
            <a:picLocks noChangeAspect="1"/>
          </p:cNvPicPr>
          <p:nvPr/>
        </p:nvPicPr>
        <p:blipFill rotWithShape="1">
          <a:blip r:embed="rId3">
            <a:extLst>
              <a:ext uri="{28A0092B-C50C-407E-A947-70E740481C1C}">
                <a14:useLocalDpi xmlns:a14="http://schemas.microsoft.com/office/drawing/2010/main" val="0"/>
              </a:ext>
            </a:extLst>
          </a:blip>
          <a:srcRect t="23010" b="23010"/>
          <a:stretch/>
        </p:blipFill>
        <p:spPr>
          <a:xfrm>
            <a:off x="326208" y="1183517"/>
            <a:ext cx="8491584" cy="2776466"/>
          </a:xfrm>
          <a:prstGeom prst="rect">
            <a:avLst/>
          </a:prstGeom>
        </p:spPr>
      </p:pic>
      <p:pic>
        <p:nvPicPr>
          <p:cNvPr id="3" name="Picture 2">
            <a:extLst>
              <a:ext uri="{FF2B5EF4-FFF2-40B4-BE49-F238E27FC236}">
                <a16:creationId xmlns:a16="http://schemas.microsoft.com/office/drawing/2014/main" id="{2E412F65-D0F1-EB1F-77C6-4364617392CA}"/>
              </a:ext>
            </a:extLst>
          </p:cNvPr>
          <p:cNvPicPr>
            <a:picLocks noChangeAspect="1"/>
          </p:cNvPicPr>
          <p:nvPr/>
        </p:nvPicPr>
        <p:blipFill>
          <a:blip r:embed="rId4"/>
          <a:stretch>
            <a:fillRect/>
          </a:stretch>
        </p:blipFill>
        <p:spPr>
          <a:xfrm>
            <a:off x="7785302" y="1430410"/>
            <a:ext cx="338161" cy="2251683"/>
          </a:xfrm>
          <a:prstGeom prst="rect">
            <a:avLst/>
          </a:prstGeom>
        </p:spPr>
      </p:pic>
    </p:spTree>
    <p:extLst>
      <p:ext uri="{BB962C8B-B14F-4D97-AF65-F5344CB8AC3E}">
        <p14:creationId xmlns:p14="http://schemas.microsoft.com/office/powerpoint/2010/main" val="23827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93E20-26C9-4B72-8DD5-C1AAA87421B2}"/>
              </a:ext>
            </a:extLst>
          </p:cNvPr>
          <p:cNvSpPr>
            <a:spLocks noGrp="1"/>
          </p:cNvSpPr>
          <p:nvPr>
            <p:ph type="title"/>
          </p:nvPr>
        </p:nvSpPr>
        <p:spPr/>
        <p:txBody>
          <a:bodyPr/>
          <a:lstStyle/>
          <a:p>
            <a:r>
              <a:rPr lang="de-DE" dirty="0"/>
              <a:t>Motivation</a:t>
            </a:r>
          </a:p>
        </p:txBody>
      </p:sp>
      <p:sp>
        <p:nvSpPr>
          <p:cNvPr id="3" name="Textplatzhalter 2">
            <a:extLst>
              <a:ext uri="{FF2B5EF4-FFF2-40B4-BE49-F238E27FC236}">
                <a16:creationId xmlns:a16="http://schemas.microsoft.com/office/drawing/2014/main" id="{1A3AB252-C908-4D25-9F9A-09F559E0E2C4}"/>
              </a:ext>
            </a:extLst>
          </p:cNvPr>
          <p:cNvSpPr>
            <a:spLocks noGrp="1"/>
          </p:cNvSpPr>
          <p:nvPr>
            <p:ph type="body" sz="quarter" idx="11"/>
          </p:nvPr>
        </p:nvSpPr>
        <p:spPr/>
        <p:txBody>
          <a:bodyPr/>
          <a:lstStyle/>
          <a:p>
            <a:r>
              <a:rPr lang="de-DE" dirty="0"/>
              <a:t>Goal </a:t>
            </a:r>
            <a:r>
              <a:rPr lang="de-DE" dirty="0" err="1"/>
              <a:t>of</a:t>
            </a:r>
            <a:r>
              <a:rPr lang="de-DE" dirty="0"/>
              <a:t> </a:t>
            </a:r>
            <a:r>
              <a:rPr lang="de-DE" dirty="0" err="1"/>
              <a:t>the</a:t>
            </a:r>
            <a:r>
              <a:rPr lang="de-DE" dirty="0"/>
              <a:t> </a:t>
            </a:r>
            <a:r>
              <a:rPr lang="de-DE" dirty="0" err="1"/>
              <a:t>thesis</a:t>
            </a:r>
            <a:endParaRPr lang="de-DE" dirty="0"/>
          </a:p>
        </p:txBody>
      </p:sp>
      <p:sp>
        <p:nvSpPr>
          <p:cNvPr id="4" name="Fußzeilenplatzhalter 3">
            <a:extLst>
              <a:ext uri="{FF2B5EF4-FFF2-40B4-BE49-F238E27FC236}">
                <a16:creationId xmlns:a16="http://schemas.microsoft.com/office/drawing/2014/main" id="{AE0DCA24-C666-4F0B-94A8-777D8333D953}"/>
              </a:ext>
            </a:extLst>
          </p:cNvPr>
          <p:cNvSpPr>
            <a:spLocks noGrp="1"/>
          </p:cNvSpPr>
          <p:nvPr>
            <p:ph type="ftr" sz="quarter" idx="12"/>
          </p:nvPr>
        </p:nvSpPr>
        <p:spPr/>
        <p:txBody>
          <a:bodyPr/>
          <a:lstStyle/>
          <a:p>
            <a:r>
              <a:rPr lang="de-DE" dirty="0"/>
              <a:t>5</a:t>
            </a:r>
          </a:p>
        </p:txBody>
      </p:sp>
      <p:sp>
        <p:nvSpPr>
          <p:cNvPr id="5" name="Textplatzhalter 4">
            <a:extLst>
              <a:ext uri="{FF2B5EF4-FFF2-40B4-BE49-F238E27FC236}">
                <a16:creationId xmlns:a16="http://schemas.microsoft.com/office/drawing/2014/main" id="{DFFCF33A-2F80-4EDE-8350-E00B21645DE8}"/>
              </a:ext>
            </a:extLst>
          </p:cNvPr>
          <p:cNvSpPr>
            <a:spLocks noGrp="1"/>
          </p:cNvSpPr>
          <p:nvPr>
            <p:ph type="body" sz="quarter" idx="13"/>
          </p:nvPr>
        </p:nvSpPr>
        <p:spPr/>
        <p:txBody>
          <a:bodyPr/>
          <a:lstStyle/>
          <a:p>
            <a:pPr lvl="1"/>
            <a:r>
              <a:rPr lang="de-DE" dirty="0"/>
              <a:t>Analyze </a:t>
            </a:r>
            <a:r>
              <a:rPr lang="de-DE" dirty="0" err="1"/>
              <a:t>if</a:t>
            </a:r>
            <a:r>
              <a:rPr lang="de-DE" dirty="0"/>
              <a:t> </a:t>
            </a:r>
            <a:r>
              <a:rPr lang="de-DE" dirty="0" err="1"/>
              <a:t>the</a:t>
            </a:r>
            <a:r>
              <a:rPr lang="de-DE" dirty="0"/>
              <a:t> </a:t>
            </a:r>
            <a:r>
              <a:rPr lang="de-DE" dirty="0" err="1"/>
              <a:t>following</a:t>
            </a:r>
            <a:r>
              <a:rPr lang="de-DE" dirty="0"/>
              <a:t> </a:t>
            </a:r>
            <a:r>
              <a:rPr lang="de-DE" dirty="0" err="1"/>
              <a:t>is</a:t>
            </a:r>
            <a:r>
              <a:rPr lang="de-DE" dirty="0"/>
              <a:t> </a:t>
            </a:r>
            <a:r>
              <a:rPr lang="de-DE" dirty="0" err="1"/>
              <a:t>achievable</a:t>
            </a:r>
            <a:r>
              <a:rPr lang="de-DE" dirty="0"/>
              <a:t> with a </a:t>
            </a:r>
            <a:r>
              <a:rPr lang="de-DE" dirty="0" err="1"/>
              <a:t>learning-based</a:t>
            </a:r>
            <a:r>
              <a:rPr lang="de-DE" dirty="0"/>
              <a:t> </a:t>
            </a:r>
            <a:r>
              <a:rPr lang="de-DE" dirty="0" err="1"/>
              <a:t>approach</a:t>
            </a:r>
            <a:r>
              <a:rPr lang="de-DE" dirty="0"/>
              <a:t>.</a:t>
            </a:r>
          </a:p>
          <a:p>
            <a:pPr lvl="2"/>
            <a:r>
              <a:rPr lang="de-DE" dirty="0"/>
              <a:t>Robust </a:t>
            </a:r>
            <a:r>
              <a:rPr lang="de-DE" dirty="0" err="1"/>
              <a:t>registration</a:t>
            </a:r>
            <a:r>
              <a:rPr lang="de-DE" dirty="0"/>
              <a:t>.</a:t>
            </a:r>
          </a:p>
          <a:p>
            <a:pPr lvl="2"/>
            <a:r>
              <a:rPr lang="de-DE" dirty="0" err="1"/>
              <a:t>Overcome</a:t>
            </a:r>
            <a:r>
              <a:rPr lang="de-DE" dirty="0"/>
              <a:t> </a:t>
            </a:r>
            <a:r>
              <a:rPr lang="de-DE" dirty="0" err="1"/>
              <a:t>the</a:t>
            </a:r>
            <a:r>
              <a:rPr lang="de-DE" dirty="0"/>
              <a:t> </a:t>
            </a:r>
            <a:r>
              <a:rPr lang="de-DE" dirty="0" err="1"/>
              <a:t>failed</a:t>
            </a:r>
            <a:r>
              <a:rPr lang="de-DE" dirty="0"/>
              <a:t> </a:t>
            </a:r>
            <a:r>
              <a:rPr lang="de-DE" dirty="0" err="1"/>
              <a:t>registrations</a:t>
            </a:r>
            <a:r>
              <a:rPr lang="de-DE" dirty="0"/>
              <a:t> in </a:t>
            </a:r>
            <a:r>
              <a:rPr lang="de-DE" dirty="0" err="1"/>
              <a:t>larvalign</a:t>
            </a:r>
            <a:r>
              <a:rPr lang="de-DE" dirty="0"/>
              <a:t>.</a:t>
            </a:r>
          </a:p>
          <a:p>
            <a:pPr lvl="2"/>
            <a:r>
              <a:rPr lang="de-DE" dirty="0" err="1"/>
              <a:t>Improve</a:t>
            </a:r>
            <a:r>
              <a:rPr lang="de-DE" dirty="0"/>
              <a:t> </a:t>
            </a:r>
            <a:r>
              <a:rPr lang="de-DE" dirty="0" err="1"/>
              <a:t>the</a:t>
            </a:r>
            <a:r>
              <a:rPr lang="de-DE" dirty="0"/>
              <a:t> </a:t>
            </a:r>
            <a:r>
              <a:rPr lang="de-DE" dirty="0" err="1"/>
              <a:t>registration</a:t>
            </a:r>
            <a:r>
              <a:rPr lang="de-DE" dirty="0"/>
              <a:t> time.</a:t>
            </a:r>
          </a:p>
          <a:p>
            <a:pPr lvl="2"/>
            <a:r>
              <a:rPr lang="de-DE" dirty="0" err="1"/>
              <a:t>Investigate</a:t>
            </a:r>
            <a:r>
              <a:rPr lang="de-DE" dirty="0"/>
              <a:t> </a:t>
            </a:r>
            <a:r>
              <a:rPr lang="de-DE" dirty="0" err="1"/>
              <a:t>how</a:t>
            </a:r>
            <a:r>
              <a:rPr lang="de-DE" dirty="0"/>
              <a:t> </a:t>
            </a:r>
            <a:r>
              <a:rPr lang="de-DE" dirty="0" err="1"/>
              <a:t>landmark</a:t>
            </a:r>
            <a:r>
              <a:rPr lang="de-DE" dirty="0"/>
              <a:t> </a:t>
            </a:r>
            <a:r>
              <a:rPr lang="de-DE" dirty="0" err="1"/>
              <a:t>points</a:t>
            </a:r>
            <a:r>
              <a:rPr lang="de-DE" dirty="0"/>
              <a:t> </a:t>
            </a:r>
            <a:r>
              <a:rPr lang="de-DE" dirty="0" err="1"/>
              <a:t>can</a:t>
            </a:r>
            <a:r>
              <a:rPr lang="de-DE" dirty="0"/>
              <a:t> </a:t>
            </a:r>
            <a:r>
              <a:rPr lang="de-DE" dirty="0" err="1"/>
              <a:t>be</a:t>
            </a:r>
            <a:r>
              <a:rPr lang="de-DE" dirty="0"/>
              <a:t> </a:t>
            </a:r>
            <a:r>
              <a:rPr lang="de-DE" dirty="0" err="1"/>
              <a:t>inserted</a:t>
            </a:r>
            <a:r>
              <a:rPr lang="de-DE" dirty="0"/>
              <a:t> </a:t>
            </a:r>
            <a:r>
              <a:rPr lang="de-DE" dirty="0" err="1"/>
              <a:t>into</a:t>
            </a:r>
            <a:r>
              <a:rPr lang="de-DE" dirty="0"/>
              <a:t> </a:t>
            </a:r>
            <a:r>
              <a:rPr lang="de-DE" dirty="0" err="1"/>
              <a:t>the</a:t>
            </a:r>
            <a:r>
              <a:rPr lang="de-DE" dirty="0"/>
              <a:t> </a:t>
            </a:r>
            <a:r>
              <a:rPr lang="de-DE" dirty="0" err="1"/>
              <a:t>training</a:t>
            </a:r>
            <a:r>
              <a:rPr lang="de-DE" dirty="0"/>
              <a:t> </a:t>
            </a:r>
            <a:r>
              <a:rPr lang="de-DE" dirty="0" err="1"/>
              <a:t>as</a:t>
            </a:r>
            <a:r>
              <a:rPr lang="de-DE" dirty="0"/>
              <a:t> </a:t>
            </a:r>
            <a:r>
              <a:rPr lang="de-DE" dirty="0" err="1"/>
              <a:t>auxiliary</a:t>
            </a:r>
            <a:r>
              <a:rPr lang="de-DE" dirty="0"/>
              <a:t> </a:t>
            </a:r>
            <a:r>
              <a:rPr lang="de-DE" dirty="0" err="1"/>
              <a:t>information</a:t>
            </a:r>
            <a:r>
              <a:rPr lang="de-DE" dirty="0"/>
              <a:t>.</a:t>
            </a:r>
          </a:p>
          <a:p>
            <a:pPr lvl="2"/>
            <a:endParaRPr lang="de-DE" dirty="0"/>
          </a:p>
          <a:p>
            <a:pPr lvl="1"/>
            <a:r>
              <a:rPr lang="de-DE" dirty="0"/>
              <a:t>At </a:t>
            </a:r>
            <a:r>
              <a:rPr lang="de-DE" dirty="0" err="1"/>
              <a:t>the</a:t>
            </a:r>
            <a:r>
              <a:rPr lang="de-DE" dirty="0"/>
              <a:t> end </a:t>
            </a:r>
            <a:r>
              <a:rPr lang="de-DE" dirty="0" err="1"/>
              <a:t>of</a:t>
            </a:r>
            <a:r>
              <a:rPr lang="de-DE" dirty="0"/>
              <a:t> </a:t>
            </a:r>
            <a:r>
              <a:rPr lang="de-DE" dirty="0" err="1"/>
              <a:t>the</a:t>
            </a:r>
            <a:r>
              <a:rPr lang="de-DE" dirty="0"/>
              <a:t> </a:t>
            </a:r>
            <a:r>
              <a:rPr lang="de-DE" dirty="0" err="1"/>
              <a:t>thesis</a:t>
            </a:r>
            <a:r>
              <a:rPr lang="de-DE" dirty="0"/>
              <a:t>, </a:t>
            </a:r>
            <a:r>
              <a:rPr lang="de-DE" dirty="0" err="1"/>
              <a:t>we</a:t>
            </a:r>
            <a:r>
              <a:rPr lang="de-DE" dirty="0"/>
              <a:t> </a:t>
            </a:r>
            <a:r>
              <a:rPr lang="de-DE" dirty="0" err="1"/>
              <a:t>hope</a:t>
            </a:r>
            <a:r>
              <a:rPr lang="de-DE" dirty="0"/>
              <a:t> </a:t>
            </a:r>
            <a:r>
              <a:rPr lang="de-DE" dirty="0" err="1"/>
              <a:t>to</a:t>
            </a:r>
            <a:r>
              <a:rPr lang="de-DE" dirty="0"/>
              <a:t> </a:t>
            </a:r>
            <a:r>
              <a:rPr lang="de-DE" dirty="0" err="1"/>
              <a:t>have</a:t>
            </a:r>
            <a:r>
              <a:rPr lang="de-DE" dirty="0"/>
              <a:t> a </a:t>
            </a:r>
            <a:r>
              <a:rPr lang="de-DE" dirty="0" err="1"/>
              <a:t>faster</a:t>
            </a:r>
            <a:r>
              <a:rPr lang="de-DE" dirty="0"/>
              <a:t> and </a:t>
            </a:r>
            <a:r>
              <a:rPr lang="de-DE" dirty="0" err="1"/>
              <a:t>more</a:t>
            </a:r>
            <a:r>
              <a:rPr lang="de-DE" dirty="0"/>
              <a:t> robust </a:t>
            </a:r>
            <a:r>
              <a:rPr lang="de-DE" dirty="0" err="1"/>
              <a:t>larvalign</a:t>
            </a:r>
            <a:r>
              <a:rPr lang="de-DE" dirty="0"/>
              <a:t> </a:t>
            </a:r>
            <a:r>
              <a:rPr lang="de-DE" dirty="0" err="1"/>
              <a:t>called</a:t>
            </a:r>
            <a:r>
              <a:rPr lang="de-DE" dirty="0"/>
              <a:t> </a:t>
            </a:r>
            <a:r>
              <a:rPr lang="de-DE" dirty="0" err="1"/>
              <a:t>larvalign</a:t>
            </a:r>
            <a:r>
              <a:rPr lang="de-DE" dirty="0"/>
              <a:t> 2.0</a:t>
            </a:r>
          </a:p>
        </p:txBody>
      </p:sp>
    </p:spTree>
    <p:extLst>
      <p:ext uri="{BB962C8B-B14F-4D97-AF65-F5344CB8AC3E}">
        <p14:creationId xmlns:p14="http://schemas.microsoft.com/office/powerpoint/2010/main" val="412656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1EAE-5C7E-33ED-2639-6887522CC8F7}"/>
              </a:ext>
            </a:extLst>
          </p:cNvPr>
          <p:cNvSpPr>
            <a:spLocks noGrp="1"/>
          </p:cNvSpPr>
          <p:nvPr>
            <p:ph type="title"/>
          </p:nvPr>
        </p:nvSpPr>
        <p:spPr>
          <a:xfrm>
            <a:off x="288000" y="151200"/>
            <a:ext cx="8568000" cy="407700"/>
          </a:xfrm>
        </p:spPr>
        <p:txBody>
          <a:bodyPr anchor="b">
            <a:normAutofit/>
          </a:bodyPr>
          <a:lstStyle/>
          <a:p>
            <a:r>
              <a:rPr lang="de-DE" dirty="0"/>
              <a:t>Datasets</a:t>
            </a:r>
            <a:endParaRPr lang="en-IN" dirty="0"/>
          </a:p>
        </p:txBody>
      </p:sp>
      <p:sp>
        <p:nvSpPr>
          <p:cNvPr id="5" name="Text Placeholder 4">
            <a:extLst>
              <a:ext uri="{FF2B5EF4-FFF2-40B4-BE49-F238E27FC236}">
                <a16:creationId xmlns:a16="http://schemas.microsoft.com/office/drawing/2014/main" id="{6BC5DFC4-F4F0-1A6B-6B4D-8C880B5B86B4}"/>
              </a:ext>
            </a:extLst>
          </p:cNvPr>
          <p:cNvSpPr>
            <a:spLocks noGrp="1"/>
          </p:cNvSpPr>
          <p:nvPr>
            <p:ph type="body" sz="quarter" idx="14"/>
          </p:nvPr>
        </p:nvSpPr>
        <p:spPr>
          <a:xfrm>
            <a:off x="287339" y="701566"/>
            <a:ext cx="4119561" cy="3728544"/>
          </a:xfrm>
        </p:spPr>
        <p:txBody>
          <a:bodyPr>
            <a:noAutofit/>
          </a:bodyPr>
          <a:lstStyle/>
          <a:p>
            <a:pPr>
              <a:spcAft>
                <a:spcPts val="600"/>
              </a:spcAft>
            </a:pPr>
            <a:endParaRPr lang="de-DE" sz="1600" dirty="0"/>
          </a:p>
          <a:p>
            <a:pPr>
              <a:spcAft>
                <a:spcPts val="600"/>
              </a:spcAft>
            </a:pPr>
            <a:r>
              <a:rPr lang="de-DE" sz="1600" dirty="0"/>
              <a:t>In total, 1 </a:t>
            </a:r>
            <a:r>
              <a:rPr lang="de-DE" sz="1600" dirty="0" err="1"/>
              <a:t>template</a:t>
            </a:r>
            <a:r>
              <a:rPr lang="de-DE" sz="1600" dirty="0"/>
              <a:t> </a:t>
            </a:r>
            <a:r>
              <a:rPr lang="de-DE" sz="1600" dirty="0" err="1"/>
              <a:t>scan</a:t>
            </a:r>
            <a:r>
              <a:rPr lang="de-DE" sz="1600" dirty="0"/>
              <a:t> and ~1000 larval </a:t>
            </a:r>
            <a:r>
              <a:rPr lang="de-DE" sz="1600" dirty="0" err="1"/>
              <a:t>brain</a:t>
            </a:r>
            <a:r>
              <a:rPr lang="de-DE" sz="1600" dirty="0"/>
              <a:t> </a:t>
            </a:r>
            <a:r>
              <a:rPr lang="de-DE" sz="1600" dirty="0" err="1"/>
              <a:t>scans</a:t>
            </a:r>
            <a:r>
              <a:rPr lang="de-DE" sz="1600" dirty="0"/>
              <a:t> </a:t>
            </a:r>
            <a:r>
              <a:rPr lang="de-DE" sz="1600" dirty="0" err="1"/>
              <a:t>from</a:t>
            </a:r>
            <a:endParaRPr lang="de-DE" sz="1600" dirty="0"/>
          </a:p>
          <a:p>
            <a:pPr lvl="1">
              <a:spcAft>
                <a:spcPts val="600"/>
              </a:spcAft>
            </a:pPr>
            <a:r>
              <a:rPr lang="de-DE" dirty="0"/>
              <a:t>Department </a:t>
            </a:r>
            <a:r>
              <a:rPr lang="de-DE" dirty="0" err="1"/>
              <a:t>of</a:t>
            </a:r>
            <a:r>
              <a:rPr lang="de-DE" dirty="0"/>
              <a:t> </a:t>
            </a:r>
            <a:r>
              <a:rPr lang="de-DE" dirty="0" err="1"/>
              <a:t>Genetics</a:t>
            </a:r>
            <a:r>
              <a:rPr lang="de-DE" dirty="0"/>
              <a:t>, University </a:t>
            </a:r>
            <a:r>
              <a:rPr lang="de-DE" dirty="0" err="1"/>
              <a:t>of</a:t>
            </a:r>
            <a:r>
              <a:rPr lang="de-DE" dirty="0"/>
              <a:t> Leipzig, Leipzig, Germany.</a:t>
            </a:r>
          </a:p>
          <a:p>
            <a:pPr lvl="1">
              <a:spcAft>
                <a:spcPts val="600"/>
              </a:spcAft>
            </a:pPr>
            <a:r>
              <a:rPr lang="de-DE" dirty="0" err="1"/>
              <a:t>Janelia</a:t>
            </a:r>
            <a:r>
              <a:rPr lang="de-DE" dirty="0"/>
              <a:t> Research Campus, Howard Hughes Medical Institute, </a:t>
            </a:r>
            <a:r>
              <a:rPr lang="de-DE" dirty="0" err="1"/>
              <a:t>Ashburn</a:t>
            </a:r>
            <a:r>
              <a:rPr lang="de-DE" dirty="0"/>
              <a:t>, VA, USA.</a:t>
            </a:r>
          </a:p>
          <a:p>
            <a:pPr>
              <a:spcAft>
                <a:spcPts val="600"/>
              </a:spcAft>
            </a:pPr>
            <a:endParaRPr lang="de-DE" sz="1600" dirty="0"/>
          </a:p>
          <a:p>
            <a:pPr>
              <a:spcAft>
                <a:spcPts val="600"/>
              </a:spcAft>
            </a:pPr>
            <a:r>
              <a:rPr lang="de-DE" sz="1600" dirty="0"/>
              <a:t>Evaluation </a:t>
            </a:r>
            <a:r>
              <a:rPr lang="de-DE" sz="1600" dirty="0" err="1"/>
              <a:t>performed</a:t>
            </a:r>
            <a:r>
              <a:rPr lang="de-DE" sz="1600" dirty="0"/>
              <a:t> on </a:t>
            </a:r>
            <a:r>
              <a:rPr lang="de-DE" sz="1600" dirty="0" err="1"/>
              <a:t>test</a:t>
            </a:r>
            <a:r>
              <a:rPr lang="de-DE" sz="1600" dirty="0"/>
              <a:t> </a:t>
            </a:r>
            <a:r>
              <a:rPr lang="de-DE" sz="1600" dirty="0" err="1"/>
              <a:t>data</a:t>
            </a:r>
            <a:r>
              <a:rPr lang="de-DE" sz="1600" dirty="0"/>
              <a:t> and </a:t>
            </a:r>
            <a:r>
              <a:rPr lang="de-DE" sz="1600" dirty="0" err="1"/>
              <a:t>compared</a:t>
            </a:r>
            <a:r>
              <a:rPr lang="de-DE" sz="1600" dirty="0"/>
              <a:t> with </a:t>
            </a:r>
            <a:r>
              <a:rPr lang="de-DE" sz="1600" i="1" dirty="0" err="1"/>
              <a:t>larvalign</a:t>
            </a:r>
            <a:r>
              <a:rPr lang="de-DE" sz="1600" i="1" dirty="0"/>
              <a:t>.</a:t>
            </a:r>
            <a:endParaRPr lang="en-IN" sz="1600" i="1" dirty="0"/>
          </a:p>
          <a:p>
            <a:pPr>
              <a:spcAft>
                <a:spcPts val="600"/>
              </a:spcAft>
            </a:pPr>
            <a:endParaRPr lang="de-DE" sz="1600" dirty="0"/>
          </a:p>
        </p:txBody>
      </p:sp>
      <p:sp>
        <p:nvSpPr>
          <p:cNvPr id="34" name="Footer Placeholder 3">
            <a:extLst>
              <a:ext uri="{FF2B5EF4-FFF2-40B4-BE49-F238E27FC236}">
                <a16:creationId xmlns:a16="http://schemas.microsoft.com/office/drawing/2014/main" id="{409D1E0A-84C2-9B37-B055-04542A2C51E4}"/>
              </a:ext>
            </a:extLst>
          </p:cNvPr>
          <p:cNvSpPr>
            <a:spLocks noGrp="1"/>
          </p:cNvSpPr>
          <p:nvPr>
            <p:ph type="ftr" sz="quarter" idx="12"/>
          </p:nvPr>
        </p:nvSpPr>
        <p:spPr>
          <a:xfrm>
            <a:off x="287339" y="4670823"/>
            <a:ext cx="731837" cy="297656"/>
          </a:xfrm>
        </p:spPr>
        <p:txBody>
          <a:bodyPr/>
          <a:lstStyle/>
          <a:p>
            <a:pPr>
              <a:defRPr/>
            </a:pPr>
            <a:r>
              <a:rPr lang="de-DE" dirty="0"/>
              <a:t>6</a:t>
            </a:r>
          </a:p>
        </p:txBody>
      </p:sp>
      <p:pic>
        <p:nvPicPr>
          <p:cNvPr id="31" name="Picture 30">
            <a:extLst>
              <a:ext uri="{FF2B5EF4-FFF2-40B4-BE49-F238E27FC236}">
                <a16:creationId xmlns:a16="http://schemas.microsoft.com/office/drawing/2014/main" id="{3F02511A-5ECE-32E8-A32E-5C1A7B2F600E}"/>
              </a:ext>
            </a:extLst>
          </p:cNvPr>
          <p:cNvPicPr>
            <a:picLocks noChangeAspect="1"/>
          </p:cNvPicPr>
          <p:nvPr/>
        </p:nvPicPr>
        <p:blipFill>
          <a:blip r:embed="rId3"/>
          <a:stretch>
            <a:fillRect/>
          </a:stretch>
        </p:blipFill>
        <p:spPr>
          <a:xfrm>
            <a:off x="4406900" y="1661938"/>
            <a:ext cx="4566782" cy="1819623"/>
          </a:xfrm>
          <a:prstGeom prst="rect">
            <a:avLst/>
          </a:prstGeom>
        </p:spPr>
      </p:pic>
    </p:spTree>
    <p:extLst>
      <p:ext uri="{BB962C8B-B14F-4D97-AF65-F5344CB8AC3E}">
        <p14:creationId xmlns:p14="http://schemas.microsoft.com/office/powerpoint/2010/main" val="135553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7A39-3554-833F-4F66-14CCA9C7899A}"/>
              </a:ext>
            </a:extLst>
          </p:cNvPr>
          <p:cNvSpPr>
            <a:spLocks noGrp="1"/>
          </p:cNvSpPr>
          <p:nvPr>
            <p:ph type="title"/>
          </p:nvPr>
        </p:nvSpPr>
        <p:spPr/>
        <p:txBody>
          <a:bodyPr/>
          <a:lstStyle/>
          <a:p>
            <a:r>
              <a:rPr lang="de-DE" dirty="0" err="1"/>
              <a:t>Concepts</a:t>
            </a:r>
            <a:endParaRPr lang="en-IN" dirty="0"/>
          </a:p>
        </p:txBody>
      </p:sp>
      <p:sp>
        <p:nvSpPr>
          <p:cNvPr id="4" name="Footer Placeholder 3">
            <a:extLst>
              <a:ext uri="{FF2B5EF4-FFF2-40B4-BE49-F238E27FC236}">
                <a16:creationId xmlns:a16="http://schemas.microsoft.com/office/drawing/2014/main" id="{1C4955F1-2B24-86A3-CD09-8578F1BBA9B9}"/>
              </a:ext>
            </a:extLst>
          </p:cNvPr>
          <p:cNvSpPr>
            <a:spLocks noGrp="1"/>
          </p:cNvSpPr>
          <p:nvPr>
            <p:ph type="ftr" sz="quarter" idx="12"/>
          </p:nvPr>
        </p:nvSpPr>
        <p:spPr/>
        <p:txBody>
          <a:bodyPr/>
          <a:lstStyle/>
          <a:p>
            <a:r>
              <a:rPr lang="de-DE" dirty="0"/>
              <a:t>7</a:t>
            </a:r>
          </a:p>
        </p:txBody>
      </p:sp>
      <p:sp>
        <p:nvSpPr>
          <p:cNvPr id="9" name="Text Placeholder 8">
            <a:extLst>
              <a:ext uri="{FF2B5EF4-FFF2-40B4-BE49-F238E27FC236}">
                <a16:creationId xmlns:a16="http://schemas.microsoft.com/office/drawing/2014/main" id="{D43D6EA5-D27A-33E1-48F6-EC43E622A7F5}"/>
              </a:ext>
            </a:extLst>
          </p:cNvPr>
          <p:cNvSpPr>
            <a:spLocks noGrp="1"/>
          </p:cNvSpPr>
          <p:nvPr>
            <p:ph type="body" sz="quarter" idx="14"/>
          </p:nvPr>
        </p:nvSpPr>
        <p:spPr/>
        <p:txBody>
          <a:bodyPr/>
          <a:lstStyle/>
          <a:p>
            <a:pPr marL="285750" indent="-285750">
              <a:buFont typeface="Arial" panose="020B0604020202020204" pitchFamily="34" charset="0"/>
              <a:buChar char="•"/>
            </a:pPr>
            <a:r>
              <a:rPr lang="de-DE" sz="1600" dirty="0" err="1"/>
              <a:t>Unsupervised</a:t>
            </a:r>
            <a:r>
              <a:rPr lang="de-DE" sz="1600" dirty="0"/>
              <a:t> </a:t>
            </a:r>
            <a:r>
              <a:rPr lang="de-DE" sz="1600" dirty="0" err="1"/>
              <a:t>method</a:t>
            </a:r>
            <a:r>
              <a:rPr lang="de-DE" sz="1600" dirty="0"/>
              <a:t>.</a:t>
            </a:r>
          </a:p>
          <a:p>
            <a:pPr marL="285750" indent="-285750">
              <a:buFont typeface="Arial" panose="020B0604020202020204" pitchFamily="34" charset="0"/>
              <a:buChar char="•"/>
            </a:pPr>
            <a:r>
              <a:rPr lang="de-DE" sz="1600" dirty="0"/>
              <a:t>Feed </a:t>
            </a:r>
            <a:r>
              <a:rPr lang="de-DE" sz="1600" dirty="0" err="1"/>
              <a:t>auxiliary</a:t>
            </a:r>
            <a:r>
              <a:rPr lang="de-DE" sz="1600" dirty="0"/>
              <a:t> </a:t>
            </a:r>
            <a:r>
              <a:rPr lang="de-DE" sz="1600" dirty="0" err="1"/>
              <a:t>information</a:t>
            </a:r>
            <a:r>
              <a:rPr lang="de-DE" sz="1600" dirty="0"/>
              <a:t> </a:t>
            </a:r>
            <a:r>
              <a:rPr lang="de-DE" sz="1600" dirty="0" err="1"/>
              <a:t>to</a:t>
            </a:r>
            <a:r>
              <a:rPr lang="de-DE" sz="1600" dirty="0"/>
              <a:t> </a:t>
            </a:r>
            <a:r>
              <a:rPr lang="de-DE" sz="1600" dirty="0" err="1"/>
              <a:t>the</a:t>
            </a:r>
            <a:r>
              <a:rPr lang="de-DE" sz="1600" dirty="0"/>
              <a:t> network </a:t>
            </a:r>
            <a:r>
              <a:rPr lang="de-DE" sz="1600" dirty="0" err="1"/>
              <a:t>to</a:t>
            </a:r>
            <a:r>
              <a:rPr lang="de-DE" sz="1600" dirty="0"/>
              <a:t> </a:t>
            </a:r>
            <a:r>
              <a:rPr lang="de-DE" sz="1600" dirty="0" err="1"/>
              <a:t>guide</a:t>
            </a:r>
            <a:r>
              <a:rPr lang="de-DE" sz="1600" dirty="0"/>
              <a:t> </a:t>
            </a:r>
            <a:r>
              <a:rPr lang="de-DE" sz="1600" dirty="0" err="1"/>
              <a:t>it</a:t>
            </a:r>
            <a:r>
              <a:rPr lang="de-DE" sz="1600" dirty="0"/>
              <a:t> in </a:t>
            </a:r>
            <a:r>
              <a:rPr lang="de-DE" sz="1600" dirty="0" err="1"/>
              <a:t>the</a:t>
            </a:r>
            <a:r>
              <a:rPr lang="de-DE" sz="1600" dirty="0"/>
              <a:t> </a:t>
            </a:r>
            <a:r>
              <a:rPr lang="de-DE" sz="1600" dirty="0" err="1"/>
              <a:t>right</a:t>
            </a:r>
            <a:r>
              <a:rPr lang="de-DE" sz="1600" dirty="0"/>
              <a:t> </a:t>
            </a:r>
            <a:r>
              <a:rPr lang="de-DE" sz="1600" dirty="0" err="1"/>
              <a:t>direction</a:t>
            </a:r>
            <a:r>
              <a:rPr lang="de-DE" sz="1600" dirty="0"/>
              <a:t> </a:t>
            </a:r>
            <a:r>
              <a:rPr lang="de-DE" sz="1600" dirty="0" err="1"/>
              <a:t>of</a:t>
            </a:r>
            <a:r>
              <a:rPr lang="de-DE" sz="1600" dirty="0"/>
              <a:t> </a:t>
            </a:r>
            <a:r>
              <a:rPr lang="de-DE" sz="1600" dirty="0" err="1"/>
              <a:t>learning</a:t>
            </a:r>
            <a:r>
              <a:rPr lang="de-DE" sz="1600" dirty="0"/>
              <a:t>.</a:t>
            </a:r>
          </a:p>
          <a:p>
            <a:endParaRPr lang="de-DE" sz="1600" dirty="0"/>
          </a:p>
          <a:p>
            <a:r>
              <a:rPr lang="de-DE" sz="1600" dirty="0"/>
              <a:t>Base </a:t>
            </a:r>
            <a:r>
              <a:rPr lang="de-DE" sz="1600" dirty="0" err="1"/>
              <a:t>model</a:t>
            </a:r>
            <a:r>
              <a:rPr lang="de-DE" sz="1600" dirty="0"/>
              <a:t>: </a:t>
            </a:r>
            <a:r>
              <a:rPr lang="de-DE" sz="1600" b="1" dirty="0" err="1">
                <a:solidFill>
                  <a:schemeClr val="tx2">
                    <a:lumMod val="75000"/>
                  </a:schemeClr>
                </a:solidFill>
              </a:rPr>
              <a:t>Voxelmorph</a:t>
            </a:r>
            <a:endParaRPr lang="de-DE" sz="1600" dirty="0">
              <a:solidFill>
                <a:schemeClr val="tx2">
                  <a:lumMod val="75000"/>
                </a:schemeClr>
              </a:solidFill>
            </a:endParaRPr>
          </a:p>
          <a:p>
            <a:pPr lvl="1"/>
            <a:r>
              <a:rPr lang="de-DE" sz="1400" dirty="0">
                <a:solidFill>
                  <a:schemeClr val="tx2">
                    <a:lumMod val="75000"/>
                  </a:schemeClr>
                </a:solidFill>
              </a:rPr>
              <a:t>A </a:t>
            </a:r>
            <a:r>
              <a:rPr lang="de-DE" sz="1400" dirty="0" err="1">
                <a:solidFill>
                  <a:schemeClr val="tx2">
                    <a:lumMod val="75000"/>
                  </a:schemeClr>
                </a:solidFill>
              </a:rPr>
              <a:t>learning</a:t>
            </a:r>
            <a:r>
              <a:rPr lang="de-DE" sz="1400" dirty="0">
                <a:solidFill>
                  <a:schemeClr val="tx2">
                    <a:lumMod val="75000"/>
                  </a:schemeClr>
                </a:solidFill>
              </a:rPr>
              <a:t> </a:t>
            </a:r>
            <a:r>
              <a:rPr lang="de-DE" sz="1400" dirty="0" err="1">
                <a:solidFill>
                  <a:schemeClr val="tx2">
                    <a:lumMod val="75000"/>
                  </a:schemeClr>
                </a:solidFill>
              </a:rPr>
              <a:t>framework</a:t>
            </a:r>
            <a:r>
              <a:rPr lang="de-DE" sz="1400" dirty="0">
                <a:solidFill>
                  <a:schemeClr val="tx2">
                    <a:lumMod val="75000"/>
                  </a:schemeClr>
                </a:solidFill>
              </a:rPr>
              <a:t> </a:t>
            </a:r>
            <a:r>
              <a:rPr lang="de-DE" sz="1400" dirty="0" err="1">
                <a:solidFill>
                  <a:schemeClr val="tx2">
                    <a:lumMod val="75000"/>
                  </a:schemeClr>
                </a:solidFill>
              </a:rPr>
              <a:t>for</a:t>
            </a:r>
            <a:r>
              <a:rPr lang="de-DE" sz="1400" dirty="0">
                <a:solidFill>
                  <a:schemeClr val="tx2">
                    <a:lumMod val="75000"/>
                  </a:schemeClr>
                </a:solidFill>
              </a:rPr>
              <a:t> </a:t>
            </a:r>
            <a:r>
              <a:rPr lang="de-DE" sz="1400" dirty="0" err="1">
                <a:solidFill>
                  <a:schemeClr val="tx2">
                    <a:lumMod val="75000"/>
                  </a:schemeClr>
                </a:solidFill>
              </a:rPr>
              <a:t>deformable</a:t>
            </a:r>
            <a:r>
              <a:rPr lang="de-DE" sz="1400" dirty="0">
                <a:solidFill>
                  <a:schemeClr val="tx2">
                    <a:lumMod val="75000"/>
                  </a:schemeClr>
                </a:solidFill>
              </a:rPr>
              <a:t> </a:t>
            </a:r>
            <a:r>
              <a:rPr lang="de-DE" sz="1400" dirty="0" err="1">
                <a:solidFill>
                  <a:schemeClr val="tx2">
                    <a:lumMod val="75000"/>
                  </a:schemeClr>
                </a:solidFill>
              </a:rPr>
              <a:t>medical</a:t>
            </a:r>
            <a:r>
              <a:rPr lang="de-DE" sz="1400" dirty="0">
                <a:solidFill>
                  <a:schemeClr val="tx2">
                    <a:lumMod val="75000"/>
                  </a:schemeClr>
                </a:solidFill>
              </a:rPr>
              <a:t> </a:t>
            </a:r>
            <a:r>
              <a:rPr lang="de-DE" sz="1400" dirty="0" err="1">
                <a:solidFill>
                  <a:schemeClr val="tx2">
                    <a:lumMod val="75000"/>
                  </a:schemeClr>
                </a:solidFill>
              </a:rPr>
              <a:t>image</a:t>
            </a:r>
            <a:r>
              <a:rPr lang="de-DE" sz="1400" dirty="0">
                <a:solidFill>
                  <a:schemeClr val="tx2">
                    <a:lumMod val="75000"/>
                  </a:schemeClr>
                </a:solidFill>
              </a:rPr>
              <a:t> </a:t>
            </a:r>
            <a:r>
              <a:rPr lang="de-DE" sz="1400" dirty="0" err="1">
                <a:solidFill>
                  <a:schemeClr val="tx2">
                    <a:lumMod val="75000"/>
                  </a:schemeClr>
                </a:solidFill>
              </a:rPr>
              <a:t>registration</a:t>
            </a:r>
            <a:r>
              <a:rPr lang="de-DE" sz="1400" dirty="0">
                <a:solidFill>
                  <a:schemeClr val="tx2">
                    <a:lumMod val="75000"/>
                  </a:schemeClr>
                </a:solidFill>
              </a:rPr>
              <a:t>.</a:t>
            </a:r>
          </a:p>
          <a:p>
            <a:pPr lvl="3"/>
            <a:r>
              <a:rPr lang="de-DE" sz="1400" dirty="0" err="1"/>
              <a:t>It</a:t>
            </a:r>
            <a:r>
              <a:rPr lang="de-DE" sz="1400" dirty="0"/>
              <a:t> </a:t>
            </a:r>
            <a:r>
              <a:rPr lang="de-DE" sz="1400" dirty="0" err="1"/>
              <a:t>is</a:t>
            </a:r>
            <a:r>
              <a:rPr lang="de-DE" sz="1400" dirty="0"/>
              <a:t> </a:t>
            </a:r>
            <a:r>
              <a:rPr lang="de-DE" sz="1400" dirty="0" err="1"/>
              <a:t>proven</a:t>
            </a:r>
            <a:r>
              <a:rPr lang="de-DE" sz="1400" dirty="0"/>
              <a:t> </a:t>
            </a:r>
            <a:r>
              <a:rPr lang="de-DE" sz="1400" dirty="0" err="1"/>
              <a:t>to</a:t>
            </a:r>
            <a:r>
              <a:rPr lang="de-DE" sz="1400" dirty="0"/>
              <a:t> </a:t>
            </a:r>
            <a:r>
              <a:rPr lang="de-DE" sz="1400" dirty="0" err="1"/>
              <a:t>work</a:t>
            </a:r>
            <a:r>
              <a:rPr lang="de-DE" sz="1400" dirty="0"/>
              <a:t>: </a:t>
            </a:r>
            <a:r>
              <a:rPr lang="de-DE" sz="1400" dirty="0" err="1"/>
              <a:t>Comparable</a:t>
            </a:r>
            <a:r>
              <a:rPr lang="de-DE" sz="1400" dirty="0"/>
              <a:t> </a:t>
            </a:r>
            <a:r>
              <a:rPr lang="de-DE" sz="1400" dirty="0" err="1"/>
              <a:t>performance</a:t>
            </a:r>
            <a:r>
              <a:rPr lang="de-DE" sz="1400" dirty="0"/>
              <a:t> </a:t>
            </a:r>
            <a:r>
              <a:rPr lang="de-DE" sz="1400" dirty="0" err="1"/>
              <a:t>to</a:t>
            </a:r>
            <a:r>
              <a:rPr lang="de-DE" sz="1400" dirty="0"/>
              <a:t> </a:t>
            </a:r>
            <a:r>
              <a:rPr lang="de-DE" sz="1400" dirty="0" err="1"/>
              <a:t>state</a:t>
            </a:r>
            <a:r>
              <a:rPr lang="de-DE" sz="1400" dirty="0"/>
              <a:t>-</a:t>
            </a:r>
            <a:r>
              <a:rPr lang="de-DE" sz="1400" dirty="0" err="1"/>
              <a:t>of</a:t>
            </a:r>
            <a:r>
              <a:rPr lang="de-DE" sz="1400" dirty="0"/>
              <a:t>-</a:t>
            </a:r>
            <a:r>
              <a:rPr lang="de-DE" sz="1400" dirty="0" err="1"/>
              <a:t>the</a:t>
            </a:r>
            <a:r>
              <a:rPr lang="de-DE" sz="1400" dirty="0"/>
              <a:t>-art </a:t>
            </a:r>
            <a:r>
              <a:rPr lang="de-DE" sz="1400" dirty="0" err="1"/>
              <a:t>medical</a:t>
            </a:r>
            <a:r>
              <a:rPr lang="de-DE" sz="1400" dirty="0"/>
              <a:t> </a:t>
            </a:r>
            <a:r>
              <a:rPr lang="de-DE" sz="1400" dirty="0" err="1"/>
              <a:t>image</a:t>
            </a:r>
            <a:r>
              <a:rPr lang="de-DE" sz="1400" dirty="0"/>
              <a:t> </a:t>
            </a:r>
            <a:r>
              <a:rPr lang="de-DE" sz="1400" dirty="0" err="1"/>
              <a:t>registration</a:t>
            </a:r>
            <a:r>
              <a:rPr lang="de-DE" sz="1400" dirty="0"/>
              <a:t>.</a:t>
            </a:r>
          </a:p>
          <a:p>
            <a:pPr lvl="3"/>
            <a:r>
              <a:rPr lang="de-DE" sz="1400" dirty="0"/>
              <a:t>Can </a:t>
            </a:r>
            <a:r>
              <a:rPr lang="de-DE" sz="1400" dirty="0" err="1"/>
              <a:t>be</a:t>
            </a:r>
            <a:r>
              <a:rPr lang="de-DE" sz="1400" dirty="0"/>
              <a:t> </a:t>
            </a:r>
            <a:r>
              <a:rPr lang="de-DE" sz="1400" dirty="0" err="1"/>
              <a:t>combined</a:t>
            </a:r>
            <a:r>
              <a:rPr lang="de-DE" sz="1400" dirty="0"/>
              <a:t> with </a:t>
            </a:r>
            <a:r>
              <a:rPr lang="de-DE" sz="1400" dirty="0" err="1"/>
              <a:t>auxiliary</a:t>
            </a:r>
            <a:r>
              <a:rPr lang="de-DE" sz="1400" dirty="0"/>
              <a:t> </a:t>
            </a:r>
            <a:r>
              <a:rPr lang="de-DE" sz="1400" dirty="0" err="1"/>
              <a:t>information</a:t>
            </a:r>
            <a:r>
              <a:rPr lang="de-DE" sz="1400" dirty="0"/>
              <a:t> </a:t>
            </a:r>
            <a:r>
              <a:rPr lang="de-DE" sz="1400" dirty="0" err="1"/>
              <a:t>to</a:t>
            </a:r>
            <a:r>
              <a:rPr lang="de-DE" sz="1400" dirty="0"/>
              <a:t> </a:t>
            </a:r>
            <a:r>
              <a:rPr lang="de-DE" sz="1400" dirty="0" err="1"/>
              <a:t>improve</a:t>
            </a:r>
            <a:r>
              <a:rPr lang="de-DE" sz="1400" dirty="0"/>
              <a:t> </a:t>
            </a:r>
            <a:r>
              <a:rPr lang="de-DE" sz="1400" dirty="0" err="1"/>
              <a:t>the</a:t>
            </a:r>
            <a:r>
              <a:rPr lang="de-DE" sz="1400" dirty="0"/>
              <a:t> </a:t>
            </a:r>
            <a:r>
              <a:rPr lang="de-DE" sz="1400" dirty="0" err="1"/>
              <a:t>accuracy</a:t>
            </a:r>
            <a:r>
              <a:rPr lang="de-DE" sz="1400" dirty="0"/>
              <a:t> (e.g., </a:t>
            </a:r>
            <a:r>
              <a:rPr lang="de-DE" sz="1400" dirty="0" err="1"/>
              <a:t>segmentation</a:t>
            </a:r>
            <a:r>
              <a:rPr lang="de-DE" sz="1400" dirty="0"/>
              <a:t> </a:t>
            </a:r>
            <a:r>
              <a:rPr lang="de-DE" sz="1400" dirty="0" err="1"/>
              <a:t>map</a:t>
            </a:r>
            <a:r>
              <a:rPr lang="de-DE" sz="1400" dirty="0"/>
              <a:t>). </a:t>
            </a:r>
            <a:endParaRPr lang="en-IN" sz="1400" dirty="0"/>
          </a:p>
        </p:txBody>
      </p:sp>
      <p:sp>
        <p:nvSpPr>
          <p:cNvPr id="18" name="Picture Placeholder 17">
            <a:extLst>
              <a:ext uri="{FF2B5EF4-FFF2-40B4-BE49-F238E27FC236}">
                <a16:creationId xmlns:a16="http://schemas.microsoft.com/office/drawing/2014/main" id="{4495ADC0-6C9D-0019-5113-C34EA930B232}"/>
              </a:ext>
            </a:extLst>
          </p:cNvPr>
          <p:cNvSpPr>
            <a:spLocks noGrp="1"/>
          </p:cNvSpPr>
          <p:nvPr>
            <p:ph type="pic" sz="quarter" idx="15"/>
          </p:nvPr>
        </p:nvSpPr>
        <p:spPr/>
      </p:sp>
      <p:sp>
        <p:nvSpPr>
          <p:cNvPr id="17" name="Text Placeholder 16">
            <a:extLst>
              <a:ext uri="{FF2B5EF4-FFF2-40B4-BE49-F238E27FC236}">
                <a16:creationId xmlns:a16="http://schemas.microsoft.com/office/drawing/2014/main" id="{45E5C846-341B-D4C7-935C-050EFF5C73F3}"/>
              </a:ext>
            </a:extLst>
          </p:cNvPr>
          <p:cNvSpPr>
            <a:spLocks noGrp="1"/>
          </p:cNvSpPr>
          <p:nvPr>
            <p:ph type="body" sz="quarter" idx="13"/>
          </p:nvPr>
        </p:nvSpPr>
        <p:spPr/>
        <p:txBody>
          <a:bodyPr/>
          <a:lstStyle/>
          <a:p>
            <a:r>
              <a:rPr lang="en-IN" sz="900" dirty="0" err="1"/>
              <a:t>Voxelmorph</a:t>
            </a:r>
            <a:r>
              <a:rPr lang="en-IN" sz="900" dirty="0"/>
              <a:t>: Balakrishnan et al., IEEE Transactions on Medical Imaging, 2019.</a:t>
            </a:r>
            <a:endParaRPr lang="en-IN" sz="800" dirty="0"/>
          </a:p>
          <a:p>
            <a:endParaRPr lang="en-IN" dirty="0"/>
          </a:p>
        </p:txBody>
      </p:sp>
      <p:pic>
        <p:nvPicPr>
          <p:cNvPr id="19" name="Picture 18">
            <a:extLst>
              <a:ext uri="{FF2B5EF4-FFF2-40B4-BE49-F238E27FC236}">
                <a16:creationId xmlns:a16="http://schemas.microsoft.com/office/drawing/2014/main" id="{63A0B6C3-BDEE-00F7-269A-8CA99075E020}"/>
              </a:ext>
            </a:extLst>
          </p:cNvPr>
          <p:cNvPicPr>
            <a:picLocks noChangeAspect="1"/>
          </p:cNvPicPr>
          <p:nvPr/>
        </p:nvPicPr>
        <p:blipFill>
          <a:blip r:embed="rId3"/>
          <a:stretch>
            <a:fillRect/>
          </a:stretch>
        </p:blipFill>
        <p:spPr>
          <a:xfrm>
            <a:off x="4467092" y="798287"/>
            <a:ext cx="4379913" cy="3164460"/>
          </a:xfrm>
          <a:prstGeom prst="rect">
            <a:avLst/>
          </a:prstGeom>
        </p:spPr>
      </p:pic>
    </p:spTree>
    <p:extLst>
      <p:ext uri="{BB962C8B-B14F-4D97-AF65-F5344CB8AC3E}">
        <p14:creationId xmlns:p14="http://schemas.microsoft.com/office/powerpoint/2010/main" val="22769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378-C50F-CA35-02B2-6286A9722EBB}"/>
              </a:ext>
            </a:extLst>
          </p:cNvPr>
          <p:cNvSpPr>
            <a:spLocks noGrp="1"/>
          </p:cNvSpPr>
          <p:nvPr>
            <p:ph type="title"/>
          </p:nvPr>
        </p:nvSpPr>
        <p:spPr/>
        <p:txBody>
          <a:bodyPr/>
          <a:lstStyle/>
          <a:p>
            <a:r>
              <a:rPr lang="de-DE" dirty="0" err="1"/>
              <a:t>Voxelmorph</a:t>
            </a:r>
            <a:r>
              <a:rPr lang="de-DE" dirty="0"/>
              <a:t>: Loss </a:t>
            </a:r>
            <a:r>
              <a:rPr lang="en-US" noProof="1"/>
              <a:t>Functions</a:t>
            </a:r>
          </a:p>
        </p:txBody>
      </p:sp>
      <p:sp>
        <p:nvSpPr>
          <p:cNvPr id="3" name="Footer Placeholder 2">
            <a:extLst>
              <a:ext uri="{FF2B5EF4-FFF2-40B4-BE49-F238E27FC236}">
                <a16:creationId xmlns:a16="http://schemas.microsoft.com/office/drawing/2014/main" id="{1F5ECFC9-18E1-7C0B-5205-4092A6D95C91}"/>
              </a:ext>
            </a:extLst>
          </p:cNvPr>
          <p:cNvSpPr>
            <a:spLocks noGrp="1"/>
          </p:cNvSpPr>
          <p:nvPr>
            <p:ph type="ftr" sz="quarter" idx="12"/>
          </p:nvPr>
        </p:nvSpPr>
        <p:spPr/>
        <p:txBody>
          <a:bodyPr/>
          <a:lstStyle/>
          <a:p>
            <a:r>
              <a:rPr lang="de-DE" dirty="0"/>
              <a:t>8</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BC5826C-FC53-AF31-7553-092E5D934CB3}"/>
                  </a:ext>
                </a:extLst>
              </p:cNvPr>
              <p:cNvSpPr>
                <a:spLocks noGrp="1"/>
              </p:cNvSpPr>
              <p:nvPr>
                <p:ph type="body" sz="quarter" idx="14"/>
              </p:nvPr>
            </p:nvSpPr>
            <p:spPr/>
            <p:txBody>
              <a:bodyPr/>
              <a:lstStyle/>
              <a:p>
                <a:r>
                  <a:rPr lang="en-IN" dirty="0"/>
                  <a:t>Two losses:</a:t>
                </a:r>
              </a:p>
              <a:p>
                <a:pPr lvl="1"/>
                <a:r>
                  <a:rPr lang="en-IN" dirty="0"/>
                  <a:t>Unsupervised loss.</a:t>
                </a:r>
              </a:p>
              <a:p>
                <a:pPr lvl="1"/>
                <a:r>
                  <a:rPr lang="en-IN" dirty="0"/>
                  <a:t>Supervised loss.</a:t>
                </a:r>
              </a:p>
              <a:p>
                <a:pPr lvl="1"/>
                <a:endParaRPr lang="en-IN" dirty="0"/>
              </a:p>
              <a:p>
                <a:r>
                  <a:rPr lang="en-IN" dirty="0"/>
                  <a:t>Unsupervised loss:</a:t>
                </a:r>
              </a:p>
              <a:p>
                <a:endParaRPr lang="en-IN" dirty="0"/>
              </a:p>
              <a:p>
                <a:endParaRPr lang="en-IN" dirty="0"/>
              </a:p>
              <a:p>
                <a:pPr lvl="1"/>
                <a:r>
                  <a:rPr lang="en-IN" dirty="0"/>
                  <a:t>Experiment is done with </a:t>
                </a:r>
                <a:r>
                  <a:rPr lang="en-IN" b="1" dirty="0"/>
                  <a:t>MSE</a:t>
                </a:r>
                <a:r>
                  <a:rPr lang="en-IN" dirty="0"/>
                  <a:t>, CC, MI as the similarity loss functions.</a:t>
                </a:r>
              </a:p>
              <a:p>
                <a:pPr lvl="1"/>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ℒ</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𝑠𝑚𝑜𝑜𝑡h</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𝜙</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dirty="0"/>
                  <a:t> penalizes local spatial variation in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𝜙</m:t>
                    </m:r>
                  </m:oMath>
                </a14:m>
                <a:r>
                  <a:rPr lang="en-IN" dirty="0"/>
                  <a:t>.</a:t>
                </a:r>
              </a:p>
              <a:p>
                <a:pPr lvl="1"/>
                <a:endParaRPr lang="en-IN" dirty="0"/>
              </a:p>
              <a:p>
                <a:pPr lvl="1"/>
                <a:endParaRPr lang="en-IN" dirty="0"/>
              </a:p>
              <a:p>
                <a:pPr lvl="1"/>
                <a:endParaRPr lang="en-IN" dirty="0"/>
              </a:p>
              <a:p>
                <a:endParaRPr lang="en-IN" dirty="0"/>
              </a:p>
            </p:txBody>
          </p:sp>
        </mc:Choice>
        <mc:Fallback>
          <p:sp>
            <p:nvSpPr>
              <p:cNvPr id="4" name="Text Placeholder 3">
                <a:extLst>
                  <a:ext uri="{FF2B5EF4-FFF2-40B4-BE49-F238E27FC236}">
                    <a16:creationId xmlns:a16="http://schemas.microsoft.com/office/drawing/2014/main" id="{BBC5826C-FC53-AF31-7553-092E5D934CB3}"/>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3107" t="-2600" r="-4142"/>
                </a:stretch>
              </a:blipFill>
            </p:spPr>
            <p:txBody>
              <a:bodyPr/>
              <a:lstStyle/>
              <a:p>
                <a:r>
                  <a:rPr lang="en-US">
                    <a:noFill/>
                  </a:rPr>
                  <a:t> </a:t>
                </a:r>
              </a:p>
            </p:txBody>
          </p:sp>
        </mc:Fallback>
      </mc:AlternateContent>
      <p:sp>
        <p:nvSpPr>
          <p:cNvPr id="17" name="Picture Placeholder 16">
            <a:extLst>
              <a:ext uri="{FF2B5EF4-FFF2-40B4-BE49-F238E27FC236}">
                <a16:creationId xmlns:a16="http://schemas.microsoft.com/office/drawing/2014/main" id="{9D916A9A-14D9-AABE-63F4-252EAE11C421}"/>
              </a:ext>
            </a:extLst>
          </p:cNvPr>
          <p:cNvSpPr>
            <a:spLocks noGrp="1"/>
          </p:cNvSpPr>
          <p:nvPr>
            <p:ph type="pic" sz="quarter" idx="15"/>
          </p:nvPr>
        </p:nvSpPr>
        <p:spPr/>
      </p:sp>
      <p:sp>
        <p:nvSpPr>
          <p:cNvPr id="16" name="Text Placeholder 15">
            <a:extLst>
              <a:ext uri="{FF2B5EF4-FFF2-40B4-BE49-F238E27FC236}">
                <a16:creationId xmlns:a16="http://schemas.microsoft.com/office/drawing/2014/main" id="{8450291E-CDF5-8D2B-6B45-499F5122BD07}"/>
              </a:ext>
            </a:extLst>
          </p:cNvPr>
          <p:cNvSpPr>
            <a:spLocks noGrp="1"/>
          </p:cNvSpPr>
          <p:nvPr>
            <p:ph type="body" sz="quarter" idx="13"/>
          </p:nvPr>
        </p:nvSpPr>
        <p:spPr/>
        <p:txBody>
          <a:bodyPr/>
          <a:lstStyle/>
          <a:p>
            <a:r>
              <a:rPr lang="en-IN" sz="900" dirty="0" err="1"/>
              <a:t>Voxelmorph</a:t>
            </a:r>
            <a:r>
              <a:rPr lang="en-IN" sz="900" dirty="0"/>
              <a:t>: Balakrishnan et al., IEEE Transactions on Medical Imaging, 2019.</a:t>
            </a:r>
            <a:endParaRPr lang="en-IN" sz="800" dirty="0"/>
          </a:p>
          <a:p>
            <a:endParaRPr lang="en-IN" dirty="0"/>
          </a:p>
          <a:p>
            <a:endParaRPr lang="en-US" dirty="0"/>
          </a:p>
        </p:txBody>
      </p:sp>
      <p:pic>
        <p:nvPicPr>
          <p:cNvPr id="12" name="Picture 11">
            <a:extLst>
              <a:ext uri="{FF2B5EF4-FFF2-40B4-BE49-F238E27FC236}">
                <a16:creationId xmlns:a16="http://schemas.microsoft.com/office/drawing/2014/main" id="{FD53AC76-5DD6-FAB5-7DFE-9D7C23F44C1E}"/>
              </a:ext>
            </a:extLst>
          </p:cNvPr>
          <p:cNvPicPr>
            <a:picLocks noChangeAspect="1"/>
          </p:cNvPicPr>
          <p:nvPr/>
        </p:nvPicPr>
        <p:blipFill>
          <a:blip r:embed="rId4"/>
          <a:stretch>
            <a:fillRect/>
          </a:stretch>
        </p:blipFill>
        <p:spPr>
          <a:xfrm>
            <a:off x="653257" y="2137991"/>
            <a:ext cx="3563499" cy="433759"/>
          </a:xfrm>
          <a:prstGeom prst="rect">
            <a:avLst/>
          </a:prstGeom>
        </p:spPr>
      </p:pic>
      <p:pic>
        <p:nvPicPr>
          <p:cNvPr id="18" name="Picture 17">
            <a:extLst>
              <a:ext uri="{FF2B5EF4-FFF2-40B4-BE49-F238E27FC236}">
                <a16:creationId xmlns:a16="http://schemas.microsoft.com/office/drawing/2014/main" id="{3D00BD3F-FCD5-5687-7ADC-DCEE7864BA4D}"/>
              </a:ext>
            </a:extLst>
          </p:cNvPr>
          <p:cNvPicPr>
            <a:picLocks noChangeAspect="1"/>
          </p:cNvPicPr>
          <p:nvPr/>
        </p:nvPicPr>
        <p:blipFill>
          <a:blip r:embed="rId5"/>
          <a:stretch>
            <a:fillRect/>
          </a:stretch>
        </p:blipFill>
        <p:spPr>
          <a:xfrm>
            <a:off x="1019176" y="3760527"/>
            <a:ext cx="2089238" cy="633673"/>
          </a:xfrm>
          <a:prstGeom prst="rect">
            <a:avLst/>
          </a:prstGeom>
        </p:spPr>
      </p:pic>
      <p:pic>
        <p:nvPicPr>
          <p:cNvPr id="23" name="Picture 22">
            <a:extLst>
              <a:ext uri="{FF2B5EF4-FFF2-40B4-BE49-F238E27FC236}">
                <a16:creationId xmlns:a16="http://schemas.microsoft.com/office/drawing/2014/main" id="{AFC0F43D-58C0-D9CD-364B-C442219158F2}"/>
              </a:ext>
            </a:extLst>
          </p:cNvPr>
          <p:cNvPicPr>
            <a:picLocks noChangeAspect="1"/>
          </p:cNvPicPr>
          <p:nvPr/>
        </p:nvPicPr>
        <p:blipFill>
          <a:blip r:embed="rId6"/>
          <a:stretch>
            <a:fillRect/>
          </a:stretch>
        </p:blipFill>
        <p:spPr>
          <a:xfrm>
            <a:off x="4467092" y="798287"/>
            <a:ext cx="4379913" cy="3164460"/>
          </a:xfrm>
          <a:prstGeom prst="rect">
            <a:avLst/>
          </a:prstGeom>
        </p:spPr>
      </p:pic>
    </p:spTree>
    <p:extLst>
      <p:ext uri="{BB962C8B-B14F-4D97-AF65-F5344CB8AC3E}">
        <p14:creationId xmlns:p14="http://schemas.microsoft.com/office/powerpoint/2010/main" val="2529968762"/>
      </p:ext>
    </p:extLst>
  </p:cSld>
  <p:clrMapOvr>
    <a:masterClrMapping/>
  </p:clrMapOvr>
</p:sld>
</file>

<file path=ppt/theme/theme1.xml><?xml version="1.0" encoding="utf-8"?>
<a:theme xmlns:a="http://schemas.openxmlformats.org/drawingml/2006/main" name="LfB-Vorlage 2014-12-17">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fB-Präsentation Format 16-9 (RWTH 2015-10).potx" id="{A12725A7-D4D6-4E29-8F86-1513F829AE75}" vid="{1C2135AA-280E-4507-8A71-2A097A257A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
  <TotalTime>3825</TotalTime>
  <Words>3345</Words>
  <Application>Microsoft Office PowerPoint</Application>
  <PresentationFormat>On-screen Show (16:9)</PresentationFormat>
  <Paragraphs>289</Paragraphs>
  <Slides>23</Slides>
  <Notes>21</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Roboto</vt:lpstr>
      <vt:lpstr>Symbol</vt:lpstr>
      <vt:lpstr>Wingdings</vt:lpstr>
      <vt:lpstr>LfB-Vorlage 2014-12-17</vt:lpstr>
      <vt:lpstr>Robust Registration to a template brain for the Drosophila larva</vt:lpstr>
      <vt:lpstr>Contents</vt:lpstr>
      <vt:lpstr>Model organism – Drosophila larva</vt:lpstr>
      <vt:lpstr>Motivation</vt:lpstr>
      <vt:lpstr>Motivation</vt:lpstr>
      <vt:lpstr>Motivation</vt:lpstr>
      <vt:lpstr>Datasets</vt:lpstr>
      <vt:lpstr>Concepts</vt:lpstr>
      <vt:lpstr>Voxelmorph: Loss Functions</vt:lpstr>
      <vt:lpstr>Concepts: Auxiliary Information</vt:lpstr>
      <vt:lpstr>Voxelmorph: Loss Functions</vt:lpstr>
      <vt:lpstr>Experimental Setup</vt:lpstr>
      <vt:lpstr>Assessment</vt:lpstr>
      <vt:lpstr>Results | Voxelmorph registration without auxiliary information</vt:lpstr>
      <vt:lpstr>Results | Voxelmorph registration with auxiliary information</vt:lpstr>
      <vt:lpstr>Results</vt:lpstr>
      <vt:lpstr>Work to do</vt:lpstr>
      <vt:lpstr>Work to do - Appendix</vt:lpstr>
      <vt:lpstr>PowerPoint Presentation</vt:lpstr>
      <vt:lpstr>Model Architecture: Voxelmorph | Appendix</vt:lpstr>
      <vt:lpstr>Model Architecture: Voxelmorph | Appendix</vt:lpstr>
      <vt:lpstr>Model Architecture: Voxelmorph | Appendix</vt:lpstr>
      <vt:lpstr>Results |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Registration to a template brain for the Drosophila larva.</dc:title>
  <dc:creator>Harsha Yogeshappa</dc:creator>
  <cp:lastModifiedBy>Harsha Yogeshappa</cp:lastModifiedBy>
  <cp:revision>623</cp:revision>
  <cp:lastPrinted>2022-10-10T11:24:16Z</cp:lastPrinted>
  <dcterms:created xsi:type="dcterms:W3CDTF">2022-07-13T09:52:05Z</dcterms:created>
  <dcterms:modified xsi:type="dcterms:W3CDTF">2022-10-14T12:26:46Z</dcterms:modified>
</cp:coreProperties>
</file>