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414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15" r:id="rId25"/>
    <p:sldId id="416" r:id="rId26"/>
    <p:sldId id="417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18" r:id="rId49"/>
    <p:sldId id="419" r:id="rId50"/>
    <p:sldId id="420" r:id="rId51"/>
    <p:sldId id="421" r:id="rId52"/>
    <p:sldId id="422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257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01" r:id="rId80"/>
    <p:sldId id="502" r:id="rId81"/>
    <p:sldId id="503" r:id="rId82"/>
    <p:sldId id="504" r:id="rId83"/>
    <p:sldId id="505" r:id="rId84"/>
    <p:sldId id="506" r:id="rId85"/>
    <p:sldId id="507" r:id="rId86"/>
    <p:sldId id="508" r:id="rId87"/>
    <p:sldId id="509" r:id="rId88"/>
    <p:sldId id="510" r:id="rId89"/>
    <p:sldId id="511" r:id="rId90"/>
    <p:sldId id="512" r:id="rId91"/>
    <p:sldId id="513" r:id="rId92"/>
    <p:sldId id="514" r:id="rId93"/>
    <p:sldId id="515" r:id="rId94"/>
    <p:sldId id="516" r:id="rId95"/>
    <p:sldId id="517" r:id="rId96"/>
    <p:sldId id="518" r:id="rId97"/>
    <p:sldId id="519" r:id="rId98"/>
    <p:sldId id="520" r:id="rId99"/>
    <p:sldId id="521" r:id="rId100"/>
    <p:sldId id="522" r:id="rId101"/>
    <p:sldId id="523" r:id="rId102"/>
    <p:sldId id="524" r:id="rId103"/>
    <p:sldId id="525" r:id="rId104"/>
    <p:sldId id="526" r:id="rId105"/>
    <p:sldId id="527" r:id="rId106"/>
    <p:sldId id="528" r:id="rId107"/>
    <p:sldId id="529" r:id="rId108"/>
    <p:sldId id="530" r:id="rId109"/>
    <p:sldId id="531" r:id="rId110"/>
    <p:sldId id="532" r:id="rId111"/>
    <p:sldId id="533" r:id="rId112"/>
    <p:sldId id="534" r:id="rId113"/>
    <p:sldId id="535" r:id="rId114"/>
    <p:sldId id="536" r:id="rId115"/>
    <p:sldId id="537" r:id="rId116"/>
    <p:sldId id="538" r:id="rId117"/>
    <p:sldId id="539" r:id="rId118"/>
    <p:sldId id="540" r:id="rId119"/>
    <p:sldId id="541" r:id="rId120"/>
    <p:sldId id="542" r:id="rId121"/>
    <p:sldId id="543" r:id="rId122"/>
    <p:sldId id="544" r:id="rId123"/>
    <p:sldId id="545" r:id="rId124"/>
    <p:sldId id="546" r:id="rId125"/>
    <p:sldId id="547" r:id="rId126"/>
    <p:sldId id="548" r:id="rId127"/>
    <p:sldId id="549" r:id="rId128"/>
    <p:sldId id="550" r:id="rId129"/>
    <p:sldId id="551" r:id="rId130"/>
    <p:sldId id="552" r:id="rId131"/>
    <p:sldId id="553" r:id="rId132"/>
    <p:sldId id="554" r:id="rId133"/>
    <p:sldId id="555" r:id="rId134"/>
    <p:sldId id="556" r:id="rId135"/>
    <p:sldId id="557" r:id="rId136"/>
    <p:sldId id="558" r:id="rId137"/>
    <p:sldId id="559" r:id="rId138"/>
    <p:sldId id="560" r:id="rId139"/>
    <p:sldId id="561" r:id="rId140"/>
    <p:sldId id="562" r:id="rId141"/>
    <p:sldId id="563" r:id="rId142"/>
    <p:sldId id="564" r:id="rId143"/>
    <p:sldId id="565" r:id="rId144"/>
    <p:sldId id="566" r:id="rId145"/>
    <p:sldId id="567" r:id="rId146"/>
    <p:sldId id="568" r:id="rId147"/>
    <p:sldId id="569" r:id="rId148"/>
    <p:sldId id="570" r:id="rId149"/>
    <p:sldId id="571" r:id="rId150"/>
    <p:sldId id="572" r:id="rId151"/>
    <p:sldId id="573" r:id="rId152"/>
    <p:sldId id="574" r:id="rId153"/>
    <p:sldId id="575" r:id="rId154"/>
    <p:sldId id="576" r:id="rId155"/>
    <p:sldId id="577" r:id="rId156"/>
    <p:sldId id="578" r:id="rId157"/>
    <p:sldId id="579" r:id="rId158"/>
    <p:sldId id="580" r:id="rId159"/>
    <p:sldId id="581" r:id="rId160"/>
    <p:sldId id="582" r:id="rId161"/>
    <p:sldId id="583" r:id="rId162"/>
    <p:sldId id="584" r:id="rId163"/>
    <p:sldId id="585" r:id="rId164"/>
    <p:sldId id="586" r:id="rId165"/>
    <p:sldId id="587" r:id="rId166"/>
    <p:sldId id="588" r:id="rId167"/>
    <p:sldId id="589" r:id="rId168"/>
    <p:sldId id="590" r:id="rId169"/>
    <p:sldId id="591" r:id="rId170"/>
    <p:sldId id="592" r:id="rId171"/>
    <p:sldId id="593" r:id="rId172"/>
    <p:sldId id="594" r:id="rId173"/>
    <p:sldId id="595" r:id="rId174"/>
    <p:sldId id="596" r:id="rId175"/>
    <p:sldId id="597" r:id="rId176"/>
    <p:sldId id="598" r:id="rId177"/>
    <p:sldId id="599" r:id="rId178"/>
    <p:sldId id="600" r:id="rId179"/>
    <p:sldId id="601" r:id="rId180"/>
    <p:sldId id="602" r:id="rId181"/>
    <p:sldId id="603" r:id="rId182"/>
    <p:sldId id="604" r:id="rId183"/>
    <p:sldId id="605" r:id="rId184"/>
    <p:sldId id="606" r:id="rId185"/>
    <p:sldId id="607" r:id="rId186"/>
    <p:sldId id="608" r:id="rId187"/>
    <p:sldId id="609" r:id="rId188"/>
    <p:sldId id="610" r:id="rId189"/>
    <p:sldId id="611" r:id="rId190"/>
    <p:sldId id="612" r:id="rId191"/>
    <p:sldId id="613" r:id="rId192"/>
    <p:sldId id="614" r:id="rId193"/>
    <p:sldId id="615" r:id="rId194"/>
    <p:sldId id="616" r:id="rId195"/>
    <p:sldId id="617" r:id="rId196"/>
    <p:sldId id="618" r:id="rId197"/>
    <p:sldId id="619" r:id="rId198"/>
    <p:sldId id="620" r:id="rId199"/>
    <p:sldId id="621" r:id="rId200"/>
    <p:sldId id="622" r:id="rId201"/>
    <p:sldId id="623" r:id="rId202"/>
    <p:sldId id="624" r:id="rId203"/>
    <p:sldId id="625" r:id="rId204"/>
    <p:sldId id="425" r:id="rId205"/>
  </p:sldIdLst>
  <p:sldSz cx="12192000" cy="6858000"/>
  <p:notesSz cx="6858000" cy="9144000"/>
  <p:embeddedFontLst>
    <p:embeddedFont>
      <p:font typeface="FandolFang R" panose="02010600030101010101" pitchFamily="50" charset="-122"/>
      <p:regular r:id="rId209"/>
    </p:embeddedFont>
    <p:embeddedFont>
      <p:font typeface="微软雅黑" panose="020B0503020204020204" charset="-122"/>
      <p:regular r:id="rId210"/>
    </p:embeddedFont>
    <p:embeddedFont>
      <p:font typeface="Calibri" panose="020F0502020204030204" charset="0"/>
      <p:regular r:id="rId211"/>
      <p:bold r:id="rId212"/>
      <p:italic r:id="rId213"/>
      <p:boldItalic r:id="rId214"/>
    </p:embeddedFont>
  </p:embeddedFontLst>
  <p:custDataLst>
    <p:tags r:id="rId2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5" Type="http://schemas.openxmlformats.org/officeDocument/2006/relationships/tags" Target="tags/tag5.xml"/><Relationship Id="rId214" Type="http://schemas.openxmlformats.org/officeDocument/2006/relationships/font" Target="fonts/font6.fntdata"/><Relationship Id="rId213" Type="http://schemas.openxmlformats.org/officeDocument/2006/relationships/font" Target="fonts/font5.fntdata"/><Relationship Id="rId212" Type="http://schemas.openxmlformats.org/officeDocument/2006/relationships/font" Target="fonts/font4.fntdata"/><Relationship Id="rId211" Type="http://schemas.openxmlformats.org/officeDocument/2006/relationships/font" Target="fonts/font3.fntdata"/><Relationship Id="rId210" Type="http://schemas.openxmlformats.org/officeDocument/2006/relationships/font" Target="fonts/font2.fntdata"/><Relationship Id="rId21" Type="http://schemas.openxmlformats.org/officeDocument/2006/relationships/slide" Target="slides/slide18.xml"/><Relationship Id="rId209" Type="http://schemas.openxmlformats.org/officeDocument/2006/relationships/font" Target="fonts/font1.fntdata"/><Relationship Id="rId208" Type="http://schemas.openxmlformats.org/officeDocument/2006/relationships/tableStyles" Target="tableStyles.xml"/><Relationship Id="rId207" Type="http://schemas.openxmlformats.org/officeDocument/2006/relationships/viewProps" Target="viewProps.xml"/><Relationship Id="rId206" Type="http://schemas.openxmlformats.org/officeDocument/2006/relationships/presProps" Target="presProps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6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0646610"/>
        <c:axId val="26972510"/>
      </c:barChart>
      <c:catAx>
        <c:axId val="4064661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972510"/>
        <c:crosses val="autoZero"/>
        <c:auto val="1"/>
        <c:lblAlgn val="ctr"/>
        <c:lblOffset val="100"/>
        <c:noMultiLvlLbl val="0"/>
      </c:catAx>
      <c:valAx>
        <c:axId val="269725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6466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fld id="{FBE2AB04-8522-414D-8DEE-D17EC8944BA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andolFang R" panose="02010600030101010101" pitchFamily="50" charset="-122"/>
                <a:ea typeface="FandolFang R" panose="02010600030101010101" pitchFamily="50" charset="-122"/>
              </a:defRPr>
            </a:lvl1pPr>
          </a:lstStyle>
          <a:p>
            <a:fld id="{B1C8E1A7-976A-42F3-A1C6-B9C829B572E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andolFang R" panose="02010600030101010101" pitchFamily="50" charset="-122"/>
        <a:ea typeface="FandolFang R" panose="02010600030101010101" pitchFamily="5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2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3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4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5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6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7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8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0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2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3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4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5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6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7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8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0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2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3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4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5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6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7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8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0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2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3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4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5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6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7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8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0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8E1A7-976A-42F3-A1C6-B9C829B57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8E1A7-976A-42F3-A1C6-B9C829B572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50A244-66C9-4DB2-9A64-12BA8AB1D8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ndolFang R" panose="02010600030101010101" pitchFamily="50" charset="-122"/>
                <a:ea typeface="FandolFang R" panose="02010600030101010101" pitchFamily="50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ndolFang R" panose="02010600030101010101" pitchFamily="50" charset="-122"/>
              <a:ea typeface="FandolFang R" panose="02010600030101010101" pitchFamily="50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D328-291A-47AC-BDFD-986BBBD9F7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03F8-67D8-4B14-B435-8036BD8CF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1518860" y="6235700"/>
            <a:ext cx="673139" cy="424814"/>
            <a:chOff x="11449050" y="6191643"/>
            <a:chExt cx="742950" cy="468871"/>
          </a:xfrm>
        </p:grpSpPr>
        <p:sp>
          <p:nvSpPr>
            <p:cNvPr id="9" name="箭头: 五边形 8"/>
            <p:cNvSpPr/>
            <p:nvPr userDrawn="1"/>
          </p:nvSpPr>
          <p:spPr>
            <a:xfrm rot="10800000">
              <a:off x="11449050" y="6378705"/>
              <a:ext cx="742950" cy="281809"/>
            </a:xfrm>
            <a:prstGeom prst="homePlate">
              <a:avLst/>
            </a:prstGeom>
            <a:solidFill>
              <a:srgbClr val="40383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箭头: 五边形 9"/>
            <p:cNvSpPr/>
            <p:nvPr userDrawn="1"/>
          </p:nvSpPr>
          <p:spPr>
            <a:xfrm rot="10800000">
              <a:off x="11610402" y="6191643"/>
              <a:ext cx="581598" cy="220607"/>
            </a:xfrm>
            <a:prstGeom prst="homePlate">
              <a:avLst/>
            </a:prstGeom>
            <a:solidFill>
              <a:srgbClr val="40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0800000">
            <a:off x="0" y="0"/>
            <a:ext cx="457200" cy="1065988"/>
            <a:chOff x="11080812" y="2484120"/>
            <a:chExt cx="1111188" cy="2590800"/>
          </a:xfrm>
        </p:grpSpPr>
        <p:sp>
          <p:nvSpPr>
            <p:cNvPr id="12" name="任意多边形: 形状 11"/>
            <p:cNvSpPr/>
            <p:nvPr userDrawn="1"/>
          </p:nvSpPr>
          <p:spPr>
            <a:xfrm>
              <a:off x="11080812" y="2852544"/>
              <a:ext cx="1111188" cy="2222376"/>
            </a:xfrm>
            <a:custGeom>
              <a:avLst/>
              <a:gdLst>
                <a:gd name="connsiteX0" fmla="*/ 1524000 w 1524000"/>
                <a:gd name="connsiteY0" fmla="*/ 0 h 3048000"/>
                <a:gd name="connsiteX1" fmla="*/ 1524000 w 1524000"/>
                <a:gd name="connsiteY1" fmla="*/ 3048000 h 3048000"/>
                <a:gd name="connsiteX2" fmla="*/ 0 w 1524000"/>
                <a:gd name="connsiteY2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0" h="3048000">
                  <a:moveTo>
                    <a:pt x="1524000" y="0"/>
                  </a:moveTo>
                  <a:lnTo>
                    <a:pt x="1524000" y="304800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403836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11262360" y="2484120"/>
              <a:ext cx="929640" cy="1859280"/>
            </a:xfrm>
            <a:custGeom>
              <a:avLst/>
              <a:gdLst>
                <a:gd name="connsiteX0" fmla="*/ 914400 w 914400"/>
                <a:gd name="connsiteY0" fmla="*/ 0 h 1828800"/>
                <a:gd name="connsiteX1" fmla="*/ 914400 w 914400"/>
                <a:gd name="connsiteY1" fmla="*/ 1828800 h 1828800"/>
                <a:gd name="connsiteX2" fmla="*/ 0 w 914400"/>
                <a:gd name="connsiteY2" fmla="*/ 9144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828800">
                  <a:moveTo>
                    <a:pt x="914400" y="0"/>
                  </a:moveTo>
                  <a:lnTo>
                    <a:pt x="914400" y="18288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0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8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9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9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Relationship Id="rId3" Type="http://schemas.openxmlformats.org/officeDocument/2006/relationships/audio" Target="../media/audio1.wav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4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8" t="18702" b="187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291425" y="1565705"/>
            <a:ext cx="6318532" cy="2388698"/>
            <a:chOff x="421012" y="2478673"/>
            <a:chExt cx="5412107" cy="2388698"/>
          </a:xfrm>
        </p:grpSpPr>
        <p:sp>
          <p:nvSpPr>
            <p:cNvPr id="7" name="文本框 6"/>
            <p:cNvSpPr txBox="1"/>
            <p:nvPr/>
          </p:nvSpPr>
          <p:spPr>
            <a:xfrm>
              <a:off x="421012" y="2478673"/>
              <a:ext cx="541210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《</a:t>
              </a:r>
              <a:r>
                <a:rPr lang="zh-CN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小蜗牛</a:t>
              </a: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》</a:t>
              </a:r>
              <a:endPara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2564" y="3750784"/>
              <a:ext cx="4557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语文精品课件 一年级上册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6529" y="4528817"/>
              <a:ext cx="4529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授课老师：某某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授课时间：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20XX.XX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 rot="10800000" flipH="1" flipV="1">
              <a:off x="828764" y="4388395"/>
              <a:ext cx="4404619" cy="470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217102" y="4772260"/>
            <a:ext cx="2467179" cy="321642"/>
            <a:chOff x="10185400" y="5731858"/>
            <a:chExt cx="1384360" cy="321642"/>
          </a:xfrm>
        </p:grpSpPr>
        <p:sp>
          <p:nvSpPr>
            <p:cNvPr id="12" name="矩形 11"/>
            <p:cNvSpPr/>
            <p:nvPr/>
          </p:nvSpPr>
          <p:spPr>
            <a:xfrm flipH="1">
              <a:off x="10185400" y="5731858"/>
              <a:ext cx="1384360" cy="321642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381000" algn="ctr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10458064" y="5731858"/>
              <a:ext cx="839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某某小学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/>
        </p:nvGraphicFramePr>
        <p:xfrm>
          <a:off x="2675890" y="1449070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Group 3"/>
          <p:cNvGrpSpPr/>
          <p:nvPr/>
        </p:nvGrpSpPr>
        <p:grpSpPr bwMode="auto">
          <a:xfrm>
            <a:off x="3582988" y="2189162"/>
            <a:ext cx="1223962" cy="1223963"/>
            <a:chOff x="2426" y="1253"/>
            <a:chExt cx="1815" cy="1814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7"/>
          <p:cNvGrpSpPr/>
          <p:nvPr/>
        </p:nvGrpSpPr>
        <p:grpSpPr bwMode="auto">
          <a:xfrm>
            <a:off x="5599113" y="2189162"/>
            <a:ext cx="1223962" cy="1223963"/>
            <a:chOff x="2426" y="1253"/>
            <a:chExt cx="1815" cy="1814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1"/>
          <p:cNvGrpSpPr/>
          <p:nvPr/>
        </p:nvGrpSpPr>
        <p:grpSpPr bwMode="auto">
          <a:xfrm>
            <a:off x="7688263" y="2189162"/>
            <a:ext cx="1223962" cy="1223963"/>
            <a:chOff x="2426" y="1253"/>
            <a:chExt cx="1815" cy="1814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5"/>
          <p:cNvGrpSpPr/>
          <p:nvPr/>
        </p:nvGrpSpPr>
        <p:grpSpPr bwMode="auto">
          <a:xfrm>
            <a:off x="9704388" y="2189162"/>
            <a:ext cx="1223962" cy="1223963"/>
            <a:chOff x="2426" y="1253"/>
            <a:chExt cx="1815" cy="1814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426" y="1253"/>
              <a:ext cx="1815" cy="18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2426" y="2160"/>
              <a:ext cx="18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3334" y="1298"/>
              <a:ext cx="0" cy="176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608388" y="2117725"/>
            <a:ext cx="73453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0" hangingPunct="0">
              <a:buFont typeface="Arial" panose="020B0604020202020204" pitchFamily="34" charset="0"/>
              <a:buNone/>
            </a:pPr>
            <a:r>
              <a:rPr lang="zh-CN" altLang="en-US" sz="8000" b="1">
                <a:solidFill>
                  <a:srgbClr val="FF33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 妈 全 回</a:t>
            </a:r>
            <a:endParaRPr lang="zh-CN" altLang="en-US" sz="8000" b="1">
              <a:solidFill>
                <a:srgbClr val="FF33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摘苹果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815975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/>
          <p:nvPr/>
        </p:nvGrpSpPr>
        <p:grpSpPr bwMode="auto">
          <a:xfrm>
            <a:off x="3109427" y="3552825"/>
            <a:ext cx="1297473" cy="1368425"/>
            <a:chOff x="0" y="0"/>
            <a:chExt cx="809" cy="816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0" y="301"/>
              <a:ext cx="62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呀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 bwMode="auto">
          <a:xfrm>
            <a:off x="2847975" y="1392238"/>
            <a:ext cx="1474788" cy="1295400"/>
            <a:chOff x="-120" y="0"/>
            <a:chExt cx="929" cy="816"/>
          </a:xfrm>
        </p:grpSpPr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-120" y="270"/>
              <a:ext cx="71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孩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6642100" y="1247775"/>
            <a:ext cx="1425575" cy="1762125"/>
            <a:chOff x="-89" y="0"/>
            <a:chExt cx="898" cy="1110"/>
          </a:xfrm>
        </p:grpSpPr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-89" y="276"/>
              <a:ext cx="718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发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zh-CN" altLang="en-US" sz="4000" b="1" dirty="0">
                <a:solidFill>
                  <a:srgbClr val="0000CC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3"/>
          <p:cNvGrpSpPr/>
          <p:nvPr/>
        </p:nvGrpSpPr>
        <p:grpSpPr bwMode="auto">
          <a:xfrm>
            <a:off x="7143512" y="3192463"/>
            <a:ext cx="1282938" cy="1295400"/>
            <a:chOff x="0" y="0"/>
            <a:chExt cx="809" cy="816"/>
          </a:xfrm>
        </p:grpSpPr>
        <p:pic>
          <p:nvPicPr>
            <p:cNvPr id="16" name="Picture 1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0" y="256"/>
              <a:ext cx="62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回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6"/>
          <p:cNvGrpSpPr/>
          <p:nvPr/>
        </p:nvGrpSpPr>
        <p:grpSpPr bwMode="auto">
          <a:xfrm>
            <a:off x="5559425" y="1392238"/>
            <a:ext cx="1273175" cy="1066800"/>
            <a:chOff x="0" y="0"/>
            <a:chExt cx="666" cy="672"/>
          </a:xfrm>
        </p:grpSpPr>
        <p:pic>
          <p:nvPicPr>
            <p:cNvPr id="19" name="Picture 1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21" y="203"/>
              <a:ext cx="37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吧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9"/>
          <p:cNvGrpSpPr/>
          <p:nvPr/>
        </p:nvGrpSpPr>
        <p:grpSpPr bwMode="auto">
          <a:xfrm>
            <a:off x="7657478" y="1752600"/>
            <a:ext cx="1788147" cy="1223963"/>
            <a:chOff x="-257" y="0"/>
            <a:chExt cx="1313" cy="912"/>
          </a:xfrm>
        </p:grpSpPr>
        <p:pic>
          <p:nvPicPr>
            <p:cNvPr id="22" name="Picture 2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-257" y="263"/>
              <a:ext cx="1047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 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芽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2"/>
          <p:cNvGrpSpPr/>
          <p:nvPr/>
        </p:nvGrpSpPr>
        <p:grpSpPr bwMode="auto">
          <a:xfrm>
            <a:off x="1993900" y="2400300"/>
            <a:ext cx="1463675" cy="1295400"/>
            <a:chOff x="-113" y="0"/>
            <a:chExt cx="922" cy="816"/>
          </a:xfrm>
        </p:grpSpPr>
        <p:pic>
          <p:nvPicPr>
            <p:cNvPr id="25" name="Picture 2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-113" y="309"/>
              <a:ext cx="71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住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5"/>
          <p:cNvGrpSpPr/>
          <p:nvPr/>
        </p:nvGrpSpPr>
        <p:grpSpPr bwMode="auto">
          <a:xfrm>
            <a:off x="4333876" y="1103313"/>
            <a:ext cx="1284288" cy="1295400"/>
            <a:chOff x="0" y="0"/>
            <a:chExt cx="809" cy="816"/>
          </a:xfrm>
        </p:grpSpPr>
        <p:pic>
          <p:nvPicPr>
            <p:cNvPr id="28" name="Picture 2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2" y="285"/>
              <a:ext cx="6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玩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28"/>
          <p:cNvGrpSpPr/>
          <p:nvPr/>
        </p:nvGrpSpPr>
        <p:grpSpPr bwMode="auto">
          <a:xfrm>
            <a:off x="6134100" y="3984625"/>
            <a:ext cx="1285795" cy="1295400"/>
            <a:chOff x="0" y="0"/>
            <a:chExt cx="809" cy="816"/>
          </a:xfrm>
        </p:grpSpPr>
        <p:pic>
          <p:nvPicPr>
            <p:cNvPr id="31" name="Picture 2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9" y="255"/>
              <a:ext cx="6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久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1"/>
          <p:cNvGrpSpPr/>
          <p:nvPr/>
        </p:nvGrpSpPr>
        <p:grpSpPr bwMode="auto">
          <a:xfrm>
            <a:off x="4046538" y="2543175"/>
            <a:ext cx="1296987" cy="1223963"/>
            <a:chOff x="0" y="0"/>
            <a:chExt cx="666" cy="672"/>
          </a:xfrm>
        </p:grpSpPr>
        <p:pic>
          <p:nvPicPr>
            <p:cNvPr id="34" name="Picture 3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 rot="10648956" flipV="1">
              <a:off x="124" y="210"/>
              <a:ext cx="373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爬</a:t>
              </a:r>
              <a:endPara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 bwMode="auto">
          <a:xfrm>
            <a:off x="8510588" y="2976563"/>
            <a:ext cx="1284287" cy="1295400"/>
            <a:chOff x="0" y="0"/>
            <a:chExt cx="809" cy="816"/>
          </a:xfrm>
        </p:grpSpPr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18" y="293"/>
              <a:ext cx="6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全</a:t>
              </a:r>
              <a:endPara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 bwMode="auto">
          <a:xfrm>
            <a:off x="5918428" y="2616200"/>
            <a:ext cx="1285647" cy="1295400"/>
            <a:chOff x="0" y="0"/>
            <a:chExt cx="809" cy="816"/>
          </a:xfrm>
        </p:grpSpPr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10" y="301"/>
              <a:ext cx="61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rgbClr val="0000CC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  </a:t>
              </a:r>
              <a:r>
                <a:rPr lang="zh-CN" altLang="en-US" sz="4000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sym typeface="Arial" panose="020B0604020202020204" pitchFamily="34" charset="0"/>
                </a:rPr>
                <a:t>变</a:t>
              </a:r>
              <a:endPara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-0.03121 L -0.12517 0.3045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168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67 0.06289 L -0.12517 0.503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220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58 0.048519 L -0.180417 0.577593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215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986 -0.004167 L -0.211389 0.583704 " pathEditMode="relative" rAng="0" ptsTypes="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26302 0.6145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0" y="307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2 -0.02639 L -0.07413 0.5773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302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66 0.29398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147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10625 0.4085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204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023 L 0.01267 0.2469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124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8750 0.336019 " pathEditMode="relative" rAng="0" ptsTypes="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163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7283E-6 L 0.07951 0.3253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163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23 L -0.0033 0.3673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84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自学课文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5" name="Picture 5" descr="bg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0432" b="9291"/>
          <a:stretch>
            <a:fillRect/>
          </a:stretch>
        </p:blipFill>
        <p:spPr bwMode="auto">
          <a:xfrm>
            <a:off x="5639584" y="4390619"/>
            <a:ext cx="3810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 descr="bg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3" r="20000" b="7553"/>
          <a:stretch>
            <a:fillRect/>
          </a:stretch>
        </p:blipFill>
        <p:spPr bwMode="auto">
          <a:xfrm>
            <a:off x="397659" y="2406244"/>
            <a:ext cx="5241925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3095625" y="1344613"/>
            <a:ext cx="8229600" cy="45259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36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蜗牛妈妈说：“哦，已经是夏天了！快去摘几颗草莓回来。”</a:t>
            </a:r>
            <a:endParaRPr lang="zh-CN" altLang="en-US" sz="36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sz="36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小蜗牛爬呀，爬呀，好久才爬回来。它说：“妈妈，草莓没有了，地上长着蘑菇，树叶全变黄了。”</a:t>
            </a:r>
            <a:endParaRPr lang="zh-CN" altLang="en-US" sz="36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自学提示：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9150" y="1883255"/>
            <a:ext cx="10553700" cy="370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32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①小蜗牛和蜗牛妈妈的这次对话与前两次有什么不同？</a:t>
            </a:r>
            <a:endParaRPr lang="zh-CN" altLang="en-US" sz="32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②用横线画出蜗牛妈妈让小蜗牛干什么的句子。</a:t>
            </a:r>
            <a:endParaRPr lang="zh-CN" altLang="en-US" sz="32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③用浪纹线画出小蜗牛说的话，多读几遍，说一说你知道了什么。</a:t>
            </a:r>
            <a:endParaRPr lang="zh-CN" altLang="en-US" sz="32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④从最后一个自然段中你读懂了什么？</a:t>
            </a:r>
            <a:endParaRPr lang="zh-CN" altLang="en-US" sz="3200" b="1" dirty="0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说一说：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98600" y="1729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2037" y="1196443"/>
            <a:ext cx="9144001" cy="3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。已经是春天了！”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。已经是夏天了！”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。已经是秋天了！”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说：“</a:t>
            </a:r>
            <a:r>
              <a:rPr lang="en-US" altLang="zh-CN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___________</a:t>
            </a:r>
            <a:r>
              <a:rPr lang="zh-CN" altLang="en-US" sz="2800" b="1">
                <a:ea typeface="思源黑体 CN Regular" panose="020B0500000000000000" pitchFamily="34" charset="-122"/>
                <a:sym typeface="Arial" panose="020B0604020202020204" pitchFamily="34" charset="0"/>
              </a:rPr>
              <a:t>。已经是冬天了！”</a:t>
            </a:r>
            <a:endParaRPr lang="zh-CN" altLang="en-US" sz="2800" b="1"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1" y="3819525"/>
            <a:ext cx="3152775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8" t="18702" b="1870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291425" y="1565705"/>
            <a:ext cx="6318532" cy="2388698"/>
            <a:chOff x="421012" y="2478673"/>
            <a:chExt cx="5412107" cy="2388698"/>
          </a:xfrm>
        </p:grpSpPr>
        <p:sp>
          <p:nvSpPr>
            <p:cNvPr id="7" name="文本框 6"/>
            <p:cNvSpPr txBox="1"/>
            <p:nvPr/>
          </p:nvSpPr>
          <p:spPr>
            <a:xfrm>
              <a:off x="421012" y="2478673"/>
              <a:ext cx="541210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《</a:t>
              </a:r>
              <a:r>
                <a:rPr lang="zh-CN" altLang="en-US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感谢聆听</a:t>
              </a:r>
              <a:r>
                <a:rPr lang="en-US" altLang="zh-CN" sz="66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》</a:t>
              </a:r>
              <a:endPara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2564" y="3750784"/>
              <a:ext cx="4557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语文精品课件 一年级上册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66529" y="4528817"/>
              <a:ext cx="4529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授课老师：某某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授课时间：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20XX.XX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 rot="10800000" flipH="1" flipV="1">
              <a:off x="828764" y="4388395"/>
              <a:ext cx="4404619" cy="470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217102" y="4772260"/>
            <a:ext cx="2467179" cy="321642"/>
            <a:chOff x="10185400" y="5731858"/>
            <a:chExt cx="1384360" cy="321642"/>
          </a:xfrm>
        </p:grpSpPr>
        <p:sp>
          <p:nvSpPr>
            <p:cNvPr id="12" name="矩形 11"/>
            <p:cNvSpPr/>
            <p:nvPr/>
          </p:nvSpPr>
          <p:spPr>
            <a:xfrm flipH="1">
              <a:off x="10185400" y="5731858"/>
              <a:ext cx="1384360" cy="321642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381000" algn="ctr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10458064" y="5731858"/>
              <a:ext cx="839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某某小学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我会读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833813" y="3929063"/>
            <a:ext cx="7877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好久　玩吧　 爬呀爬   妈妈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897313" y="1714500"/>
            <a:ext cx="829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zhù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hái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quán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duì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biàn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huí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868738" y="3321050"/>
            <a:ext cx="782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jiǔ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wán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bɑ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yɑ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pá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mɑ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05250" y="2214563"/>
            <a:ext cx="778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住在  孩子  全对  变回　发芽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会写的字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7975"/>
            <a:ext cx="3028950" cy="4010025"/>
          </a:xfrm>
          <a:prstGeom prst="rect">
            <a:avLst/>
          </a:prstGeom>
        </p:spPr>
      </p:pic>
      <p:grpSp>
        <p:nvGrpSpPr>
          <p:cNvPr id="26" name="组合 2"/>
          <p:cNvGrpSpPr/>
          <p:nvPr/>
        </p:nvGrpSpPr>
        <p:grpSpPr bwMode="auto">
          <a:xfrm>
            <a:off x="4518024" y="1493838"/>
            <a:ext cx="5410987" cy="720725"/>
            <a:chOff x="1160462" y="3136900"/>
            <a:chExt cx="3578126" cy="3937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2" y="3136900"/>
              <a:ext cx="8738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7" descr="E:\孙巧灵\2016秋上\上课课件\制作\R一语上\人一语大课堂（正文）\对a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090" y="3161561"/>
              <a:ext cx="2631498" cy="34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3232150" y="1428750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0" name="组合 1"/>
          <p:cNvGrpSpPr/>
          <p:nvPr/>
        </p:nvGrpSpPr>
        <p:grpSpPr bwMode="auto">
          <a:xfrm>
            <a:off x="4518025" y="2565400"/>
            <a:ext cx="6311900" cy="720725"/>
            <a:chOff x="1200184" y="3002396"/>
            <a:chExt cx="3902802" cy="357909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84" y="3002396"/>
              <a:ext cx="794422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3" descr="E:\孙巧灵\2016秋上\上课课件\制作\R一语上\人一语大课堂（正文）\妈a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135" y="3020388"/>
              <a:ext cx="2990851" cy="32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组合 1"/>
          <p:cNvGrpSpPr/>
          <p:nvPr/>
        </p:nvGrpSpPr>
        <p:grpSpPr bwMode="auto">
          <a:xfrm>
            <a:off x="4518025" y="3567113"/>
            <a:ext cx="6585294" cy="719137"/>
            <a:chOff x="1200161" y="3069071"/>
            <a:chExt cx="4170630" cy="357909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61" y="3069071"/>
              <a:ext cx="793945" cy="357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3" descr="E:\孙巧灵\2016秋上\上课课件\制作\R一语上\人一语大课堂（正文）\全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223" y="3088613"/>
              <a:ext cx="3286568" cy="318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1"/>
          <p:cNvGrpSpPr/>
          <p:nvPr/>
        </p:nvGrpSpPr>
        <p:grpSpPr bwMode="auto">
          <a:xfrm>
            <a:off x="4518025" y="4565650"/>
            <a:ext cx="6311900" cy="720725"/>
            <a:chOff x="1160463" y="2765425"/>
            <a:chExt cx="4558506" cy="393700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2765425"/>
              <a:ext cx="873536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3" descr="E:\孙巧灵\2016秋上\上课课件\制作\R一语上\人一语大课堂（正文）\回a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097" y="2826096"/>
              <a:ext cx="3602872" cy="28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3252788" y="2513013"/>
            <a:ext cx="80183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妈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3232150" y="3500438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全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3232150" y="4500563"/>
            <a:ext cx="8018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b="1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回</a:t>
            </a:r>
            <a:endParaRPr lang="zh-CN" altLang="en-US" sz="4000" b="1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正确书写姿势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" name="Picture 7" descr="https://pic.qbaobei.com/Uploads/Picture/2016-12-12/f27a8f66fadd1893bae9d40b344346e0.jpe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DAA"/>
              </a:clrFrom>
              <a:clrTo>
                <a:srgbClr val="FFFD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1342" r="-921" b="-1342"/>
          <a:stretch>
            <a:fillRect/>
          </a:stretch>
        </p:blipFill>
        <p:spPr bwMode="auto">
          <a:xfrm>
            <a:off x="2273300" y="1503331"/>
            <a:ext cx="7211219" cy="501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7999" y="333781"/>
            <a:ext cx="412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正确握笔姿势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Picture 5" descr="t01324c3100ac35abe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99" y="856646"/>
            <a:ext cx="6638143" cy="566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29.62503937007872,&quot;left&quot;:301.87503937007875,&quot;top&quot;:135,&quot;width&quot;:658.1249606299212}"/>
</p:tagLst>
</file>

<file path=ppt/tags/tag2.xml><?xml version="1.0" encoding="utf-8"?>
<p:tagLst xmlns:p="http://schemas.openxmlformats.org/presentationml/2006/main">
  <p:tag name="KSO_WM_DIAGRAM_VIRTUALLY_FRAME" val="{&quot;height&quot;:229.62503937007872,&quot;left&quot;:301.87503937007875,&quot;top&quot;:135,&quot;width&quot;:658.1249606299212}"/>
</p:tagLst>
</file>

<file path=ppt/tags/tag3.xml><?xml version="1.0" encoding="utf-8"?>
<p:tagLst xmlns:p="http://schemas.openxmlformats.org/presentationml/2006/main">
  <p:tag name="KSO_WM_DIAGRAM_VIRTUALLY_FRAME" val="{&quot;height&quot;:229.62503937007872,&quot;left&quot;:301.87503937007875,&quot;top&quot;:135,&quot;width&quot;:658.1249606299212}"/>
</p:tagLst>
</file>

<file path=ppt/tags/tag4.xml><?xml version="1.0" encoding="utf-8"?>
<p:tagLst xmlns:p="http://schemas.openxmlformats.org/presentationml/2006/main">
  <p:tag name="KSO_WM_DIAGRAM_VIRTUALLY_FRAME" val="{&quot;height&quot;:229.62503937007872,&quot;left&quot;:301.87503937007875,&quot;top&quot;:135,&quot;width&quot;:658.1249606299212}"/>
</p:tagLst>
</file>

<file path=ppt/tags/tag5.xml><?xml version="1.0" encoding="utf-8"?>
<p:tagLst xmlns:p="http://schemas.openxmlformats.org/presentationml/2006/main">
  <p:tag name="commondata" val="eyJoZGlkIjoiMWYyN2FkYzRlMzlmNTI5Y2Q1ODU2Y2I5N2UxNzE2YmUifQ==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5313</Words>
  <Application>WPS 演示</Application>
  <PresentationFormat>宽屏</PresentationFormat>
  <Paragraphs>1099</Paragraphs>
  <Slides>202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202</vt:i4>
      </vt:variant>
    </vt:vector>
  </HeadingPairs>
  <TitlesOfParts>
    <vt:vector size="212" baseType="lpstr">
      <vt:lpstr>Arial</vt:lpstr>
      <vt:lpstr>宋体</vt:lpstr>
      <vt:lpstr>Wingdings</vt:lpstr>
      <vt:lpstr>FandolFang R</vt:lpstr>
      <vt:lpstr>思源黑体 CN Regular</vt:lpstr>
      <vt:lpstr>黑体</vt:lpstr>
      <vt:lpstr>微软雅黑</vt:lpstr>
      <vt:lpstr>Arial Unicode MS</vt:lpstr>
      <vt:lpstr>Calibri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creator>www.2ppt.com-爱PPT提供资源下载</dc:creator>
  <dc:description>www.2ppt.com-爱PPT提供资源下载</dc:description>
  <dc:subject>www.2ppt.com-爱PPT提供资源下载</dc:subject>
  <cp:lastModifiedBy>Berserker</cp:lastModifiedBy>
  <cp:revision>5</cp:revision>
  <dcterms:created xsi:type="dcterms:W3CDTF">2021-05-07T00:46:00Z</dcterms:created>
  <dcterms:modified xsi:type="dcterms:W3CDTF">2024-12-07T07:00:11Z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00699889BACF4B43B0B417763094592E</vt:lpwstr>
  </property>
</Properties>
</file>