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11088651" r:id="rId3"/>
    <p:sldId id="11088761" r:id="rId5"/>
    <p:sldId id="11088736" r:id="rId6"/>
    <p:sldId id="11088703" r:id="rId7"/>
    <p:sldId id="11088779" r:id="rId8"/>
    <p:sldId id="11088782" r:id="rId9"/>
    <p:sldId id="11088785" r:id="rId10"/>
    <p:sldId id="11088783"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BC5759"/>
    <a:srgbClr val="3077B5"/>
    <a:srgbClr val="538CCA"/>
    <a:srgbClr val="C57071"/>
    <a:srgbClr val="DDA9AA"/>
    <a:srgbClr val="662829"/>
    <a:srgbClr val="CFB9A2"/>
    <a:srgbClr val="F3F3F3"/>
    <a:srgbClr val="CDCDCD"/>
    <a:srgbClr val="A88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869" autoAdjust="0"/>
  </p:normalViewPr>
  <p:slideViewPr>
    <p:cSldViewPr snapToGrid="0">
      <p:cViewPr>
        <p:scale>
          <a:sx n="125" d="100"/>
          <a:sy n="125" d="100"/>
        </p:scale>
        <p:origin x="132" y="948"/>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39.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54DDD-F158-4BB0-BDAF-F7259095B4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099E3-C157-49F2-A7CA-E1F3BD6806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C099E3-C157-49F2-A7CA-E1F3BD6806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400"/>
          </a:p>
        </p:txBody>
      </p:sp>
      <p:sp>
        <p:nvSpPr>
          <p:cNvPr id="4" name="灯片编号占位符 3"/>
          <p:cNvSpPr>
            <a:spLocks noGrp="1"/>
          </p:cNvSpPr>
          <p:nvPr>
            <p:ph type="sldNum" sz="quarter" idx="10"/>
          </p:nvPr>
        </p:nvSpPr>
        <p:spPr/>
        <p:txBody>
          <a:bodyPr/>
          <a:lstStyle/>
          <a:p>
            <a:fld id="{CBC099E3-C157-49F2-A7CA-E1F3BD6806D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4.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png"/><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image" Target="../media/image2.png"/><Relationship Id="rId10" Type="http://schemas.openxmlformats.org/officeDocument/2006/relationships/notesSlide" Target="../notesSlides/notesSlide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2.png"/><Relationship Id="rId12" Type="http://schemas.openxmlformats.org/officeDocument/2006/relationships/notesSlide" Target="../notesSlides/notesSlide3.xml"/><Relationship Id="rId11" Type="http://schemas.openxmlformats.org/officeDocument/2006/relationships/slideLayout" Target="../slideLayouts/slideLayout5.xml"/><Relationship Id="rId10" Type="http://schemas.openxmlformats.org/officeDocument/2006/relationships/tags" Target="../tags/tag1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5.xml"/><Relationship Id="rId7" Type="http://schemas.openxmlformats.org/officeDocument/2006/relationships/tags" Target="../tags/tag18.xml"/><Relationship Id="rId6" Type="http://schemas.openxmlformats.org/officeDocument/2006/relationships/image" Target="../media/image4.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5.xml"/><Relationship Id="rId7" Type="http://schemas.openxmlformats.org/officeDocument/2006/relationships/tags" Target="../tags/tag23.xml"/><Relationship Id="rId6" Type="http://schemas.openxmlformats.org/officeDocument/2006/relationships/image" Target="../media/image4.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5.xml"/><Relationship Id="rId7" Type="http://schemas.openxmlformats.org/officeDocument/2006/relationships/tags" Target="../tags/tag28.xml"/><Relationship Id="rId6" Type="http://schemas.openxmlformats.org/officeDocument/2006/relationships/image" Target="../media/image4.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2.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image" Target="../media/image9.png"/><Relationship Id="rId7" Type="http://schemas.openxmlformats.org/officeDocument/2006/relationships/image" Target="../media/image4.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2.png"/><Relationship Id="rId2" Type="http://schemas.openxmlformats.org/officeDocument/2006/relationships/tags" Target="../tags/tag29.xml"/><Relationship Id="rId11" Type="http://schemas.openxmlformats.org/officeDocument/2006/relationships/notesSlide" Target="../notesSlides/notesSlide7.xml"/><Relationship Id="rId10" Type="http://schemas.openxmlformats.org/officeDocument/2006/relationships/slideLayout" Target="../slideLayouts/slideLayout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5.xml"/><Relationship Id="rId7" Type="http://schemas.openxmlformats.org/officeDocument/2006/relationships/tags" Target="../tags/tag38.xml"/><Relationship Id="rId6" Type="http://schemas.openxmlformats.org/officeDocument/2006/relationships/image" Target="../media/image4.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2.png"/><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10849610" y="2108835"/>
            <a:ext cx="207010" cy="4749165"/>
          </a:xfrm>
          <a:prstGeom prst="rect">
            <a:avLst/>
          </a:prstGeom>
        </p:spPr>
      </p:pic>
      <p:sp>
        <p:nvSpPr>
          <p:cNvPr id="55" name="文本框 54"/>
          <p:cNvSpPr txBox="1"/>
          <p:nvPr/>
        </p:nvSpPr>
        <p:spPr>
          <a:xfrm>
            <a:off x="260350" y="1946275"/>
            <a:ext cx="11336655" cy="922020"/>
          </a:xfrm>
          <a:prstGeom prst="rect">
            <a:avLst/>
          </a:prstGeom>
          <a:noFill/>
        </p:spPr>
        <p:txBody>
          <a:bodyPr wrap="square" rtlCol="0">
            <a:spAutoFit/>
          </a:bodyPr>
          <a:lstStyle/>
          <a:p>
            <a:pPr algn="ctr"/>
            <a:r>
              <a:rPr lang="zh-CN" altLang="en-US" sz="5400" b="1" dirty="0" smtClean="0">
                <a:latin typeface="+mj-lt"/>
                <a:ea typeface="思源宋体 CN Heavy" panose="02020900000000000000" pitchFamily="18" charset="-122"/>
                <a:cs typeface="+mj-lt"/>
                <a:sym typeface="Arial" panose="020B0604020202090204" pitchFamily="34" charset="0"/>
              </a:rPr>
              <a:t>开源项目智能</a:t>
            </a:r>
            <a:r>
              <a:rPr lang="zh-CN" altLang="en-US" sz="5400" b="1" dirty="0" smtClean="0">
                <a:latin typeface="+mj-lt"/>
                <a:ea typeface="思源宋体 CN Heavy" panose="02020900000000000000" pitchFamily="18" charset="-122"/>
                <a:cs typeface="+mj-lt"/>
                <a:sym typeface="Arial" panose="020B0604020202090204" pitchFamily="34" charset="0"/>
              </a:rPr>
              <a:t>问答助手</a:t>
            </a:r>
            <a:endParaRPr lang="zh-CN" altLang="en-US" sz="5400" b="1" dirty="0" smtClean="0">
              <a:latin typeface="+mj-lt"/>
              <a:ea typeface="思源宋体 CN Heavy" panose="02020900000000000000" pitchFamily="18" charset="-122"/>
              <a:cs typeface="+mj-lt"/>
              <a:sym typeface="Arial" panose="020B0604020202090204" pitchFamily="34" charset="0"/>
            </a:endParaRPr>
          </a:p>
        </p:txBody>
      </p:sp>
      <p:cxnSp>
        <p:nvCxnSpPr>
          <p:cNvPr id="60" name="直接连接符 59"/>
          <p:cNvCxnSpPr/>
          <p:nvPr/>
        </p:nvCxnSpPr>
        <p:spPr>
          <a:xfrm>
            <a:off x="2531218" y="3216649"/>
            <a:ext cx="6282333" cy="0"/>
          </a:xfrm>
          <a:prstGeom prst="line">
            <a:avLst/>
          </a:prstGeom>
          <a:ln>
            <a:solidFill>
              <a:srgbClr val="BC5759"/>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2655622" y="3191642"/>
            <a:ext cx="6033524" cy="460375"/>
          </a:xfrm>
          <a:prstGeom prst="rect">
            <a:avLst/>
          </a:prstGeom>
          <a:noFill/>
        </p:spPr>
        <p:txBody>
          <a:bodyPr wrap="square">
            <a:spAutoFit/>
          </a:bodyPr>
          <a:lstStyle/>
          <a:p>
            <a:pPr algn="ctr">
              <a:lnSpc>
                <a:spcPct val="150000"/>
              </a:lnSpc>
            </a:pPr>
            <a:r>
              <a:rPr lang="en-US" altLang="zh-CN" sz="1600" dirty="0" smtClean="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rPr>
              <a:t>OpenRank</a:t>
            </a:r>
            <a:endParaRPr lang="en-US" altLang="zh-CN" sz="1600" dirty="0" smtClean="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endParaRPr>
          </a:p>
        </p:txBody>
      </p:sp>
      <p:sp>
        <p:nvSpPr>
          <p:cNvPr id="62" name="文本框 61"/>
          <p:cNvSpPr txBox="1"/>
          <p:nvPr/>
        </p:nvSpPr>
        <p:spPr>
          <a:xfrm>
            <a:off x="707390" y="4653280"/>
            <a:ext cx="10058400" cy="1476375"/>
          </a:xfrm>
          <a:prstGeom prst="rect">
            <a:avLst/>
          </a:prstGeom>
          <a:noFill/>
        </p:spPr>
        <p:txBody>
          <a:bodyPr wrap="square">
            <a:spAutoFit/>
          </a:bodyPr>
          <a:lstStyle/>
          <a:p>
            <a:pPr indent="0" algn="ctr" fontAlgn="auto">
              <a:lnSpc>
                <a:spcPct val="150000"/>
              </a:lnSpc>
            </a:pPr>
            <a:r>
              <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rPr>
              <a:t>队名：金汤猪肚鸡</a:t>
            </a:r>
            <a:endPar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endParaRPr>
          </a:p>
          <a:p>
            <a:pPr indent="0" algn="ctr" fontAlgn="auto">
              <a:lnSpc>
                <a:spcPct val="150000"/>
              </a:lnSpc>
            </a:pPr>
            <a:r>
              <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rPr>
              <a:t>学校：华东师范大学</a:t>
            </a:r>
            <a:endPar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endParaRPr>
          </a:p>
          <a:p>
            <a:pPr indent="0" algn="ctr" fontAlgn="auto">
              <a:lnSpc>
                <a:spcPct val="150000"/>
              </a:lnSpc>
            </a:pPr>
            <a:r>
              <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rPr>
              <a:t>队员：杜涵悦、</a:t>
            </a:r>
            <a:r>
              <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rPr>
              <a:t>朱志炜</a:t>
            </a:r>
            <a:endParaRPr lang="zh-CN" altLang="en-US" sz="2000" dirty="0">
              <a:solidFill>
                <a:schemeClr val="tx1">
                  <a:lumMod val="85000"/>
                  <a:lumOff val="15000"/>
                </a:schemeClr>
              </a:solidFill>
              <a:latin typeface="Arial" panose="020B0604020202090204" pitchFamily="34" charset="0"/>
              <a:ea typeface="思源黑体 CN Medium" panose="020B0600000000000000" pitchFamily="34" charset="-122"/>
              <a:sym typeface="Arial" panose="020B0604020202090204" pitchFamily="34" charset="0"/>
            </a:endParaRPr>
          </a:p>
        </p:txBody>
      </p:sp>
      <p:pic>
        <p:nvPicPr>
          <p:cNvPr id="4" name="图片 3"/>
          <p:cNvPicPr>
            <a:picLocks noChangeAspect="1"/>
          </p:cNvPicPr>
          <p:nvPr>
            <p:custDataLst>
              <p:tags r:id="rId3"/>
            </p:custDataLst>
          </p:nvPr>
        </p:nvPicPr>
        <p:blipFill>
          <a:blip r:embed="rId4"/>
          <a:stretch>
            <a:fillRect/>
          </a:stretch>
        </p:blipFill>
        <p:spPr>
          <a:xfrm>
            <a:off x="7879080" y="0"/>
            <a:ext cx="4327525" cy="149352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350" y="5519420"/>
            <a:ext cx="3190240" cy="967740"/>
          </a:xfrm>
          <a:prstGeom prst="rect">
            <a:avLst/>
          </a:prstGeom>
        </p:spPr>
      </p:pic>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833" y="155688"/>
            <a:ext cx="3544086" cy="67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strVal val="(6*min(max(#ppt_w*#ppt_h,.3),1)-7.4)/-.7*#ppt_w"/>
                                          </p:val>
                                        </p:tav>
                                        <p:tav tm="100000">
                                          <p:val>
                                            <p:strVal val="#ppt_w"/>
                                          </p:val>
                                        </p:tav>
                                      </p:tavLst>
                                    </p:anim>
                                    <p:anim calcmode="lin" valueType="num">
                                      <p:cBhvr>
                                        <p:cTn id="8" dur="500" fill="hold"/>
                                        <p:tgtEl>
                                          <p:spTgt spid="55"/>
                                        </p:tgtEl>
                                        <p:attrNameLst>
                                          <p:attrName>ppt_h</p:attrName>
                                        </p:attrNameLst>
                                      </p:cBhvr>
                                      <p:tavLst>
                                        <p:tav tm="0">
                                          <p:val>
                                            <p:strVal val="(6*min(max(#ppt_w*#ppt_h,.3),1)-7.4)/-.7*#ppt_h"/>
                                          </p:val>
                                        </p:tav>
                                        <p:tav tm="100000">
                                          <p:val>
                                            <p:strVal val="#ppt_h"/>
                                          </p:val>
                                        </p:tav>
                                      </p:tavLst>
                                    </p:anim>
                                    <p:anim calcmode="lin" valueType="num">
                                      <p:cBhvr>
                                        <p:cTn id="9" dur="500" fill="hold"/>
                                        <p:tgtEl>
                                          <p:spTgt spid="55"/>
                                        </p:tgtEl>
                                        <p:attrNameLst>
                                          <p:attrName>ppt_x</p:attrName>
                                        </p:attrNameLst>
                                      </p:cBhvr>
                                      <p:tavLst>
                                        <p:tav tm="0">
                                          <p:val>
                                            <p:fltVal val="0.5"/>
                                          </p:val>
                                        </p:tav>
                                        <p:tav tm="100000">
                                          <p:val>
                                            <p:strVal val="#ppt_x"/>
                                          </p:val>
                                        </p:tav>
                                      </p:tavLst>
                                    </p:anim>
                                    <p:anim calcmode="lin" valueType="num">
                                      <p:cBhvr>
                                        <p:cTn id="10" dur="500" fill="hold"/>
                                        <p:tgtEl>
                                          <p:spTgt spid="5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barn(inVertical)">
                                      <p:cBhvr>
                                        <p:cTn id="14" dur="500"/>
                                        <p:tgtEl>
                                          <p:spTgt spid="6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randombar(horizontal)">
                                      <p:cBhvr>
                                        <p:cTn id="18" dur="500"/>
                                        <p:tgtEl>
                                          <p:spTgt spid="61"/>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anim calcmode="lin" valueType="num">
                                      <p:cBhvr>
                                        <p:cTn id="23" dur="1000" fill="hold"/>
                                        <p:tgtEl>
                                          <p:spTgt spid="62"/>
                                        </p:tgtEl>
                                        <p:attrNameLst>
                                          <p:attrName>ppt_x</p:attrName>
                                        </p:attrNameLst>
                                      </p:cBhvr>
                                      <p:tavLst>
                                        <p:tav tm="0">
                                          <p:val>
                                            <p:strVal val="#ppt_x"/>
                                          </p:val>
                                        </p:tav>
                                        <p:tav tm="100000">
                                          <p:val>
                                            <p:strVal val="#ppt_x"/>
                                          </p:val>
                                        </p:tav>
                                      </p:tavLst>
                                    </p:anim>
                                    <p:anim calcmode="lin" valueType="num">
                                      <p:cBhvr>
                                        <p:cTn id="2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pic>
        <p:nvPicPr>
          <p:cNvPr id="5" name="图片 4"/>
          <p:cNvPicPr>
            <a:picLocks noChangeAspect="1"/>
          </p:cNvPicPr>
          <p:nvPr>
            <p:custDataLst>
              <p:tags r:id="rId3"/>
            </p:custDataLst>
          </p:nvPr>
        </p:nvPicPr>
        <p:blipFill>
          <a:blip r:embed="rId4"/>
          <a:stretch>
            <a:fillRect/>
          </a:stretch>
        </p:blipFill>
        <p:spPr>
          <a:xfrm flipH="1">
            <a:off x="9001760" y="5126990"/>
            <a:ext cx="3190240" cy="967740"/>
          </a:xfrm>
          <a:prstGeom prst="rect">
            <a:avLst/>
          </a:prstGeom>
        </p:spPr>
      </p:pic>
      <p:sp>
        <p:nvSpPr>
          <p:cNvPr id="7" name="内容占位符 2"/>
          <p:cNvSpPr>
            <a:spLocks noGrp="1"/>
          </p:cNvSpPr>
          <p:nvPr>
            <p:custDataLst>
              <p:tags r:id="rId5"/>
            </p:custDataLst>
          </p:nvPr>
        </p:nvSpPr>
        <p:spPr>
          <a:xfrm>
            <a:off x="2233930" y="1891665"/>
            <a:ext cx="7158990" cy="38957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algn="l">
              <a:buClrTx/>
              <a:buSzTx/>
              <a:buFont typeface="+mj-lt"/>
              <a:buNone/>
            </a:pPr>
            <a:r>
              <a:rPr lang="en-US" altLang="zh-CN" sz="2400" dirty="0">
                <a:solidFill>
                  <a:schemeClr val="tx1"/>
                </a:solidFill>
                <a:ea typeface="微软雅黑" panose="020B0503020204020204" charset="-122"/>
                <a:cs typeface="+mn-lt"/>
              </a:rPr>
              <a:t>❑</a:t>
            </a:r>
            <a:r>
              <a:rPr lang="en-US" altLang="zh-CN" sz="2400" dirty="0">
                <a:solidFill>
                  <a:schemeClr val="tx1"/>
                </a:solidFill>
                <a:cs typeface="+mn-lt"/>
              </a:rPr>
              <a:t>  </a:t>
            </a:r>
            <a:r>
              <a:rPr lang="zh-CN" altLang="en-US" sz="2400" dirty="0">
                <a:solidFill>
                  <a:schemeClr val="tx1"/>
                </a:solidFill>
                <a:cs typeface="+mn-lt"/>
              </a:rPr>
              <a:t>背景介绍</a:t>
            </a:r>
            <a:endParaRPr lang="en-US" altLang="zh-CN" sz="2400" dirty="0">
              <a:solidFill>
                <a:schemeClr val="tx1"/>
              </a:solidFill>
              <a:cs typeface="+mn-lt"/>
            </a:endParaRPr>
          </a:p>
          <a:p>
            <a:pPr marL="0" algn="l">
              <a:buClrTx/>
              <a:buSzTx/>
              <a:buFont typeface="+mj-lt"/>
              <a:buNone/>
            </a:pPr>
            <a:endParaRPr lang="en-US" altLang="zh-CN" sz="2400" dirty="0">
              <a:solidFill>
                <a:schemeClr val="tx1"/>
              </a:solidFill>
              <a:cs typeface="+mn-lt"/>
            </a:endParaRPr>
          </a:p>
          <a:p>
            <a:pPr marL="0" algn="l">
              <a:buClrTx/>
              <a:buSzTx/>
              <a:buFont typeface="+mj-lt"/>
              <a:buNone/>
            </a:pPr>
            <a:r>
              <a:rPr lang="en-US" altLang="zh-CN" sz="2400" dirty="0">
                <a:solidFill>
                  <a:schemeClr val="tx1"/>
                </a:solidFill>
                <a:cs typeface="+mn-lt"/>
                <a:sym typeface="+mn-ea"/>
              </a:rPr>
              <a:t>❑</a:t>
            </a:r>
            <a:r>
              <a:rPr lang="en-US" altLang="zh-CN" sz="2400" dirty="0">
                <a:solidFill>
                  <a:schemeClr val="tx1"/>
                </a:solidFill>
                <a:cs typeface="+mn-lt"/>
              </a:rPr>
              <a:t>  </a:t>
            </a:r>
            <a:r>
              <a:rPr lang="zh-CN" altLang="en-US" sz="2400" dirty="0">
                <a:solidFill>
                  <a:schemeClr val="tx1"/>
                </a:solidFill>
                <a:cs typeface="+mn-lt"/>
              </a:rPr>
              <a:t>项目介绍</a:t>
            </a:r>
            <a:endParaRPr lang="en-US" altLang="zh-CN" sz="2400" dirty="0">
              <a:solidFill>
                <a:schemeClr val="tx1"/>
              </a:solidFill>
              <a:cs typeface="+mn-lt"/>
            </a:endParaRPr>
          </a:p>
          <a:p>
            <a:pPr marL="0" algn="l">
              <a:buClrTx/>
              <a:buSzTx/>
              <a:buFont typeface="+mj-lt"/>
              <a:buNone/>
            </a:pPr>
            <a:endParaRPr lang="en-US" altLang="zh-CN" sz="2400" dirty="0">
              <a:solidFill>
                <a:schemeClr val="tx1"/>
              </a:solidFill>
              <a:cs typeface="+mn-lt"/>
            </a:endParaRPr>
          </a:p>
          <a:p>
            <a:pPr marL="0" algn="l">
              <a:buClrTx/>
              <a:buSzTx/>
              <a:buFont typeface="+mj-lt"/>
              <a:buNone/>
            </a:pPr>
            <a:r>
              <a:rPr lang="en-US" altLang="zh-CN" sz="2400" dirty="0">
                <a:solidFill>
                  <a:schemeClr val="tx1"/>
                </a:solidFill>
                <a:cs typeface="+mn-lt"/>
                <a:sym typeface="+mn-ea"/>
              </a:rPr>
              <a:t>❑</a:t>
            </a:r>
            <a:r>
              <a:rPr lang="en-US" altLang="zh-CN" sz="2400" dirty="0">
                <a:solidFill>
                  <a:schemeClr val="tx1"/>
                </a:solidFill>
                <a:cs typeface="+mn-lt"/>
              </a:rPr>
              <a:t>  </a:t>
            </a:r>
            <a:r>
              <a:rPr lang="zh-CN" altLang="en-US" sz="2400">
                <a:sym typeface="+mn-ea"/>
              </a:rPr>
              <a:t>方案设计</a:t>
            </a:r>
            <a:endParaRPr lang="en-US" altLang="zh-CN" sz="2400" dirty="0">
              <a:solidFill>
                <a:schemeClr val="tx1"/>
              </a:solidFill>
              <a:cs typeface="+mn-lt"/>
            </a:endParaRPr>
          </a:p>
          <a:p>
            <a:pPr marL="0" algn="l">
              <a:buClrTx/>
              <a:buSzTx/>
              <a:buFont typeface="+mj-lt"/>
              <a:buNone/>
            </a:pPr>
            <a:endParaRPr lang="en-US" altLang="zh-CN" sz="2400" dirty="0">
              <a:solidFill>
                <a:schemeClr val="tx1"/>
              </a:solidFill>
              <a:cs typeface="+mn-lt"/>
            </a:endParaRPr>
          </a:p>
          <a:p>
            <a:pPr marL="0" algn="l">
              <a:buClrTx/>
              <a:buSzTx/>
              <a:buFont typeface="+mj-lt"/>
              <a:buNone/>
            </a:pPr>
            <a:r>
              <a:rPr lang="en-US" altLang="zh-CN" sz="2400" dirty="0">
                <a:solidFill>
                  <a:schemeClr val="tx1"/>
                </a:solidFill>
                <a:cs typeface="+mn-lt"/>
                <a:sym typeface="+mn-ea"/>
              </a:rPr>
              <a:t>❑  </a:t>
            </a:r>
            <a:r>
              <a:rPr lang="zh-CN" altLang="en-US" sz="2400">
                <a:sym typeface="+mn-ea"/>
              </a:rPr>
              <a:t>总结</a:t>
            </a:r>
            <a:r>
              <a:rPr lang="zh-CN" altLang="en-US" sz="2400">
                <a:sym typeface="+mn-ea"/>
              </a:rPr>
              <a:t>展望</a:t>
            </a:r>
            <a:endParaRPr lang="zh-CN" altLang="en-US" sz="2400">
              <a:sym typeface="+mn-ea"/>
            </a:endParaRPr>
          </a:p>
        </p:txBody>
      </p:sp>
      <p:sp>
        <p:nvSpPr>
          <p:cNvPr id="3" name="文本框 2"/>
          <p:cNvSpPr txBox="1"/>
          <p:nvPr/>
        </p:nvSpPr>
        <p:spPr>
          <a:xfrm>
            <a:off x="11593195" y="6261100"/>
            <a:ext cx="498475" cy="306705"/>
          </a:xfrm>
          <a:prstGeom prst="rect">
            <a:avLst/>
          </a:prstGeom>
          <a:noFill/>
        </p:spPr>
        <p:txBody>
          <a:bodyPr wrap="square" rtlCol="0">
            <a:spAutoFit/>
          </a:bodyPr>
          <a:p>
            <a:r>
              <a:rPr lang="en-US" altLang="zh-CN" sz="1400"/>
              <a:t>2</a:t>
            </a:r>
            <a:endParaRPr lang="en-US" altLang="zh-CN" sz="1400"/>
          </a:p>
        </p:txBody>
      </p:sp>
      <p:sp>
        <p:nvSpPr>
          <p:cNvPr id="16" name="文本框 15"/>
          <p:cNvSpPr txBox="1"/>
          <p:nvPr>
            <p:custDataLst>
              <p:tags r:id="rId6"/>
            </p:custDataLst>
          </p:nvPr>
        </p:nvSpPr>
        <p:spPr>
          <a:xfrm>
            <a:off x="477520" y="360680"/>
            <a:ext cx="7444740" cy="583565"/>
          </a:xfrm>
          <a:prstGeom prst="rect">
            <a:avLst/>
          </a:prstGeom>
          <a:noFill/>
        </p:spPr>
        <p:txBody>
          <a:bodyPr wrap="square" rtlCol="0">
            <a:spAutoFit/>
          </a:bodyPr>
          <a:p>
            <a:r>
              <a:rPr lang="zh-CN" altLang="en-US" sz="3200">
                <a:sym typeface="+mn-ea"/>
              </a:rPr>
              <a:t>目录</a:t>
            </a:r>
            <a:endParaRPr lang="zh-CN" altLang="en-US" sz="3200">
              <a:sym typeface="+mn-ea"/>
            </a:endParaRPr>
          </a:p>
        </p:txBody>
      </p:sp>
      <p:pic>
        <p:nvPicPr>
          <p:cNvPr id="8" name="图片 7"/>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sp>
        <p:nvSpPr>
          <p:cNvPr id="3" name="文本框 2"/>
          <p:cNvSpPr txBox="1"/>
          <p:nvPr>
            <p:custDataLst>
              <p:tags r:id="rId3"/>
            </p:custDataLst>
          </p:nvPr>
        </p:nvSpPr>
        <p:spPr>
          <a:xfrm>
            <a:off x="11593195" y="6261100"/>
            <a:ext cx="498475" cy="306705"/>
          </a:xfrm>
          <a:prstGeom prst="rect">
            <a:avLst/>
          </a:prstGeom>
          <a:noFill/>
        </p:spPr>
        <p:txBody>
          <a:bodyPr wrap="square" rtlCol="0">
            <a:spAutoFit/>
          </a:bodyPr>
          <a:p>
            <a:r>
              <a:rPr lang="en-US" altLang="zh-CN" sz="1400"/>
              <a:t>3</a:t>
            </a:r>
            <a:endParaRPr lang="en-US" altLang="zh-CN" sz="1400"/>
          </a:p>
        </p:txBody>
      </p:sp>
      <p:sp>
        <p:nvSpPr>
          <p:cNvPr id="16" name="文本框 15"/>
          <p:cNvSpPr txBox="1"/>
          <p:nvPr>
            <p:custDataLst>
              <p:tags r:id="rId4"/>
            </p:custDataLst>
          </p:nvPr>
        </p:nvSpPr>
        <p:spPr>
          <a:xfrm>
            <a:off x="477520" y="360680"/>
            <a:ext cx="7444740" cy="583565"/>
          </a:xfrm>
          <a:prstGeom prst="rect">
            <a:avLst/>
          </a:prstGeom>
          <a:noFill/>
        </p:spPr>
        <p:txBody>
          <a:bodyPr wrap="square" rtlCol="0">
            <a:spAutoFit/>
          </a:bodyPr>
          <a:p>
            <a:r>
              <a:rPr lang="zh-CN" altLang="en-US" sz="3200">
                <a:sym typeface="+mn-ea"/>
              </a:rPr>
              <a:t>背景</a:t>
            </a:r>
            <a:r>
              <a:rPr lang="zh-CN" altLang="en-US" sz="3200">
                <a:sym typeface="+mn-ea"/>
              </a:rPr>
              <a:t>介绍</a:t>
            </a:r>
            <a:endParaRPr lang="zh-CN" altLang="en-US" sz="3200">
              <a:sym typeface="+mn-ea"/>
            </a:endParaRPr>
          </a:p>
        </p:txBody>
      </p:sp>
      <p:pic>
        <p:nvPicPr>
          <p:cNvPr id="4" name="图片 3"/>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
        <p:nvSpPr>
          <p:cNvPr id="6" name="文本框 5"/>
          <p:cNvSpPr txBox="1"/>
          <p:nvPr/>
        </p:nvSpPr>
        <p:spPr>
          <a:xfrm>
            <a:off x="2106930" y="1371600"/>
            <a:ext cx="8650605" cy="1337945"/>
          </a:xfrm>
          <a:prstGeom prst="rect">
            <a:avLst/>
          </a:prstGeom>
          <a:noFill/>
        </p:spPr>
        <p:txBody>
          <a:bodyPr wrap="square" rtlCol="0" anchor="t">
            <a:spAutoFit/>
          </a:bodyPr>
          <a:p>
            <a:pPr algn="l">
              <a:lnSpc>
                <a:spcPct val="150000"/>
              </a:lnSpc>
              <a:buClrTx/>
              <a:buSzTx/>
              <a:buFontTx/>
            </a:pPr>
            <a:r>
              <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随着以ChatGPT为代表的大语言模型的出现，人工智能迎来了新一轮的高潮。其在各个领域的应用都受到了关注。我们思考：</a:t>
            </a:r>
            <a:r>
              <a:rPr lang="zh-CN" altLang="zh-CN" b="1"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是否能够将开源社区和大语言模型结合起来，用以支撑开源社区的问答业务？</a:t>
            </a:r>
            <a:endParaRPr lang="zh-CN" altLang="zh-CN" b="1"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p:txBody>
      </p:sp>
      <p:pic>
        <p:nvPicPr>
          <p:cNvPr id="2052" name="Picture 4" descr="PromeAI - 人工智能工具详情"/>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375" y="1528445"/>
            <a:ext cx="921385" cy="92138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700405" y="2877185"/>
            <a:ext cx="10204450" cy="3876675"/>
          </a:xfrm>
          <a:prstGeom prst="rect">
            <a:avLst/>
          </a:prstGeom>
          <a:noFill/>
        </p:spPr>
        <p:txBody>
          <a:bodyPr wrap="square" rtlCol="0" anchor="t">
            <a:spAutoFit/>
          </a:bodyPr>
          <a:p>
            <a:pPr algn="l">
              <a:lnSpc>
                <a:spcPct val="150000"/>
              </a:lnSpc>
            </a:pPr>
            <a:r>
              <a:rPr lang="en-US" altLang="zh-CN" sz="2000" dirty="0">
                <a:cs typeface="+mn-lt"/>
                <a:sym typeface="+mn-ea"/>
              </a:rPr>
              <a:t>• </a:t>
            </a:r>
            <a:r>
              <a:rPr lang="zh-CN" altLang="en-US" sz="2000" dirty="0">
                <a:cs typeface="+mn-lt"/>
                <a:sym typeface="+mn-ea"/>
              </a:rPr>
              <a:t>开源项目智能问答助手</a:t>
            </a:r>
            <a:endParaRPr lang="en-US" altLang="zh-CN" sz="2000" dirty="0">
              <a:cs typeface="+mn-lt"/>
              <a:sym typeface="+mn-ea"/>
            </a:endParaRPr>
          </a:p>
          <a:p>
            <a:pPr indent="457200" algn="l">
              <a:lnSpc>
                <a:spcPct val="150000"/>
              </a:lnSpc>
            </a:pPr>
            <a:r>
              <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结合开源社区代码、文档、</a:t>
            </a:r>
            <a:r>
              <a:rPr lang="en-US"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Issue</a:t>
            </a:r>
            <a:r>
              <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a:t>
            </a:r>
            <a:r>
              <a:rPr lang="en-US"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PR comment </a:t>
            </a:r>
            <a:r>
              <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等数据，开发一款领域知识定制化的社区智慧问答助手工具，能够给</a:t>
            </a:r>
            <a:r>
              <a:rPr lang="en-US"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 </a:t>
            </a:r>
            <a:r>
              <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rPr>
              <a:t>项目提供智慧问答以及辅助代码开发服务。</a:t>
            </a: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a:p>
            <a:pPr indent="457200" algn="l">
              <a:lnSpc>
                <a:spcPct val="150000"/>
              </a:lnSpc>
            </a:pPr>
            <a:r>
              <a:rPr lang="zh-CN" altLang="en-US" dirty="0">
                <a:solidFill>
                  <a:srgbClr val="000000"/>
                </a:solidFill>
                <a:effectLst/>
                <a:latin typeface="宋体" pitchFamily="2" charset="-122"/>
                <a:ea typeface="宋体" pitchFamily="2" charset="-122"/>
                <a:cs typeface="Times New Roman" panose="02020503050405090304" pitchFamily="18" charset="0"/>
                <a:sym typeface="+mn-ea"/>
              </a:rPr>
              <a:t>能否使用大模型快速运用到社区这样的数据碎片化、结构繁多的垂类领域是值得探究的问题。</a:t>
            </a:r>
            <a:endParaRPr lang="zh-CN" altLang="zh-CN" dirty="0">
              <a:solidFill>
                <a:srgbClr val="000000"/>
              </a:solidFill>
              <a:effectLst/>
              <a:latin typeface="Times New Roman" panose="02020503050405090304" pitchFamily="18" charset="0"/>
              <a:ea typeface="宋体" pitchFamily="2" charset="-122"/>
              <a:cs typeface="Times New Roman" panose="02020503050405090304" pitchFamily="18" charset="0"/>
              <a:sym typeface="+mn-ea"/>
            </a:endParaRPr>
          </a:p>
        </p:txBody>
      </p:sp>
      <p:pic>
        <p:nvPicPr>
          <p:cNvPr id="11" name="图片 10"/>
          <p:cNvPicPr>
            <a:picLocks noChangeAspect="1"/>
          </p:cNvPicPr>
          <p:nvPr/>
        </p:nvPicPr>
        <p:blipFill>
          <a:blip r:embed="rId8"/>
          <a:stretch>
            <a:fillRect/>
          </a:stretch>
        </p:blipFill>
        <p:spPr>
          <a:xfrm>
            <a:off x="1754505" y="4283075"/>
            <a:ext cx="3578225" cy="1967865"/>
          </a:xfrm>
          <a:prstGeom prst="rect">
            <a:avLst/>
          </a:prstGeom>
        </p:spPr>
      </p:pic>
      <p:pic>
        <p:nvPicPr>
          <p:cNvPr id="24" name="图片 23"/>
          <p:cNvPicPr>
            <a:picLocks noChangeAspect="1"/>
          </p:cNvPicPr>
          <p:nvPr/>
        </p:nvPicPr>
        <p:blipFill>
          <a:blip r:embed="rId9"/>
          <a:stretch>
            <a:fillRect/>
          </a:stretch>
        </p:blipFill>
        <p:spPr>
          <a:xfrm>
            <a:off x="5657850" y="4283075"/>
            <a:ext cx="3472180" cy="1968500"/>
          </a:xfrm>
          <a:prstGeom prst="rect">
            <a:avLst/>
          </a:prstGeom>
        </p:spPr>
      </p:pic>
    </p:spTree>
    <p:custDataLst>
      <p:tags r:id="rId10"/>
    </p:custData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sp>
        <p:nvSpPr>
          <p:cNvPr id="10" name="文本框 9"/>
          <p:cNvSpPr txBox="1"/>
          <p:nvPr>
            <p:custDataLst>
              <p:tags r:id="rId3"/>
            </p:custDataLst>
          </p:nvPr>
        </p:nvSpPr>
        <p:spPr>
          <a:xfrm>
            <a:off x="477520" y="360680"/>
            <a:ext cx="7444740" cy="583565"/>
          </a:xfrm>
          <a:prstGeom prst="rect">
            <a:avLst/>
          </a:prstGeom>
          <a:noFill/>
        </p:spPr>
        <p:txBody>
          <a:bodyPr wrap="square" rtlCol="0">
            <a:spAutoFit/>
          </a:bodyPr>
          <a:p>
            <a:r>
              <a:rPr lang="zh-CN" altLang="en-US" sz="3200" b="1" dirty="0" smtClean="0">
                <a:latin typeface="+mj-lt"/>
                <a:ea typeface="思源宋体 CN Heavy" panose="02020900000000000000" pitchFamily="18" charset="-122"/>
                <a:cs typeface="+mj-lt"/>
                <a:sym typeface="Arial" panose="020B0604020202090204" pitchFamily="34" charset="0"/>
              </a:rPr>
              <a:t>项目</a:t>
            </a:r>
            <a:r>
              <a:rPr lang="zh-CN" altLang="en-US" sz="3200" b="1" dirty="0" smtClean="0">
                <a:latin typeface="+mj-lt"/>
                <a:ea typeface="思源宋体 CN Heavy" panose="02020900000000000000" pitchFamily="18" charset="-122"/>
                <a:cs typeface="+mj-lt"/>
                <a:sym typeface="Arial" panose="020B0604020202090204" pitchFamily="34" charset="0"/>
              </a:rPr>
              <a:t>难点</a:t>
            </a:r>
            <a:endParaRPr lang="zh-CN" altLang="en-US" sz="3200" b="1" dirty="0" smtClean="0">
              <a:latin typeface="+mj-lt"/>
              <a:ea typeface="思源宋体 CN Heavy" panose="02020900000000000000" pitchFamily="18" charset="-122"/>
              <a:cs typeface="+mj-lt"/>
              <a:sym typeface="Arial" panose="020B0604020202090204" pitchFamily="34" charset="0"/>
            </a:endParaRPr>
          </a:p>
        </p:txBody>
      </p:sp>
      <p:sp>
        <p:nvSpPr>
          <p:cNvPr id="3" name="文本框 2"/>
          <p:cNvSpPr txBox="1"/>
          <p:nvPr>
            <p:custDataLst>
              <p:tags r:id="rId4"/>
            </p:custDataLst>
          </p:nvPr>
        </p:nvSpPr>
        <p:spPr>
          <a:xfrm>
            <a:off x="11593195" y="6261100"/>
            <a:ext cx="498475" cy="306705"/>
          </a:xfrm>
          <a:prstGeom prst="rect">
            <a:avLst/>
          </a:prstGeom>
          <a:noFill/>
        </p:spPr>
        <p:txBody>
          <a:bodyPr wrap="square" rtlCol="0">
            <a:spAutoFit/>
          </a:bodyPr>
          <a:p>
            <a:r>
              <a:rPr lang="en-US" altLang="zh-CN" sz="1400"/>
              <a:t>4</a:t>
            </a:r>
            <a:endParaRPr lang="en-US" altLang="zh-CN" sz="1400"/>
          </a:p>
        </p:txBody>
      </p:sp>
      <p:sp>
        <p:nvSpPr>
          <p:cNvPr id="5" name="文本框 4"/>
          <p:cNvSpPr txBox="1"/>
          <p:nvPr/>
        </p:nvSpPr>
        <p:spPr>
          <a:xfrm>
            <a:off x="1085850" y="1537335"/>
            <a:ext cx="9250045" cy="4892675"/>
          </a:xfrm>
          <a:prstGeom prst="rect">
            <a:avLst/>
          </a:prstGeom>
          <a:noFill/>
        </p:spPr>
        <p:txBody>
          <a:bodyPr wrap="square" rtlCol="0" anchor="t">
            <a:spAutoFit/>
          </a:bodyPr>
          <a:p>
            <a:pPr fontAlgn="auto">
              <a:lnSpc>
                <a:spcPct val="150000"/>
              </a:lnSpc>
            </a:pPr>
            <a:r>
              <a:rPr lang="en-US" altLang="zh-CN" sz="2400" dirty="0">
                <a:cs typeface="+mn-lt"/>
                <a:sym typeface="+mn-ea"/>
              </a:rPr>
              <a:t>• </a:t>
            </a:r>
            <a:r>
              <a:rPr lang="zh-CN" altLang="en-US" sz="2400" dirty="0">
                <a:cs typeface="+mn-lt"/>
                <a:sym typeface="+mn-ea"/>
              </a:rPr>
              <a:t>大规模开源数据爬取与清洗</a:t>
            </a:r>
            <a:endParaRPr lang="zh-CN" altLang="en-US" sz="2400">
              <a:latin typeface="Arial" panose="020B0604020202090204" pitchFamily="34" charset="0"/>
            </a:endParaRPr>
          </a:p>
          <a:p>
            <a:pPr indent="457200" fontAlgn="auto">
              <a:lnSpc>
                <a:spcPct val="150000"/>
              </a:lnSpc>
            </a:pPr>
            <a:r>
              <a:rPr lang="en-US" altLang="zh-CN">
                <a:solidFill>
                  <a:schemeClr val="tx1">
                    <a:lumMod val="50000"/>
                    <a:lumOff val="50000"/>
                  </a:schemeClr>
                </a:solidFill>
                <a:latin typeface="Arial" panose="020B0604020202090204" pitchFamily="34" charset="0"/>
              </a:rPr>
              <a:t>Github API</a:t>
            </a:r>
            <a:r>
              <a:rPr lang="zh-CN" altLang="en-US">
                <a:solidFill>
                  <a:schemeClr val="tx1">
                    <a:lumMod val="50000"/>
                    <a:lumOff val="50000"/>
                  </a:schemeClr>
                </a:solidFill>
                <a:latin typeface="Arial" panose="020B0604020202090204" pitchFamily="34" charset="0"/>
              </a:rPr>
              <a:t>、</a:t>
            </a:r>
            <a:r>
              <a:rPr lang="en-US" altLang="zh-CN">
                <a:solidFill>
                  <a:schemeClr val="tx1">
                    <a:lumMod val="50000"/>
                    <a:lumOff val="50000"/>
                  </a:schemeClr>
                </a:solidFill>
                <a:latin typeface="Arial" panose="020B0604020202090204" pitchFamily="34" charset="0"/>
              </a:rPr>
              <a:t>OpenDigger</a:t>
            </a:r>
            <a:r>
              <a:rPr lang="zh-CN" altLang="en-US">
                <a:solidFill>
                  <a:schemeClr val="tx1">
                    <a:lumMod val="50000"/>
                    <a:lumOff val="50000"/>
                  </a:schemeClr>
                </a:solidFill>
                <a:latin typeface="Arial" panose="020B0604020202090204" pitchFamily="34" charset="0"/>
              </a:rPr>
              <a:t>的数据处理</a:t>
            </a:r>
            <a:endParaRPr lang="zh-CN" altLang="en-US">
              <a:solidFill>
                <a:schemeClr val="tx1">
                  <a:lumMod val="50000"/>
                  <a:lumOff val="50000"/>
                </a:schemeClr>
              </a:solidFill>
              <a:latin typeface="Arial" panose="020B0604020202090204" pitchFamily="34" charset="0"/>
            </a:endParaRPr>
          </a:p>
          <a:p>
            <a:pPr indent="457200" fontAlgn="auto">
              <a:lnSpc>
                <a:spcPct val="150000"/>
              </a:lnSpc>
            </a:pPr>
            <a:r>
              <a:rPr lang="zh-CN" altLang="en-US">
                <a:solidFill>
                  <a:schemeClr val="tx1">
                    <a:lumMod val="50000"/>
                    <a:lumOff val="50000"/>
                  </a:schemeClr>
                </a:solidFill>
                <a:latin typeface="Arial" panose="020B0604020202090204" pitchFamily="34" charset="0"/>
              </a:rPr>
              <a:t>非结构化数据转为</a:t>
            </a:r>
            <a:r>
              <a:rPr lang="zh-CN" altLang="en-US">
                <a:solidFill>
                  <a:schemeClr val="tx1">
                    <a:lumMod val="50000"/>
                    <a:lumOff val="50000"/>
                  </a:schemeClr>
                </a:solidFill>
                <a:latin typeface="Arial" panose="020B0604020202090204" pitchFamily="34" charset="0"/>
              </a:rPr>
              <a:t>向量化知识库</a:t>
            </a:r>
            <a:endParaRPr lang="zh-CN" altLang="en-US">
              <a:solidFill>
                <a:schemeClr val="tx1">
                  <a:lumMod val="50000"/>
                  <a:lumOff val="50000"/>
                </a:schemeClr>
              </a:solidFill>
              <a:latin typeface="Arial" panose="020B0604020202090204" pitchFamily="34" charset="0"/>
            </a:endParaRPr>
          </a:p>
          <a:p>
            <a:pPr indent="457200" fontAlgn="auto">
              <a:lnSpc>
                <a:spcPct val="150000"/>
              </a:lnSpc>
            </a:pPr>
            <a:endParaRPr lang="zh-CN" altLang="en-US" sz="1400">
              <a:latin typeface="Arial" panose="020B0604020202090204" pitchFamily="34" charset="0"/>
            </a:endParaRPr>
          </a:p>
          <a:p>
            <a:pPr fontAlgn="auto">
              <a:lnSpc>
                <a:spcPct val="150000"/>
              </a:lnSpc>
            </a:pPr>
            <a:r>
              <a:rPr lang="en-US" altLang="zh-CN" sz="2400" dirty="0">
                <a:cs typeface="+mn-lt"/>
                <a:sym typeface="+mn-ea"/>
              </a:rPr>
              <a:t>• </a:t>
            </a:r>
            <a:r>
              <a:rPr lang="zh-CN" altLang="en-US" sz="2400" dirty="0">
                <a:cs typeface="+mn-lt"/>
                <a:sym typeface="+mn-ea"/>
              </a:rPr>
              <a:t>大语言模型（</a:t>
            </a:r>
            <a:r>
              <a:rPr lang="en-US" altLang="zh-CN" sz="2400" dirty="0">
                <a:cs typeface="+mn-lt"/>
                <a:sym typeface="+mn-ea"/>
              </a:rPr>
              <a:t>LLM</a:t>
            </a:r>
            <a:r>
              <a:rPr lang="zh-CN" altLang="en-US" sz="2400" dirty="0">
                <a:cs typeface="+mn-lt"/>
                <a:sym typeface="+mn-ea"/>
              </a:rPr>
              <a:t>）的微调与优化</a:t>
            </a:r>
            <a:endParaRPr lang="zh-CN" altLang="en-US" sz="2400">
              <a:latin typeface="Arial" panose="020B0604020202090204" pitchFamily="34" charset="0"/>
              <a:sym typeface="+mn-ea"/>
            </a:endParaRPr>
          </a:p>
          <a:p>
            <a:pPr indent="457200" fontAlgn="auto">
              <a:lnSpc>
                <a:spcPct val="150000"/>
              </a:lnSpc>
            </a:pPr>
            <a:r>
              <a:rPr lang="zh-CN" altLang="en-US">
                <a:solidFill>
                  <a:schemeClr val="tx1">
                    <a:lumMod val="50000"/>
                    <a:lumOff val="50000"/>
                  </a:schemeClr>
                </a:solidFill>
                <a:latin typeface="Arial" panose="020B0604020202090204" pitchFamily="34" charset="0"/>
              </a:rPr>
              <a:t>微调模型需处理领域知识不足的问题，结合上下文优化</a:t>
            </a:r>
            <a:endParaRPr lang="zh-CN" altLang="en-US">
              <a:solidFill>
                <a:schemeClr val="tx1">
                  <a:lumMod val="50000"/>
                  <a:lumOff val="50000"/>
                </a:schemeClr>
              </a:solidFill>
              <a:latin typeface="Arial" panose="020B0604020202090204" pitchFamily="34" charset="0"/>
            </a:endParaRPr>
          </a:p>
          <a:p>
            <a:pPr indent="457200" fontAlgn="auto">
              <a:lnSpc>
                <a:spcPct val="150000"/>
              </a:lnSpc>
            </a:pPr>
            <a:r>
              <a:rPr lang="zh-CN" altLang="en-US">
                <a:solidFill>
                  <a:schemeClr val="tx1">
                    <a:lumMod val="50000"/>
                    <a:lumOff val="50000"/>
                  </a:schemeClr>
                </a:solidFill>
                <a:latin typeface="Arial" panose="020B0604020202090204" pitchFamily="34" charset="0"/>
              </a:rPr>
              <a:t>优化</a:t>
            </a:r>
            <a:r>
              <a:rPr lang="en-US" altLang="zh-CN">
                <a:solidFill>
                  <a:schemeClr val="tx1">
                    <a:lumMod val="50000"/>
                    <a:lumOff val="50000"/>
                  </a:schemeClr>
                </a:solidFill>
                <a:latin typeface="Arial" panose="020B0604020202090204" pitchFamily="34" charset="0"/>
              </a:rPr>
              <a:t>RAG</a:t>
            </a:r>
            <a:r>
              <a:rPr lang="zh-CN" altLang="en-US">
                <a:solidFill>
                  <a:schemeClr val="tx1">
                    <a:lumMod val="50000"/>
                    <a:lumOff val="50000"/>
                  </a:schemeClr>
                </a:solidFill>
                <a:latin typeface="Arial" panose="020B0604020202090204" pitchFamily="34" charset="0"/>
              </a:rPr>
              <a:t>文本切块和搜索流程，提高问答</a:t>
            </a:r>
            <a:r>
              <a:rPr lang="zh-CN" altLang="en-US">
                <a:solidFill>
                  <a:schemeClr val="tx1">
                    <a:lumMod val="50000"/>
                    <a:lumOff val="50000"/>
                  </a:schemeClr>
                </a:solidFill>
                <a:latin typeface="Arial" panose="020B0604020202090204" pitchFamily="34" charset="0"/>
              </a:rPr>
              <a:t>准确性</a:t>
            </a:r>
            <a:endParaRPr lang="zh-CN" altLang="en-US">
              <a:solidFill>
                <a:schemeClr val="tx1">
                  <a:lumMod val="50000"/>
                  <a:lumOff val="50000"/>
                </a:schemeClr>
              </a:solidFill>
              <a:latin typeface="Arial" panose="020B0604020202090204" pitchFamily="34" charset="0"/>
            </a:endParaRPr>
          </a:p>
          <a:p>
            <a:pPr indent="457200" fontAlgn="auto">
              <a:lnSpc>
                <a:spcPct val="150000"/>
              </a:lnSpc>
            </a:pPr>
            <a:endParaRPr lang="zh-CN" altLang="en-US" sz="1400">
              <a:latin typeface="Arial" panose="020B0604020202090204" pitchFamily="34" charset="0"/>
            </a:endParaRPr>
          </a:p>
          <a:p>
            <a:pPr fontAlgn="auto">
              <a:lnSpc>
                <a:spcPct val="150000"/>
              </a:lnSpc>
            </a:pPr>
            <a:r>
              <a:rPr lang="en-US" altLang="zh-CN" sz="2400" dirty="0">
                <a:cs typeface="+mn-lt"/>
                <a:sym typeface="+mn-ea"/>
              </a:rPr>
              <a:t>• </a:t>
            </a:r>
            <a:r>
              <a:rPr lang="zh-CN" altLang="en-US" sz="2400" dirty="0">
                <a:cs typeface="+mn-lt"/>
                <a:sym typeface="+mn-ea"/>
              </a:rPr>
              <a:t>两种服务场景：群问答机器人和网页端服务</a:t>
            </a:r>
            <a:endParaRPr lang="zh-CN" altLang="en-US" sz="2400" dirty="0">
              <a:cs typeface="+mn-lt"/>
            </a:endParaRPr>
          </a:p>
          <a:p>
            <a:pPr indent="457200" fontAlgn="auto">
              <a:lnSpc>
                <a:spcPct val="150000"/>
              </a:lnSpc>
            </a:pPr>
            <a:r>
              <a:rPr lang="zh-CN" altLang="en-US" sz="1800">
                <a:solidFill>
                  <a:schemeClr val="tx1">
                    <a:lumMod val="50000"/>
                    <a:lumOff val="50000"/>
                  </a:schemeClr>
                </a:solidFill>
                <a:latin typeface="Arial" panose="020B0604020202090204" pitchFamily="34" charset="0"/>
              </a:rPr>
              <a:t>快速解答开源治理相关问题，支持多人同时交互</a:t>
            </a:r>
            <a:endParaRPr lang="zh-CN" altLang="en-US" sz="1800">
              <a:solidFill>
                <a:schemeClr val="tx1">
                  <a:lumMod val="50000"/>
                  <a:lumOff val="50000"/>
                </a:schemeClr>
              </a:solidFill>
              <a:latin typeface="Arial" panose="020B0604020202090204" pitchFamily="34" charset="0"/>
            </a:endParaRPr>
          </a:p>
          <a:p>
            <a:pPr indent="457200" fontAlgn="auto">
              <a:lnSpc>
                <a:spcPct val="150000"/>
              </a:lnSpc>
            </a:pPr>
            <a:r>
              <a:rPr lang="zh-CN" altLang="en-US" sz="1800">
                <a:solidFill>
                  <a:schemeClr val="tx1">
                    <a:lumMod val="50000"/>
                    <a:lumOff val="50000"/>
                  </a:schemeClr>
                </a:solidFill>
                <a:latin typeface="Arial" panose="020B0604020202090204" pitchFamily="34" charset="0"/>
              </a:rPr>
              <a:t>用户友好的交互界面与实时数据更新</a:t>
            </a:r>
            <a:endParaRPr lang="zh-CN" altLang="en-US" sz="1800">
              <a:solidFill>
                <a:schemeClr val="tx1">
                  <a:lumMod val="50000"/>
                  <a:lumOff val="50000"/>
                </a:schemeClr>
              </a:solidFill>
              <a:latin typeface="Arial" panose="020B0604020202090204" pitchFamily="34" charset="0"/>
            </a:endParaRPr>
          </a:p>
        </p:txBody>
      </p:sp>
      <p:pic>
        <p:nvPicPr>
          <p:cNvPr id="6" name="图片 5"/>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Tree>
    <p:custDataLst>
      <p:tags r:id="rId7"/>
    </p:custData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sp>
        <p:nvSpPr>
          <p:cNvPr id="3" name="文本框 2"/>
          <p:cNvSpPr txBox="1"/>
          <p:nvPr>
            <p:custDataLst>
              <p:tags r:id="rId3"/>
            </p:custDataLst>
          </p:nvPr>
        </p:nvSpPr>
        <p:spPr>
          <a:xfrm>
            <a:off x="11593195" y="6261100"/>
            <a:ext cx="498475" cy="306705"/>
          </a:xfrm>
          <a:prstGeom prst="rect">
            <a:avLst/>
          </a:prstGeom>
          <a:noFill/>
        </p:spPr>
        <p:txBody>
          <a:bodyPr wrap="square" rtlCol="0">
            <a:spAutoFit/>
          </a:bodyPr>
          <a:p>
            <a:r>
              <a:rPr lang="en-US" altLang="zh-CN" sz="1400"/>
              <a:t>5</a:t>
            </a:r>
            <a:endParaRPr lang="en-US" altLang="zh-CN" sz="1400"/>
          </a:p>
        </p:txBody>
      </p:sp>
      <p:sp>
        <p:nvSpPr>
          <p:cNvPr id="5" name="文本框 4"/>
          <p:cNvSpPr txBox="1"/>
          <p:nvPr/>
        </p:nvSpPr>
        <p:spPr>
          <a:xfrm>
            <a:off x="845185" y="1704340"/>
            <a:ext cx="9779000" cy="4030980"/>
          </a:xfrm>
          <a:prstGeom prst="rect">
            <a:avLst/>
          </a:prstGeom>
          <a:noFill/>
        </p:spPr>
        <p:txBody>
          <a:bodyPr wrap="square" rtlCol="0" anchor="t">
            <a:spAutoFit/>
          </a:bodyPr>
          <a:p>
            <a:r>
              <a:rPr lang="en-US" altLang="zh-CN" sz="2400" dirty="0">
                <a:cs typeface="+mn-lt"/>
                <a:sym typeface="+mn-ea"/>
              </a:rPr>
              <a:t>• </a:t>
            </a:r>
            <a:r>
              <a:rPr lang="zh-CN" altLang="en-US" sz="2400" dirty="0">
                <a:cs typeface="+mn-lt"/>
                <a:sym typeface="+mn-ea"/>
              </a:rPr>
              <a:t>开源社区相关问题的回答能力。</a:t>
            </a:r>
            <a:endParaRPr lang="en-US" sz="2000" dirty="0">
              <a:solidFill>
                <a:schemeClr val="tx1">
                  <a:lumMod val="50000"/>
                  <a:lumOff val="50000"/>
                </a:schemeClr>
              </a:solidFill>
              <a:sym typeface="+mn-ea"/>
            </a:endParaRPr>
          </a:p>
          <a:p>
            <a:pPr indent="457200"/>
            <a:endParaRPr lang="zh-CN" altLang="en-US" sz="1600" dirty="0">
              <a:cs typeface="+mn-lt"/>
              <a:sym typeface="+mn-ea"/>
            </a:endParaRPr>
          </a:p>
          <a:p>
            <a:pPr algn="l">
              <a:buClrTx/>
              <a:buSzTx/>
              <a:buFontTx/>
            </a:pPr>
            <a:r>
              <a:rPr lang="en-US" altLang="zh-CN" sz="2400" dirty="0">
                <a:cs typeface="+mn-lt"/>
                <a:sym typeface="+mn-ea"/>
              </a:rPr>
              <a:t>• </a:t>
            </a:r>
            <a:r>
              <a:rPr lang="zh-CN" altLang="en-US" sz="2400" dirty="0">
                <a:sym typeface="+mn-ea"/>
              </a:rPr>
              <a:t>具备对语料</a:t>
            </a:r>
            <a:r>
              <a:rPr lang="zh-CN" altLang="en-US" sz="2400" dirty="0">
                <a:solidFill>
                  <a:srgbClr val="BC5759"/>
                </a:solidFill>
                <a:sym typeface="+mn-ea"/>
              </a:rPr>
              <a:t>良好准确的理解、总结、概括、阐述能力</a:t>
            </a:r>
            <a:r>
              <a:rPr lang="zh-CN" altLang="en-US" sz="2400" dirty="0">
                <a:sym typeface="+mn-ea"/>
              </a:rPr>
              <a:t>，针对用户发起的问题，提供</a:t>
            </a:r>
            <a:r>
              <a:rPr lang="zh-CN" altLang="en-US" sz="2400" dirty="0">
                <a:solidFill>
                  <a:srgbClr val="BC5759"/>
                </a:solidFill>
                <a:sym typeface="+mn-ea"/>
              </a:rPr>
              <a:t>专业准确的回答和畅通的对话</a:t>
            </a:r>
            <a:r>
              <a:rPr lang="zh-CN" altLang="en-US" sz="2400" dirty="0">
                <a:sym typeface="+mn-ea"/>
              </a:rPr>
              <a:t>。</a:t>
            </a:r>
            <a:endParaRPr lang="zh-CN" altLang="en-US" sz="2400" dirty="0">
              <a:sym typeface="+mn-ea"/>
            </a:endParaRPr>
          </a:p>
          <a:p>
            <a:pPr algn="l">
              <a:buClrTx/>
              <a:buSzTx/>
              <a:buFontTx/>
            </a:pPr>
            <a:endParaRPr lang="zh-CN" altLang="en-US" sz="2400" dirty="0">
              <a:sym typeface="+mn-ea"/>
            </a:endParaRPr>
          </a:p>
          <a:p>
            <a:pPr algn="l">
              <a:buClrTx/>
              <a:buSzTx/>
              <a:buFontTx/>
            </a:pPr>
            <a:r>
              <a:rPr lang="zh-CN" altLang="en-US" sz="2400" dirty="0">
                <a:sym typeface="+mn-ea"/>
              </a:rPr>
              <a:t>• 实现</a:t>
            </a:r>
            <a:r>
              <a:rPr lang="zh-CN" altLang="en-US" sz="2400" dirty="0">
                <a:sym typeface="+mn-ea"/>
              </a:rPr>
              <a:t>两种服务场景：群问答机器人和网页端服务。</a:t>
            </a:r>
            <a:endParaRPr lang="zh-CN" altLang="en-US" sz="2400" dirty="0">
              <a:sym typeface="+mn-ea"/>
            </a:endParaRPr>
          </a:p>
          <a:p>
            <a:pPr algn="l">
              <a:buClrTx/>
              <a:buSzTx/>
              <a:buFontTx/>
            </a:pPr>
            <a:endParaRPr lang="zh-CN" altLang="en-US" sz="2400" dirty="0">
              <a:sym typeface="+mn-ea"/>
            </a:endParaRPr>
          </a:p>
          <a:p>
            <a:pPr algn="l">
              <a:buClrTx/>
              <a:buSzTx/>
              <a:buFontTx/>
            </a:pPr>
            <a:r>
              <a:rPr lang="en-US" altLang="zh-CN" sz="2400" dirty="0">
                <a:cs typeface="+mn-lt"/>
                <a:sym typeface="+mn-ea"/>
              </a:rPr>
              <a:t>• </a:t>
            </a:r>
            <a:r>
              <a:rPr lang="zh-CN" altLang="en-US" sz="2400" dirty="0">
                <a:sym typeface="+mn-ea"/>
              </a:rPr>
              <a:t>支持</a:t>
            </a:r>
            <a:r>
              <a:rPr lang="zh-CN" altLang="en-US" sz="2400" dirty="0">
                <a:solidFill>
                  <a:srgbClr val="BC5759"/>
                </a:solidFill>
                <a:sym typeface="+mn-ea"/>
              </a:rPr>
              <a:t>自主训练，持续迭代</a:t>
            </a:r>
            <a:r>
              <a:rPr lang="zh-CN" altLang="en-US" sz="2400" dirty="0">
                <a:sym typeface="+mn-ea"/>
              </a:rPr>
              <a:t>，不断提高准确度，支持开放API能力。</a:t>
            </a:r>
            <a:endParaRPr lang="zh-CN" altLang="en-US" sz="2400" dirty="0">
              <a:sym typeface="+mn-ea"/>
            </a:endParaRPr>
          </a:p>
          <a:p>
            <a:pPr algn="l">
              <a:buClrTx/>
              <a:buSzTx/>
              <a:buFontTx/>
            </a:pPr>
            <a:endParaRPr lang="zh-CN" altLang="en-US" sz="2400" dirty="0">
              <a:sym typeface="+mn-ea"/>
            </a:endParaRPr>
          </a:p>
          <a:p>
            <a:pPr algn="l">
              <a:buClrTx/>
              <a:buSzTx/>
              <a:buFontTx/>
            </a:pPr>
            <a:r>
              <a:rPr lang="zh-CN" altLang="en-US" sz="2400" dirty="0">
                <a:sym typeface="+mn-ea"/>
              </a:rPr>
              <a:t>• </a:t>
            </a:r>
            <a:r>
              <a:rPr lang="zh-CN" altLang="en-US" sz="2400" dirty="0">
                <a:sym typeface="+mn-ea"/>
              </a:rPr>
              <a:t>围绕该项目，有详细的手册和课程介绍，打造</a:t>
            </a:r>
            <a:r>
              <a:rPr lang="zh-CN" altLang="en-US" sz="2400" dirty="0">
                <a:solidFill>
                  <a:srgbClr val="BC5759"/>
                </a:solidFill>
                <a:sym typeface="+mn-ea"/>
              </a:rPr>
              <a:t>垂类领域智能问答的标准开源解决方案</a:t>
            </a:r>
            <a:r>
              <a:rPr lang="zh-CN" altLang="en-US" sz="2400" dirty="0">
                <a:sym typeface="+mn-ea"/>
              </a:rPr>
              <a:t>, 通过开源不断迭代, 通过开源推广整个项目。</a:t>
            </a:r>
            <a:endParaRPr lang="zh-CN" altLang="en-US" sz="2400" dirty="0">
              <a:sym typeface="+mn-ea"/>
            </a:endParaRPr>
          </a:p>
        </p:txBody>
      </p:sp>
      <p:sp>
        <p:nvSpPr>
          <p:cNvPr id="16" name="文本框 15"/>
          <p:cNvSpPr txBox="1"/>
          <p:nvPr>
            <p:custDataLst>
              <p:tags r:id="rId4"/>
            </p:custDataLst>
          </p:nvPr>
        </p:nvSpPr>
        <p:spPr>
          <a:xfrm>
            <a:off x="477520" y="360680"/>
            <a:ext cx="7444740" cy="583565"/>
          </a:xfrm>
          <a:prstGeom prst="rect">
            <a:avLst/>
          </a:prstGeom>
          <a:noFill/>
        </p:spPr>
        <p:txBody>
          <a:bodyPr wrap="square" rtlCol="0">
            <a:spAutoFit/>
          </a:bodyPr>
          <a:p>
            <a:r>
              <a:rPr lang="zh-CN" altLang="en-US" sz="3200">
                <a:sym typeface="+mn-ea"/>
              </a:rPr>
              <a:t>预期</a:t>
            </a:r>
            <a:r>
              <a:rPr lang="zh-CN" altLang="en-US" sz="3200">
                <a:sym typeface="+mn-ea"/>
              </a:rPr>
              <a:t>功能</a:t>
            </a:r>
            <a:endParaRPr lang="zh-CN" altLang="en-US" sz="3200">
              <a:sym typeface="+mn-ea"/>
            </a:endParaRPr>
          </a:p>
        </p:txBody>
      </p:sp>
      <p:pic>
        <p:nvPicPr>
          <p:cNvPr id="8" name="图片 7"/>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Tree>
    <p:custDataLst>
      <p:tags r:id="rId7"/>
    </p:custData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sp>
        <p:nvSpPr>
          <p:cNvPr id="3" name="文本框 2"/>
          <p:cNvSpPr txBox="1"/>
          <p:nvPr>
            <p:custDataLst>
              <p:tags r:id="rId3"/>
            </p:custDataLst>
          </p:nvPr>
        </p:nvSpPr>
        <p:spPr>
          <a:xfrm>
            <a:off x="11593195" y="6261100"/>
            <a:ext cx="498475" cy="306705"/>
          </a:xfrm>
          <a:prstGeom prst="rect">
            <a:avLst/>
          </a:prstGeom>
          <a:noFill/>
        </p:spPr>
        <p:txBody>
          <a:bodyPr wrap="square" rtlCol="0">
            <a:spAutoFit/>
          </a:bodyPr>
          <a:p>
            <a:r>
              <a:rPr lang="en-US" altLang="zh-CN" sz="1400"/>
              <a:t>6</a:t>
            </a:r>
            <a:endParaRPr lang="en-US" altLang="zh-CN" sz="1400"/>
          </a:p>
        </p:txBody>
      </p:sp>
      <p:sp>
        <p:nvSpPr>
          <p:cNvPr id="5" name="文本框 4"/>
          <p:cNvSpPr txBox="1"/>
          <p:nvPr/>
        </p:nvSpPr>
        <p:spPr>
          <a:xfrm>
            <a:off x="845185" y="1503680"/>
            <a:ext cx="9855835" cy="4892675"/>
          </a:xfrm>
          <a:prstGeom prst="rect">
            <a:avLst/>
          </a:prstGeom>
          <a:noFill/>
        </p:spPr>
        <p:txBody>
          <a:bodyPr wrap="square" rtlCol="0" anchor="t">
            <a:spAutoFit/>
          </a:bodyPr>
          <a:p>
            <a:pPr fontAlgn="auto">
              <a:lnSpc>
                <a:spcPct val="150000"/>
              </a:lnSpc>
            </a:pPr>
            <a:r>
              <a:rPr lang="en-US" altLang="zh-CN" sz="2400" dirty="0">
                <a:cs typeface="+mn-lt"/>
                <a:sym typeface="+mn-ea"/>
              </a:rPr>
              <a:t>• </a:t>
            </a:r>
            <a:r>
              <a:rPr lang="zh-CN" altLang="en-US" sz="2400" dirty="0">
                <a:sym typeface="+mn-ea"/>
              </a:rPr>
              <a:t>数据处理与收集模块：</a:t>
            </a:r>
            <a:endParaRPr lang="zh-CN" altLang="en-US" sz="2400" dirty="0"/>
          </a:p>
          <a:p>
            <a:pPr indent="457200" fontAlgn="auto">
              <a:lnSpc>
                <a:spcPct val="150000"/>
              </a:lnSpc>
            </a:pPr>
            <a:r>
              <a:rPr lang="zh-CN" altLang="en-US" dirty="0">
                <a:solidFill>
                  <a:schemeClr val="tx1">
                    <a:lumMod val="50000"/>
                    <a:lumOff val="50000"/>
                  </a:schemeClr>
                </a:solidFill>
                <a:cs typeface="+mn-lt"/>
                <a:sym typeface="+mn-ea"/>
              </a:rPr>
              <a:t>爬取与清洗开源平台数据、</a:t>
            </a:r>
            <a:r>
              <a:rPr lang="zh-CN" altLang="en-US" dirty="0">
                <a:solidFill>
                  <a:schemeClr val="tx1">
                    <a:lumMod val="50000"/>
                    <a:lumOff val="50000"/>
                  </a:schemeClr>
                </a:solidFill>
                <a:cs typeface="+mn-lt"/>
                <a:sym typeface="+mn-ea"/>
              </a:rPr>
              <a:t>构建开源治理知识库。</a:t>
            </a:r>
            <a:endParaRPr lang="zh-CN" altLang="en-US" dirty="0">
              <a:solidFill>
                <a:schemeClr val="tx1">
                  <a:lumMod val="50000"/>
                  <a:lumOff val="50000"/>
                </a:schemeClr>
              </a:solidFill>
              <a:cs typeface="+mn-lt"/>
              <a:sym typeface="+mn-ea"/>
            </a:endParaRPr>
          </a:p>
          <a:p>
            <a:pPr marL="0" lvl="1" indent="457200" fontAlgn="auto">
              <a:lnSpc>
                <a:spcPct val="150000"/>
              </a:lnSpc>
            </a:pPr>
            <a:r>
              <a:rPr lang="zh-CN" altLang="en-US" dirty="0">
                <a:solidFill>
                  <a:schemeClr val="tx1">
                    <a:lumMod val="50000"/>
                    <a:lumOff val="50000"/>
                  </a:schemeClr>
                </a:solidFill>
                <a:cs typeface="+mn-lt"/>
                <a:sym typeface="+mn-ea"/>
              </a:rPr>
              <a:t>文档处理：文档过滤去重、文档分割、文档向量化。</a:t>
            </a:r>
            <a:endParaRPr lang="zh-CN" altLang="en-US" dirty="0">
              <a:solidFill>
                <a:schemeClr val="tx1">
                  <a:lumMod val="50000"/>
                  <a:lumOff val="50000"/>
                </a:schemeClr>
              </a:solidFill>
              <a:cs typeface="+mn-lt"/>
              <a:sym typeface="+mn-ea"/>
            </a:endParaRPr>
          </a:p>
          <a:p>
            <a:pPr indent="457200" fontAlgn="auto">
              <a:lnSpc>
                <a:spcPct val="150000"/>
              </a:lnSpc>
            </a:pPr>
            <a:endParaRPr lang="zh-CN" altLang="en-US" sz="1400" dirty="0">
              <a:cs typeface="+mn-lt"/>
              <a:sym typeface="+mn-ea"/>
            </a:endParaRPr>
          </a:p>
          <a:p>
            <a:pPr fontAlgn="auto">
              <a:lnSpc>
                <a:spcPct val="150000"/>
              </a:lnSpc>
            </a:pPr>
            <a:r>
              <a:rPr lang="en-US" altLang="zh-CN" sz="2400" dirty="0">
                <a:cs typeface="+mn-lt"/>
                <a:sym typeface="+mn-ea"/>
              </a:rPr>
              <a:t>• </a:t>
            </a:r>
            <a:r>
              <a:rPr lang="zh-CN" altLang="en-US" sz="2400" dirty="0">
                <a:sym typeface="+mn-ea"/>
              </a:rPr>
              <a:t>智能问答模块：</a:t>
            </a:r>
            <a:endParaRPr lang="en-US" sz="2400" dirty="0">
              <a:sym typeface="+mn-ea"/>
            </a:endParaRPr>
          </a:p>
          <a:p>
            <a:pPr indent="457200" algn="l" fontAlgn="auto">
              <a:lnSpc>
                <a:spcPct val="150000"/>
              </a:lnSpc>
              <a:buClrTx/>
              <a:buSzTx/>
              <a:buFontTx/>
            </a:pPr>
            <a:r>
              <a:rPr lang="zh-CN" altLang="en-US" dirty="0">
                <a:solidFill>
                  <a:schemeClr val="tx1">
                    <a:lumMod val="50000"/>
                    <a:lumOff val="50000"/>
                  </a:schemeClr>
                </a:solidFill>
                <a:cs typeface="+mn-lt"/>
                <a:sym typeface="+mn-ea"/>
              </a:rPr>
              <a:t>微调大模型提供精准问答服务。</a:t>
            </a:r>
            <a:endParaRPr lang="zh-CN" altLang="en-US" dirty="0">
              <a:solidFill>
                <a:schemeClr val="tx1">
                  <a:lumMod val="50000"/>
                  <a:lumOff val="50000"/>
                </a:schemeClr>
              </a:solidFill>
              <a:cs typeface="+mn-lt"/>
              <a:sym typeface="+mn-ea"/>
            </a:endParaRPr>
          </a:p>
          <a:p>
            <a:pPr marL="0" lvl="1" indent="457200" algn="l" fontAlgn="auto">
              <a:lnSpc>
                <a:spcPct val="150000"/>
              </a:lnSpc>
              <a:buClrTx/>
              <a:buSzTx/>
              <a:buFontTx/>
            </a:pPr>
            <a:r>
              <a:rPr lang="zh-CN" altLang="en-US" sz="1800" dirty="0">
                <a:solidFill>
                  <a:schemeClr val="tx1">
                    <a:lumMod val="50000"/>
                    <a:lumOff val="50000"/>
                  </a:schemeClr>
                </a:solidFill>
                <a:cs typeface="+mn-lt"/>
                <a:sym typeface="+mn-ea"/>
              </a:rPr>
              <a:t>定时在社区的对话历史库中进行问题聚类、过滤、频率筛选，并对问题进行重新回答生成更加可靠的答案存储在高质量对话历史库中，在机器人之后遇到这些问题的时候给予参考</a:t>
            </a:r>
            <a:endParaRPr lang="zh-CN" altLang="en-US" sz="1800" dirty="0">
              <a:solidFill>
                <a:schemeClr val="tx1">
                  <a:lumMod val="50000"/>
                  <a:lumOff val="50000"/>
                </a:schemeClr>
              </a:solidFill>
              <a:cs typeface="+mn-lt"/>
            </a:endParaRPr>
          </a:p>
          <a:p>
            <a:pPr fontAlgn="auto">
              <a:lnSpc>
                <a:spcPct val="150000"/>
              </a:lnSpc>
            </a:pPr>
            <a:endParaRPr lang="en-US" altLang="zh-CN" sz="1400" dirty="0">
              <a:cs typeface="+mn-lt"/>
              <a:sym typeface="+mn-ea"/>
            </a:endParaRPr>
          </a:p>
          <a:p>
            <a:pPr fontAlgn="auto">
              <a:lnSpc>
                <a:spcPct val="150000"/>
              </a:lnSpc>
            </a:pPr>
            <a:r>
              <a:rPr lang="en-US" altLang="zh-CN" sz="2400" dirty="0">
                <a:cs typeface="+mn-lt"/>
                <a:sym typeface="+mn-ea"/>
              </a:rPr>
              <a:t>• </a:t>
            </a:r>
            <a:r>
              <a:rPr lang="zh-CN" altLang="en-US" sz="2400" dirty="0">
                <a:cs typeface="+mn-lt"/>
                <a:sym typeface="+mn-ea"/>
              </a:rPr>
              <a:t>迭代式反馈</a:t>
            </a:r>
            <a:r>
              <a:rPr lang="zh-CN" altLang="en-US" sz="2400" dirty="0">
                <a:cs typeface="+mn-lt"/>
                <a:sym typeface="+mn-ea"/>
              </a:rPr>
              <a:t>增强：</a:t>
            </a:r>
            <a:endParaRPr lang="zh-CN" altLang="en-US" sz="2400" dirty="0">
              <a:cs typeface="+mn-lt"/>
              <a:sym typeface="+mn-ea"/>
            </a:endParaRPr>
          </a:p>
          <a:p>
            <a:pPr indent="457200" fontAlgn="auto">
              <a:lnSpc>
                <a:spcPct val="150000"/>
              </a:lnSpc>
            </a:pPr>
            <a:r>
              <a:rPr lang="zh-CN" altLang="en-US" sz="1800" dirty="0">
                <a:solidFill>
                  <a:schemeClr val="tx1">
                    <a:lumMod val="50000"/>
                    <a:lumOff val="50000"/>
                  </a:schemeClr>
                </a:solidFill>
                <a:cs typeface="+mn-lt"/>
                <a:sym typeface="+mn-ea"/>
              </a:rPr>
              <a:t>使用高质量对话历史库的数据微调模型，实现问答</a:t>
            </a:r>
            <a:r>
              <a:rPr lang="zh-CN" altLang="en-US" sz="1800" dirty="0">
                <a:solidFill>
                  <a:schemeClr val="tx1">
                    <a:lumMod val="50000"/>
                    <a:lumOff val="50000"/>
                  </a:schemeClr>
                </a:solidFill>
                <a:cs typeface="+mn-lt"/>
                <a:sym typeface="+mn-ea"/>
              </a:rPr>
              <a:t>助手的反馈增强</a:t>
            </a:r>
            <a:r>
              <a:rPr lang="zh-CN" altLang="en-US" sz="1800" dirty="0">
                <a:solidFill>
                  <a:schemeClr val="tx1">
                    <a:lumMod val="50000"/>
                    <a:lumOff val="50000"/>
                  </a:schemeClr>
                </a:solidFill>
                <a:cs typeface="+mn-lt"/>
                <a:sym typeface="+mn-ea"/>
              </a:rPr>
              <a:t>。</a:t>
            </a:r>
            <a:endParaRPr lang="zh-CN" altLang="en-US" sz="2000" dirty="0">
              <a:solidFill>
                <a:schemeClr val="tx1">
                  <a:lumMod val="50000"/>
                  <a:lumOff val="50000"/>
                </a:schemeClr>
              </a:solidFill>
              <a:cs typeface="+mn-lt"/>
              <a:sym typeface="+mn-ea"/>
            </a:endParaRPr>
          </a:p>
        </p:txBody>
      </p:sp>
      <p:sp>
        <p:nvSpPr>
          <p:cNvPr id="16" name="文本框 15"/>
          <p:cNvSpPr txBox="1"/>
          <p:nvPr>
            <p:custDataLst>
              <p:tags r:id="rId4"/>
            </p:custDataLst>
          </p:nvPr>
        </p:nvSpPr>
        <p:spPr>
          <a:xfrm>
            <a:off x="477520" y="360680"/>
            <a:ext cx="2519680" cy="583565"/>
          </a:xfrm>
          <a:prstGeom prst="rect">
            <a:avLst/>
          </a:prstGeom>
          <a:noFill/>
        </p:spPr>
        <p:txBody>
          <a:bodyPr wrap="square" rtlCol="0">
            <a:spAutoFit/>
          </a:bodyPr>
          <a:p>
            <a:r>
              <a:rPr lang="zh-CN" altLang="en-US" sz="3200">
                <a:sym typeface="+mn-ea"/>
              </a:rPr>
              <a:t>设计</a:t>
            </a:r>
            <a:r>
              <a:rPr lang="zh-CN" altLang="en-US" sz="3200">
                <a:sym typeface="+mn-ea"/>
              </a:rPr>
              <a:t>方案</a:t>
            </a:r>
            <a:endParaRPr lang="zh-CN" altLang="en-US" sz="3200">
              <a:sym typeface="+mn-ea"/>
            </a:endParaRPr>
          </a:p>
        </p:txBody>
      </p:sp>
      <p:pic>
        <p:nvPicPr>
          <p:cNvPr id="8" name="图片 7"/>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Tree>
    <p:custDataLst>
      <p:tags r:id="rId7"/>
    </p:custData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251" t="3649" r="1051" b="2420"/>
          <a:stretch>
            <a:fillRect/>
          </a:stretch>
        </p:blipFill>
        <p:spPr>
          <a:xfrm>
            <a:off x="2626360" y="2379345"/>
            <a:ext cx="7739380" cy="3881755"/>
          </a:xfrm>
          <a:prstGeom prst="rect">
            <a:avLst/>
          </a:prstGeom>
        </p:spPr>
      </p:pic>
      <p:pic>
        <p:nvPicPr>
          <p:cNvPr id="17" name="图片 16"/>
          <p:cNvPicPr>
            <a:picLocks noChangeAspect="1"/>
          </p:cNvPicPr>
          <p:nvPr>
            <p:custDataLst>
              <p:tags r:id="rId2"/>
            </p:custDataLst>
          </p:nvPr>
        </p:nvPicPr>
        <p:blipFill>
          <a:blip r:embed="rId3"/>
          <a:srcRect t="40774"/>
          <a:stretch>
            <a:fillRect/>
          </a:stretch>
        </p:blipFill>
        <p:spPr>
          <a:xfrm flipH="1">
            <a:off x="0" y="608965"/>
            <a:ext cx="4327525" cy="658495"/>
          </a:xfrm>
          <a:prstGeom prst="rect">
            <a:avLst/>
          </a:prstGeom>
        </p:spPr>
      </p:pic>
      <p:sp>
        <p:nvSpPr>
          <p:cNvPr id="3" name="文本框 2"/>
          <p:cNvSpPr txBox="1"/>
          <p:nvPr>
            <p:custDataLst>
              <p:tags r:id="rId4"/>
            </p:custDataLst>
          </p:nvPr>
        </p:nvSpPr>
        <p:spPr>
          <a:xfrm>
            <a:off x="11593195" y="6261100"/>
            <a:ext cx="498475" cy="306705"/>
          </a:xfrm>
          <a:prstGeom prst="rect">
            <a:avLst/>
          </a:prstGeom>
          <a:noFill/>
        </p:spPr>
        <p:txBody>
          <a:bodyPr wrap="square" rtlCol="0">
            <a:spAutoFit/>
          </a:bodyPr>
          <a:p>
            <a:r>
              <a:rPr lang="en-US" altLang="zh-CN" sz="1400"/>
              <a:t>7</a:t>
            </a:r>
            <a:endParaRPr lang="en-US" altLang="zh-CN" sz="1400"/>
          </a:p>
        </p:txBody>
      </p:sp>
      <p:sp>
        <p:nvSpPr>
          <p:cNvPr id="16" name="文本框 15"/>
          <p:cNvSpPr txBox="1"/>
          <p:nvPr>
            <p:custDataLst>
              <p:tags r:id="rId5"/>
            </p:custDataLst>
          </p:nvPr>
        </p:nvSpPr>
        <p:spPr>
          <a:xfrm>
            <a:off x="477520" y="360680"/>
            <a:ext cx="2519680" cy="583565"/>
          </a:xfrm>
          <a:prstGeom prst="rect">
            <a:avLst/>
          </a:prstGeom>
          <a:noFill/>
        </p:spPr>
        <p:txBody>
          <a:bodyPr wrap="square" rtlCol="0">
            <a:spAutoFit/>
          </a:bodyPr>
          <a:p>
            <a:r>
              <a:rPr lang="zh-CN" altLang="en-US" sz="3200">
                <a:sym typeface="+mn-ea"/>
              </a:rPr>
              <a:t>框架</a:t>
            </a:r>
            <a:r>
              <a:rPr lang="zh-CN" altLang="en-US" sz="3200">
                <a:sym typeface="+mn-ea"/>
              </a:rPr>
              <a:t>设计</a:t>
            </a:r>
            <a:endParaRPr lang="zh-CN" altLang="en-US" sz="3200">
              <a:sym typeface="+mn-ea"/>
            </a:endParaRPr>
          </a:p>
        </p:txBody>
      </p:sp>
      <p:pic>
        <p:nvPicPr>
          <p:cNvPr id="8" name="图片 7"/>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
        <p:nvSpPr>
          <p:cNvPr id="20" name="文本框 24"/>
          <p:cNvSpPr txBox="1">
            <a:spLocks noChangeArrowheads="1"/>
          </p:cNvSpPr>
          <p:nvPr/>
        </p:nvSpPr>
        <p:spPr bwMode="auto">
          <a:xfrm>
            <a:off x="477520" y="1102360"/>
            <a:ext cx="720725" cy="398780"/>
          </a:xfrm>
          <a:prstGeom prst="rect">
            <a:avLst/>
          </a:prstGeom>
          <a:noFill/>
          <a:ln>
            <a:noFill/>
          </a:ln>
        </p:spPr>
        <p:txBody>
          <a:bodyPr>
            <a:spAutoFit/>
          </a:bodyPr>
          <a:lstStyle>
            <a:lvl1pPr>
              <a:defRPr b="1">
                <a:solidFill>
                  <a:schemeClr val="tx1"/>
                </a:solidFill>
                <a:latin typeface="Arial" panose="020B0604020202090204" pitchFamily="34" charset="0"/>
                <a:ea typeface="宋体" pitchFamily="2" charset="-122"/>
              </a:defRPr>
            </a:lvl1pPr>
            <a:lvl2pPr marL="742950" indent="-285750">
              <a:defRPr b="1">
                <a:solidFill>
                  <a:schemeClr val="tx1"/>
                </a:solidFill>
                <a:latin typeface="Arial" panose="020B0604020202090204" pitchFamily="34" charset="0"/>
                <a:ea typeface="宋体" pitchFamily="2" charset="-122"/>
              </a:defRPr>
            </a:lvl2pPr>
            <a:lvl3pPr marL="1143000" indent="-228600">
              <a:defRPr b="1">
                <a:solidFill>
                  <a:schemeClr val="tx1"/>
                </a:solidFill>
                <a:latin typeface="Arial" panose="020B0604020202090204" pitchFamily="34" charset="0"/>
                <a:ea typeface="宋体" pitchFamily="2" charset="-122"/>
              </a:defRPr>
            </a:lvl3pPr>
            <a:lvl4pPr marL="1600200" indent="-228600">
              <a:defRPr b="1">
                <a:solidFill>
                  <a:schemeClr val="tx1"/>
                </a:solidFill>
                <a:latin typeface="Arial" panose="020B0604020202090204" pitchFamily="34" charset="0"/>
                <a:ea typeface="宋体" pitchFamily="2" charset="-122"/>
              </a:defRPr>
            </a:lvl4pPr>
            <a:lvl5pPr marL="2057400" indent="-228600">
              <a:defRPr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宋体" pitchFamily="2" charset="-122"/>
              </a:defRPr>
            </a:lvl9pPr>
          </a:lstStyle>
          <a:p>
            <a:pPr algn="ctr" defTabSz="685165">
              <a:defRPr/>
            </a:pPr>
            <a:r>
              <a:rPr lang="en-US" altLang="zh-CN" sz="2000" dirty="0">
                <a:solidFill>
                  <a:prstClr val="white"/>
                </a:solidFill>
                <a:latin typeface="微软雅黑" panose="020B0503020204020204" charset="-122"/>
                <a:ea typeface="微软雅黑" panose="020B0503020204020204" charset="-122"/>
              </a:rPr>
              <a:t>2.1</a:t>
            </a:r>
            <a:endParaRPr lang="en-US" altLang="zh-CN" sz="2000" dirty="0">
              <a:solidFill>
                <a:prstClr val="white"/>
              </a:solidFill>
              <a:latin typeface="微软雅黑" panose="020B0503020204020204" charset="-122"/>
              <a:ea typeface="微软雅黑" panose="020B0503020204020204" charset="-122"/>
            </a:endParaRPr>
          </a:p>
        </p:txBody>
      </p:sp>
      <p:sp>
        <p:nvSpPr>
          <p:cNvPr id="4" name="文本框 3"/>
          <p:cNvSpPr txBox="1"/>
          <p:nvPr/>
        </p:nvSpPr>
        <p:spPr>
          <a:xfrm>
            <a:off x="766445" y="1348740"/>
            <a:ext cx="4327525" cy="1229995"/>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基于</a:t>
            </a:r>
            <a:r>
              <a:rPr lang="en-US" altLang="zh-CN" sz="2000" b="1">
                <a:latin typeface="微软雅黑" panose="020B0503020204020204" charset="-122"/>
                <a:ea typeface="微软雅黑" panose="020B0503020204020204" charset="-122"/>
                <a:cs typeface="微软雅黑" panose="020B0503020204020204" charset="-122"/>
              </a:rPr>
              <a:t>Langchain</a:t>
            </a:r>
            <a:r>
              <a:rPr lang="zh-CN" altLang="en-US" sz="2000" b="1">
                <a:latin typeface="微软雅黑" panose="020B0503020204020204" charset="-122"/>
                <a:ea typeface="微软雅黑" panose="020B0503020204020204" charset="-122"/>
                <a:cs typeface="微软雅黑" panose="020B0503020204020204" charset="-122"/>
              </a:rPr>
              <a:t>的静态问答框架</a:t>
            </a:r>
            <a:endParaRPr lang="zh-CN" altLang="en-US" sz="2000" b="1">
              <a:latin typeface="微软雅黑" panose="020B0503020204020204" charset="-122"/>
              <a:ea typeface="微软雅黑" panose="020B0503020204020204" charset="-122"/>
              <a:cs typeface="微软雅黑" panose="020B0503020204020204" charset="-122"/>
            </a:endParaRPr>
          </a:p>
          <a:p>
            <a:pPr marL="285750" indent="-285750" algn="l">
              <a:lnSpc>
                <a:spcPct val="150000"/>
              </a:lnSpc>
              <a:buFont typeface="Arial" panose="020B0604020202090204" pitchFamily="34" charset="0"/>
              <a:buChar char="•"/>
            </a:pPr>
            <a:r>
              <a:rPr lang="zh-CN" altLang="en-US" dirty="0">
                <a:solidFill>
                  <a:srgbClr val="000000"/>
                </a:solidFill>
                <a:effectLst/>
                <a:latin typeface="宋体" pitchFamily="2" charset="-122"/>
                <a:ea typeface="宋体" pitchFamily="2" charset="-122"/>
                <a:cs typeface="Times New Roman" panose="02020503050405090304" pitchFamily="18" charset="0"/>
                <a:sym typeface="+mn-ea"/>
              </a:rPr>
              <a:t>垂类领域知识的问答能力</a:t>
            </a:r>
            <a:endParaRPr lang="en-US" altLang="zh-CN" dirty="0">
              <a:solidFill>
                <a:srgbClr val="000000"/>
              </a:solidFill>
              <a:effectLst/>
              <a:latin typeface="宋体" pitchFamily="2" charset="-122"/>
              <a:ea typeface="宋体" pitchFamily="2" charset="-122"/>
              <a:cs typeface="Times New Roman" panose="02020503050405090304" pitchFamily="18" charset="0"/>
            </a:endParaRPr>
          </a:p>
          <a:p>
            <a:pPr marL="285750" indent="-285750" algn="l">
              <a:lnSpc>
                <a:spcPct val="150000"/>
              </a:lnSpc>
              <a:buFont typeface="Arial" panose="020B0604020202090204" pitchFamily="34" charset="0"/>
              <a:buChar char="•"/>
            </a:pPr>
            <a:r>
              <a:rPr lang="zh-CN" altLang="en-US" dirty="0">
                <a:solidFill>
                  <a:srgbClr val="000000"/>
                </a:solidFill>
                <a:effectLst/>
                <a:latin typeface="宋体" pitchFamily="2" charset="-122"/>
                <a:ea typeface="宋体" pitchFamily="2" charset="-122"/>
                <a:cs typeface="Times New Roman" panose="02020503050405090304" pitchFamily="18" charset="0"/>
                <a:sym typeface="+mn-ea"/>
              </a:rPr>
              <a:t>通用领域知识的问答能力</a:t>
            </a:r>
            <a:endParaRPr lang="zh-CN" altLang="en-US" dirty="0">
              <a:solidFill>
                <a:srgbClr val="000000"/>
              </a:solidFill>
              <a:effectLst/>
              <a:latin typeface="宋体" pitchFamily="2" charset="-122"/>
              <a:ea typeface="宋体" pitchFamily="2" charset="-122"/>
              <a:cs typeface="Times New Roman" panose="02020503050405090304" pitchFamily="18" charset="0"/>
              <a:sym typeface="+mn-ea"/>
            </a:endParaRPr>
          </a:p>
        </p:txBody>
      </p:sp>
      <p:pic>
        <p:nvPicPr>
          <p:cNvPr id="7" name="图片 6"/>
          <p:cNvPicPr>
            <a:picLocks noChangeAspect="1"/>
          </p:cNvPicPr>
          <p:nvPr/>
        </p:nvPicPr>
        <p:blipFill>
          <a:blip r:embed="rId8"/>
          <a:stretch>
            <a:fillRect/>
          </a:stretch>
        </p:blipFill>
        <p:spPr>
          <a:xfrm>
            <a:off x="4855210" y="2082800"/>
            <a:ext cx="611505" cy="629920"/>
          </a:xfrm>
          <a:prstGeom prst="rect">
            <a:avLst/>
          </a:prstGeom>
        </p:spPr>
      </p:pic>
    </p:spTree>
    <p:custDataLst>
      <p:tags r:id="rId9"/>
    </p:custData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a:blip r:embed="rId2"/>
          <a:srcRect t="40774"/>
          <a:stretch>
            <a:fillRect/>
          </a:stretch>
        </p:blipFill>
        <p:spPr>
          <a:xfrm flipH="1">
            <a:off x="0" y="608965"/>
            <a:ext cx="4327525" cy="658495"/>
          </a:xfrm>
          <a:prstGeom prst="rect">
            <a:avLst/>
          </a:prstGeom>
        </p:spPr>
      </p:pic>
      <p:sp>
        <p:nvSpPr>
          <p:cNvPr id="3" name="文本框 2"/>
          <p:cNvSpPr txBox="1"/>
          <p:nvPr>
            <p:custDataLst>
              <p:tags r:id="rId3"/>
            </p:custDataLst>
          </p:nvPr>
        </p:nvSpPr>
        <p:spPr>
          <a:xfrm>
            <a:off x="11593195" y="6261100"/>
            <a:ext cx="498475" cy="306705"/>
          </a:xfrm>
          <a:prstGeom prst="rect">
            <a:avLst/>
          </a:prstGeom>
          <a:noFill/>
        </p:spPr>
        <p:txBody>
          <a:bodyPr wrap="square" rtlCol="0">
            <a:spAutoFit/>
          </a:bodyPr>
          <a:p>
            <a:r>
              <a:rPr lang="en-US" altLang="zh-CN" sz="1400"/>
              <a:t>8</a:t>
            </a:r>
            <a:endParaRPr lang="en-US" altLang="zh-CN" sz="1400"/>
          </a:p>
        </p:txBody>
      </p:sp>
      <p:sp>
        <p:nvSpPr>
          <p:cNvPr id="5" name="文本框 4"/>
          <p:cNvSpPr txBox="1"/>
          <p:nvPr/>
        </p:nvSpPr>
        <p:spPr>
          <a:xfrm>
            <a:off x="1035685" y="1508760"/>
            <a:ext cx="10120630" cy="4661535"/>
          </a:xfrm>
          <a:prstGeom prst="rect">
            <a:avLst/>
          </a:prstGeom>
          <a:noFill/>
        </p:spPr>
        <p:txBody>
          <a:bodyPr wrap="square" rtlCol="0" anchor="t">
            <a:spAutoFit/>
          </a:bodyPr>
          <a:p>
            <a:pPr algn="l" fontAlgn="auto">
              <a:lnSpc>
                <a:spcPct val="150000"/>
              </a:lnSpc>
              <a:buClrTx/>
              <a:buSzTx/>
              <a:buFontTx/>
            </a:pPr>
            <a:r>
              <a:rPr lang="en-US" altLang="zh-CN" sz="2400" dirty="0">
                <a:cs typeface="+mn-lt"/>
                <a:sym typeface="+mn-ea"/>
              </a:rPr>
              <a:t>• </a:t>
            </a:r>
            <a:r>
              <a:rPr lang="zh-CN" altLang="en-US" sz="2400" dirty="0">
                <a:cs typeface="+mn-lt"/>
                <a:sym typeface="+mn-ea"/>
              </a:rPr>
              <a:t>项目亮点</a:t>
            </a:r>
            <a:endParaRPr lang="zh-CN" altLang="en-US" sz="2400" dirty="0">
              <a:cs typeface="+mn-lt"/>
              <a:sym typeface="+mn-ea"/>
            </a:endParaRPr>
          </a:p>
          <a:p>
            <a:pPr indent="457200" algn="l" fontAlgn="auto">
              <a:lnSpc>
                <a:spcPct val="150000"/>
              </a:lnSpc>
              <a:buClrTx/>
              <a:buSzTx/>
              <a:buFontTx/>
            </a:pPr>
            <a:r>
              <a:rPr lang="en-US" altLang="zh-CN" sz="2000" dirty="0">
                <a:latin typeface="Arial" panose="020B0604020202090204" pitchFamily="34" charset="0"/>
                <a:cs typeface="Arial" panose="020B0604020202090204" pitchFamily="34" charset="0"/>
                <a:sym typeface="+mn-ea"/>
              </a:rPr>
              <a:t>• </a:t>
            </a:r>
            <a:r>
              <a:rPr lang="zh-CN" altLang="en-US" sz="2000" dirty="0">
                <a:latin typeface="Arial" panose="020B0604020202090204" pitchFamily="34" charset="0"/>
                <a:cs typeface="Arial" panose="020B0604020202090204" pitchFamily="34" charset="0"/>
                <a:sym typeface="+mn-ea"/>
              </a:rPr>
              <a:t>主题贴合热点，社会价值与行业意义突出。</a:t>
            </a:r>
            <a:endParaRPr lang="zh-CN" altLang="en-US" sz="2000" dirty="0">
              <a:latin typeface="Arial" panose="020B0604020202090204" pitchFamily="34" charset="0"/>
              <a:cs typeface="Arial" panose="020B0604020202090204" pitchFamily="34" charset="0"/>
              <a:sym typeface="+mn-ea"/>
            </a:endParaRPr>
          </a:p>
          <a:p>
            <a:pPr indent="457200" algn="l" fontAlgn="auto">
              <a:lnSpc>
                <a:spcPct val="150000"/>
              </a:lnSpc>
              <a:buClrTx/>
              <a:buSzTx/>
              <a:buFontTx/>
            </a:pPr>
            <a:r>
              <a:rPr lang="en-US" altLang="zh-CN" sz="2000" dirty="0">
                <a:cs typeface="+mn-lt"/>
                <a:sym typeface="+mn-ea"/>
              </a:rPr>
              <a:t>• </a:t>
            </a:r>
            <a:r>
              <a:rPr lang="zh-CN" altLang="en-US" sz="2000" dirty="0">
                <a:latin typeface="Arial" panose="020B0604020202090204" pitchFamily="34" charset="0"/>
                <a:cs typeface="Arial" panose="020B0604020202090204" pitchFamily="34" charset="0"/>
                <a:sym typeface="+mn-ea"/>
              </a:rPr>
              <a:t>功能丰富，满足多场景需求。</a:t>
            </a:r>
            <a:endParaRPr lang="zh-CN" altLang="en-US" sz="2000" dirty="0">
              <a:latin typeface="Arial" panose="020B0604020202090204" pitchFamily="34" charset="0"/>
              <a:cs typeface="Arial" panose="020B0604020202090204" pitchFamily="34" charset="0"/>
              <a:sym typeface="+mn-ea"/>
            </a:endParaRPr>
          </a:p>
          <a:p>
            <a:pPr indent="457200" algn="l" fontAlgn="auto">
              <a:lnSpc>
                <a:spcPct val="150000"/>
              </a:lnSpc>
              <a:buClrTx/>
              <a:buSzTx/>
              <a:buFontTx/>
            </a:pPr>
            <a:r>
              <a:rPr lang="en-US" altLang="zh-CN" sz="2000" dirty="0">
                <a:cs typeface="+mn-lt"/>
                <a:sym typeface="+mn-ea"/>
              </a:rPr>
              <a:t>• </a:t>
            </a:r>
            <a:r>
              <a:rPr lang="zh-CN" altLang="en-US" sz="2000" dirty="0">
                <a:latin typeface="Arial" panose="020B0604020202090204" pitchFamily="34" charset="0"/>
                <a:cs typeface="Arial" panose="020B0604020202090204" pitchFamily="34" charset="0"/>
                <a:sym typeface="+mn-ea"/>
              </a:rPr>
              <a:t>技术难度与创新性兼具，展现团队实力。</a:t>
            </a:r>
            <a:endParaRPr lang="zh-CN" altLang="en-US" sz="2000" dirty="0">
              <a:latin typeface="Arial" panose="020B0604020202090204" pitchFamily="34" charset="0"/>
              <a:cs typeface="Arial" panose="020B0604020202090204" pitchFamily="34" charset="0"/>
              <a:sym typeface="+mn-ea"/>
            </a:endParaRPr>
          </a:p>
          <a:p>
            <a:pPr indent="457200" algn="l" fontAlgn="auto">
              <a:lnSpc>
                <a:spcPct val="150000"/>
              </a:lnSpc>
              <a:buClrTx/>
              <a:buSzTx/>
              <a:buFontTx/>
            </a:pPr>
            <a:r>
              <a:rPr lang="en-US" altLang="zh-CN" sz="2000" dirty="0">
                <a:cs typeface="+mn-lt"/>
                <a:sym typeface="+mn-ea"/>
              </a:rPr>
              <a:t>• </a:t>
            </a:r>
            <a:r>
              <a:rPr lang="zh-CN" altLang="en-US" sz="2000" dirty="0">
                <a:latin typeface="Arial" panose="020B0604020202090204" pitchFamily="34" charset="0"/>
                <a:cs typeface="Arial" panose="020B0604020202090204" pitchFamily="34" charset="0"/>
                <a:sym typeface="+mn-ea"/>
              </a:rPr>
              <a:t>推广性强，具备广泛应用潜力。</a:t>
            </a:r>
            <a:endParaRPr lang="zh-CN" altLang="en-US" sz="2000" dirty="0">
              <a:latin typeface="Arial" panose="020B0604020202090204" pitchFamily="34" charset="0"/>
              <a:cs typeface="Arial" panose="020B0604020202090204" pitchFamily="34" charset="0"/>
              <a:sym typeface="+mn-ea"/>
            </a:endParaRPr>
          </a:p>
          <a:p>
            <a:pPr algn="l" fontAlgn="auto">
              <a:lnSpc>
                <a:spcPct val="150000"/>
              </a:lnSpc>
              <a:buClrTx/>
              <a:buSzTx/>
              <a:buFontTx/>
            </a:pPr>
            <a:endParaRPr lang="zh-CN" altLang="en-US" sz="1000" dirty="0">
              <a:cs typeface="+mn-lt"/>
              <a:sym typeface="+mn-ea"/>
            </a:endParaRPr>
          </a:p>
          <a:p>
            <a:pPr algn="l" fontAlgn="auto">
              <a:lnSpc>
                <a:spcPct val="150000"/>
              </a:lnSpc>
              <a:buClrTx/>
              <a:buSzTx/>
              <a:buFontTx/>
            </a:pPr>
            <a:r>
              <a:rPr lang="zh-CN" altLang="en-US" sz="2400" dirty="0">
                <a:cs typeface="+mn-lt"/>
                <a:sym typeface="+mn-ea"/>
              </a:rPr>
              <a:t>• 期</a:t>
            </a:r>
            <a:r>
              <a:rPr lang="zh-CN" altLang="en-US" sz="2400" dirty="0">
                <a:sym typeface="+mn-ea"/>
              </a:rPr>
              <a:t>待价值</a:t>
            </a:r>
            <a:endParaRPr lang="zh-CN" altLang="en-US" sz="2400" dirty="0">
              <a:sym typeface="+mn-ea"/>
            </a:endParaRPr>
          </a:p>
          <a:p>
            <a:pPr indent="457200" algn="l" fontAlgn="auto">
              <a:lnSpc>
                <a:spcPct val="150000"/>
              </a:lnSpc>
              <a:buClrTx/>
              <a:buSzTx/>
              <a:buFontTx/>
            </a:pPr>
            <a:r>
              <a:rPr lang="en-US" altLang="zh-CN" sz="2000" dirty="0">
                <a:cs typeface="+mn-lt"/>
                <a:sym typeface="+mn-ea"/>
              </a:rPr>
              <a:t>• </a:t>
            </a:r>
            <a:r>
              <a:rPr lang="zh-CN" altLang="en-US" sz="2000" dirty="0">
                <a:cs typeface="+mn-lt"/>
                <a:sym typeface="+mn-ea"/>
              </a:rPr>
              <a:t>提升开源社区治理</a:t>
            </a:r>
            <a:r>
              <a:rPr lang="zh-CN" altLang="en-US" sz="2000" dirty="0">
                <a:cs typeface="+mn-lt"/>
                <a:sym typeface="+mn-ea"/>
              </a:rPr>
              <a:t>效率。</a:t>
            </a:r>
            <a:endParaRPr lang="zh-CN" altLang="en-US" sz="2000" dirty="0">
              <a:cs typeface="+mn-lt"/>
              <a:sym typeface="+mn-ea"/>
            </a:endParaRPr>
          </a:p>
          <a:p>
            <a:pPr indent="457200" algn="l" fontAlgn="auto">
              <a:lnSpc>
                <a:spcPct val="150000"/>
              </a:lnSpc>
              <a:buClrTx/>
              <a:buSzTx/>
              <a:buFontTx/>
            </a:pPr>
            <a:r>
              <a:rPr lang="en-US" altLang="zh-CN" sz="2000" dirty="0">
                <a:cs typeface="+mn-lt"/>
                <a:sym typeface="+mn-ea"/>
              </a:rPr>
              <a:t>• 推动开源生态健康发展。</a:t>
            </a:r>
            <a:endParaRPr lang="en-US" altLang="zh-CN" sz="2000" dirty="0">
              <a:cs typeface="+mn-lt"/>
              <a:sym typeface="+mn-ea"/>
            </a:endParaRPr>
          </a:p>
          <a:p>
            <a:pPr indent="457200" algn="l" fontAlgn="auto">
              <a:lnSpc>
                <a:spcPct val="150000"/>
              </a:lnSpc>
              <a:buClrTx/>
              <a:buSzTx/>
              <a:buFontTx/>
            </a:pPr>
            <a:r>
              <a:rPr lang="en-US" altLang="zh-CN" sz="2000" dirty="0">
                <a:cs typeface="+mn-lt"/>
                <a:sym typeface="+mn-ea"/>
              </a:rPr>
              <a:t>• 为</a:t>
            </a:r>
            <a:r>
              <a:rPr lang="zh-CN" altLang="en-US" sz="2000" dirty="0">
                <a:cs typeface="+mn-lt"/>
                <a:sym typeface="+mn-ea"/>
              </a:rPr>
              <a:t>社区</a:t>
            </a:r>
            <a:r>
              <a:rPr lang="en-US" altLang="zh-CN" sz="2000" dirty="0">
                <a:cs typeface="+mn-lt"/>
                <a:sym typeface="+mn-ea"/>
              </a:rPr>
              <a:t>与个人用户提供智能化支持。</a:t>
            </a:r>
            <a:endParaRPr lang="zh-CN" altLang="en-US" sz="2000" dirty="0">
              <a:cs typeface="+mn-lt"/>
              <a:sym typeface="+mn-ea"/>
            </a:endParaRPr>
          </a:p>
        </p:txBody>
      </p:sp>
      <p:sp>
        <p:nvSpPr>
          <p:cNvPr id="16" name="文本框 15"/>
          <p:cNvSpPr txBox="1"/>
          <p:nvPr>
            <p:custDataLst>
              <p:tags r:id="rId4"/>
            </p:custDataLst>
          </p:nvPr>
        </p:nvSpPr>
        <p:spPr>
          <a:xfrm>
            <a:off x="477520" y="360680"/>
            <a:ext cx="7444740" cy="583565"/>
          </a:xfrm>
          <a:prstGeom prst="rect">
            <a:avLst/>
          </a:prstGeom>
          <a:noFill/>
        </p:spPr>
        <p:txBody>
          <a:bodyPr wrap="square" rtlCol="0">
            <a:spAutoFit/>
          </a:bodyPr>
          <a:p>
            <a:r>
              <a:rPr lang="zh-CN" altLang="en-US" sz="3200">
                <a:sym typeface="+mn-ea"/>
              </a:rPr>
              <a:t>总结</a:t>
            </a:r>
            <a:r>
              <a:rPr lang="zh-CN" altLang="en-US" sz="3200">
                <a:sym typeface="+mn-ea"/>
              </a:rPr>
              <a:t>展望</a:t>
            </a:r>
            <a:endParaRPr lang="zh-CN" altLang="en-US" sz="3200">
              <a:sym typeface="+mn-ea"/>
            </a:endParaRPr>
          </a:p>
        </p:txBody>
      </p:sp>
      <p:pic>
        <p:nvPicPr>
          <p:cNvPr id="8" name="图片 7"/>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r="82275"/>
          <a:stretch>
            <a:fillRect/>
          </a:stretch>
        </p:blipFill>
        <p:spPr>
          <a:xfrm>
            <a:off x="11389761" y="99208"/>
            <a:ext cx="628182" cy="678701"/>
          </a:xfrm>
          <a:prstGeom prst="rect">
            <a:avLst/>
          </a:prstGeom>
        </p:spPr>
      </p:pic>
    </p:spTree>
    <p:custDataLst>
      <p:tags r:id="rId7"/>
    </p:custDataLst>
  </p:cSld>
  <p:clrMapOvr>
    <a:masterClrMapping/>
  </p:clrMapOvr>
  <p:transition spd="med">
    <p:pull/>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ISLIDE.DIAGRAM" val="#497690;"/>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ISLIDE.DIAGRAM" val="#497690;"/>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ISLIDE.DIAGRAM" val="#497690;"/>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ISLIDE.DIAGRAM" val="#497690;"/>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ISLIDE.DIAGRAM" val="#497690;"/>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ISLIDE.DIAGRAM" val="#497690;"/>
</p:tagLst>
</file>

<file path=ppt/tags/tag39.xml><?xml version="1.0" encoding="utf-8"?>
<p:tagLst xmlns:p="http://schemas.openxmlformats.org/presentationml/2006/main">
  <p:tag name="ISPRING_PRESENTATION_TITLE" val="商务14"/>
  <p:tag name="commondata" val="eyJoZGlkIjoiZjQyYWEzY2U5YTVmMTBmZjkzNTY3YzEwYTAzNWZmYT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9">
      <a:dk1>
        <a:srgbClr val="000000"/>
      </a:dk1>
      <a:lt1>
        <a:srgbClr val="FFFFFF"/>
      </a:lt1>
      <a:dk2>
        <a:srgbClr val="CFB9A2"/>
      </a:dk2>
      <a:lt2>
        <a:srgbClr val="C2C2C2"/>
      </a:lt2>
      <a:accent1>
        <a:srgbClr val="CFB9A2"/>
      </a:accent1>
      <a:accent2>
        <a:srgbClr val="C2C2C2"/>
      </a:accent2>
      <a:accent3>
        <a:srgbClr val="CFB9A2"/>
      </a:accent3>
      <a:accent4>
        <a:srgbClr val="C2C2C2"/>
      </a:accent4>
      <a:accent5>
        <a:srgbClr val="CFB9A2"/>
      </a:accent5>
      <a:accent6>
        <a:srgbClr val="C2C2C2"/>
      </a:accent6>
      <a:hlink>
        <a:srgbClr val="4472C4"/>
      </a:hlink>
      <a:folHlink>
        <a:srgbClr val="BFBFBF"/>
      </a:folHlink>
    </a:clrScheme>
    <a:fontScheme name="思源黑体 CN Medium">
      <a:majorFont>
        <a:latin typeface="Arial"/>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381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Words>
  <Application>WPS 文字</Application>
  <PresentationFormat>宽屏</PresentationFormat>
  <Paragraphs>105</Paragraphs>
  <Slides>8</Slides>
  <Notes>22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宋体</vt:lpstr>
      <vt:lpstr>Wingdings</vt:lpstr>
      <vt:lpstr>思源宋体 CN Heavy</vt:lpstr>
      <vt:lpstr>汉仪书宋二KW</vt:lpstr>
      <vt:lpstr>思源黑体 CN Medium</vt:lpstr>
      <vt:lpstr>微软雅黑</vt:lpstr>
      <vt:lpstr>汉仪旗黑</vt:lpstr>
      <vt:lpstr>汉仪中黑KW</vt:lpstr>
      <vt:lpstr>宋体</vt:lpstr>
      <vt:lpstr>Arial Unicode MS</vt:lpstr>
      <vt:lpstr>等线</vt:lpstr>
      <vt:lpstr>汉仪中等线KW</vt:lpstr>
      <vt:lpstr>Calibri</vt:lpstr>
      <vt:lpstr>Helvetica Neue</vt:lpstr>
      <vt:lpstr>思源黑体 CN Medium</vt:lpstr>
      <vt:lpstr>Times New Roman</vt:lpstr>
      <vt:lpstr>Batang</vt:lpstr>
      <vt:lpstr>Apple SD Gothic Neo</vt:lpstr>
      <vt:lpstr>Apple Color Emoji</vt:lpstr>
      <vt:lpstr>Arial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商务14</dc:title>
  <dc:creator>.</dc:creator>
  <cp:lastModifiedBy></cp:lastModifiedBy>
  <cp:revision>135</cp:revision>
  <dcterms:created xsi:type="dcterms:W3CDTF">2024-12-18T10:34:27Z</dcterms:created>
  <dcterms:modified xsi:type="dcterms:W3CDTF">2024-12-18T10:34:27Z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50A5095F95604E0B9FAFA85FB916E17D_12</vt:lpwstr>
  </property>
  <property fmtid="{D5CDD505-2E9C-101B-9397-08002B2CF9AE}" pid="3" name="KSOProductBuildVer">
    <vt:lpwstr>2052-6.12.1.8902</vt:lpwstr>
  </property>
</Properties>
</file>