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sldIdLst>
    <p:sldId id="274" r:id="rId2"/>
    <p:sldId id="290" r:id="rId3"/>
    <p:sldId id="287" r:id="rId4"/>
    <p:sldId id="292" r:id="rId5"/>
    <p:sldId id="293" r:id="rId6"/>
    <p:sldId id="295" r:id="rId7"/>
    <p:sldId id="289" r:id="rId8"/>
    <p:sldId id="296" r:id="rId9"/>
    <p:sldId id="291" r:id="rId10"/>
    <p:sldId id="294" r:id="rId11"/>
    <p:sldId id="298" r:id="rId12"/>
    <p:sldId id="286" r:id="rId13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3A4C82-FC68-45D8-9FE2-081889B3D9DD}">
          <p14:sldIdLst>
            <p14:sldId id="274"/>
            <p14:sldId id="290"/>
            <p14:sldId id="287"/>
            <p14:sldId id="292"/>
            <p14:sldId id="293"/>
            <p14:sldId id="295"/>
            <p14:sldId id="289"/>
            <p14:sldId id="296"/>
            <p14:sldId id="291"/>
            <p14:sldId id="294"/>
            <p14:sldId id="298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/>
  <p:cmAuthor id="2" name="윤아" initials="윤" lastIdx="1" clrIdx="1">
    <p:extLst>
      <p:ext uri="{19B8F6BF-5375-455C-9EA6-DF929625EA0E}">
        <p15:presenceInfo xmlns:p15="http://schemas.microsoft.com/office/powerpoint/2012/main" userId="c91fe49acc5f74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FEDB"/>
    <a:srgbClr val="F2F2F2"/>
    <a:srgbClr val="8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23" autoAdjust="0"/>
    <p:restoredTop sz="76769" autoAdjust="0"/>
  </p:normalViewPr>
  <p:slideViewPr>
    <p:cSldViewPr snapToGrid="0">
      <p:cViewPr varScale="1">
        <p:scale>
          <a:sx n="87" d="100"/>
          <a:sy n="87" d="100"/>
        </p:scale>
        <p:origin x="186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9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E2DD1-364F-45D9-87DB-C473FF4D29C9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B42CF-0638-4E20-AAF4-312C774D3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29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WAV</a:t>
            </a:r>
            <a:r>
              <a:rPr lang="ko-KR" altLang="en-US" dirty="0"/>
              <a:t>에서 </a:t>
            </a:r>
            <a:r>
              <a:rPr lang="en-US" altLang="ko-KR" dirty="0"/>
              <a:t>MFCC</a:t>
            </a:r>
            <a:r>
              <a:rPr lang="ko-KR" altLang="en-US" dirty="0"/>
              <a:t>로의 </a:t>
            </a:r>
            <a:r>
              <a:rPr lang="ko-KR" altLang="en-US" dirty="0" err="1"/>
              <a:t>지식증류를</a:t>
            </a:r>
            <a:r>
              <a:rPr lang="ko-KR" altLang="en-US" dirty="0"/>
              <a:t> 이용한 음성감정인식을 주제로 발표할 고려대학교 홍윤아입니다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B42CF-0638-4E20-AAF4-312C774D3A8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084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다음으로는 </a:t>
            </a:r>
            <a:r>
              <a:rPr lang="en-US" altLang="ko-KR" dirty="0"/>
              <a:t>soft label</a:t>
            </a:r>
            <a:r>
              <a:rPr lang="ko-KR" altLang="en-US" dirty="0"/>
              <a:t>이 없을 때와 비교를 하기 위한 실험입니다</a:t>
            </a:r>
            <a:r>
              <a:rPr lang="en-US" altLang="ko-KR" dirty="0"/>
              <a:t>. Soft label</a:t>
            </a:r>
            <a:r>
              <a:rPr lang="ko-KR" altLang="en-US" dirty="0"/>
              <a:t>을 추가하지 않았을 때는 정확도 측면에서는 적용했을 때와 비슷한 성능이 나왔지만 </a:t>
            </a:r>
            <a:r>
              <a:rPr lang="en-US" altLang="ko-KR" dirty="0"/>
              <a:t>F1 score</a:t>
            </a:r>
            <a:r>
              <a:rPr lang="ko-KR" altLang="en-US" dirty="0"/>
              <a:t>가 </a:t>
            </a:r>
            <a:r>
              <a:rPr lang="en-US" altLang="ko-KR" b="1" dirty="0"/>
              <a:t>soft label</a:t>
            </a:r>
            <a:r>
              <a:rPr lang="ko-KR" altLang="en-US" b="1" dirty="0"/>
              <a:t>을 적용했을 때와 비교해서 </a:t>
            </a:r>
            <a:r>
              <a:rPr lang="en-US" altLang="ko-KR" dirty="0"/>
              <a:t>1.3</a:t>
            </a:r>
            <a:r>
              <a:rPr lang="ko-KR" altLang="en-US" dirty="0"/>
              <a:t>정도 더 낮게 나옵니다</a:t>
            </a:r>
            <a:r>
              <a:rPr lang="en-US" altLang="ko-KR" dirty="0"/>
              <a:t>. Soft label</a:t>
            </a:r>
            <a:r>
              <a:rPr lang="ko-KR" altLang="en-US" dirty="0"/>
              <a:t>을 적용했을 때와 다른 점은 </a:t>
            </a:r>
            <a:r>
              <a:rPr lang="en-US" altLang="ko-KR" dirty="0"/>
              <a:t>Fig7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비교하면 </a:t>
            </a:r>
            <a:r>
              <a:rPr lang="en-US" altLang="ko-KR" dirty="0"/>
              <a:t>soft label</a:t>
            </a:r>
            <a:r>
              <a:rPr lang="ko-KR" altLang="en-US" dirty="0"/>
              <a:t>이 없을 때 </a:t>
            </a:r>
            <a:r>
              <a:rPr lang="en-US" altLang="ko-KR" dirty="0"/>
              <a:t>sad</a:t>
            </a:r>
            <a:r>
              <a:rPr lang="ko-KR" altLang="en-US" dirty="0"/>
              <a:t>의 정확도는 </a:t>
            </a:r>
            <a:r>
              <a:rPr lang="en-US" altLang="ko-KR" dirty="0"/>
              <a:t>0.07</a:t>
            </a:r>
            <a:r>
              <a:rPr lang="ko-KR" altLang="en-US" dirty="0"/>
              <a:t>정도 더 높았지만 나머지 클래스에서는 골고루 학습이 되지 않은 것을 확인할 수 있었습니다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neutral</a:t>
            </a:r>
            <a:r>
              <a:rPr lang="ko-KR" altLang="en-US" dirty="0"/>
              <a:t>과 </a:t>
            </a:r>
            <a:r>
              <a:rPr lang="en-US" altLang="ko-KR" dirty="0"/>
              <a:t>angry</a:t>
            </a:r>
            <a:r>
              <a:rPr lang="ko-KR" altLang="en-US" dirty="0"/>
              <a:t>만 두드러지게 학습이 잘 되었다는 것을 확인할 수 있었습니다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다음은 </a:t>
            </a:r>
            <a:r>
              <a:rPr lang="en-US" altLang="ko-KR" dirty="0"/>
              <a:t>logit distillation</a:t>
            </a:r>
            <a:r>
              <a:rPr lang="ko-KR" altLang="en-US" dirty="0"/>
              <a:t>과 </a:t>
            </a:r>
            <a:r>
              <a:rPr lang="en-US" altLang="ko-KR" dirty="0" err="1"/>
              <a:t>rkd</a:t>
            </a:r>
            <a:r>
              <a:rPr lang="ko-KR" altLang="en-US" dirty="0"/>
              <a:t>를 다 적용한 결과인데 </a:t>
            </a:r>
            <a:r>
              <a:rPr lang="en-US" altLang="ko-KR" dirty="0"/>
              <a:t>accuracy</a:t>
            </a:r>
            <a:r>
              <a:rPr lang="ko-KR" altLang="en-US" dirty="0"/>
              <a:t>는 </a:t>
            </a:r>
            <a:r>
              <a:rPr lang="en-US" altLang="ko-KR" dirty="0"/>
              <a:t>81%</a:t>
            </a:r>
            <a:r>
              <a:rPr lang="ko-KR" altLang="en-US" dirty="0"/>
              <a:t>이고 </a:t>
            </a:r>
            <a:r>
              <a:rPr lang="en-US" altLang="ko-KR" dirty="0"/>
              <a:t>F1 score</a:t>
            </a:r>
            <a:r>
              <a:rPr lang="ko-KR" altLang="en-US" dirty="0"/>
              <a:t>는 </a:t>
            </a:r>
            <a:r>
              <a:rPr lang="en-US" altLang="ko-KR" dirty="0"/>
              <a:t>81.48%</a:t>
            </a:r>
            <a:r>
              <a:rPr lang="ko-KR" altLang="en-US" dirty="0"/>
              <a:t>이 나왔습니다</a:t>
            </a:r>
            <a:r>
              <a:rPr lang="en-US" altLang="ko-KR" dirty="0"/>
              <a:t>. Sad</a:t>
            </a:r>
            <a:r>
              <a:rPr lang="ko-KR" altLang="en-US" dirty="0"/>
              <a:t> 레이블을 제외하고 일반적으로 다 </a:t>
            </a:r>
            <a:r>
              <a:rPr lang="en-US" altLang="ko-KR" dirty="0"/>
              <a:t>80%</a:t>
            </a:r>
            <a:r>
              <a:rPr lang="ko-KR" altLang="en-US" dirty="0"/>
              <a:t>의 정확도를 넘기며 정확도 향상을 보여줬습니다</a:t>
            </a:r>
            <a:r>
              <a:rPr lang="en-US" altLang="ko-KR" dirty="0"/>
              <a:t>. </a:t>
            </a:r>
            <a:r>
              <a:rPr lang="ko-KR" altLang="en-US" dirty="0"/>
              <a:t>하지만 이 경우에도 </a:t>
            </a:r>
            <a:r>
              <a:rPr lang="en-US" altLang="ko-KR" b="1" dirty="0"/>
              <a:t>sad class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정확도가 </a:t>
            </a:r>
            <a:r>
              <a:rPr lang="en-US" altLang="ko-KR" b="1" dirty="0"/>
              <a:t>0.05</a:t>
            </a:r>
            <a:r>
              <a:rPr lang="ko-KR" altLang="en-US" b="1" dirty="0"/>
              <a:t>정도 상승했을 뿐 정확도가 </a:t>
            </a:r>
            <a:r>
              <a:rPr lang="ko-KR" altLang="en-US" dirty="0"/>
              <a:t>두드러지게 나오지 않았습니다</a:t>
            </a:r>
            <a:r>
              <a:rPr lang="en-US" altLang="ko-KR" dirty="0"/>
              <a:t>. </a:t>
            </a:r>
            <a:r>
              <a:rPr lang="ko-KR" altLang="en-US" b="1" dirty="0"/>
              <a:t>이 경우에도 </a:t>
            </a:r>
            <a:r>
              <a:rPr lang="en-US" altLang="ko-KR" b="1" dirty="0"/>
              <a:t>student</a:t>
            </a:r>
            <a:r>
              <a:rPr lang="ko-KR" altLang="en-US" b="1" dirty="0"/>
              <a:t>의 경향성을 많이 따라간 것을 확인할 수 있었습니다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Sad</a:t>
            </a:r>
            <a:r>
              <a:rPr lang="ko-KR" altLang="en-US" dirty="0"/>
              <a:t>가 낮게 나오는 이유는 </a:t>
            </a:r>
            <a:r>
              <a:rPr lang="ko-KR" altLang="en-US" dirty="0" err="1"/>
              <a:t>모델때문인지</a:t>
            </a:r>
            <a:r>
              <a:rPr lang="ko-KR" altLang="en-US" dirty="0"/>
              <a:t> </a:t>
            </a:r>
            <a:r>
              <a:rPr lang="ko-KR" altLang="en-US" dirty="0" err="1"/>
              <a:t>데이터때문인지</a:t>
            </a:r>
            <a:r>
              <a:rPr lang="ko-KR" altLang="en-US" dirty="0"/>
              <a:t> 다른 데이터와 다른 모델로 테스트를 해보지 않아서 잘 모르겠으나 그 부분에서도 확인을 할 예정이고 예측하기로는 모델때문에 이런 것이 아닌가 생각이 든다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B42CF-0638-4E20-AAF4-312C774D3A8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11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 </a:t>
            </a:r>
            <a:r>
              <a:rPr lang="en-US" altLang="ko-KR" dirty="0"/>
              <a:t>conclusion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이번에 제안된 </a:t>
            </a:r>
            <a:r>
              <a:rPr lang="en-US" altLang="ko-KR" dirty="0"/>
              <a:t>distillation </a:t>
            </a:r>
            <a:r>
              <a:rPr lang="ko-KR" altLang="en-US" dirty="0"/>
              <a:t>방법은 </a:t>
            </a:r>
            <a:r>
              <a:rPr lang="en-US" altLang="ko-KR" dirty="0"/>
              <a:t>CNN </a:t>
            </a:r>
            <a:r>
              <a:rPr lang="ko-KR" altLang="en-US" dirty="0"/>
              <a:t>기반의 경량화 음성 감정 인식 모델에 효과적인 모습을 나타냅니다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logit knowledge </a:t>
            </a:r>
            <a:r>
              <a:rPr lang="ko-KR" altLang="en-US" dirty="0"/>
              <a:t>뿐만 아니라 특징들 간의 상대적인 </a:t>
            </a:r>
            <a:r>
              <a:rPr lang="en-US" altLang="ko-KR" dirty="0"/>
              <a:t>knowledge </a:t>
            </a:r>
            <a:r>
              <a:rPr lang="ko-KR" altLang="en-US" dirty="0"/>
              <a:t>를 전달함으로써 더욱 향상된 </a:t>
            </a:r>
            <a:r>
              <a:rPr lang="en-US" altLang="ko-KR" dirty="0"/>
              <a:t>student </a:t>
            </a:r>
            <a:r>
              <a:rPr lang="ko-KR" altLang="en-US" dirty="0"/>
              <a:t>모델을 획득할 수 있었습니다</a:t>
            </a:r>
            <a:r>
              <a:rPr lang="en-US" altLang="ko-KR" dirty="0"/>
              <a:t>. </a:t>
            </a:r>
            <a:r>
              <a:rPr lang="ko-KR" altLang="en-US" dirty="0"/>
              <a:t>실험 결과 중 </a:t>
            </a:r>
            <a:r>
              <a:rPr lang="en-US" altLang="ko-KR" dirty="0"/>
              <a:t>sad class</a:t>
            </a:r>
            <a:r>
              <a:rPr lang="ko-KR" altLang="en-US" dirty="0"/>
              <a:t>에 대한 정확도가 낮은 경향을 보였으므로 이 점을 보완하는 부분을 향후 연구 내용에 포함할 것임</a:t>
            </a:r>
            <a:endParaRPr lang="en-US" altLang="ko-KR" dirty="0"/>
          </a:p>
          <a:p>
            <a:r>
              <a:rPr lang="en-US" altLang="ko-KR" dirty="0"/>
              <a:t>.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 future work</a:t>
            </a:r>
            <a:r>
              <a:rPr lang="ko-KR" altLang="en-US" dirty="0"/>
              <a:t>로는 </a:t>
            </a:r>
            <a:r>
              <a:rPr lang="en-US" altLang="ko-KR" dirty="0"/>
              <a:t>RAVDESS </a:t>
            </a:r>
            <a:r>
              <a:rPr lang="ko-KR" altLang="en-US" dirty="0"/>
              <a:t>데이터 외에 다른 데이터를 추가할 것이고 실험 결과를 보면 </a:t>
            </a:r>
            <a:r>
              <a:rPr lang="en-US" altLang="ko-KR" dirty="0"/>
              <a:t>sad class</a:t>
            </a:r>
            <a:r>
              <a:rPr lang="ko-KR" altLang="en-US" dirty="0"/>
              <a:t>의 정확도가 낮으므로 클래스간 구분을 잘 할 수 있게 </a:t>
            </a:r>
            <a:r>
              <a:rPr lang="en-US" altLang="ko-KR" dirty="0"/>
              <a:t>contrastive learning</a:t>
            </a:r>
            <a:r>
              <a:rPr lang="ko-KR" altLang="en-US" dirty="0"/>
              <a:t>을 추가할 것이고 다른 </a:t>
            </a:r>
            <a:r>
              <a:rPr lang="en-US" altLang="ko-KR" dirty="0"/>
              <a:t>distillation</a:t>
            </a:r>
            <a:r>
              <a:rPr lang="ko-KR" altLang="en-US" dirty="0"/>
              <a:t>방법들도 시도해 볼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B42CF-0638-4E20-AAF4-312C774D3A8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80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이상으로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B42CF-0638-4E20-AAF4-312C774D3A8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95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이 주제를 결정한 이유로는 실시간으로 사용할 수 있는 경량화 모델을 만들기 위해서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</a:t>
            </a:r>
            <a:r>
              <a:rPr lang="en-US" altLang="ko-KR" dirty="0"/>
              <a:t>transformer</a:t>
            </a:r>
            <a:r>
              <a:rPr lang="ko-KR" altLang="en-US" dirty="0"/>
              <a:t>는 </a:t>
            </a:r>
            <a:r>
              <a:rPr lang="en-US" altLang="ko-KR" dirty="0"/>
              <a:t>raw audio signal</a:t>
            </a:r>
            <a:r>
              <a:rPr lang="ko-KR" altLang="en-US" dirty="0"/>
              <a:t>을 사용하여 모든 </a:t>
            </a:r>
            <a:r>
              <a:rPr lang="en-US" altLang="ko-KR" dirty="0"/>
              <a:t>audio</a:t>
            </a:r>
            <a:r>
              <a:rPr lang="ko-KR" altLang="en-US" dirty="0"/>
              <a:t>의 정보를 사용할 수 있고 또한 좋은 성능을 내고 있습니다</a:t>
            </a:r>
            <a:r>
              <a:rPr lang="en-US" altLang="ko-KR" dirty="0"/>
              <a:t>. </a:t>
            </a:r>
            <a:r>
              <a:rPr lang="ko-KR" altLang="en-US" dirty="0"/>
              <a:t>하지만 단점으로는 모델의 크기가 크고 </a:t>
            </a:r>
            <a:r>
              <a:rPr lang="en-US" altLang="ko-KR" dirty="0"/>
              <a:t>inference </a:t>
            </a:r>
            <a:r>
              <a:rPr lang="ko-KR" altLang="en-US" dirty="0"/>
              <a:t>시간이 느리다는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b="1" dirty="0" err="1"/>
              <a:t>mfcc</a:t>
            </a:r>
            <a:r>
              <a:rPr lang="ko-KR" altLang="en-US" b="1" dirty="0"/>
              <a:t>를 사용하는 </a:t>
            </a:r>
            <a:r>
              <a:rPr lang="en-US" altLang="ko-KR" dirty="0"/>
              <a:t>CNN</a:t>
            </a:r>
            <a:r>
              <a:rPr lang="ko-KR" altLang="en-US" dirty="0"/>
              <a:t>의 장점으로는 모델 크기가 작고 </a:t>
            </a:r>
            <a:r>
              <a:rPr lang="en-US" altLang="ko-KR" dirty="0"/>
              <a:t>inference </a:t>
            </a:r>
            <a:r>
              <a:rPr lang="ko-KR" altLang="en-US" dirty="0"/>
              <a:t>시간이 빠르다는 것이지만 단점으로는 음성 </a:t>
            </a:r>
            <a:r>
              <a:rPr lang="en-US" altLang="ko-KR" dirty="0"/>
              <a:t>audio</a:t>
            </a:r>
            <a:r>
              <a:rPr lang="ko-KR" altLang="en-US" dirty="0"/>
              <a:t>의 정보를 모두 사용하지 못한다는 것이고 정확도가 낮다는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이러한 것들을 봤을 때 </a:t>
            </a:r>
            <a:r>
              <a:rPr lang="en-US" altLang="ko-KR" dirty="0"/>
              <a:t>knowledge distillation</a:t>
            </a:r>
            <a:r>
              <a:rPr lang="ko-KR" altLang="en-US" dirty="0"/>
              <a:t>을 이용하면 </a:t>
            </a:r>
            <a:r>
              <a:rPr lang="en-US" altLang="ko-KR" dirty="0"/>
              <a:t>transformer</a:t>
            </a:r>
            <a:r>
              <a:rPr lang="ko-KR" altLang="en-US" dirty="0"/>
              <a:t>을 </a:t>
            </a:r>
            <a:r>
              <a:rPr lang="en-US" altLang="ko-KR" dirty="0"/>
              <a:t>teacher</a:t>
            </a:r>
            <a:r>
              <a:rPr lang="ko-KR" altLang="en-US" dirty="0"/>
              <a:t>로 사용함으로써 </a:t>
            </a:r>
            <a:r>
              <a:rPr lang="en-US" altLang="ko-KR" dirty="0"/>
              <a:t>MFCC</a:t>
            </a:r>
            <a:r>
              <a:rPr lang="ko-KR" altLang="en-US" dirty="0"/>
              <a:t>로 학습하는 </a:t>
            </a:r>
            <a:r>
              <a:rPr lang="en-US" altLang="ko-KR" dirty="0"/>
              <a:t>student</a:t>
            </a:r>
            <a:r>
              <a:rPr lang="ko-KR" altLang="en-US" dirty="0"/>
              <a:t>의 단점을 보완하여 경량화를 한 모델을 만들 수 있을 것이라고 예상하여 이 실험을 진행하게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B42CF-0638-4E20-AAF4-312C774D3A8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7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/>
              <a:t>Transformer </a:t>
            </a:r>
            <a:r>
              <a:rPr lang="ko-KR" altLang="en-US" b="0" dirty="0"/>
              <a:t>계열로는 </a:t>
            </a:r>
            <a:r>
              <a:rPr lang="en-US" altLang="ko-KR" b="0" dirty="0"/>
              <a:t>wav2vec</a:t>
            </a:r>
            <a:r>
              <a:rPr lang="ko-KR" altLang="en-US" b="0" dirty="0"/>
              <a:t>을 선정하였고 </a:t>
            </a:r>
            <a:r>
              <a:rPr lang="en-US" altLang="ko-KR" b="0" dirty="0" err="1"/>
              <a:t>studen</a:t>
            </a:r>
            <a:r>
              <a:rPr lang="ko-KR" altLang="en-US" b="0" dirty="0" err="1"/>
              <a:t>모델로써</a:t>
            </a:r>
            <a:r>
              <a:rPr lang="ko-KR" altLang="en-US" b="0" dirty="0"/>
              <a:t> </a:t>
            </a:r>
            <a:r>
              <a:rPr lang="en-US" altLang="ko-KR" b="0" dirty="0" err="1"/>
              <a:t>cnn</a:t>
            </a:r>
            <a:r>
              <a:rPr lang="en-US" altLang="ko-KR" b="0" dirty="0"/>
              <a:t> </a:t>
            </a:r>
            <a:r>
              <a:rPr lang="ko-KR" altLang="en-US" b="0" dirty="0"/>
              <a:t>계열 모델로는 </a:t>
            </a:r>
            <a:r>
              <a:rPr lang="en-US" altLang="ko-KR" b="0" dirty="0"/>
              <a:t>TIMNET</a:t>
            </a:r>
            <a:r>
              <a:rPr lang="ko-KR" altLang="en-US" b="0" dirty="0"/>
              <a:t>을 선정하였다</a:t>
            </a:r>
            <a:r>
              <a:rPr lang="en-US" altLang="ko-KR" b="0" dirty="0"/>
              <a:t>.</a:t>
            </a:r>
          </a:p>
          <a:p>
            <a:r>
              <a:rPr lang="en-US" altLang="ko-KR" b="0" dirty="0" err="1"/>
              <a:t>Timnet</a:t>
            </a:r>
            <a:r>
              <a:rPr lang="ko-KR" altLang="en-US" b="0" dirty="0"/>
              <a:t>은 </a:t>
            </a:r>
            <a:r>
              <a:rPr lang="en-US" altLang="ko-KR" b="0" dirty="0"/>
              <a:t>ICASSP 2023</a:t>
            </a:r>
            <a:r>
              <a:rPr lang="ko-KR" altLang="en-US" b="0" dirty="0"/>
              <a:t>년에 발표된 </a:t>
            </a:r>
            <a:r>
              <a:rPr lang="ko-KR" altLang="en-US" b="1" dirty="0"/>
              <a:t>음성 감정인식 </a:t>
            </a:r>
            <a:r>
              <a:rPr lang="ko-KR" altLang="en-US" b="0" dirty="0"/>
              <a:t>모델로 매우 가볍다는 특징이 있습니다</a:t>
            </a:r>
            <a:r>
              <a:rPr lang="en-US" altLang="ko-KR" b="0" dirty="0"/>
              <a:t>.</a:t>
            </a:r>
          </a:p>
          <a:p>
            <a:r>
              <a:rPr lang="en-US" altLang="ko-KR" b="1" dirty="0"/>
              <a:t>TIMNET </a:t>
            </a:r>
            <a:r>
              <a:rPr lang="ko-KR" altLang="en-US" b="1" dirty="0"/>
              <a:t>간략하게 설명</a:t>
            </a:r>
            <a:endParaRPr lang="en-US" altLang="ko-KR" b="1" dirty="0"/>
          </a:p>
          <a:p>
            <a:r>
              <a:rPr lang="en-US" altLang="ko-KR" dirty="0"/>
              <a:t>Input</a:t>
            </a:r>
            <a:r>
              <a:rPr lang="ko-KR" altLang="en-US" dirty="0"/>
              <a:t>으로 </a:t>
            </a:r>
            <a:r>
              <a:rPr lang="en-US" altLang="ko-KR" dirty="0"/>
              <a:t>speech data</a:t>
            </a:r>
            <a:r>
              <a:rPr lang="ko-KR" altLang="en-US" dirty="0"/>
              <a:t>를 </a:t>
            </a:r>
            <a:r>
              <a:rPr lang="en-US" altLang="ko-KR" dirty="0" err="1"/>
              <a:t>mfcc</a:t>
            </a:r>
            <a:r>
              <a:rPr lang="ko-KR" altLang="en-US" dirty="0"/>
              <a:t>로 변환한 다음에</a:t>
            </a:r>
            <a:endParaRPr lang="en-US" altLang="ko-KR" dirty="0"/>
          </a:p>
          <a:p>
            <a:r>
              <a:rPr lang="en-US" altLang="ko-KR" dirty="0"/>
              <a:t>Speech data</a:t>
            </a:r>
            <a:r>
              <a:rPr lang="ko-KR" altLang="en-US" dirty="0"/>
              <a:t>를 하나는 정방향으로 하나는 역방향으로 변환해서 </a:t>
            </a:r>
            <a:r>
              <a:rPr lang="en-US" altLang="ko-KR" dirty="0"/>
              <a:t>2</a:t>
            </a:r>
            <a:r>
              <a:rPr lang="ko-KR" altLang="en-US" dirty="0"/>
              <a:t>개의 과정을 거침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TAB(temporal aware block)</a:t>
            </a:r>
            <a:r>
              <a:rPr lang="ko-KR" altLang="en-US" dirty="0"/>
              <a:t>과 </a:t>
            </a:r>
            <a:r>
              <a:rPr lang="en-US" altLang="ko-KR" dirty="0"/>
              <a:t>2^(8-1)</a:t>
            </a:r>
            <a:r>
              <a:rPr lang="ko-KR" altLang="en-US" dirty="0"/>
              <a:t>의</a:t>
            </a:r>
            <a:r>
              <a:rPr lang="en-US" altLang="ko-KR" dirty="0"/>
              <a:t> dilated rate</a:t>
            </a:r>
            <a:r>
              <a:rPr lang="ko-KR" altLang="en-US" dirty="0"/>
              <a:t>를 가지는 </a:t>
            </a:r>
            <a:r>
              <a:rPr lang="en-US" altLang="ko-KR" dirty="0"/>
              <a:t>conv1d</a:t>
            </a:r>
          </a:p>
          <a:p>
            <a:r>
              <a:rPr lang="en-US" altLang="ko-KR" dirty="0"/>
              <a:t>DC conv1d(Dilated Causal Convolution) + </a:t>
            </a:r>
            <a:r>
              <a:rPr lang="en-US" altLang="ko-KR" dirty="0" err="1"/>
              <a:t>Batchnormalization</a:t>
            </a:r>
            <a:r>
              <a:rPr lang="en-US" altLang="ko-KR" dirty="0"/>
              <a:t> + </a:t>
            </a:r>
            <a:r>
              <a:rPr lang="en-US" altLang="ko-KR" dirty="0" err="1"/>
              <a:t>relu</a:t>
            </a:r>
            <a:r>
              <a:rPr lang="en-US" altLang="ko-KR" dirty="0"/>
              <a:t> + </a:t>
            </a:r>
            <a:r>
              <a:rPr lang="en-US" altLang="ko-KR" dirty="0" err="1"/>
              <a:t>spatialdropout</a:t>
            </a:r>
            <a:r>
              <a:rPr lang="en-US" altLang="ko-KR" dirty="0"/>
              <a:t> =&gt; global average pooling</a:t>
            </a:r>
          </a:p>
          <a:p>
            <a:r>
              <a:rPr lang="ko-KR" altLang="en-US" dirty="0"/>
              <a:t>이 특징들을 다 뽑아서 합친 후 </a:t>
            </a:r>
            <a:r>
              <a:rPr lang="en-US" altLang="ko-KR" dirty="0"/>
              <a:t>fully connected layer</a:t>
            </a:r>
            <a:r>
              <a:rPr lang="ko-KR" altLang="en-US" dirty="0"/>
              <a:t>로 </a:t>
            </a:r>
            <a:r>
              <a:rPr lang="en-US" altLang="ko-KR" dirty="0"/>
              <a:t>classifier.</a:t>
            </a:r>
          </a:p>
          <a:p>
            <a:endParaRPr lang="en-US" altLang="ko-KR" dirty="0"/>
          </a:p>
          <a:p>
            <a:r>
              <a:rPr lang="en-US" altLang="ko-KR" dirty="0"/>
              <a:t>Loss</a:t>
            </a:r>
            <a:r>
              <a:rPr lang="ko-KR" altLang="en-US" dirty="0"/>
              <a:t>는 </a:t>
            </a:r>
            <a:r>
              <a:rPr lang="en-US" altLang="ko-KR" dirty="0"/>
              <a:t>cross entropy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B42CF-0638-4E20-AAF4-312C774D3A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66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제안한 방법은 </a:t>
            </a:r>
            <a:r>
              <a:rPr lang="en-US" altLang="ko-KR" dirty="0"/>
              <a:t>logit knowledge distillation</a:t>
            </a:r>
            <a:r>
              <a:rPr lang="ko-KR" altLang="en-US" dirty="0"/>
              <a:t>과 함께 </a:t>
            </a:r>
            <a:r>
              <a:rPr lang="en-US" altLang="ko-KR" dirty="0"/>
              <a:t>relational knowledge</a:t>
            </a:r>
            <a:r>
              <a:rPr lang="ko-KR" altLang="en-US" dirty="0"/>
              <a:t>를 같이 사용하는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 그림이 전체적인 과정을 그린 그림입니다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Data</a:t>
            </a:r>
            <a:r>
              <a:rPr lang="ko-KR" altLang="en-US" b="1" dirty="0"/>
              <a:t>는</a:t>
            </a:r>
            <a:r>
              <a:rPr lang="en-US" altLang="ko-KR" b="1" dirty="0"/>
              <a:t> teacher model</a:t>
            </a:r>
            <a:r>
              <a:rPr lang="ko-KR" altLang="en-US" b="1" dirty="0"/>
              <a:t>에 들어가는 </a:t>
            </a:r>
            <a:r>
              <a:rPr lang="en-US" altLang="ko-KR" b="1" dirty="0"/>
              <a:t>signal data</a:t>
            </a:r>
            <a:r>
              <a:rPr lang="ko-KR" altLang="en-US" b="1" dirty="0"/>
              <a:t>를 </a:t>
            </a:r>
            <a:r>
              <a:rPr lang="en-US" altLang="ko-KR" b="1" dirty="0"/>
              <a:t>MFCC</a:t>
            </a:r>
            <a:r>
              <a:rPr lang="ko-KR" altLang="en-US" b="1" dirty="0"/>
              <a:t>로 변환하여 각각 </a:t>
            </a:r>
            <a:r>
              <a:rPr lang="en-US" altLang="ko-KR" b="1" dirty="0"/>
              <a:t>teacher</a:t>
            </a:r>
            <a:r>
              <a:rPr lang="ko-KR" altLang="en-US" b="1" dirty="0"/>
              <a:t>과 </a:t>
            </a:r>
            <a:r>
              <a:rPr lang="en-US" altLang="ko-KR" b="1" dirty="0"/>
              <a:t>student</a:t>
            </a:r>
            <a:r>
              <a:rPr lang="ko-KR" altLang="en-US" b="1" dirty="0"/>
              <a:t>에 </a:t>
            </a:r>
            <a:r>
              <a:rPr lang="en-US" altLang="ko-KR" b="1" dirty="0"/>
              <a:t>input</a:t>
            </a:r>
            <a:r>
              <a:rPr lang="ko-KR" altLang="en-US" b="1" dirty="0"/>
              <a:t>으로 들어가게 됩니다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먼저 </a:t>
            </a:r>
            <a:r>
              <a:rPr lang="en-US" altLang="ko-KR" dirty="0"/>
              <a:t>logit distillation</a:t>
            </a:r>
            <a:r>
              <a:rPr lang="ko-KR" altLang="en-US" dirty="0"/>
              <a:t>에 대해서 설명하겠습니다</a:t>
            </a:r>
            <a:r>
              <a:rPr lang="en-US" altLang="ko-KR" dirty="0"/>
              <a:t>. Logit distillation</a:t>
            </a:r>
            <a:r>
              <a:rPr lang="ko-KR" altLang="en-US" dirty="0"/>
              <a:t>에서는 </a:t>
            </a:r>
            <a:r>
              <a:rPr lang="en-US" altLang="ko-KR" dirty="0"/>
              <a:t>cross entropy</a:t>
            </a:r>
            <a:r>
              <a:rPr lang="ko-KR" altLang="en-US" dirty="0"/>
              <a:t>와 </a:t>
            </a:r>
            <a:r>
              <a:rPr lang="en-US" altLang="ko-KR" dirty="0"/>
              <a:t>kl-divergence</a:t>
            </a:r>
            <a:r>
              <a:rPr lang="ko-KR" altLang="en-US" dirty="0"/>
              <a:t>를 </a:t>
            </a:r>
            <a:r>
              <a:rPr lang="en-US" altLang="ko-KR" dirty="0"/>
              <a:t>loss</a:t>
            </a:r>
            <a:r>
              <a:rPr lang="ko-KR" altLang="en-US" dirty="0"/>
              <a:t>로 사용하게 되는데 먼저 </a:t>
            </a:r>
            <a:r>
              <a:rPr lang="en-US" altLang="ko-KR" dirty="0"/>
              <a:t>kl-divergence loss</a:t>
            </a:r>
            <a:r>
              <a:rPr lang="ko-KR" altLang="en-US" dirty="0"/>
              <a:t>를 설명하겠습니다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Teacher</a:t>
            </a:r>
            <a:r>
              <a:rPr lang="ko-KR" altLang="en-US" dirty="0"/>
              <a:t>의 </a:t>
            </a:r>
            <a:r>
              <a:rPr lang="en-US" altLang="ko-KR" dirty="0"/>
              <a:t>logit </a:t>
            </a:r>
            <a:r>
              <a:rPr lang="en-US" altLang="ko-KR" dirty="0" err="1"/>
              <a:t>Z_t</a:t>
            </a:r>
            <a:r>
              <a:rPr lang="ko-KR" altLang="en-US" dirty="0"/>
              <a:t>와 </a:t>
            </a:r>
            <a:r>
              <a:rPr lang="en-US" altLang="ko-KR" dirty="0"/>
              <a:t>student</a:t>
            </a:r>
            <a:r>
              <a:rPr lang="ko-KR" altLang="en-US" dirty="0"/>
              <a:t>의 </a:t>
            </a:r>
            <a:r>
              <a:rPr lang="en-US" altLang="ko-KR" dirty="0"/>
              <a:t>logit Z_s</a:t>
            </a:r>
            <a:r>
              <a:rPr lang="ko-KR" altLang="en-US" dirty="0"/>
              <a:t>로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en-US" altLang="ko-KR" dirty="0"/>
              <a:t>temperature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보다 큰 값으로 지정하여 </a:t>
            </a:r>
            <a:r>
              <a:rPr lang="en-US" altLang="ko-KR" dirty="0"/>
              <a:t>teacher</a:t>
            </a:r>
            <a:r>
              <a:rPr lang="ko-KR" altLang="en-US" dirty="0"/>
              <a:t>로는 </a:t>
            </a:r>
            <a:r>
              <a:rPr lang="en-US" altLang="ko-KR" dirty="0"/>
              <a:t>soft label</a:t>
            </a:r>
            <a:r>
              <a:rPr lang="ko-KR" altLang="en-US" dirty="0"/>
              <a:t>을 만들고 </a:t>
            </a:r>
            <a:r>
              <a:rPr lang="en-US" altLang="ko-KR" dirty="0"/>
              <a:t>student</a:t>
            </a:r>
            <a:r>
              <a:rPr lang="ko-KR" altLang="en-US" dirty="0"/>
              <a:t>로는 </a:t>
            </a:r>
            <a:r>
              <a:rPr lang="en-US" altLang="ko-KR" dirty="0"/>
              <a:t>soft prediction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만들어 </a:t>
            </a:r>
            <a:r>
              <a:rPr lang="en-US" altLang="ko-KR" dirty="0" err="1"/>
              <a:t>kl_divergence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를 계산하게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cross entropy</a:t>
            </a:r>
            <a:r>
              <a:rPr lang="ko-KR" altLang="en-US" dirty="0"/>
              <a:t>로 </a:t>
            </a:r>
            <a:r>
              <a:rPr lang="en-US" altLang="ko-KR" dirty="0"/>
              <a:t>student</a:t>
            </a:r>
            <a:r>
              <a:rPr lang="ko-KR" altLang="en-US" dirty="0"/>
              <a:t>를 학습하게 되는데 원래 </a:t>
            </a:r>
            <a:r>
              <a:rPr lang="en-US" altLang="ko-KR" dirty="0"/>
              <a:t>logit distillation</a:t>
            </a:r>
            <a:r>
              <a:rPr lang="ko-KR" altLang="en-US" dirty="0"/>
              <a:t>논문에는 이때 </a:t>
            </a:r>
            <a:r>
              <a:rPr lang="en-US" altLang="ko-KR" dirty="0"/>
              <a:t>hard label</a:t>
            </a:r>
            <a:r>
              <a:rPr lang="ko-KR" altLang="en-US" dirty="0"/>
              <a:t>을 사용했지만 이 연구에서는 </a:t>
            </a:r>
            <a:r>
              <a:rPr lang="en-US" altLang="ko-KR" dirty="0"/>
              <a:t>label smoothing</a:t>
            </a:r>
            <a:r>
              <a:rPr lang="ko-KR" altLang="en-US" dirty="0"/>
              <a:t>을 추가 적용하여 </a:t>
            </a:r>
            <a:r>
              <a:rPr lang="en-US" altLang="ko-KR" dirty="0"/>
              <a:t>cross entropy</a:t>
            </a:r>
            <a:r>
              <a:rPr lang="ko-KR" altLang="en-US" dirty="0"/>
              <a:t>를 계산하여 학습하였습니다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최종적으로 </a:t>
            </a:r>
            <a:r>
              <a:rPr lang="en-US" altLang="ko-KR" dirty="0"/>
              <a:t>total loss</a:t>
            </a:r>
            <a:r>
              <a:rPr lang="ko-KR" altLang="en-US" dirty="0"/>
              <a:t>는 이와 같습니다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(logit</a:t>
            </a:r>
            <a:r>
              <a:rPr lang="ko-KR" altLang="en-US" dirty="0"/>
              <a:t> </a:t>
            </a:r>
            <a:r>
              <a:rPr lang="en-US" altLang="ko-KR" dirty="0"/>
              <a:t>distillation</a:t>
            </a:r>
            <a:r>
              <a:rPr lang="ko-KR" altLang="en-US" dirty="0"/>
              <a:t> 부분 수식 설명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B42CF-0638-4E20-AAF4-312C774D3A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36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다음으로는 </a:t>
            </a:r>
            <a:r>
              <a:rPr lang="en-US" altLang="ko-KR" dirty="0"/>
              <a:t>relational knowledge distillation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Fig3</a:t>
            </a:r>
            <a:r>
              <a:rPr lang="ko-KR" altLang="en-US" dirty="0"/>
              <a:t>은 </a:t>
            </a:r>
            <a:r>
              <a:rPr lang="en-US" altLang="ko-KR" dirty="0"/>
              <a:t>relational knowledge distillation</a:t>
            </a:r>
            <a:r>
              <a:rPr lang="ko-KR" altLang="en-US" dirty="0"/>
              <a:t>논문의 </a:t>
            </a:r>
            <a:r>
              <a:rPr lang="ko-KR" altLang="en-US" dirty="0" err="1"/>
              <a:t>설명그림인데</a:t>
            </a:r>
            <a:r>
              <a:rPr lang="ko-KR" altLang="en-US" dirty="0"/>
              <a:t> </a:t>
            </a:r>
            <a:r>
              <a:rPr lang="en-US" altLang="ko-KR" dirty="0"/>
              <a:t>logit</a:t>
            </a:r>
            <a:r>
              <a:rPr lang="ko-KR" altLang="en-US" dirty="0"/>
              <a:t> </a:t>
            </a:r>
            <a:r>
              <a:rPr lang="en-US" altLang="ko-KR" dirty="0"/>
              <a:t>distillation</a:t>
            </a:r>
            <a:r>
              <a:rPr lang="ko-KR" altLang="en-US" dirty="0"/>
              <a:t>은 하나씩 비교를 하였다면 </a:t>
            </a:r>
            <a:r>
              <a:rPr lang="en-US" altLang="ko-KR" dirty="0"/>
              <a:t>relational knowledge distillation</a:t>
            </a:r>
            <a:r>
              <a:rPr lang="ko-KR" altLang="en-US" dirty="0"/>
              <a:t>은 그 데이터들의 관계를 고려하는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앞에서는 </a:t>
            </a:r>
            <a:r>
              <a:rPr lang="en-US" altLang="ko-KR" dirty="0"/>
              <a:t>representation</a:t>
            </a:r>
            <a:r>
              <a:rPr lang="ko-KR" altLang="en-US" dirty="0"/>
              <a:t>들의 각각의 유사성을 비교하며 학습했다면 그 </a:t>
            </a:r>
            <a:r>
              <a:rPr lang="en-US" altLang="ko-KR" dirty="0"/>
              <a:t>representation</a:t>
            </a:r>
            <a:r>
              <a:rPr lang="ko-KR" altLang="en-US" dirty="0" err="1"/>
              <a:t>들끼리의</a:t>
            </a:r>
            <a:r>
              <a:rPr lang="ko-KR" altLang="en-US" dirty="0"/>
              <a:t> 관계도 중요하게 작용한다고 생각하여 </a:t>
            </a:r>
            <a:r>
              <a:rPr lang="en-US" altLang="ko-KR" dirty="0"/>
              <a:t>relational</a:t>
            </a:r>
            <a:r>
              <a:rPr lang="ko-KR" altLang="en-US" dirty="0"/>
              <a:t> </a:t>
            </a:r>
            <a:r>
              <a:rPr lang="en-US" altLang="ko-KR" dirty="0"/>
              <a:t>knowledge</a:t>
            </a:r>
            <a:r>
              <a:rPr lang="ko-KR" altLang="en-US" dirty="0"/>
              <a:t>도 같이 사용하는 것으로 추가하였습니다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B42CF-0638-4E20-AAF4-312C774D3A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29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Loss</a:t>
            </a:r>
            <a:r>
              <a:rPr lang="ko-KR" altLang="en-US" dirty="0"/>
              <a:t>수식을 설명하자면 </a:t>
            </a:r>
            <a:r>
              <a:rPr lang="en-US" altLang="ko-KR" dirty="0"/>
              <a:t>RKD</a:t>
            </a:r>
            <a:r>
              <a:rPr lang="ko-KR" altLang="en-US" dirty="0"/>
              <a:t>의 </a:t>
            </a:r>
            <a:r>
              <a:rPr lang="en-US" altLang="ko-KR" dirty="0"/>
              <a:t>distance</a:t>
            </a:r>
            <a:r>
              <a:rPr lang="ko-KR" altLang="en-US" dirty="0"/>
              <a:t>부분은 각 데이터들을 </a:t>
            </a:r>
            <a:r>
              <a:rPr lang="en-US" altLang="ko-KR" dirty="0"/>
              <a:t>normalize</a:t>
            </a:r>
            <a:r>
              <a:rPr lang="ko-KR" altLang="en-US" dirty="0"/>
              <a:t>하고 </a:t>
            </a:r>
            <a:r>
              <a:rPr lang="en-US" altLang="ko-KR" dirty="0" err="1"/>
              <a:t>huber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를 구하게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 err="1"/>
              <a:t>Z_t</a:t>
            </a:r>
            <a:r>
              <a:rPr lang="ko-KR" altLang="en-US" dirty="0"/>
              <a:t>의 </a:t>
            </a:r>
            <a:r>
              <a:rPr lang="en-US" altLang="ko-KR" dirty="0"/>
              <a:t>representation</a:t>
            </a:r>
            <a:r>
              <a:rPr lang="ko-KR" altLang="en-US" dirty="0"/>
              <a:t>들을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angle</a:t>
            </a:r>
            <a:r>
              <a:rPr lang="ko-KR" altLang="en-US" dirty="0"/>
              <a:t>부분은 데이터들을 </a:t>
            </a:r>
            <a:r>
              <a:rPr lang="en-US" altLang="ko-KR" dirty="0"/>
              <a:t>normalize</a:t>
            </a:r>
            <a:r>
              <a:rPr lang="ko-KR" altLang="en-US" dirty="0"/>
              <a:t>하고 </a:t>
            </a:r>
            <a:r>
              <a:rPr lang="en-US" altLang="ko-KR" dirty="0"/>
              <a:t>dot product</a:t>
            </a:r>
            <a:r>
              <a:rPr lang="ko-KR" altLang="en-US" dirty="0"/>
              <a:t>를 한 후 </a:t>
            </a:r>
            <a:r>
              <a:rPr lang="en-US" altLang="ko-KR" dirty="0" err="1"/>
              <a:t>huber</a:t>
            </a:r>
            <a:r>
              <a:rPr lang="en-US" altLang="ko-KR" dirty="0"/>
              <a:t> loss</a:t>
            </a:r>
            <a:r>
              <a:rPr lang="ko-KR" altLang="en-US" dirty="0"/>
              <a:t>를 사용하여 </a:t>
            </a:r>
            <a:r>
              <a:rPr lang="en-US" altLang="ko-KR" dirty="0"/>
              <a:t>distillation </a:t>
            </a:r>
            <a:r>
              <a:rPr lang="ko-KR" altLang="en-US" dirty="0"/>
              <a:t>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최종적으로 </a:t>
            </a:r>
            <a:r>
              <a:rPr lang="en-US" altLang="ko-KR" dirty="0"/>
              <a:t>weight </a:t>
            </a:r>
            <a:r>
              <a:rPr lang="ko-KR" altLang="en-US" dirty="0"/>
              <a:t>파라미터와 </a:t>
            </a:r>
            <a:r>
              <a:rPr lang="en-US" altLang="ko-KR" dirty="0"/>
              <a:t>RKD loss</a:t>
            </a:r>
            <a:r>
              <a:rPr lang="ko-KR" altLang="en-US" dirty="0"/>
              <a:t>를 합쳐서 사용하게 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그래서 최종적으로 </a:t>
            </a:r>
            <a:r>
              <a:rPr lang="en-US" altLang="ko-KR" b="1" dirty="0"/>
              <a:t>total loss</a:t>
            </a:r>
            <a:r>
              <a:rPr lang="ko-KR" altLang="en-US" b="1" dirty="0"/>
              <a:t>는</a:t>
            </a:r>
            <a:r>
              <a:rPr lang="en-US" altLang="ko-KR" b="1" dirty="0"/>
              <a:t> </a:t>
            </a:r>
            <a:r>
              <a:rPr lang="ko-KR" altLang="en-US" b="1" dirty="0"/>
              <a:t>아래와 같게 되게 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B42CF-0638-4E20-AAF4-312C774D3A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68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 방법인데 데이터로는 음성감정인식에 사용되는 </a:t>
            </a:r>
            <a:r>
              <a:rPr lang="ko-KR" altLang="en-US" dirty="0" err="1"/>
              <a:t>데이터셋인</a:t>
            </a:r>
            <a:r>
              <a:rPr lang="ko-KR" altLang="en-US" dirty="0"/>
              <a:t> </a:t>
            </a:r>
            <a:r>
              <a:rPr lang="en-US" altLang="ko-KR" dirty="0"/>
              <a:t>RAVDESS</a:t>
            </a:r>
            <a:r>
              <a:rPr lang="ko-KR" altLang="en-US" dirty="0"/>
              <a:t>를 사용하였습니다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RAVDESS</a:t>
            </a:r>
            <a:r>
              <a:rPr lang="ko-KR" altLang="en-US" dirty="0"/>
              <a:t>에 대해 간략하게 설명하자면 이 데이터셋은 </a:t>
            </a:r>
            <a:r>
              <a:rPr lang="en-US" altLang="ko-KR" dirty="0"/>
              <a:t>8</a:t>
            </a:r>
            <a:r>
              <a:rPr lang="ko-KR" altLang="en-US" dirty="0"/>
              <a:t>개의 클래스가 있고 남자 </a:t>
            </a:r>
            <a:r>
              <a:rPr lang="en-US" altLang="ko-KR" dirty="0"/>
              <a:t>actor 12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여자 </a:t>
            </a:r>
            <a:r>
              <a:rPr lang="en-US" altLang="ko-KR" dirty="0"/>
              <a:t>actor 12</a:t>
            </a:r>
            <a:r>
              <a:rPr lang="ko-KR" altLang="en-US" dirty="0"/>
              <a:t>명으로 총 </a:t>
            </a:r>
            <a:r>
              <a:rPr lang="en-US" altLang="ko-KR" dirty="0"/>
              <a:t>24</a:t>
            </a:r>
            <a:r>
              <a:rPr lang="ko-KR" altLang="en-US" dirty="0"/>
              <a:t>명의 </a:t>
            </a:r>
            <a:r>
              <a:rPr lang="en-US" altLang="ko-KR" dirty="0"/>
              <a:t>actor</a:t>
            </a:r>
            <a:r>
              <a:rPr lang="ko-KR" altLang="en-US" dirty="0"/>
              <a:t>로 구성이 되어있고 </a:t>
            </a:r>
            <a:r>
              <a:rPr lang="en-US" altLang="ko-KR" dirty="0"/>
              <a:t>1440</a:t>
            </a:r>
            <a:r>
              <a:rPr lang="ko-KR" altLang="en-US" dirty="0"/>
              <a:t>개의 데이터로 이루어져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북미 억양을 사용하고 감정발화는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로 보통과 강함으로 나누어서 이루어져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Neutral</a:t>
            </a:r>
            <a:r>
              <a:rPr lang="ko-KR" altLang="en-US" dirty="0"/>
              <a:t>와 </a:t>
            </a:r>
            <a:r>
              <a:rPr lang="en-US" altLang="ko-KR" dirty="0"/>
              <a:t>calm</a:t>
            </a:r>
            <a:r>
              <a:rPr lang="ko-KR" altLang="en-US" dirty="0"/>
              <a:t>의 특징적인 차이가 거의 없다고 생각하여 </a:t>
            </a:r>
            <a:r>
              <a:rPr lang="en-US" altLang="ko-KR" dirty="0"/>
              <a:t>calm</a:t>
            </a:r>
            <a:r>
              <a:rPr lang="ko-KR" altLang="en-US" dirty="0"/>
              <a:t>을 </a:t>
            </a:r>
            <a:r>
              <a:rPr lang="en-US" altLang="ko-KR" dirty="0"/>
              <a:t>neutral</a:t>
            </a:r>
            <a:r>
              <a:rPr lang="ko-KR" altLang="en-US" dirty="0"/>
              <a:t>에 포함시켜서 총 </a:t>
            </a:r>
            <a:r>
              <a:rPr lang="en-US" altLang="ko-KR" dirty="0"/>
              <a:t>7 class</a:t>
            </a:r>
            <a:r>
              <a:rPr lang="ko-KR" altLang="en-US" dirty="0"/>
              <a:t>로 학습을 진행함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음원을 들어보면 </a:t>
            </a:r>
            <a:r>
              <a:rPr lang="en-US" altLang="ko-KR" dirty="0"/>
              <a:t>neutral</a:t>
            </a:r>
            <a:r>
              <a:rPr lang="ko-KR" altLang="en-US" dirty="0"/>
              <a:t>과 </a:t>
            </a:r>
            <a:r>
              <a:rPr lang="en-US" altLang="ko-KR" dirty="0"/>
              <a:t>calm</a:t>
            </a:r>
            <a:r>
              <a:rPr lang="ko-KR" altLang="en-US" dirty="0"/>
              <a:t>이 비슷하다는 것을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다른 데이터로는 </a:t>
            </a:r>
            <a:r>
              <a:rPr lang="en-US" altLang="ko-KR" dirty="0"/>
              <a:t>surprise</a:t>
            </a:r>
            <a:r>
              <a:rPr lang="ko-KR" altLang="en-US" dirty="0"/>
              <a:t>를 예시로 들고 왔는데 강약조절이 다른 것을 </a:t>
            </a:r>
            <a:r>
              <a:rPr lang="ko-KR" altLang="en-US" dirty="0" err="1"/>
              <a:t>보여드리기</a:t>
            </a:r>
            <a:r>
              <a:rPr lang="ko-KR" altLang="en-US" dirty="0"/>
              <a:t> 위해서 강한 데이터를 가져왔습니다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Neutral</a:t>
            </a:r>
            <a:r>
              <a:rPr lang="ko-KR" altLang="en-US" dirty="0"/>
              <a:t>과 </a:t>
            </a:r>
            <a:r>
              <a:rPr lang="en-US" altLang="ko-KR" dirty="0"/>
              <a:t>calm</a:t>
            </a:r>
            <a:r>
              <a:rPr lang="ko-KR" altLang="en-US" dirty="0"/>
              <a:t>은 잔잔하게 말하는데 </a:t>
            </a:r>
            <a:r>
              <a:rPr lang="en-US" altLang="ko-KR" dirty="0"/>
              <a:t>surprise</a:t>
            </a:r>
            <a:r>
              <a:rPr lang="ko-KR" altLang="en-US" dirty="0"/>
              <a:t>처럼 강하게 말하는 등 정도의 힘의 차이를 가지고 있다는 것을 알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추가로 </a:t>
            </a:r>
            <a:r>
              <a:rPr lang="en-US" altLang="ko-KR" dirty="0"/>
              <a:t>augmentation</a:t>
            </a:r>
            <a:r>
              <a:rPr lang="ko-KR" altLang="en-US" dirty="0"/>
              <a:t>을 진행하였습니다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Audio</a:t>
            </a:r>
            <a:r>
              <a:rPr lang="ko-KR" altLang="en-US" dirty="0"/>
              <a:t> </a:t>
            </a:r>
            <a:r>
              <a:rPr lang="en-US" altLang="ko-KR" dirty="0"/>
              <a:t>augmentation</a:t>
            </a:r>
            <a:r>
              <a:rPr lang="ko-KR" altLang="en-US" dirty="0"/>
              <a:t>은 </a:t>
            </a:r>
            <a:r>
              <a:rPr lang="en-US" altLang="ko-KR" dirty="0"/>
              <a:t>noise</a:t>
            </a:r>
            <a:r>
              <a:rPr lang="ko-KR" altLang="en-US" dirty="0"/>
              <a:t>추가</a:t>
            </a:r>
            <a:r>
              <a:rPr lang="en-US" altLang="ko-KR" dirty="0"/>
              <a:t>, amplitude </a:t>
            </a:r>
            <a:r>
              <a:rPr lang="ko-KR" altLang="en-US" dirty="0"/>
              <a:t>스케일링과 </a:t>
            </a:r>
            <a:r>
              <a:rPr lang="en-US" altLang="ko-KR" dirty="0"/>
              <a:t>shift, pitch</a:t>
            </a:r>
            <a:r>
              <a:rPr lang="ko-KR" altLang="en-US" dirty="0"/>
              <a:t>조정을 하였고 모든 데이터의 길이를 같게 하기 위해 </a:t>
            </a:r>
            <a:r>
              <a:rPr lang="en-US" altLang="ko-KR" dirty="0"/>
              <a:t>padding</a:t>
            </a:r>
            <a:r>
              <a:rPr lang="ko-KR" altLang="en-US" dirty="0"/>
              <a:t>을 진행하였고 </a:t>
            </a:r>
            <a:r>
              <a:rPr lang="en-US" altLang="ko-KR" dirty="0"/>
              <a:t>padding</a:t>
            </a:r>
            <a:r>
              <a:rPr lang="ko-KR" altLang="en-US" dirty="0"/>
              <a:t>위치는 랜덤으로 지정하였습니다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b="1" dirty="0"/>
              <a:t>cross validation</a:t>
            </a:r>
            <a:r>
              <a:rPr lang="ko-KR" altLang="en-US" b="1" dirty="0"/>
              <a:t>을 이용하여 </a:t>
            </a:r>
            <a:r>
              <a:rPr lang="en-US" altLang="ko-KR" dirty="0"/>
              <a:t>5fold</a:t>
            </a:r>
            <a:r>
              <a:rPr lang="ko-KR" altLang="en-US" dirty="0"/>
              <a:t>로 실험을 했는데 </a:t>
            </a:r>
            <a:r>
              <a:rPr lang="en-US" altLang="ko-KR" dirty="0"/>
              <a:t>fold0</a:t>
            </a:r>
            <a:r>
              <a:rPr lang="ko-KR" altLang="en-US" dirty="0"/>
              <a:t>으로 성능을 평가하였습니다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B42CF-0638-4E20-AAF4-312C774D3A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855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solidFill>
                  <a:schemeClr val="tx2"/>
                </a:solidFill>
              </a:rPr>
              <a:t>먼저 </a:t>
            </a:r>
            <a:r>
              <a:rPr lang="en-US" altLang="ko-KR" sz="1200" dirty="0">
                <a:solidFill>
                  <a:schemeClr val="tx2"/>
                </a:solidFill>
              </a:rPr>
              <a:t>teacher</a:t>
            </a:r>
            <a:r>
              <a:rPr lang="ko-KR" altLang="en-US" sz="1200" dirty="0">
                <a:solidFill>
                  <a:schemeClr val="tx2"/>
                </a:solidFill>
              </a:rPr>
              <a:t>모델의 성능입니다</a:t>
            </a:r>
            <a:r>
              <a:rPr lang="en-US" altLang="ko-KR" sz="12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2"/>
                </a:solidFill>
              </a:rPr>
              <a:t>RAVDESS</a:t>
            </a:r>
            <a:r>
              <a:rPr lang="ko-KR" altLang="en-US" sz="1200" dirty="0">
                <a:solidFill>
                  <a:schemeClr val="tx2"/>
                </a:solidFill>
              </a:rPr>
              <a:t>를 </a:t>
            </a:r>
            <a:r>
              <a:rPr lang="en-US" altLang="ko-KR" sz="1200" dirty="0">
                <a:solidFill>
                  <a:schemeClr val="tx2"/>
                </a:solidFill>
              </a:rPr>
              <a:t>7class</a:t>
            </a:r>
            <a:r>
              <a:rPr lang="ko-KR" altLang="en-US" sz="1200" dirty="0">
                <a:solidFill>
                  <a:schemeClr val="tx2"/>
                </a:solidFill>
              </a:rPr>
              <a:t>로 만들어서 </a:t>
            </a:r>
            <a:r>
              <a:rPr lang="en-US" altLang="ko-KR" sz="1200" dirty="0">
                <a:solidFill>
                  <a:schemeClr val="tx2"/>
                </a:solidFill>
              </a:rPr>
              <a:t>cross validation</a:t>
            </a:r>
            <a:r>
              <a:rPr lang="ko-KR" altLang="en-US" sz="1200" dirty="0">
                <a:solidFill>
                  <a:schemeClr val="tx2"/>
                </a:solidFill>
              </a:rPr>
              <a:t>을 했는데 성능지표는 그 중</a:t>
            </a:r>
            <a:r>
              <a:rPr lang="en-US" altLang="ko-KR" sz="1200" dirty="0">
                <a:solidFill>
                  <a:schemeClr val="tx2"/>
                </a:solidFill>
              </a:rPr>
              <a:t> fold0</a:t>
            </a:r>
            <a:r>
              <a:rPr lang="ko-KR" altLang="en-US" sz="1200" dirty="0">
                <a:solidFill>
                  <a:schemeClr val="tx2"/>
                </a:solidFill>
              </a:rPr>
              <a:t>을 기준으로 하였습니다</a:t>
            </a:r>
            <a:r>
              <a:rPr lang="en-US" altLang="ko-KR" sz="1200" dirty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2"/>
                </a:solidFill>
              </a:rPr>
              <a:t>그래서 </a:t>
            </a:r>
            <a:r>
              <a:rPr lang="en-US" altLang="ko-KR" sz="1200" dirty="0">
                <a:solidFill>
                  <a:schemeClr val="tx2"/>
                </a:solidFill>
              </a:rPr>
              <a:t>fold 0</a:t>
            </a:r>
            <a:r>
              <a:rPr lang="ko-KR" altLang="en-US" sz="1200" dirty="0">
                <a:solidFill>
                  <a:schemeClr val="tx2"/>
                </a:solidFill>
              </a:rPr>
              <a:t>의 정확도는 </a:t>
            </a:r>
            <a:r>
              <a:rPr lang="en-US" altLang="ko-KR" sz="1200" dirty="0">
                <a:solidFill>
                  <a:schemeClr val="tx2"/>
                </a:solidFill>
              </a:rPr>
              <a:t>84%</a:t>
            </a:r>
            <a:r>
              <a:rPr lang="ko-KR" altLang="en-US" sz="1200" dirty="0">
                <a:solidFill>
                  <a:schemeClr val="tx2"/>
                </a:solidFill>
              </a:rPr>
              <a:t>이고 </a:t>
            </a:r>
            <a:r>
              <a:rPr lang="en-US" altLang="ko-KR" sz="1200" dirty="0">
                <a:solidFill>
                  <a:schemeClr val="tx2"/>
                </a:solidFill>
              </a:rPr>
              <a:t>F1 score</a:t>
            </a:r>
            <a:r>
              <a:rPr lang="ko-KR" altLang="en-US" sz="1200" dirty="0">
                <a:solidFill>
                  <a:schemeClr val="tx2"/>
                </a:solidFill>
              </a:rPr>
              <a:t>는 </a:t>
            </a:r>
            <a:r>
              <a:rPr lang="en-US" altLang="ko-KR" sz="1200" dirty="0">
                <a:solidFill>
                  <a:schemeClr val="tx2"/>
                </a:solidFill>
              </a:rPr>
              <a:t>83.47%</a:t>
            </a:r>
            <a:r>
              <a:rPr lang="ko-KR" altLang="en-US" sz="1200" dirty="0">
                <a:solidFill>
                  <a:schemeClr val="tx2"/>
                </a:solidFill>
              </a:rPr>
              <a:t>가 나왔습니다</a:t>
            </a:r>
            <a:r>
              <a:rPr lang="en-US" altLang="ko-KR" sz="1200" dirty="0">
                <a:solidFill>
                  <a:schemeClr val="tx2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tx2"/>
                </a:solidFill>
              </a:rPr>
              <a:t>Confusion</a:t>
            </a:r>
            <a:r>
              <a:rPr lang="ko-KR" altLang="en-US" sz="1200" dirty="0">
                <a:solidFill>
                  <a:schemeClr val="tx2"/>
                </a:solidFill>
              </a:rPr>
              <a:t> </a:t>
            </a:r>
            <a:r>
              <a:rPr lang="en-US" altLang="ko-KR" sz="1200" dirty="0">
                <a:solidFill>
                  <a:schemeClr val="tx2"/>
                </a:solidFill>
              </a:rPr>
              <a:t>matrix</a:t>
            </a:r>
            <a:r>
              <a:rPr lang="ko-KR" altLang="en-US" sz="1200" dirty="0">
                <a:solidFill>
                  <a:schemeClr val="tx2"/>
                </a:solidFill>
              </a:rPr>
              <a:t>는 다른 클래스는 모두 </a:t>
            </a:r>
            <a:r>
              <a:rPr lang="en-US" altLang="ko-KR" sz="1200" dirty="0">
                <a:solidFill>
                  <a:schemeClr val="tx2"/>
                </a:solidFill>
              </a:rPr>
              <a:t>80%</a:t>
            </a:r>
            <a:r>
              <a:rPr lang="ko-KR" altLang="en-US" sz="1200" dirty="0">
                <a:solidFill>
                  <a:schemeClr val="tx2"/>
                </a:solidFill>
              </a:rPr>
              <a:t>이상의 정확도를 가지고 있으나 </a:t>
            </a:r>
            <a:r>
              <a:rPr lang="en-US" altLang="ko-KR" sz="1200" dirty="0">
                <a:solidFill>
                  <a:schemeClr val="tx2"/>
                </a:solidFill>
              </a:rPr>
              <a:t>disgust class</a:t>
            </a:r>
            <a:r>
              <a:rPr lang="ko-KR" altLang="en-US" sz="1200" dirty="0">
                <a:solidFill>
                  <a:schemeClr val="tx2"/>
                </a:solidFill>
              </a:rPr>
              <a:t>에 대한 정확도가 </a:t>
            </a:r>
            <a:r>
              <a:rPr lang="en-US" altLang="ko-KR" sz="1200" dirty="0">
                <a:solidFill>
                  <a:schemeClr val="tx2"/>
                </a:solidFill>
              </a:rPr>
              <a:t>55%</a:t>
            </a:r>
            <a:r>
              <a:rPr lang="ko-KR" altLang="en-US" sz="1200" dirty="0">
                <a:solidFill>
                  <a:schemeClr val="tx2"/>
                </a:solidFill>
              </a:rPr>
              <a:t>로 다른 클래스들에 비해서 떨어진다는 것입니다</a:t>
            </a:r>
            <a:r>
              <a:rPr lang="en-US" altLang="ko-KR" sz="1200" dirty="0">
                <a:solidFill>
                  <a:schemeClr val="tx2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2"/>
                </a:solidFill>
              </a:rPr>
              <a:t>그 중에서도 </a:t>
            </a:r>
            <a:r>
              <a:rPr lang="en-US" altLang="ko-KR" sz="1200" dirty="0">
                <a:solidFill>
                  <a:schemeClr val="tx2"/>
                </a:solidFill>
              </a:rPr>
              <a:t>disgust</a:t>
            </a:r>
            <a:r>
              <a:rPr lang="ko-KR" altLang="en-US" sz="1200" dirty="0">
                <a:solidFill>
                  <a:schemeClr val="tx2"/>
                </a:solidFill>
              </a:rPr>
              <a:t>를 </a:t>
            </a:r>
            <a:r>
              <a:rPr lang="en-US" altLang="ko-KR" sz="1200" dirty="0">
                <a:solidFill>
                  <a:schemeClr val="tx2"/>
                </a:solidFill>
              </a:rPr>
              <a:t>happy</a:t>
            </a:r>
            <a:r>
              <a:rPr lang="ko-KR" altLang="en-US" sz="1200" dirty="0">
                <a:solidFill>
                  <a:schemeClr val="tx2"/>
                </a:solidFill>
              </a:rPr>
              <a:t>와 </a:t>
            </a:r>
            <a:r>
              <a:rPr lang="en-US" altLang="ko-KR" sz="1200" dirty="0">
                <a:solidFill>
                  <a:schemeClr val="tx2"/>
                </a:solidFill>
              </a:rPr>
              <a:t>sad</a:t>
            </a:r>
            <a:r>
              <a:rPr lang="ko-KR" altLang="en-US" sz="1200" dirty="0">
                <a:solidFill>
                  <a:schemeClr val="tx2"/>
                </a:solidFill>
              </a:rPr>
              <a:t>로 주로 잘못 인식함</a:t>
            </a:r>
            <a:r>
              <a:rPr lang="en-US" altLang="ko-KR" sz="1200" dirty="0">
                <a:solidFill>
                  <a:schemeClr val="tx2"/>
                </a:solidFill>
              </a:rPr>
              <a:t>. Surprise</a:t>
            </a:r>
            <a:r>
              <a:rPr lang="ko-KR" altLang="en-US" sz="1200" dirty="0">
                <a:solidFill>
                  <a:schemeClr val="tx2"/>
                </a:solidFill>
              </a:rPr>
              <a:t>에 대한 경우에도 </a:t>
            </a:r>
            <a:r>
              <a:rPr lang="en-US" altLang="ko-KR" sz="1200" dirty="0">
                <a:solidFill>
                  <a:schemeClr val="tx2"/>
                </a:solidFill>
              </a:rPr>
              <a:t>happy</a:t>
            </a:r>
            <a:r>
              <a:rPr lang="ko-KR" altLang="en-US" sz="1200" dirty="0">
                <a:solidFill>
                  <a:schemeClr val="tx2"/>
                </a:solidFill>
              </a:rPr>
              <a:t>로 잘못 인식하였고 </a:t>
            </a:r>
            <a:r>
              <a:rPr lang="en-US" altLang="ko-KR" sz="1200" dirty="0">
                <a:solidFill>
                  <a:schemeClr val="tx2"/>
                </a:solidFill>
              </a:rPr>
              <a:t>angry</a:t>
            </a:r>
            <a:r>
              <a:rPr lang="ko-KR" altLang="en-US" sz="1200" dirty="0">
                <a:solidFill>
                  <a:schemeClr val="tx2"/>
                </a:solidFill>
              </a:rPr>
              <a:t>도 </a:t>
            </a:r>
            <a:r>
              <a:rPr lang="en-US" altLang="ko-KR" sz="1200" dirty="0">
                <a:solidFill>
                  <a:schemeClr val="tx2"/>
                </a:solidFill>
              </a:rPr>
              <a:t>surprise</a:t>
            </a:r>
            <a:r>
              <a:rPr lang="ko-KR" altLang="en-US" sz="1200" dirty="0">
                <a:solidFill>
                  <a:schemeClr val="tx2"/>
                </a:solidFill>
              </a:rPr>
              <a:t>로 잘못 인식하였습니다</a:t>
            </a:r>
            <a:r>
              <a:rPr lang="en-US" altLang="ko-KR" sz="1200" dirty="0">
                <a:solidFill>
                  <a:schemeClr val="tx2"/>
                </a:solidFill>
              </a:rPr>
              <a:t>. </a:t>
            </a:r>
          </a:p>
          <a:p>
            <a:r>
              <a:rPr lang="ko-KR" altLang="en-US" sz="1200" dirty="0">
                <a:solidFill>
                  <a:schemeClr val="tx2"/>
                </a:solidFill>
              </a:rPr>
              <a:t>이는 </a:t>
            </a:r>
            <a:r>
              <a:rPr lang="en-US" altLang="ko-KR" sz="1200" dirty="0">
                <a:solidFill>
                  <a:schemeClr val="tx2"/>
                </a:solidFill>
              </a:rPr>
              <a:t>angry</a:t>
            </a:r>
            <a:r>
              <a:rPr lang="ko-KR" altLang="en-US" sz="1200" dirty="0">
                <a:solidFill>
                  <a:schemeClr val="tx2"/>
                </a:solidFill>
              </a:rPr>
              <a:t>와 </a:t>
            </a:r>
            <a:r>
              <a:rPr lang="en-US" altLang="ko-KR" sz="1200" dirty="0">
                <a:solidFill>
                  <a:schemeClr val="tx2"/>
                </a:solidFill>
              </a:rPr>
              <a:t>surprise</a:t>
            </a:r>
            <a:r>
              <a:rPr lang="ko-KR" altLang="en-US" sz="1200" dirty="0">
                <a:solidFill>
                  <a:schemeClr val="tx2"/>
                </a:solidFill>
              </a:rPr>
              <a:t>가 </a:t>
            </a:r>
            <a:r>
              <a:rPr lang="ko-KR" altLang="en-US" sz="1200" dirty="0" err="1">
                <a:solidFill>
                  <a:schemeClr val="tx2"/>
                </a:solidFill>
              </a:rPr>
              <a:t>둘다</a:t>
            </a:r>
            <a:r>
              <a:rPr lang="ko-KR" altLang="en-US" sz="1200" dirty="0">
                <a:solidFill>
                  <a:schemeClr val="tx2"/>
                </a:solidFill>
              </a:rPr>
              <a:t> 톤이 높다는 점에서 비슷해서 이런 결과가 </a:t>
            </a:r>
            <a:r>
              <a:rPr lang="ko-KR" altLang="en-US" sz="1200" dirty="0" err="1">
                <a:solidFill>
                  <a:schemeClr val="tx2"/>
                </a:solidFill>
              </a:rPr>
              <a:t>나온것으로</a:t>
            </a:r>
            <a:r>
              <a:rPr lang="ko-KR" altLang="en-US" sz="1200" dirty="0">
                <a:solidFill>
                  <a:schemeClr val="tx2"/>
                </a:solidFill>
              </a:rPr>
              <a:t> 예상했습니다</a:t>
            </a:r>
            <a:r>
              <a:rPr lang="en-US" altLang="ko-KR" sz="1200" dirty="0">
                <a:solidFill>
                  <a:schemeClr val="tx2"/>
                </a:solidFill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B42CF-0638-4E20-AAF4-312C774D3A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42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 다음으로는 왼쪽은 </a:t>
            </a:r>
            <a:r>
              <a:rPr lang="en-US" altLang="ko-KR" dirty="0"/>
              <a:t>TIM-net</a:t>
            </a:r>
            <a:r>
              <a:rPr lang="ko-KR" altLang="en-US" dirty="0"/>
              <a:t>으로만 학습했을 때의 정확도와 </a:t>
            </a:r>
            <a:r>
              <a:rPr lang="en-US" altLang="ko-KR" dirty="0"/>
              <a:t>confusion matrix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Fold 0</a:t>
            </a:r>
            <a:r>
              <a:rPr lang="ko-KR" altLang="en-US" dirty="0"/>
              <a:t>을 기준으로 </a:t>
            </a:r>
            <a:r>
              <a:rPr lang="en-US" altLang="ko-KR" dirty="0"/>
              <a:t>accuracy </a:t>
            </a:r>
            <a:r>
              <a:rPr lang="ko-KR" altLang="en-US" dirty="0"/>
              <a:t>는 </a:t>
            </a:r>
            <a:r>
              <a:rPr lang="en-US" altLang="ko-KR" dirty="0"/>
              <a:t>71.67%</a:t>
            </a:r>
            <a:r>
              <a:rPr lang="ko-KR" altLang="en-US" dirty="0"/>
              <a:t>가 나왔고 </a:t>
            </a:r>
            <a:r>
              <a:rPr lang="en-US" altLang="ko-KR" dirty="0"/>
              <a:t>F1 score </a:t>
            </a:r>
            <a:r>
              <a:rPr lang="ko-KR" altLang="en-US" dirty="0"/>
              <a:t>는 </a:t>
            </a:r>
            <a:r>
              <a:rPr lang="en-US" altLang="ko-KR" dirty="0"/>
              <a:t>70.15%</a:t>
            </a:r>
            <a:r>
              <a:rPr lang="ko-KR" altLang="en-US" dirty="0"/>
              <a:t>가 나왔습니다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Confusion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를 보면</a:t>
            </a:r>
            <a:r>
              <a:rPr lang="en-US" altLang="ko-KR" dirty="0"/>
              <a:t> </a:t>
            </a:r>
            <a:r>
              <a:rPr lang="ko-KR" altLang="en-US" dirty="0"/>
              <a:t>원래 기본 </a:t>
            </a:r>
            <a:r>
              <a:rPr lang="en-US" altLang="ko-KR" dirty="0" err="1"/>
              <a:t>Timnet</a:t>
            </a:r>
            <a:r>
              <a:rPr lang="ko-KR" altLang="en-US" dirty="0"/>
              <a:t>으로만 정확도를 실험했을 때 크게 나타나는 특징은 </a:t>
            </a:r>
            <a:r>
              <a:rPr lang="en-US" altLang="ko-KR" dirty="0"/>
              <a:t>sad class</a:t>
            </a:r>
            <a:r>
              <a:rPr lang="ko-KR" altLang="en-US" dirty="0"/>
              <a:t>가 유난히 잘 안 나온다는 것이다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Sad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en-US" altLang="ko-KR" dirty="0"/>
              <a:t>neutral, fear, disgust</a:t>
            </a:r>
            <a:r>
              <a:rPr lang="ko-KR" altLang="en-US" dirty="0"/>
              <a:t>로 잘못 분류된다는 것이고 이 외에도 </a:t>
            </a:r>
            <a:r>
              <a:rPr lang="en-US" altLang="ko-KR" dirty="0"/>
              <a:t>surprise class</a:t>
            </a:r>
            <a:r>
              <a:rPr lang="ko-KR" altLang="en-US" dirty="0"/>
              <a:t>가 </a:t>
            </a:r>
            <a:r>
              <a:rPr lang="en-US" altLang="ko-KR" dirty="0"/>
              <a:t>disgust</a:t>
            </a:r>
            <a:r>
              <a:rPr lang="ko-KR" altLang="en-US" dirty="0"/>
              <a:t>로 잘못 분류되어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다음으로 </a:t>
            </a:r>
            <a:r>
              <a:rPr lang="en-US" altLang="ko-KR" dirty="0"/>
              <a:t>logit distillation</a:t>
            </a:r>
            <a:r>
              <a:rPr lang="ko-KR" altLang="en-US" dirty="0"/>
              <a:t>을 해서 </a:t>
            </a:r>
            <a:r>
              <a:rPr lang="en-US" altLang="ko-KR" dirty="0"/>
              <a:t>cross entropy</a:t>
            </a:r>
            <a:r>
              <a:rPr lang="ko-KR" altLang="en-US" dirty="0"/>
              <a:t>와 </a:t>
            </a:r>
            <a:r>
              <a:rPr lang="en-US" altLang="ko-KR" dirty="0"/>
              <a:t>kl-divergence</a:t>
            </a:r>
            <a:r>
              <a:rPr lang="ko-KR" altLang="en-US" dirty="0"/>
              <a:t> </a:t>
            </a:r>
            <a:r>
              <a:rPr lang="en-US" altLang="ko-KR" dirty="0"/>
              <a:t>loss</a:t>
            </a:r>
            <a:r>
              <a:rPr lang="ko-KR" altLang="en-US" dirty="0"/>
              <a:t>를 이용해서 학습을 했을 때입니다</a:t>
            </a:r>
            <a:r>
              <a:rPr lang="en-US" altLang="ko-KR" dirty="0"/>
              <a:t>. Logit</a:t>
            </a:r>
            <a:r>
              <a:rPr lang="ko-KR" altLang="en-US" dirty="0"/>
              <a:t> </a:t>
            </a:r>
            <a:r>
              <a:rPr lang="en-US" altLang="ko-KR" dirty="0" err="1"/>
              <a:t>distillatio</a:t>
            </a:r>
            <a:r>
              <a:rPr lang="ko-KR" altLang="en-US" dirty="0"/>
              <a:t>만 했을 때 </a:t>
            </a:r>
            <a:r>
              <a:rPr lang="en-US" altLang="ko-KR" dirty="0"/>
              <a:t>accuracy</a:t>
            </a:r>
            <a:r>
              <a:rPr lang="ko-KR" altLang="en-US" dirty="0"/>
              <a:t>는 </a:t>
            </a:r>
            <a:r>
              <a:rPr lang="en-US" altLang="ko-KR" dirty="0"/>
              <a:t>78.67%</a:t>
            </a:r>
            <a:r>
              <a:rPr lang="ko-KR" altLang="en-US" dirty="0"/>
              <a:t>가 나왔고 </a:t>
            </a:r>
            <a:r>
              <a:rPr lang="en-US" altLang="ko-KR" dirty="0"/>
              <a:t>F1 score</a:t>
            </a:r>
            <a:r>
              <a:rPr lang="ko-KR" altLang="en-US" dirty="0"/>
              <a:t>는 </a:t>
            </a:r>
            <a:r>
              <a:rPr lang="en-US" altLang="ko-KR" dirty="0"/>
              <a:t>80.11%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나왔습니다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sz="1200" dirty="0">
                <a:solidFill>
                  <a:schemeClr val="tx2"/>
                </a:solidFill>
              </a:rPr>
              <a:t>처음에 </a:t>
            </a:r>
            <a:r>
              <a:rPr lang="en-US" altLang="ko-KR" sz="1200" b="1" dirty="0">
                <a:solidFill>
                  <a:schemeClr val="tx2"/>
                </a:solidFill>
              </a:rPr>
              <a:t>signal data</a:t>
            </a:r>
            <a:r>
              <a:rPr lang="ko-KR" altLang="en-US" sz="1200" b="1" dirty="0">
                <a:solidFill>
                  <a:schemeClr val="tx2"/>
                </a:solidFill>
              </a:rPr>
              <a:t>를 쓰고 더 풍부한 정보를 가지고 있는 </a:t>
            </a:r>
            <a:r>
              <a:rPr lang="en-US" altLang="ko-KR" sz="1200" b="1" dirty="0">
                <a:solidFill>
                  <a:schemeClr val="tx2"/>
                </a:solidFill>
              </a:rPr>
              <a:t>teacher</a:t>
            </a:r>
            <a:r>
              <a:rPr lang="ko-KR" altLang="en-US" sz="1200" b="1" dirty="0">
                <a:solidFill>
                  <a:schemeClr val="tx2"/>
                </a:solidFill>
              </a:rPr>
              <a:t>을 사용하면 </a:t>
            </a:r>
            <a:r>
              <a:rPr lang="en-US" altLang="ko-KR" sz="1200" b="1" dirty="0">
                <a:solidFill>
                  <a:schemeClr val="tx2"/>
                </a:solidFill>
              </a:rPr>
              <a:t>MFCC</a:t>
            </a:r>
            <a:r>
              <a:rPr lang="ko-KR" altLang="en-US" sz="1200" b="1" dirty="0">
                <a:solidFill>
                  <a:schemeClr val="tx2"/>
                </a:solidFill>
              </a:rPr>
              <a:t>를 사용하는 </a:t>
            </a:r>
            <a:r>
              <a:rPr lang="en-US" altLang="ko-KR" sz="1200" b="1" dirty="0">
                <a:solidFill>
                  <a:schemeClr val="tx2"/>
                </a:solidFill>
              </a:rPr>
              <a:t>CNN</a:t>
            </a:r>
            <a:r>
              <a:rPr lang="ko-KR" altLang="en-US" sz="1200" b="1" dirty="0">
                <a:solidFill>
                  <a:schemeClr val="tx2"/>
                </a:solidFill>
              </a:rPr>
              <a:t>의 성능이 좋아지지 않을까 예측하였는데 그 </a:t>
            </a:r>
            <a:r>
              <a:rPr lang="ko-KR" altLang="en-US" sz="1200" dirty="0">
                <a:solidFill>
                  <a:schemeClr val="tx2"/>
                </a:solidFill>
              </a:rPr>
              <a:t>가정이 맞았다는 것을 </a:t>
            </a:r>
            <a:r>
              <a:rPr lang="en-US" altLang="ko-KR" sz="1200" dirty="0">
                <a:solidFill>
                  <a:schemeClr val="tx2"/>
                </a:solidFill>
              </a:rPr>
              <a:t>fig7</a:t>
            </a:r>
            <a:r>
              <a:rPr lang="ko-KR" altLang="en-US" sz="1200" dirty="0">
                <a:solidFill>
                  <a:schemeClr val="tx2"/>
                </a:solidFill>
              </a:rPr>
              <a:t>을 통해서 증명되었다고 생각합니다</a:t>
            </a:r>
            <a:r>
              <a:rPr lang="en-US" altLang="ko-KR" sz="1200" dirty="0">
                <a:solidFill>
                  <a:schemeClr val="tx2"/>
                </a:solidFill>
              </a:rPr>
              <a:t>..</a:t>
            </a:r>
            <a:r>
              <a:rPr lang="ko-KR" altLang="en-US" sz="1200" dirty="0">
                <a:solidFill>
                  <a:schemeClr val="tx2"/>
                </a:solidFill>
              </a:rPr>
              <a:t> </a:t>
            </a:r>
            <a:r>
              <a:rPr lang="en-US" altLang="ko-KR" sz="1200" dirty="0">
                <a:solidFill>
                  <a:schemeClr val="tx2"/>
                </a:solidFill>
              </a:rPr>
              <a:t>confusion matrix</a:t>
            </a:r>
            <a:r>
              <a:rPr lang="ko-KR" altLang="en-US" sz="1200" dirty="0">
                <a:solidFill>
                  <a:schemeClr val="tx2"/>
                </a:solidFill>
              </a:rPr>
              <a:t>를 보면 </a:t>
            </a:r>
            <a:r>
              <a:rPr lang="en-US" altLang="ko-KR" sz="1200" dirty="0">
                <a:solidFill>
                  <a:schemeClr val="tx2"/>
                </a:solidFill>
              </a:rPr>
              <a:t>distillation</a:t>
            </a:r>
            <a:r>
              <a:rPr lang="ko-KR" altLang="en-US" sz="1200" dirty="0">
                <a:solidFill>
                  <a:schemeClr val="tx2"/>
                </a:solidFill>
              </a:rPr>
              <a:t>을 했을 때 </a:t>
            </a:r>
            <a:r>
              <a:rPr lang="en-US" altLang="ko-KR" sz="1200" dirty="0">
                <a:solidFill>
                  <a:schemeClr val="tx2"/>
                </a:solidFill>
              </a:rPr>
              <a:t>teacher</a:t>
            </a:r>
            <a:r>
              <a:rPr lang="ko-KR" altLang="en-US" sz="1200" dirty="0">
                <a:solidFill>
                  <a:schemeClr val="tx2"/>
                </a:solidFill>
              </a:rPr>
              <a:t>와 다르게 </a:t>
            </a:r>
            <a:r>
              <a:rPr lang="en-US" altLang="ko-KR" sz="1200" dirty="0">
                <a:solidFill>
                  <a:schemeClr val="tx2"/>
                </a:solidFill>
              </a:rPr>
              <a:t>disgust</a:t>
            </a:r>
            <a:r>
              <a:rPr lang="ko-KR" altLang="en-US" sz="1200" dirty="0">
                <a:solidFill>
                  <a:schemeClr val="tx2"/>
                </a:solidFill>
              </a:rPr>
              <a:t>가 잘 예측되고 있다는 것을 알 수 있었습니다</a:t>
            </a:r>
            <a:r>
              <a:rPr lang="en-US" altLang="ko-KR" sz="1200" dirty="0">
                <a:solidFill>
                  <a:schemeClr val="tx2"/>
                </a:solidFill>
              </a:rPr>
              <a:t>. </a:t>
            </a:r>
            <a:r>
              <a:rPr lang="ko-KR" altLang="en-US" sz="1200" dirty="0">
                <a:solidFill>
                  <a:schemeClr val="tx2"/>
                </a:solidFill>
              </a:rPr>
              <a:t>하지만 </a:t>
            </a:r>
            <a:r>
              <a:rPr lang="en-US" altLang="ko-KR" sz="1200" dirty="0">
                <a:solidFill>
                  <a:schemeClr val="tx2"/>
                </a:solidFill>
              </a:rPr>
              <a:t>student</a:t>
            </a:r>
            <a:r>
              <a:rPr lang="ko-KR" altLang="en-US" sz="1200" dirty="0">
                <a:solidFill>
                  <a:schemeClr val="tx2"/>
                </a:solidFill>
              </a:rPr>
              <a:t>의 경향성을 따라가고 </a:t>
            </a:r>
            <a:r>
              <a:rPr lang="ko-KR" altLang="en-US" sz="1200" b="1" dirty="0">
                <a:solidFill>
                  <a:schemeClr val="tx2"/>
                </a:solidFill>
              </a:rPr>
              <a:t>있어서 </a:t>
            </a:r>
            <a:r>
              <a:rPr lang="en-US" altLang="ko-KR" sz="1200" b="1" dirty="0">
                <a:solidFill>
                  <a:schemeClr val="tx2"/>
                </a:solidFill>
              </a:rPr>
              <a:t>distillation</a:t>
            </a:r>
            <a:r>
              <a:rPr lang="ko-KR" altLang="en-US" sz="1200" b="1" dirty="0">
                <a:solidFill>
                  <a:schemeClr val="tx2"/>
                </a:solidFill>
              </a:rPr>
              <a:t>을 하지 전보다는 약간 높아졌지만 그래도 </a:t>
            </a:r>
            <a:r>
              <a:rPr lang="en-US" altLang="ko-KR" sz="1200" b="1" dirty="0">
                <a:solidFill>
                  <a:schemeClr val="tx2"/>
                </a:solidFill>
              </a:rPr>
              <a:t>sad</a:t>
            </a:r>
            <a:r>
              <a:rPr lang="ko-KR" altLang="en-US" sz="1200" b="1" dirty="0">
                <a:solidFill>
                  <a:schemeClr val="tx2"/>
                </a:solidFill>
              </a:rPr>
              <a:t>부분의 정확도가 낮게 나온 것을 확인할 수 있었습니다</a:t>
            </a:r>
            <a:r>
              <a:rPr lang="en-US" altLang="ko-KR" sz="1200" dirty="0">
                <a:solidFill>
                  <a:schemeClr val="tx2"/>
                </a:solidFill>
              </a:rPr>
              <a:t>. </a:t>
            </a:r>
            <a:r>
              <a:rPr lang="ko-KR" altLang="en-US" sz="1200" dirty="0">
                <a:solidFill>
                  <a:schemeClr val="tx2"/>
                </a:solidFill>
              </a:rPr>
              <a:t>그래서 </a:t>
            </a:r>
            <a:r>
              <a:rPr lang="en-US" altLang="ko-KR" sz="1200" dirty="0">
                <a:solidFill>
                  <a:schemeClr val="tx2"/>
                </a:solidFill>
              </a:rPr>
              <a:t>feature</a:t>
            </a:r>
            <a:r>
              <a:rPr lang="ko-KR" altLang="en-US" sz="1200" dirty="0">
                <a:solidFill>
                  <a:schemeClr val="tx2"/>
                </a:solidFill>
              </a:rPr>
              <a:t>들 간의 관계도 추가로 학습하면 도움이 되지 않을까 예측했습니다</a:t>
            </a:r>
            <a:r>
              <a:rPr lang="en-US" altLang="ko-KR" sz="12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B42CF-0638-4E20-AAF4-312C774D3A8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07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-6350" y="1"/>
            <a:ext cx="12198351" cy="6856413"/>
            <a:chOff x="-3" y="0"/>
            <a:chExt cx="5763" cy="4319"/>
          </a:xfrm>
        </p:grpSpPr>
        <p:sp>
          <p:nvSpPr>
            <p:cNvPr id="9" name="AutoShape 21"/>
            <p:cNvSpPr>
              <a:spLocks noChangeArrowheads="1"/>
            </p:cNvSpPr>
            <p:nvPr/>
          </p:nvSpPr>
          <p:spPr bwMode="gray">
            <a:xfrm>
              <a:off x="24" y="24"/>
              <a:ext cx="5712" cy="4272"/>
            </a:xfrm>
            <a:prstGeom prst="roundRect">
              <a:avLst>
                <a:gd name="adj" fmla="val 6227"/>
              </a:avLst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800">
                <a:solidFill>
                  <a:srgbClr val="1D528D"/>
                </a:solidFill>
              </a:endParaRPr>
            </a:p>
          </p:txBody>
        </p:sp>
        <p:sp>
          <p:nvSpPr>
            <p:cNvPr id="10" name="Freeform 22"/>
            <p:cNvSpPr>
              <a:spLocks/>
            </p:cNvSpPr>
            <p:nvPr/>
          </p:nvSpPr>
          <p:spPr bwMode="gray">
            <a:xfrm>
              <a:off x="0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800">
                <a:solidFill>
                  <a:srgbClr val="1D528D"/>
                </a:solidFill>
              </a:endParaRPr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gray">
            <a:xfrm rot="-5408600">
              <a:off x="-50" y="4030"/>
              <a:ext cx="336" cy="242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800">
                <a:solidFill>
                  <a:srgbClr val="1D528D"/>
                </a:solidFill>
              </a:endParaRPr>
            </a:p>
          </p:txBody>
        </p:sp>
        <p:sp>
          <p:nvSpPr>
            <p:cNvPr id="12" name="Freeform 24"/>
            <p:cNvSpPr>
              <a:spLocks/>
            </p:cNvSpPr>
            <p:nvPr/>
          </p:nvSpPr>
          <p:spPr bwMode="gray">
            <a:xfrm rot="10769190">
              <a:off x="5519" y="4031"/>
              <a:ext cx="232" cy="287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800">
                <a:solidFill>
                  <a:srgbClr val="1D528D"/>
                </a:solidFill>
              </a:endParaRPr>
            </a:p>
          </p:txBody>
        </p:sp>
        <p:sp>
          <p:nvSpPr>
            <p:cNvPr id="13" name="Freeform 25"/>
            <p:cNvSpPr>
              <a:spLocks/>
            </p:cNvSpPr>
            <p:nvPr/>
          </p:nvSpPr>
          <p:spPr bwMode="gray">
            <a:xfrm rot="5400000">
              <a:off x="5472" y="0"/>
              <a:ext cx="288" cy="28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384"/>
                </a:cxn>
                <a:cxn ang="0">
                  <a:pos x="96" y="192"/>
                </a:cxn>
                <a:cxn ang="0">
                  <a:pos x="192" y="48"/>
                </a:cxn>
                <a:cxn ang="0">
                  <a:pos x="336" y="0"/>
                </a:cxn>
                <a:cxn ang="0">
                  <a:pos x="0" y="0"/>
                </a:cxn>
              </a:cxnLst>
              <a:rect l="0" t="0" r="r" b="b"/>
              <a:pathLst>
                <a:path w="336" h="384">
                  <a:moveTo>
                    <a:pt x="0" y="48"/>
                  </a:moveTo>
                  <a:lnTo>
                    <a:pt x="0" y="384"/>
                  </a:lnTo>
                  <a:lnTo>
                    <a:pt x="96" y="192"/>
                  </a:lnTo>
                  <a:lnTo>
                    <a:pt x="192" y="48"/>
                  </a:lnTo>
                  <a:lnTo>
                    <a:pt x="336" y="0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800">
                <a:solidFill>
                  <a:srgbClr val="1D528D"/>
                </a:solidFill>
              </a:endParaRPr>
            </a:p>
          </p:txBody>
        </p:sp>
      </p:grpSp>
      <p:cxnSp>
        <p:nvCxnSpPr>
          <p:cNvPr id="35" name="직선 연결선 45"/>
          <p:cNvCxnSpPr>
            <a:cxnSpLocks noChangeShapeType="1"/>
          </p:cNvCxnSpPr>
          <p:nvPr/>
        </p:nvCxnSpPr>
        <p:spPr bwMode="auto">
          <a:xfrm>
            <a:off x="203200" y="6200775"/>
            <a:ext cx="11785600" cy="158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  <a:headEnd/>
            <a:tailEnd/>
          </a:ln>
        </p:spPr>
      </p:cxn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1016000" y="1143000"/>
            <a:ext cx="10363200" cy="1295400"/>
          </a:xfrm>
        </p:spPr>
        <p:txBody>
          <a:bodyPr/>
          <a:lstStyle>
            <a:lvl1pPr algn="ctr">
              <a:defRPr sz="400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 dirty="0"/>
          </a:p>
        </p:txBody>
      </p:sp>
      <p:pic>
        <p:nvPicPr>
          <p:cNvPr id="26" name="그림 25" descr="KU_SLOGAN_BS_0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2461" y="1"/>
            <a:ext cx="3261939" cy="838200"/>
          </a:xfrm>
          <a:prstGeom prst="rect">
            <a:avLst/>
          </a:prstGeom>
        </p:spPr>
      </p:pic>
      <p:sp>
        <p:nvSpPr>
          <p:cNvPr id="31" name="텍스트 개체 틀 30"/>
          <p:cNvSpPr>
            <a:spLocks noGrp="1"/>
          </p:cNvSpPr>
          <p:nvPr>
            <p:ph type="body" sz="quarter" idx="10" hasCustomPrompt="1"/>
          </p:nvPr>
        </p:nvSpPr>
        <p:spPr>
          <a:xfrm>
            <a:off x="1016000" y="2667000"/>
            <a:ext cx="10363200" cy="685800"/>
          </a:xfrm>
        </p:spPr>
        <p:txBody>
          <a:bodyPr/>
          <a:lstStyle>
            <a:lvl1pPr algn="r">
              <a:buFontTx/>
              <a:buNone/>
              <a:defRPr sz="2000" b="1">
                <a:latin typeface="Century Gothic" pitchFamily="34" charset="0"/>
              </a:defRPr>
            </a:lvl1pPr>
          </a:lstStyle>
          <a:p>
            <a:pPr lvl="0"/>
            <a:r>
              <a:rPr lang="ko-KR" altLang="en-US" dirty="0"/>
              <a:t>부제목을 입력하십시오</a:t>
            </a:r>
          </a:p>
        </p:txBody>
      </p:sp>
    </p:spTree>
    <p:extLst>
      <p:ext uri="{BB962C8B-B14F-4D97-AF65-F5344CB8AC3E}">
        <p14:creationId xmlns:p14="http://schemas.microsoft.com/office/powerpoint/2010/main" val="91683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159C51-3B45-4BA5-B632-101055C78FEA}" type="slidenum">
              <a:rPr lang="ko-KR" altLang="en-US" smtClean="0">
                <a:solidFill>
                  <a:srgbClr val="1D528D"/>
                </a:solidFill>
              </a:rPr>
              <a:pPr/>
              <a:t>‹#›</a:t>
            </a:fld>
            <a:endParaRPr lang="ko-KR" alt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78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61229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61229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159C51-3B45-4BA5-B632-101055C78FEA}" type="slidenum">
              <a:rPr lang="ko-KR" altLang="en-US" smtClean="0">
                <a:solidFill>
                  <a:srgbClr val="1D528D"/>
                </a:solidFill>
              </a:rPr>
              <a:pPr/>
              <a:t>‹#›</a:t>
            </a:fld>
            <a:endParaRPr lang="ko-KR" alt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41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652000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09600" y="1447801"/>
            <a:ext cx="10972800" cy="4949825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8737600" y="6477001"/>
            <a:ext cx="2844800" cy="244475"/>
          </a:xfrm>
        </p:spPr>
        <p:txBody>
          <a:bodyPr/>
          <a:lstStyle>
            <a:lvl1pPr>
              <a:defRPr/>
            </a:lvl1pPr>
          </a:lstStyle>
          <a:p>
            <a:fld id="{9F159C51-3B45-4BA5-B632-101055C78FEA}" type="slidenum">
              <a:rPr lang="ko-KR" altLang="en-US" smtClean="0">
                <a:solidFill>
                  <a:srgbClr val="1D528D"/>
                </a:solidFill>
              </a:rPr>
              <a:pPr/>
              <a:t>‹#›</a:t>
            </a:fld>
            <a:endParaRPr lang="ko-KR" alt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77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65BD5-79C2-43F1-B6EC-00AE6494B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862" y="360624"/>
            <a:ext cx="7949738" cy="1030633"/>
          </a:xfrm>
        </p:spPr>
        <p:txBody>
          <a:bodyPr anchor="b">
            <a:normAutofit/>
          </a:bodyPr>
          <a:lstStyle>
            <a:lvl1pPr algn="l">
              <a:defRPr sz="4400">
                <a:latin typeface="sans serif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388639-23A0-439C-A907-693C4F99B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862" y="1882905"/>
            <a:ext cx="11010207" cy="3865419"/>
          </a:xfrm>
        </p:spPr>
        <p:txBody>
          <a:bodyPr/>
          <a:lstStyle>
            <a:lvl1pPr marL="0" indent="0" algn="l">
              <a:buNone/>
              <a:defRPr sz="2400">
                <a:latin typeface="sans serif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25A5E-8900-4E18-9CD5-F2FEB051DCA6}"/>
              </a:ext>
            </a:extLst>
          </p:cNvPr>
          <p:cNvSpPr txBox="1"/>
          <p:nvPr userDrawn="1"/>
        </p:nvSpPr>
        <p:spPr>
          <a:xfrm>
            <a:off x="5682778" y="6360456"/>
            <a:ext cx="82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0D84E32-BD64-428D-AE42-187BCF937E85}" type="slidenum">
              <a:rPr lang="en-US" altLang="ko-KR" smtClean="0">
                <a:latin typeface="sans serif"/>
              </a:rPr>
              <a:pPr algn="ctr"/>
              <a:t>‹#›</a:t>
            </a:fld>
            <a:endParaRPr lang="ko-KR" altLang="en-US" dirty="0">
              <a:latin typeface="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96794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  <a:lvl2pPr>
              <a:defRPr sz="1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>
              <a:defRPr sz="16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>
              <a:defRPr sz="14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>
              <a:defRPr sz="14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11277600" y="6477001"/>
            <a:ext cx="812800" cy="244475"/>
          </a:xfrm>
        </p:spPr>
        <p:txBody>
          <a:bodyPr/>
          <a:lstStyle>
            <a:lvl1pPr>
              <a:defRPr sz="1200" b="1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9F159C51-3B45-4BA5-B632-101055C78FE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103717" y="0"/>
            <a:ext cx="12088283" cy="762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pic>
        <p:nvPicPr>
          <p:cNvPr id="11" name="그림 10" descr="KU_SLOGAN_BS_0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39661" y="6228662"/>
            <a:ext cx="2449139" cy="6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9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159C51-3B45-4BA5-B632-101055C78FEA}" type="slidenum">
              <a:rPr lang="ko-KR" altLang="en-US" smtClean="0">
                <a:solidFill>
                  <a:srgbClr val="1D528D"/>
                </a:solidFill>
              </a:rPr>
              <a:pPr/>
              <a:t>‹#›</a:t>
            </a:fld>
            <a:endParaRPr lang="ko-KR" alt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47801"/>
            <a:ext cx="53848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447801"/>
            <a:ext cx="53848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159C51-3B45-4BA5-B632-101055C78FEA}" type="slidenum">
              <a:rPr lang="ko-KR" altLang="en-US" smtClean="0">
                <a:solidFill>
                  <a:srgbClr val="1D528D"/>
                </a:solidFill>
              </a:rPr>
              <a:pPr/>
              <a:t>‹#›</a:t>
            </a:fld>
            <a:endParaRPr lang="ko-KR" alt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7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550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159C51-3B45-4BA5-B632-101055C78FEA}" type="slidenum">
              <a:rPr lang="ko-KR" altLang="en-US" smtClean="0">
                <a:solidFill>
                  <a:srgbClr val="1D528D"/>
                </a:solidFill>
              </a:rPr>
              <a:pPr/>
              <a:t>‹#›</a:t>
            </a:fld>
            <a:endParaRPr lang="ko-KR" alt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0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159C51-3B45-4BA5-B632-101055C78FEA}" type="slidenum">
              <a:rPr lang="ko-KR" altLang="en-US" smtClean="0">
                <a:solidFill>
                  <a:srgbClr val="1D528D"/>
                </a:solidFill>
              </a:rPr>
              <a:pPr/>
              <a:t>‹#›</a:t>
            </a:fld>
            <a:endParaRPr lang="ko-KR" alt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18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159C51-3B45-4BA5-B632-101055C78FEA}" type="slidenum">
              <a:rPr lang="ko-KR" altLang="en-US" smtClean="0">
                <a:solidFill>
                  <a:srgbClr val="1D528D"/>
                </a:solidFill>
              </a:rPr>
              <a:pPr/>
              <a:t>‹#›</a:t>
            </a:fld>
            <a:endParaRPr lang="ko-KR" alt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3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/>
            </a:lvl1pPr>
          </a:lstStyle>
          <a:p>
            <a:endParaRPr lang="ko-KR" altLang="en-US">
              <a:solidFill>
                <a:srgbClr val="1D528D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77900" y="6429375"/>
            <a:ext cx="3860800" cy="304800"/>
          </a:xfrm>
          <a:prstGeom prst="rect">
            <a:avLst/>
          </a:prstGeom>
        </p:spPr>
        <p:txBody>
          <a:bodyPr/>
          <a:lstStyle>
            <a:lvl1pPr latinLnBrk="0">
              <a:defRPr kumimoji="0">
                <a:ea typeface="+mn-ea"/>
              </a:defRPr>
            </a:lvl1pPr>
          </a:lstStyle>
          <a:p>
            <a:endParaRPr lang="ko-KR" altLang="en-US">
              <a:solidFill>
                <a:srgbClr val="1D528D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59C51-3B45-4BA5-B632-101055C78FEA}" type="slidenum">
              <a:rPr lang="ko-KR" altLang="en-US" smtClean="0">
                <a:solidFill>
                  <a:srgbClr val="1D528D"/>
                </a:solidFill>
              </a:rPr>
              <a:pPr/>
              <a:t>‹#›</a:t>
            </a:fld>
            <a:endParaRPr lang="ko-KR" alt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3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F159C51-3B45-4BA5-B632-101055C78FEA}" type="slidenum">
              <a:rPr lang="ko-KR" altLang="en-US" smtClean="0">
                <a:solidFill>
                  <a:srgbClr val="1D528D"/>
                </a:solidFill>
              </a:rPr>
              <a:pPr/>
              <a:t>‹#›</a:t>
            </a:fld>
            <a:endParaRPr lang="ko-KR" altLang="en-US">
              <a:solidFill>
                <a:srgbClr val="1D52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6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 bwMode="auto">
          <a:xfrm>
            <a:off x="0" y="0"/>
            <a:ext cx="12192000" cy="762000"/>
          </a:xfrm>
          <a:prstGeom prst="rect">
            <a:avLst/>
          </a:prstGeom>
          <a:solidFill>
            <a:srgbClr val="89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800" dirty="0">
              <a:solidFill>
                <a:srgbClr val="FFFFFF"/>
              </a:solidFill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gray">
          <a:xfrm>
            <a:off x="14818" y="6324600"/>
            <a:ext cx="12177183" cy="2349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800">
              <a:solidFill>
                <a:srgbClr val="1D528D"/>
              </a:solidFill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762000"/>
            <a:ext cx="12177184" cy="2333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lang="ko-KR" altLang="en-US" sz="1800" dirty="0">
              <a:solidFill>
                <a:srgbClr val="1D528D"/>
              </a:solidFill>
              <a:latin typeface="Corbel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03717" y="0"/>
            <a:ext cx="954828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5467" y="990600"/>
            <a:ext cx="11853333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79200" y="6477001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ea typeface="굴림" pitchFamily="50" charset="-127"/>
              </a:defRPr>
            </a:lvl1pPr>
          </a:lstStyle>
          <a:p>
            <a:fld id="{9F159C51-3B45-4BA5-B632-101055C78FEA}" type="slidenum">
              <a:rPr lang="ko-KR" altLang="en-US" smtClean="0">
                <a:solidFill>
                  <a:srgbClr val="1D528D"/>
                </a:solidFill>
              </a:rPr>
              <a:pPr/>
              <a:t>‹#›</a:t>
            </a:fld>
            <a:endParaRPr lang="ko-KR" altLang="en-US">
              <a:solidFill>
                <a:srgbClr val="1D528D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54208" y="6477001"/>
            <a:ext cx="304602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400" b="1" dirty="0">
                <a:ln w="3175" cmpd="sng">
                  <a:noFill/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Intelligent Signal Processing Lab.</a:t>
            </a:r>
          </a:p>
        </p:txBody>
      </p:sp>
      <p:pic>
        <p:nvPicPr>
          <p:cNvPr id="11" name="그림 10" descr="KU_SLOGAN_BS_01.gif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539661" y="6228662"/>
            <a:ext cx="2449139" cy="62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  <a:ea typeface="+mj-ea"/>
          <a:cs typeface="Tahoma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920000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920000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920000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rgbClr val="920000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microsoft.com/office/2007/relationships/media" Target="../media/media2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5" Type="http://schemas.microsoft.com/office/2007/relationships/media" Target="../media/media3.wav"/><Relationship Id="rId10" Type="http://schemas.openxmlformats.org/officeDocument/2006/relationships/image" Target="../media/image17.png"/><Relationship Id="rId4" Type="http://schemas.openxmlformats.org/officeDocument/2006/relationships/audio" Target="../media/media2.wav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body" sz="quarter" idx="10"/>
          </p:nvPr>
        </p:nvSpPr>
        <p:spPr>
          <a:xfrm>
            <a:off x="2330068" y="5072927"/>
            <a:ext cx="7772400" cy="1038623"/>
          </a:xfrm>
        </p:spPr>
        <p:txBody>
          <a:bodyPr/>
          <a:lstStyle/>
          <a:p>
            <a:pPr algn="ctr"/>
            <a:r>
              <a:rPr lang="ko-KR" altLang="en-US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고려대학교 전기전자공학과</a:t>
            </a:r>
            <a:endParaRPr lang="en-US" altLang="ko-KR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홍윤아</a:t>
            </a:r>
            <a:r>
              <a:rPr lang="en-US" altLang="ko-KR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이보경</a:t>
            </a:r>
            <a:r>
              <a:rPr lang="en-US" altLang="ko-KR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구본화</a:t>
            </a:r>
            <a:r>
              <a:rPr lang="en-US" altLang="ko-KR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4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고한석</a:t>
            </a:r>
            <a:endParaRPr lang="en-US" altLang="ko-KR" sz="2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24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2023.11.02</a:t>
            </a:r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247C61C-1B41-4D41-80F7-4D8918DDC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1838325"/>
            <a:ext cx="10363200" cy="2286000"/>
          </a:xfrm>
        </p:spPr>
        <p:txBody>
          <a:bodyPr/>
          <a:lstStyle/>
          <a:p>
            <a:r>
              <a:rPr lang="en-US" altLang="ko-KR" sz="3600" dirty="0">
                <a:solidFill>
                  <a:schemeClr val="tx2"/>
                </a:solidFill>
              </a:rPr>
              <a:t>WAV</a:t>
            </a:r>
            <a:r>
              <a:rPr lang="ko-KR" altLang="en-US" sz="3600" dirty="0">
                <a:solidFill>
                  <a:schemeClr val="tx2"/>
                </a:solidFill>
              </a:rPr>
              <a:t>에서 </a:t>
            </a:r>
            <a:r>
              <a:rPr lang="en-US" altLang="ko-KR" sz="3600" dirty="0">
                <a:solidFill>
                  <a:schemeClr val="tx2"/>
                </a:solidFill>
              </a:rPr>
              <a:t>MFCC</a:t>
            </a:r>
            <a:r>
              <a:rPr lang="ko-KR" altLang="en-US" sz="3600" dirty="0">
                <a:solidFill>
                  <a:schemeClr val="tx2"/>
                </a:solidFill>
              </a:rPr>
              <a:t>로의 지식 증류를 </a:t>
            </a:r>
            <a:br>
              <a:rPr lang="en-US" altLang="ko-KR" sz="3600" dirty="0">
                <a:solidFill>
                  <a:schemeClr val="tx2"/>
                </a:solidFill>
              </a:rPr>
            </a:br>
            <a:r>
              <a:rPr lang="ko-KR" altLang="en-US" sz="3600" dirty="0">
                <a:solidFill>
                  <a:schemeClr val="tx2"/>
                </a:solidFill>
              </a:rPr>
              <a:t>이용한 음성감정인식</a:t>
            </a:r>
            <a:br>
              <a:rPr lang="en-US" altLang="ko-KR" sz="3600" dirty="0">
                <a:solidFill>
                  <a:schemeClr val="tx2"/>
                </a:solidFill>
              </a:rPr>
            </a:br>
            <a:r>
              <a:rPr lang="en-US" altLang="ko-KR" sz="2400" dirty="0">
                <a:solidFill>
                  <a:schemeClr val="tx2"/>
                </a:solidFill>
              </a:rPr>
              <a:t>SPEECH EMOTION RECOGNITION USING KNOWLEDGE DISTILLATION WITH WAV TO MFCC</a:t>
            </a:r>
            <a:endParaRPr lang="ko-KR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5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3D7CB7E-92BB-4AC0-8291-E7AC48AA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kern="0" dirty="0"/>
              <a:t>Experiments</a:t>
            </a: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4E0721-AC98-4D3A-B64E-92769DA49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08464" y="6625698"/>
            <a:ext cx="781936" cy="95778"/>
          </a:xfrm>
        </p:spPr>
        <p:txBody>
          <a:bodyPr/>
          <a:lstStyle/>
          <a:p>
            <a:fld id="{9F159C51-3B45-4BA5-B632-101055C78FEA}" type="slidenum">
              <a:rPr lang="ko-KR" altLang="en-US" smtClean="0">
                <a:solidFill>
                  <a:srgbClr val="000000"/>
                </a:solidFill>
              </a:rPr>
              <a:pPr/>
              <a:t>10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131F6A54-B251-46EF-8E4D-C09EDE56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</a:t>
            </a:r>
            <a:r>
              <a:rPr lang="ko-KR" altLang="en-US" dirty="0"/>
              <a:t>에서 </a:t>
            </a:r>
            <a:r>
              <a:rPr lang="en-US" altLang="ko-KR" dirty="0"/>
              <a:t>MFCC</a:t>
            </a:r>
            <a:r>
              <a:rPr lang="ko-KR" altLang="en-US" dirty="0"/>
              <a:t>로의 지식 </a:t>
            </a:r>
            <a:r>
              <a:rPr lang="ko-KR" altLang="en-US" dirty="0" err="1"/>
              <a:t>증류을</a:t>
            </a:r>
            <a:r>
              <a:rPr lang="ko-KR" altLang="en-US" dirty="0"/>
              <a:t> 이용한 음성감정인식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51D5F0-FD53-4F88-A0C6-B71B8A87B61E}"/>
              </a:ext>
            </a:extLst>
          </p:cNvPr>
          <p:cNvSpPr txBox="1"/>
          <p:nvPr/>
        </p:nvSpPr>
        <p:spPr>
          <a:xfrm>
            <a:off x="6672119" y="1400137"/>
            <a:ext cx="3425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Distillated model (CE + KL + RKD)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4F94EE-9F6E-4CEA-BC78-11D26488C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592110"/>
              </p:ext>
            </p:extLst>
          </p:nvPr>
        </p:nvGraphicFramePr>
        <p:xfrm>
          <a:off x="6672119" y="1696343"/>
          <a:ext cx="4485307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7626">
                  <a:extLst>
                    <a:ext uri="{9D8B030D-6E8A-4147-A177-3AD203B41FA5}">
                      <a16:colId xmlns:a16="http://schemas.microsoft.com/office/drawing/2014/main" val="84092134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241182954"/>
                    </a:ext>
                  </a:extLst>
                </a:gridCol>
                <a:gridCol w="966282">
                  <a:extLst>
                    <a:ext uri="{9D8B030D-6E8A-4147-A177-3AD203B41FA5}">
                      <a16:colId xmlns:a16="http://schemas.microsoft.com/office/drawing/2014/main" val="4048452217"/>
                    </a:ext>
                  </a:extLst>
                </a:gridCol>
                <a:gridCol w="1048711">
                  <a:extLst>
                    <a:ext uri="{9D8B030D-6E8A-4147-A177-3AD203B41FA5}">
                      <a16:colId xmlns:a16="http://schemas.microsoft.com/office/drawing/2014/main" val="231592549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TRAIN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Fold 0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28189"/>
                  </a:ext>
                </a:extLst>
              </a:tr>
              <a:tr h="21598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5-CV accuracy</a:t>
                      </a:r>
                      <a:endParaRPr lang="ko-KR" alt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Weighted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F1-Score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83656194"/>
                  </a:ext>
                </a:extLst>
              </a:tr>
              <a:tr h="1256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RAVDESS(7)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RAVDESS(7)</a:t>
                      </a:r>
                      <a:endParaRPr lang="ko-KR" alt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81.00%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81.48%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78039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532F5205-3A82-486F-B0F5-4D27A422E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96" y="2756123"/>
            <a:ext cx="3680581" cy="2702436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4347D3A-9119-4DDB-8854-40AD4667E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535015"/>
              </p:ext>
            </p:extLst>
          </p:nvPr>
        </p:nvGraphicFramePr>
        <p:xfrm>
          <a:off x="1266601" y="1709689"/>
          <a:ext cx="4485307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7626">
                  <a:extLst>
                    <a:ext uri="{9D8B030D-6E8A-4147-A177-3AD203B41FA5}">
                      <a16:colId xmlns:a16="http://schemas.microsoft.com/office/drawing/2014/main" val="633094132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36913844"/>
                    </a:ext>
                  </a:extLst>
                </a:gridCol>
                <a:gridCol w="966282">
                  <a:extLst>
                    <a:ext uri="{9D8B030D-6E8A-4147-A177-3AD203B41FA5}">
                      <a16:colId xmlns:a16="http://schemas.microsoft.com/office/drawing/2014/main" val="1725323766"/>
                    </a:ext>
                  </a:extLst>
                </a:gridCol>
                <a:gridCol w="1048711">
                  <a:extLst>
                    <a:ext uri="{9D8B030D-6E8A-4147-A177-3AD203B41FA5}">
                      <a16:colId xmlns:a16="http://schemas.microsoft.com/office/drawing/2014/main" val="154161295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TRAIN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Fold 0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5986"/>
                  </a:ext>
                </a:extLst>
              </a:tr>
              <a:tr h="21867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5-CV accuracy</a:t>
                      </a:r>
                      <a:endParaRPr lang="ko-KR" alt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Weighted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F1-Score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89129223"/>
                  </a:ext>
                </a:extLst>
              </a:tr>
              <a:tr h="127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RAVDESS(7)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RAVDESS(7)</a:t>
                      </a:r>
                      <a:endParaRPr lang="ko-KR" alt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78.00%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78.84%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62809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73BE1D4-A2DD-4A38-9486-995B3D5CBEFF}"/>
              </a:ext>
            </a:extLst>
          </p:cNvPr>
          <p:cNvSpPr txBox="1"/>
          <p:nvPr/>
        </p:nvSpPr>
        <p:spPr>
          <a:xfrm>
            <a:off x="1273218" y="1423476"/>
            <a:ext cx="4653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Distillation model (CE + KL) without soft label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42881D9-3C12-408D-B788-BD598828A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512" y="2736579"/>
            <a:ext cx="3419234" cy="26724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0D746C3-00F9-4F42-B7FF-E229E584EB05}"/>
              </a:ext>
            </a:extLst>
          </p:cNvPr>
          <p:cNvSpPr txBox="1"/>
          <p:nvPr/>
        </p:nvSpPr>
        <p:spPr>
          <a:xfrm>
            <a:off x="800635" y="5387548"/>
            <a:ext cx="5494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Fig 8. Distillated TIM-Net confusion matrix (CE + KL) w/o soft label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CE3480-F12F-4651-B34A-AFB5FF240561}"/>
              </a:ext>
            </a:extLst>
          </p:cNvPr>
          <p:cNvSpPr txBox="1"/>
          <p:nvPr/>
        </p:nvSpPr>
        <p:spPr>
          <a:xfrm>
            <a:off x="6442526" y="5396972"/>
            <a:ext cx="5161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Fig 9. Distillated TIM-Net confusion matrix (CE + KL + RKD)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D5C49A-35CE-4D6C-9262-027C297B6A13}"/>
              </a:ext>
            </a:extLst>
          </p:cNvPr>
          <p:cNvSpPr txBox="1"/>
          <p:nvPr/>
        </p:nvSpPr>
        <p:spPr>
          <a:xfrm>
            <a:off x="6693512" y="5654116"/>
            <a:ext cx="4537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-&gt; </a:t>
            </a:r>
            <a:r>
              <a:rPr lang="ko-KR" altLang="en-US" sz="1400" dirty="0">
                <a:solidFill>
                  <a:schemeClr val="tx2"/>
                </a:solidFill>
              </a:rPr>
              <a:t>최종적으로 </a:t>
            </a:r>
            <a:r>
              <a:rPr lang="en-US" altLang="ko-KR" sz="1400" dirty="0">
                <a:solidFill>
                  <a:schemeClr val="tx2"/>
                </a:solidFill>
              </a:rPr>
              <a:t>distillation</a:t>
            </a:r>
            <a:r>
              <a:rPr lang="ko-KR" altLang="en-US" sz="1400" dirty="0">
                <a:solidFill>
                  <a:schemeClr val="tx2"/>
                </a:solidFill>
              </a:rPr>
              <a:t>을 해도 기본 </a:t>
            </a:r>
            <a:r>
              <a:rPr lang="en-US" altLang="ko-KR" sz="1400" dirty="0" err="1">
                <a:solidFill>
                  <a:schemeClr val="tx2"/>
                </a:solidFill>
              </a:rPr>
              <a:t>Timnet</a:t>
            </a:r>
            <a:r>
              <a:rPr lang="ko-KR" altLang="en-US" sz="1400" dirty="0">
                <a:solidFill>
                  <a:schemeClr val="tx2"/>
                </a:solidFill>
              </a:rPr>
              <a:t>의 경향성을 따라가는 것을 확인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B1AB00-9E74-4C30-B1BF-CD95C775B22C}"/>
              </a:ext>
            </a:extLst>
          </p:cNvPr>
          <p:cNvSpPr txBox="1"/>
          <p:nvPr/>
        </p:nvSpPr>
        <p:spPr>
          <a:xfrm>
            <a:off x="1367370" y="5644690"/>
            <a:ext cx="4342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-&gt; class </a:t>
            </a:r>
            <a:r>
              <a:rPr lang="ko-KR" altLang="en-US" sz="1400" dirty="0">
                <a:solidFill>
                  <a:schemeClr val="tx2"/>
                </a:solidFill>
              </a:rPr>
              <a:t>정확도가 골고루 높지 않음</a:t>
            </a:r>
            <a:r>
              <a:rPr lang="en-US" altLang="ko-KR" sz="1400" dirty="0">
                <a:solidFill>
                  <a:schemeClr val="tx2"/>
                </a:solidFill>
              </a:rPr>
              <a:t>. Neutral</a:t>
            </a:r>
            <a:r>
              <a:rPr lang="ko-KR" altLang="en-US" sz="1400" dirty="0">
                <a:solidFill>
                  <a:schemeClr val="tx2"/>
                </a:solidFill>
              </a:rPr>
              <a:t>과 </a:t>
            </a:r>
            <a:r>
              <a:rPr lang="en-US" altLang="ko-KR" sz="1400" dirty="0">
                <a:solidFill>
                  <a:schemeClr val="tx2"/>
                </a:solidFill>
              </a:rPr>
              <a:t>angry</a:t>
            </a:r>
            <a:r>
              <a:rPr lang="ko-KR" altLang="en-US" sz="1400" dirty="0">
                <a:solidFill>
                  <a:schemeClr val="tx2"/>
                </a:solidFill>
              </a:rPr>
              <a:t>의 정확도만 확연히 높은 것을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413385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1CA7CF7-87DF-4D4F-8D10-259B07849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</a:p>
          <a:p>
            <a:pPr lvl="1"/>
            <a:endParaRPr lang="en-US" altLang="ko-KR" sz="1200" dirty="0"/>
          </a:p>
          <a:p>
            <a:pPr lvl="1"/>
            <a:r>
              <a:rPr lang="ko-KR" altLang="en-US" dirty="0"/>
              <a:t>제안된 </a:t>
            </a:r>
            <a:r>
              <a:rPr lang="en-US" altLang="ko-KR" dirty="0"/>
              <a:t>distillation</a:t>
            </a:r>
            <a:r>
              <a:rPr lang="ko-KR" altLang="en-US" dirty="0"/>
              <a:t> 방법은 </a:t>
            </a:r>
            <a:r>
              <a:rPr lang="en-US" altLang="ko-KR" dirty="0"/>
              <a:t>CNN </a:t>
            </a:r>
            <a:r>
              <a:rPr lang="ko-KR" altLang="en-US" dirty="0"/>
              <a:t>기반의</a:t>
            </a:r>
            <a:r>
              <a:rPr lang="en-US" altLang="ko-KR" dirty="0"/>
              <a:t> </a:t>
            </a:r>
            <a:r>
              <a:rPr lang="ko-KR" altLang="en-US" dirty="0"/>
              <a:t>경량화 음성 감정 인식 모델에 효과적인 모습을 나타냄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기본적인 </a:t>
            </a:r>
            <a:r>
              <a:rPr lang="en-US" altLang="ko-KR" dirty="0"/>
              <a:t>logit knowledge </a:t>
            </a:r>
            <a:r>
              <a:rPr lang="ko-KR" altLang="en-US" dirty="0"/>
              <a:t>뿐만 아니라 특징들 간의 상대적인 </a:t>
            </a:r>
            <a:r>
              <a:rPr lang="en-US" altLang="ko-KR" dirty="0"/>
              <a:t>knowledge</a:t>
            </a:r>
            <a:r>
              <a:rPr lang="ko-KR" altLang="en-US" dirty="0"/>
              <a:t>를 전달함으로써 더욱 향상된 </a:t>
            </a:r>
            <a:r>
              <a:rPr lang="en-US" altLang="ko-KR" dirty="0"/>
              <a:t>student </a:t>
            </a:r>
            <a:r>
              <a:rPr lang="ko-KR" altLang="en-US" dirty="0"/>
              <a:t>모델을 획득할 수 있었음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실험 결과 중 </a:t>
            </a:r>
            <a:r>
              <a:rPr lang="en-US" altLang="ko-KR" dirty="0"/>
              <a:t>sad class</a:t>
            </a:r>
            <a:r>
              <a:rPr lang="ko-KR" altLang="en-US" dirty="0"/>
              <a:t>에 대한 정확도가 낮은 경향을 보였으므로 이 점을 보완하는 부분을 향후 연구 내용에 포함할 것임</a:t>
            </a:r>
            <a:endParaRPr lang="en-US" altLang="ko-KR" dirty="0"/>
          </a:p>
          <a:p>
            <a:pPr lvl="1"/>
            <a:endParaRPr lang="en-US" altLang="ko-KR" sz="1200" dirty="0"/>
          </a:p>
          <a:p>
            <a:r>
              <a:rPr lang="en-US" altLang="ko-KR" dirty="0"/>
              <a:t>Future work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dirty="0"/>
              <a:t>RAVDESS </a:t>
            </a:r>
            <a:r>
              <a:rPr lang="ko-KR" altLang="en-US" dirty="0"/>
              <a:t>데이터 외에 다른 데이터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Sad class</a:t>
            </a:r>
            <a:r>
              <a:rPr lang="ko-KR" altLang="en-US" dirty="0"/>
              <a:t>의 정확도가 낮으므로 클래스간 구분을 잘 할 수 있게 </a:t>
            </a:r>
            <a:r>
              <a:rPr lang="en-US" altLang="ko-KR" dirty="0"/>
              <a:t>contrastive learning</a:t>
            </a:r>
            <a:r>
              <a:rPr lang="ko-KR" altLang="en-US" dirty="0"/>
              <a:t> 추가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다른 </a:t>
            </a:r>
            <a:r>
              <a:rPr lang="en-US" altLang="ko-KR" dirty="0"/>
              <a:t>distillation </a:t>
            </a:r>
            <a:r>
              <a:rPr lang="ko-KR" altLang="en-US" dirty="0"/>
              <a:t>방법들도 시도해 볼 예정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6C48E8-48AF-4B9B-A081-BC7F543A4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59C51-3B45-4BA5-B632-101055C78FEA}" type="slidenum">
              <a:rPr lang="ko-KR" altLang="en-US" smtClean="0">
                <a:solidFill>
                  <a:srgbClr val="000000"/>
                </a:solidFill>
              </a:rPr>
              <a:pPr/>
              <a:t>11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CB3E37C-D800-4E5B-8622-0EBA047E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</a:t>
            </a:r>
            <a:r>
              <a:rPr lang="ko-KR" altLang="en-US" dirty="0"/>
              <a:t>에서 </a:t>
            </a:r>
            <a:r>
              <a:rPr lang="en-US" altLang="ko-KR" dirty="0"/>
              <a:t>MFCC</a:t>
            </a:r>
            <a:r>
              <a:rPr lang="ko-KR" altLang="en-US" dirty="0"/>
              <a:t>로의 지식 </a:t>
            </a:r>
            <a:r>
              <a:rPr lang="ko-KR" altLang="en-US" dirty="0" err="1"/>
              <a:t>증류을</a:t>
            </a:r>
            <a:r>
              <a:rPr lang="ko-KR" altLang="en-US" dirty="0"/>
              <a:t> 이용한 음성감정인식</a:t>
            </a:r>
          </a:p>
        </p:txBody>
      </p:sp>
    </p:spTree>
    <p:extLst>
      <p:ext uri="{BB962C8B-B14F-4D97-AF65-F5344CB8AC3E}">
        <p14:creationId xmlns:p14="http://schemas.microsoft.com/office/powerpoint/2010/main" val="144777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E0583-063E-DAC9-D42E-B786737F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81" y="3211445"/>
            <a:ext cx="10363200" cy="1362075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chemeClr val="tx2"/>
                </a:solidFill>
              </a:rPr>
              <a:t>감사합니다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1B7C55-D101-E257-3B3C-8B50AFC43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59C51-3B45-4BA5-B632-101055C78FEA}" type="slidenum">
              <a:rPr lang="ko-KR" altLang="en-US" smtClean="0">
                <a:solidFill>
                  <a:srgbClr val="1D528D"/>
                </a:solidFill>
              </a:rPr>
              <a:pPr/>
              <a:t>12</a:t>
            </a:fld>
            <a:endParaRPr lang="ko-KR" altLang="en-US">
              <a:solidFill>
                <a:srgbClr val="1D528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39A40-8BDF-4CAC-9F70-0A0503502135}"/>
              </a:ext>
            </a:extLst>
          </p:cNvPr>
          <p:cNvSpPr txBox="1"/>
          <p:nvPr/>
        </p:nvSpPr>
        <p:spPr>
          <a:xfrm>
            <a:off x="2683237" y="4868476"/>
            <a:ext cx="7028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2"/>
                </a:solidFill>
              </a:rPr>
              <a:t>이 성과는 정부(과학기술정보통신부)의 재원으로 한국연구재단의 지원을 받아 수행된 연구임(NRF-2023R1A2C2005916). </a:t>
            </a:r>
          </a:p>
        </p:txBody>
      </p:sp>
    </p:spTree>
    <p:extLst>
      <p:ext uri="{BB962C8B-B14F-4D97-AF65-F5344CB8AC3E}">
        <p14:creationId xmlns:p14="http://schemas.microsoft.com/office/powerpoint/2010/main" val="31368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BEFEA7-D03F-43E7-98B6-C9574ED2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tx2"/>
                </a:solidFill>
              </a:rPr>
              <a:t>Introduction</a:t>
            </a: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altLang="ko-KR" dirty="0"/>
              <a:t>Transformer</a:t>
            </a:r>
            <a:endParaRPr lang="en-US" altLang="ko-KR" strike="sngStrike" dirty="0">
              <a:solidFill>
                <a:srgbClr val="FF0000"/>
              </a:solidFill>
            </a:endParaRPr>
          </a:p>
          <a:p>
            <a:pPr marL="1085850" lvl="2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2"/>
                </a:solidFill>
              </a:rPr>
              <a:t>audio</a:t>
            </a:r>
            <a:r>
              <a:rPr lang="ko-KR" altLang="en-US" dirty="0">
                <a:solidFill>
                  <a:schemeClr val="tx2"/>
                </a:solidFill>
              </a:rPr>
              <a:t>의 정보를 모두 사용할 수 있</a:t>
            </a:r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정확도가 높다</a:t>
            </a:r>
            <a:r>
              <a:rPr lang="en-US" altLang="ko-KR" dirty="0"/>
              <a:t>.</a:t>
            </a:r>
          </a:p>
          <a:p>
            <a:pPr marL="1085850" lvl="2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/>
                </a:solidFill>
              </a:rPr>
              <a:t>모델 크기가 크다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Inference</a:t>
            </a:r>
            <a:r>
              <a:rPr lang="ko-KR" altLang="en-US" dirty="0">
                <a:solidFill>
                  <a:schemeClr val="tx2"/>
                </a:solidFill>
              </a:rPr>
              <a:t>시간이 느리다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2"/>
              </a:solidFill>
            </a:endParaRPr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2"/>
              </a:solidFill>
            </a:endParaRPr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2"/>
                </a:solidFill>
              </a:rPr>
              <a:t>CNN (MFCC </a:t>
            </a:r>
            <a:r>
              <a:rPr lang="ko-KR" altLang="en-US" dirty="0">
                <a:solidFill>
                  <a:schemeClr val="tx2"/>
                </a:solidFill>
              </a:rPr>
              <a:t>사용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1085850" lvl="2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2"/>
                </a:solidFill>
              </a:rPr>
              <a:t>모델 크기가 작다</a:t>
            </a:r>
            <a:r>
              <a:rPr lang="en-US" altLang="ko-KR" dirty="0">
                <a:solidFill>
                  <a:schemeClr val="tx2"/>
                </a:solidFill>
              </a:rPr>
              <a:t>. Inference </a:t>
            </a:r>
            <a:r>
              <a:rPr lang="ko-KR" altLang="en-US" dirty="0">
                <a:solidFill>
                  <a:schemeClr val="tx2"/>
                </a:solidFill>
              </a:rPr>
              <a:t>시간이 빠르다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  <a:p>
            <a:pPr marL="1085850" lvl="2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2"/>
                </a:solidFill>
              </a:rPr>
              <a:t>Audio</a:t>
            </a:r>
            <a:r>
              <a:rPr lang="ko-KR" altLang="en-US" dirty="0">
                <a:solidFill>
                  <a:schemeClr val="tx2"/>
                </a:solidFill>
              </a:rPr>
              <a:t>의 모든 정보를 사용하지 못한다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r>
              <a:rPr lang="ko-KR" altLang="en-US" dirty="0">
                <a:solidFill>
                  <a:schemeClr val="tx2"/>
                </a:solidFill>
              </a:rPr>
              <a:t> 정확도가 낮다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2"/>
              </a:solidFill>
            </a:endParaRPr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2"/>
              </a:solidFill>
            </a:endParaRPr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685800" lvl="1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2"/>
                </a:solidFill>
              </a:rPr>
              <a:t>Knowledge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distillation</a:t>
            </a:r>
            <a:r>
              <a:rPr lang="ko-KR" altLang="en-US" dirty="0">
                <a:solidFill>
                  <a:schemeClr val="tx2"/>
                </a:solidFill>
              </a:rPr>
              <a:t>을 이용해서 </a:t>
            </a:r>
            <a:r>
              <a:rPr lang="en-US" altLang="ko-KR" dirty="0" err="1">
                <a:solidFill>
                  <a:schemeClr val="tx2"/>
                </a:solidFill>
              </a:rPr>
              <a:t>mfcc</a:t>
            </a:r>
            <a:r>
              <a:rPr lang="ko-KR" altLang="en-US" dirty="0">
                <a:solidFill>
                  <a:schemeClr val="tx2"/>
                </a:solidFill>
              </a:rPr>
              <a:t>의 정보와 함께 </a:t>
            </a:r>
            <a:r>
              <a:rPr lang="en-US" altLang="ko-KR" dirty="0">
                <a:solidFill>
                  <a:schemeClr val="tx2"/>
                </a:solidFill>
              </a:rPr>
              <a:t>raw audio signal</a:t>
            </a:r>
            <a:r>
              <a:rPr lang="ko-KR" altLang="en-US" dirty="0">
                <a:solidFill>
                  <a:schemeClr val="tx2"/>
                </a:solidFill>
              </a:rPr>
              <a:t>에서 추출한 정보를 사용할 수 있도록 하여 가볍고 정확도가 높은 모델을 만들고자 한다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</a:p>
          <a:p>
            <a:pPr marL="685800" lvl="1">
              <a:buFont typeface="Wingdings" panose="05000000000000000000" pitchFamily="2" charset="2"/>
              <a:buChar char="§"/>
            </a:pPr>
            <a:endParaRPr lang="en-US" altLang="ko-KR" dirty="0">
              <a:solidFill>
                <a:schemeClr val="tx2"/>
              </a:solidFill>
            </a:endParaRPr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C1EEE1-1E48-4C6E-ABF7-DA579A9AE5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59C51-3B45-4BA5-B632-101055C78FEA}" type="slidenum">
              <a:rPr lang="ko-KR" altLang="en-US" smtClean="0">
                <a:solidFill>
                  <a:srgbClr val="000000"/>
                </a:solidFill>
              </a:rPr>
              <a:pPr/>
              <a:t>2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5831BEE-A62A-4389-A98F-6DA3C940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</a:t>
            </a:r>
            <a:r>
              <a:rPr lang="ko-KR" altLang="en-US" dirty="0"/>
              <a:t>에서 </a:t>
            </a:r>
            <a:r>
              <a:rPr lang="en-US" altLang="ko-KR" dirty="0"/>
              <a:t>MFCC</a:t>
            </a:r>
            <a:r>
              <a:rPr lang="ko-KR" altLang="en-US" dirty="0"/>
              <a:t>로의 지식 </a:t>
            </a:r>
            <a:r>
              <a:rPr lang="ko-KR" altLang="en-US" dirty="0" err="1"/>
              <a:t>증류을</a:t>
            </a:r>
            <a:r>
              <a:rPr lang="ko-KR" altLang="en-US" dirty="0"/>
              <a:t> 이용한 음성감정인식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0965731-8AB8-4A67-A1A6-EFE7FB2FA029}"/>
              </a:ext>
            </a:extLst>
          </p:cNvPr>
          <p:cNvCxnSpPr>
            <a:cxnSpLocks/>
          </p:cNvCxnSpPr>
          <p:nvPr/>
        </p:nvCxnSpPr>
        <p:spPr bwMode="auto">
          <a:xfrm>
            <a:off x="8994093" y="1878866"/>
            <a:ext cx="655560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6" name="Picture 2" descr="오디오 데이터 준비 및 증강 | TensorFlow I/O">
            <a:extLst>
              <a:ext uri="{FF2B5EF4-FFF2-40B4-BE49-F238E27FC236}">
                <a16:creationId xmlns:a16="http://schemas.microsoft.com/office/drawing/2014/main" id="{BDF1C538-4CBD-48DA-A1FF-F7BB8672A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4" t="6039" r="8269" b="12911"/>
          <a:stretch/>
        </p:blipFill>
        <p:spPr bwMode="auto">
          <a:xfrm>
            <a:off x="7622777" y="1408582"/>
            <a:ext cx="1417045" cy="85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잘린 위쪽 모서리 6">
            <a:extLst>
              <a:ext uri="{FF2B5EF4-FFF2-40B4-BE49-F238E27FC236}">
                <a16:creationId xmlns:a16="http://schemas.microsoft.com/office/drawing/2014/main" id="{0B661254-A3F5-4588-9FC8-7B2B9D261B17}"/>
              </a:ext>
            </a:extLst>
          </p:cNvPr>
          <p:cNvSpPr/>
          <p:nvPr/>
        </p:nvSpPr>
        <p:spPr bwMode="auto">
          <a:xfrm rot="5400000">
            <a:off x="9786105" y="1350312"/>
            <a:ext cx="870857" cy="1084394"/>
          </a:xfrm>
          <a:prstGeom prst="snip2SameRect">
            <a:avLst>
              <a:gd name="adj1" fmla="val 34549"/>
              <a:gd name="adj2" fmla="val 0"/>
            </a:avLst>
          </a:prstGeom>
          <a:solidFill>
            <a:srgbClr val="CAC7FD"/>
          </a:solidFill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0BA72-342B-41CC-A352-FF77DC5CF68C}"/>
              </a:ext>
            </a:extLst>
          </p:cNvPr>
          <p:cNvSpPr txBox="1"/>
          <p:nvPr/>
        </p:nvSpPr>
        <p:spPr>
          <a:xfrm>
            <a:off x="9773043" y="1738620"/>
            <a:ext cx="89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Network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9DFAB60-82C5-419E-B630-73E97FA0F63D}"/>
              </a:ext>
            </a:extLst>
          </p:cNvPr>
          <p:cNvCxnSpPr>
            <a:cxnSpLocks/>
          </p:cNvCxnSpPr>
          <p:nvPr/>
        </p:nvCxnSpPr>
        <p:spPr bwMode="auto">
          <a:xfrm>
            <a:off x="9024134" y="3432689"/>
            <a:ext cx="655560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사다리꼴 9">
            <a:extLst>
              <a:ext uri="{FF2B5EF4-FFF2-40B4-BE49-F238E27FC236}">
                <a16:creationId xmlns:a16="http://schemas.microsoft.com/office/drawing/2014/main" id="{3F761776-39FC-44B8-AECF-6DE8CA94CAD3}"/>
              </a:ext>
            </a:extLst>
          </p:cNvPr>
          <p:cNvSpPr/>
          <p:nvPr/>
        </p:nvSpPr>
        <p:spPr bwMode="auto">
          <a:xfrm rot="5400000">
            <a:off x="9832885" y="2984197"/>
            <a:ext cx="870857" cy="896983"/>
          </a:xfrm>
          <a:prstGeom prst="trapezoid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B2CA5-BE35-4201-8ADE-A37B87189016}"/>
              </a:ext>
            </a:extLst>
          </p:cNvPr>
          <p:cNvSpPr txBox="1"/>
          <p:nvPr/>
        </p:nvSpPr>
        <p:spPr>
          <a:xfrm>
            <a:off x="9819823" y="3278799"/>
            <a:ext cx="896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Network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pic>
        <p:nvPicPr>
          <p:cNvPr id="12" name="Picture 2" descr="오디오 데이터 전처리 (5) MFCC">
            <a:extLst>
              <a:ext uri="{FF2B5EF4-FFF2-40B4-BE49-F238E27FC236}">
                <a16:creationId xmlns:a16="http://schemas.microsoft.com/office/drawing/2014/main" id="{E02CC89C-AC01-463B-A2D8-610D85920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3" t="5740" r="8417" b="11458"/>
          <a:stretch/>
        </p:blipFill>
        <p:spPr bwMode="auto">
          <a:xfrm>
            <a:off x="7553644" y="3020990"/>
            <a:ext cx="1510785" cy="82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63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A25DB1-4A5A-4F27-B712-4E500D6D1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Teacher-Student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Teacher model – WAV2VEC 2.0 - base</a:t>
            </a:r>
            <a:r>
              <a:rPr lang="en-US" altLang="ko-KR" baseline="30000" dirty="0"/>
              <a:t>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Student model – TIM-Net</a:t>
            </a:r>
            <a:r>
              <a:rPr lang="en-US" altLang="ko-KR" baseline="30000" dirty="0"/>
              <a:t>2)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50DA46-3DC9-4440-8C95-FF1A04887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59C51-3B45-4BA5-B632-101055C78FEA}" type="slidenum">
              <a:rPr lang="ko-KR" altLang="en-US" smtClean="0">
                <a:solidFill>
                  <a:srgbClr val="000000"/>
                </a:solidFill>
              </a:rPr>
              <a:pPr/>
              <a:t>3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016CCE5-EC19-45BE-BB66-F581B175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</a:t>
            </a:r>
            <a:r>
              <a:rPr lang="ko-KR" altLang="en-US" dirty="0"/>
              <a:t>에서 </a:t>
            </a:r>
            <a:r>
              <a:rPr lang="en-US" altLang="ko-KR" dirty="0"/>
              <a:t>MFCC</a:t>
            </a:r>
            <a:r>
              <a:rPr lang="ko-KR" altLang="en-US" dirty="0"/>
              <a:t>로의 지식 </a:t>
            </a:r>
            <a:r>
              <a:rPr lang="ko-KR" altLang="en-US" dirty="0" err="1"/>
              <a:t>증류을</a:t>
            </a:r>
            <a:r>
              <a:rPr lang="ko-KR" altLang="en-US" dirty="0"/>
              <a:t> 이용한 음성감정인식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097432-3511-414A-BC83-1EBFEAC07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165" y="2384682"/>
            <a:ext cx="6633385" cy="2776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E98CB1-6137-4C9D-93E7-0EFCA67B9C06}"/>
              </a:ext>
            </a:extLst>
          </p:cNvPr>
          <p:cNvSpPr txBox="1"/>
          <p:nvPr/>
        </p:nvSpPr>
        <p:spPr>
          <a:xfrm>
            <a:off x="515375" y="5959987"/>
            <a:ext cx="115411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333333"/>
                </a:solidFill>
                <a:effectLst/>
                <a:latin typeface="HelveticaNeue Regular"/>
              </a:rPr>
              <a:t>2) J. Ye, X. -C. Wen, Y. Wei, Y. Xu, K. Liu and H. Shan, "Temporal Modeling Matters: A Novel Temporal Emotional Modeling Approach for Speech Emotion Recognition," </a:t>
            </a:r>
            <a:r>
              <a:rPr lang="en-US" altLang="ko-KR" sz="1100" b="0" i="1" dirty="0">
                <a:solidFill>
                  <a:srgbClr val="333333"/>
                </a:solidFill>
                <a:effectLst/>
                <a:latin typeface="HelveticaNeue Regular"/>
              </a:rPr>
              <a:t>ICASSP 2023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112A6-470C-4FEC-9FC2-6ED54295ED4D}"/>
              </a:ext>
            </a:extLst>
          </p:cNvPr>
          <p:cNvSpPr txBox="1"/>
          <p:nvPr/>
        </p:nvSpPr>
        <p:spPr>
          <a:xfrm>
            <a:off x="515375" y="5639054"/>
            <a:ext cx="114734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Baevski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Alexei, et al. "wav2vec 2.0: A framework for self-supervised learning of speech representations." </a:t>
            </a:r>
            <a:r>
              <a:rPr lang="en-US" altLang="ko-KR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33 (2020): 12449-12460.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96AE7-713A-4DCA-A7A2-7123A2AE3BED}"/>
              </a:ext>
            </a:extLst>
          </p:cNvPr>
          <p:cNvSpPr txBox="1"/>
          <p:nvPr/>
        </p:nvSpPr>
        <p:spPr>
          <a:xfrm>
            <a:off x="4736019" y="5139995"/>
            <a:ext cx="3174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Fig 1. TIM-Net</a:t>
            </a:r>
            <a:r>
              <a:rPr lang="ko-KR" altLang="en-US" sz="1400" dirty="0">
                <a:solidFill>
                  <a:schemeClr val="tx2"/>
                </a:solidFill>
              </a:rPr>
              <a:t>논문의 </a:t>
            </a:r>
            <a:r>
              <a:rPr lang="en-US" altLang="ko-KR" sz="1400" dirty="0">
                <a:solidFill>
                  <a:schemeClr val="tx2"/>
                </a:solidFill>
              </a:rPr>
              <a:t>fig 1 </a:t>
            </a:r>
            <a:r>
              <a:rPr lang="ko-KR" altLang="en-US" sz="1400" dirty="0">
                <a:solidFill>
                  <a:schemeClr val="tx2"/>
                </a:solidFill>
              </a:rPr>
              <a:t>개요도</a:t>
            </a:r>
          </a:p>
        </p:txBody>
      </p:sp>
    </p:spTree>
    <p:extLst>
      <p:ext uri="{BB962C8B-B14F-4D97-AF65-F5344CB8AC3E}">
        <p14:creationId xmlns:p14="http://schemas.microsoft.com/office/powerpoint/2010/main" val="183699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FFF0C4-C246-4EEE-B31A-5AC0D0B387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59C51-3B45-4BA5-B632-101055C78FEA}" type="slidenum">
              <a:rPr lang="ko-KR" altLang="en-US" smtClean="0">
                <a:solidFill>
                  <a:srgbClr val="000000"/>
                </a:solidFill>
              </a:rPr>
              <a:pPr/>
              <a:t>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C5EB6E1-2F45-440A-8E62-D6C838E4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</a:t>
            </a:r>
            <a:r>
              <a:rPr lang="ko-KR" altLang="en-US" dirty="0"/>
              <a:t>에서 </a:t>
            </a:r>
            <a:r>
              <a:rPr lang="en-US" altLang="ko-KR" dirty="0"/>
              <a:t>MFCC</a:t>
            </a:r>
            <a:r>
              <a:rPr lang="ko-KR" altLang="en-US" dirty="0"/>
              <a:t>로의 지식 </a:t>
            </a:r>
            <a:r>
              <a:rPr lang="ko-KR" altLang="en-US" dirty="0" err="1"/>
              <a:t>증류을</a:t>
            </a:r>
            <a:r>
              <a:rPr lang="ko-KR" altLang="en-US" dirty="0"/>
              <a:t> 이용한 음성감정인식</a:t>
            </a:r>
          </a:p>
        </p:txBody>
      </p:sp>
      <p:sp>
        <p:nvSpPr>
          <p:cNvPr id="55" name="내용 개체 틀 1">
            <a:extLst>
              <a:ext uri="{FF2B5EF4-FFF2-40B4-BE49-F238E27FC236}">
                <a16:creationId xmlns:a16="http://schemas.microsoft.com/office/drawing/2014/main" id="{3B1A7139-264A-46B3-884D-7882A202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994626"/>
            <a:ext cx="11809566" cy="5240338"/>
          </a:xfrm>
        </p:spPr>
        <p:txBody>
          <a:bodyPr/>
          <a:lstStyle/>
          <a:p>
            <a:r>
              <a:rPr lang="en-US" altLang="ko-KR" dirty="0"/>
              <a:t>Proposed knowledge distillation method</a:t>
            </a:r>
          </a:p>
          <a:p>
            <a:pPr lvl="1"/>
            <a:r>
              <a:rPr lang="en-US" altLang="ko-KR" dirty="0"/>
              <a:t>Combine logit knowledge </a:t>
            </a:r>
          </a:p>
          <a:p>
            <a:pPr marL="457200" lvl="1" indent="0">
              <a:buNone/>
            </a:pPr>
            <a:r>
              <a:rPr lang="en-US" altLang="ko-KR" dirty="0"/>
              <a:t>with relational knowledge 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F264EC-BF2D-4238-BE28-3BB6310A64F4}"/>
              </a:ext>
            </a:extLst>
          </p:cNvPr>
          <p:cNvSpPr txBox="1"/>
          <p:nvPr/>
        </p:nvSpPr>
        <p:spPr>
          <a:xfrm>
            <a:off x="376630" y="3388316"/>
            <a:ext cx="48242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2"/>
                </a:solidFill>
              </a:rPr>
              <a:t>Logit</a:t>
            </a:r>
            <a:r>
              <a:rPr lang="ko-KR" altLang="en-US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>
                <a:solidFill>
                  <a:schemeClr val="tx2"/>
                </a:solidFill>
              </a:rPr>
              <a:t>distillation</a:t>
            </a:r>
            <a:r>
              <a:rPr lang="en-US" altLang="ko-KR" sz="1600" baseline="30000" dirty="0">
                <a:solidFill>
                  <a:schemeClr val="tx2"/>
                </a:solidFill>
              </a:rPr>
              <a:t>3)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2"/>
                </a:solidFill>
              </a:rPr>
              <a:t>KL-divergence loss - Teacher</a:t>
            </a:r>
            <a:r>
              <a:rPr lang="ko-KR" altLang="en-US" sz="1400" dirty="0">
                <a:solidFill>
                  <a:schemeClr val="tx2"/>
                </a:solidFill>
              </a:rPr>
              <a:t>와 </a:t>
            </a:r>
            <a:r>
              <a:rPr lang="en-US" altLang="ko-KR" sz="1400" dirty="0">
                <a:solidFill>
                  <a:schemeClr val="tx2"/>
                </a:solidFill>
              </a:rPr>
              <a:t>Student</a:t>
            </a:r>
            <a:r>
              <a:rPr lang="ko-KR" altLang="en-US" sz="1400" dirty="0">
                <a:solidFill>
                  <a:schemeClr val="tx2"/>
                </a:solidFill>
              </a:rPr>
              <a:t>의 </a:t>
            </a:r>
            <a:r>
              <a:rPr lang="en-US" altLang="ko-KR" sz="1400" dirty="0">
                <a:solidFill>
                  <a:schemeClr val="tx2"/>
                </a:solidFill>
              </a:rPr>
              <a:t>logit</a:t>
            </a:r>
            <a:r>
              <a:rPr lang="ko-KR" altLang="en-US" sz="1400" dirty="0">
                <a:solidFill>
                  <a:schemeClr val="tx2"/>
                </a:solidFill>
              </a:rPr>
              <a:t>을 이용하여 </a:t>
            </a:r>
            <a:r>
              <a:rPr lang="en-US" altLang="ko-KR" sz="1400" dirty="0">
                <a:solidFill>
                  <a:schemeClr val="tx2"/>
                </a:solidFill>
              </a:rPr>
              <a:t>soft label, soft prediction</a:t>
            </a:r>
            <a:r>
              <a:rPr lang="ko-KR" altLang="en-US" sz="1400" dirty="0">
                <a:solidFill>
                  <a:schemeClr val="tx2"/>
                </a:solidFill>
              </a:rPr>
              <a:t>를 사용</a:t>
            </a:r>
            <a:endParaRPr lang="en-US" altLang="ko-KR" sz="1400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2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sz="1400" dirty="0">
                <a:solidFill>
                  <a:schemeClr val="tx2"/>
                </a:solidFill>
              </a:rPr>
              <a:t>Cross-entropy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loss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-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Student</a:t>
            </a:r>
            <a:r>
              <a:rPr lang="ko-KR" altLang="en-US" sz="1400" dirty="0">
                <a:solidFill>
                  <a:schemeClr val="tx2"/>
                </a:solidFill>
              </a:rPr>
              <a:t>의 </a:t>
            </a:r>
            <a:r>
              <a:rPr lang="en-US" altLang="ko-KR" sz="1400" dirty="0">
                <a:solidFill>
                  <a:schemeClr val="tx2"/>
                </a:solidFill>
              </a:rPr>
              <a:t>logit</a:t>
            </a:r>
            <a:r>
              <a:rPr lang="ko-KR" altLang="en-US" sz="1400" dirty="0">
                <a:solidFill>
                  <a:schemeClr val="tx2"/>
                </a:solidFill>
              </a:rPr>
              <a:t>을 이용하여 만든 </a:t>
            </a:r>
            <a:r>
              <a:rPr lang="en-US" altLang="ko-KR" sz="1400" dirty="0">
                <a:solidFill>
                  <a:schemeClr val="tx2"/>
                </a:solidFill>
              </a:rPr>
              <a:t>hard prediction</a:t>
            </a:r>
            <a:r>
              <a:rPr lang="ko-KR" altLang="en-US" sz="1400" dirty="0">
                <a:solidFill>
                  <a:schemeClr val="tx2"/>
                </a:solidFill>
              </a:rPr>
              <a:t>과 </a:t>
            </a:r>
            <a:r>
              <a:rPr lang="en-US" altLang="ko-KR" sz="1400" dirty="0">
                <a:solidFill>
                  <a:schemeClr val="tx2"/>
                </a:solidFill>
              </a:rPr>
              <a:t>label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smoothing</a:t>
            </a:r>
            <a:r>
              <a:rPr lang="ko-KR" altLang="en-US" sz="1400" dirty="0">
                <a:solidFill>
                  <a:schemeClr val="tx2"/>
                </a:solidFill>
              </a:rPr>
              <a:t>된 </a:t>
            </a:r>
            <a:r>
              <a:rPr lang="en-US" altLang="ko-KR" sz="1400" dirty="0">
                <a:solidFill>
                  <a:schemeClr val="tx2"/>
                </a:solidFill>
              </a:rPr>
              <a:t>soft label</a:t>
            </a:r>
            <a:r>
              <a:rPr lang="ko-KR" altLang="en-US" sz="1400" dirty="0">
                <a:solidFill>
                  <a:schemeClr val="tx2"/>
                </a:solidFill>
              </a:rPr>
              <a:t>을 사용</a:t>
            </a:r>
            <a:endParaRPr lang="en-US" altLang="ko-KR" sz="1400" dirty="0">
              <a:solidFill>
                <a:schemeClr val="tx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092FC9-B862-4B88-8CD9-42DDC7912DBE}"/>
              </a:ext>
            </a:extLst>
          </p:cNvPr>
          <p:cNvSpPr txBox="1"/>
          <p:nvPr/>
        </p:nvSpPr>
        <p:spPr>
          <a:xfrm>
            <a:off x="903304" y="2171785"/>
            <a:ext cx="1143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Total Loss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5F2A9E28-785C-4F19-8FB3-4C2E7D146DC3}"/>
              </a:ext>
            </a:extLst>
          </p:cNvPr>
          <p:cNvGrpSpPr/>
          <p:nvPr/>
        </p:nvGrpSpPr>
        <p:grpSpPr>
          <a:xfrm>
            <a:off x="5255701" y="1581501"/>
            <a:ext cx="6740123" cy="4147114"/>
            <a:chOff x="5255701" y="1810192"/>
            <a:chExt cx="6740123" cy="4147114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B80F061-8275-4AB7-B9B7-8C2D47749505}"/>
                </a:ext>
              </a:extLst>
            </p:cNvPr>
            <p:cNvSpPr txBox="1"/>
            <p:nvPr/>
          </p:nvSpPr>
          <p:spPr>
            <a:xfrm>
              <a:off x="5284404" y="2400476"/>
              <a:ext cx="841696" cy="265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2"/>
                  </a:solidFill>
                </a:rPr>
                <a:t>Signal data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BD3A69E-F157-4BDE-879E-F17AF452751F}"/>
                </a:ext>
              </a:extLst>
            </p:cNvPr>
            <p:cNvSpPr txBox="1"/>
            <p:nvPr/>
          </p:nvSpPr>
          <p:spPr>
            <a:xfrm>
              <a:off x="5278852" y="4323695"/>
              <a:ext cx="841696" cy="265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2"/>
                  </a:solidFill>
                </a:rPr>
                <a:t>MFCC data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08E7BAD0-A0B4-4422-B6D7-2637D18421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95686" y="2681395"/>
              <a:ext cx="527253" cy="121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B5673140-99F0-4FDF-B293-1F17862F26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5078" y="2886010"/>
              <a:ext cx="0" cy="14082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374C514F-4AFA-40D3-8C76-9020596925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50005" y="4491427"/>
              <a:ext cx="3602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F052409C-C026-4B94-98F2-E0E7D518F3DD}"/>
                </a:ext>
              </a:extLst>
            </p:cNvPr>
            <p:cNvSpPr/>
            <p:nvPr/>
          </p:nvSpPr>
          <p:spPr bwMode="auto">
            <a:xfrm>
              <a:off x="9013812" y="2007274"/>
              <a:ext cx="918588" cy="558543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/>
                  </a:solidFill>
                </a:rPr>
                <a:t>Softmax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(T=t)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E1B3C15C-5BF4-48C7-8160-4D44CA1FFF61}"/>
                </a:ext>
              </a:extLst>
            </p:cNvPr>
            <p:cNvSpPr/>
            <p:nvPr/>
          </p:nvSpPr>
          <p:spPr bwMode="auto">
            <a:xfrm>
              <a:off x="8411837" y="3810256"/>
              <a:ext cx="916757" cy="558543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/>
                  </a:solidFill>
                </a:rPr>
                <a:t>Softmax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(T=t)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73BAE52D-EA28-457C-AE6F-E5A4A095DB83}"/>
                </a:ext>
              </a:extLst>
            </p:cNvPr>
            <p:cNvSpPr/>
            <p:nvPr/>
          </p:nvSpPr>
          <p:spPr bwMode="auto">
            <a:xfrm>
              <a:off x="8415424" y="4542275"/>
              <a:ext cx="916756" cy="566628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/>
                  </a:solidFill>
                </a:rPr>
                <a:t>Softmax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(T=1)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F62233E0-68F4-43A7-9F8E-B2DBB8639A14}"/>
                </a:ext>
              </a:extLst>
            </p:cNvPr>
            <p:cNvCxnSpPr>
              <a:cxnSpLocks/>
              <a:stCxn id="111" idx="3"/>
            </p:cNvCxnSpPr>
            <p:nvPr/>
          </p:nvCxnSpPr>
          <p:spPr bwMode="auto">
            <a:xfrm>
              <a:off x="9932400" y="2286545"/>
              <a:ext cx="13537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0F90B414-FEFC-4200-AB3B-6F132FEEB50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139082" y="2259237"/>
              <a:ext cx="9051" cy="18505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507DFA8F-8605-4EA5-880B-1BFBA7593062}"/>
                </a:ext>
              </a:extLst>
            </p:cNvPr>
            <p:cNvCxnSpPr>
              <a:cxnSpLocks/>
              <a:stCxn id="112" idx="3"/>
            </p:cNvCxnSpPr>
            <p:nvPr/>
          </p:nvCxnSpPr>
          <p:spPr bwMode="auto">
            <a:xfrm>
              <a:off x="9328595" y="4089527"/>
              <a:ext cx="15356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4FD806C6-EF20-4711-93E4-85BB2FE696F9}"/>
                </a:ext>
              </a:extLst>
            </p:cNvPr>
            <p:cNvSpPr/>
            <p:nvPr/>
          </p:nvSpPr>
          <p:spPr bwMode="auto">
            <a:xfrm>
              <a:off x="8542445" y="5352192"/>
              <a:ext cx="822567" cy="42332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Hard label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0371A48-3EA9-4C3C-90B6-A29E9C3982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102515" y="4815634"/>
              <a:ext cx="104638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AE78BB76-B3B4-49C3-87C9-426DEA078C7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148899" y="4802007"/>
              <a:ext cx="6294" cy="7618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C190C7F7-85FC-46B7-BD2A-3658800294E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469688" y="5558797"/>
              <a:ext cx="196288" cy="71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E915A027-EA59-42B2-93C8-62FC84C033EC}"/>
                </a:ext>
              </a:extLst>
            </p:cNvPr>
            <p:cNvCxnSpPr>
              <a:cxnSpLocks/>
              <a:endCxn id="111" idx="1"/>
            </p:cNvCxnSpPr>
            <p:nvPr/>
          </p:nvCxnSpPr>
          <p:spPr bwMode="auto">
            <a:xfrm>
              <a:off x="8714758" y="2286546"/>
              <a:ext cx="29905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DC1B008E-EE21-48BC-8433-CCB7DFDD3E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712" y="4458481"/>
              <a:ext cx="15718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A34DE2E3-4CFC-4686-86A2-53060D6BD4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22896" y="3352435"/>
              <a:ext cx="958472" cy="62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BBED2DED-07BB-43AA-A2AA-29A402EDCC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22277" y="3352435"/>
              <a:ext cx="1" cy="112274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ABB3AD0C-34BA-4D2E-BFDC-854C0BEA9D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22277" y="4475178"/>
              <a:ext cx="0" cy="3457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2F34C963-A656-4511-B5BA-8072561FFB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34193" y="4825589"/>
              <a:ext cx="222408" cy="46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97D41EDE-0391-49FE-8519-872514C3DA74}"/>
                </a:ext>
              </a:extLst>
            </p:cNvPr>
            <p:cNvSpPr/>
            <p:nvPr/>
          </p:nvSpPr>
          <p:spPr bwMode="auto">
            <a:xfrm>
              <a:off x="10350093" y="2570211"/>
              <a:ext cx="1533711" cy="50865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KL-divergence</a:t>
              </a: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CEA3CCDB-795E-4031-90DB-5DFC740E59D9}"/>
                </a:ext>
              </a:extLst>
            </p:cNvPr>
            <p:cNvSpPr/>
            <p:nvPr/>
          </p:nvSpPr>
          <p:spPr bwMode="auto">
            <a:xfrm>
              <a:off x="10761364" y="4881160"/>
              <a:ext cx="1130644" cy="56662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Cross- entropy</a:t>
              </a:r>
            </a:p>
          </p:txBody>
        </p:sp>
        <p:sp>
          <p:nvSpPr>
            <p:cNvPr id="129" name="사다리꼴 128">
              <a:extLst>
                <a:ext uri="{FF2B5EF4-FFF2-40B4-BE49-F238E27FC236}">
                  <a16:creationId xmlns:a16="http://schemas.microsoft.com/office/drawing/2014/main" id="{2A836624-42A7-4205-B3EC-6BFEB20669AF}"/>
                </a:ext>
              </a:extLst>
            </p:cNvPr>
            <p:cNvSpPr/>
            <p:nvPr/>
          </p:nvSpPr>
          <p:spPr bwMode="auto">
            <a:xfrm rot="5400000">
              <a:off x="6419169" y="2050933"/>
              <a:ext cx="1357041" cy="1152935"/>
            </a:xfrm>
            <a:prstGeom prst="trapezoid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0" name="사다리꼴 129">
              <a:extLst>
                <a:ext uri="{FF2B5EF4-FFF2-40B4-BE49-F238E27FC236}">
                  <a16:creationId xmlns:a16="http://schemas.microsoft.com/office/drawing/2014/main" id="{C03ADF8C-E7FD-48C6-962F-2377EE056C22}"/>
                </a:ext>
              </a:extLst>
            </p:cNvPr>
            <p:cNvSpPr/>
            <p:nvPr/>
          </p:nvSpPr>
          <p:spPr bwMode="auto">
            <a:xfrm rot="5400000">
              <a:off x="6421935" y="4072078"/>
              <a:ext cx="769441" cy="844873"/>
            </a:xfrm>
            <a:prstGeom prst="trapezoid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1106FA9-46AE-43D2-8DCD-FE94DE13C9AF}"/>
                </a:ext>
              </a:extLst>
            </p:cNvPr>
            <p:cNvSpPr/>
            <p:nvPr/>
          </p:nvSpPr>
          <p:spPr bwMode="auto">
            <a:xfrm>
              <a:off x="7790545" y="2245839"/>
              <a:ext cx="123478" cy="76163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67D7916-07D5-45B3-8049-16431D88B86B}"/>
                    </a:ext>
                  </a:extLst>
                </p:cNvPr>
                <p:cNvSpPr txBox="1"/>
                <p:nvPr/>
              </p:nvSpPr>
              <p:spPr>
                <a:xfrm>
                  <a:off x="8181137" y="2458690"/>
                  <a:ext cx="3168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67D7916-07D5-45B3-8049-16431D88B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137" y="2458690"/>
                  <a:ext cx="316897" cy="338554"/>
                </a:xfrm>
                <a:prstGeom prst="rect">
                  <a:avLst/>
                </a:prstGeom>
                <a:blipFill>
                  <a:blip r:embed="rId3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27C2A7D-C887-4E0C-96B8-F2E16A882F81}"/>
                    </a:ext>
                  </a:extLst>
                </p:cNvPr>
                <p:cNvSpPr txBox="1"/>
                <p:nvPr/>
              </p:nvSpPr>
              <p:spPr>
                <a:xfrm>
                  <a:off x="7533594" y="4309429"/>
                  <a:ext cx="491864" cy="3317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27C2A7D-C887-4E0C-96B8-F2E16A882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594" y="4309429"/>
                  <a:ext cx="491864" cy="3317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B2AA6671-C921-47F1-858D-8F9061A61F3D}"/>
                </a:ext>
              </a:extLst>
            </p:cNvPr>
            <p:cNvCxnSpPr>
              <a:cxnSpLocks/>
              <a:stCxn id="131" idx="3"/>
            </p:cNvCxnSpPr>
            <p:nvPr/>
          </p:nvCxnSpPr>
          <p:spPr bwMode="auto">
            <a:xfrm>
              <a:off x="7914023" y="2626658"/>
              <a:ext cx="316897" cy="129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24FEF428-9B20-4FD1-B128-FA828CF3F98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27637" y="4474655"/>
              <a:ext cx="275821" cy="72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5A0F1BCF-C4A4-44E9-B0CE-943DD4B98DF4}"/>
                    </a:ext>
                  </a:extLst>
                </p:cNvPr>
                <p:cNvSpPr txBox="1"/>
                <p:nvPr/>
              </p:nvSpPr>
              <p:spPr>
                <a:xfrm>
                  <a:off x="9947947" y="2093377"/>
                  <a:ext cx="1031303" cy="3317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ko-KR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5A0F1BCF-C4A4-44E9-B0CE-943DD4B98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947" y="2093377"/>
                  <a:ext cx="1031303" cy="331721"/>
                </a:xfrm>
                <a:prstGeom prst="rect">
                  <a:avLst/>
                </a:prstGeom>
                <a:blipFill>
                  <a:blip r:embed="rId5"/>
                  <a:stretch>
                    <a:fillRect t="-103704" r="-26627" b="-1740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B67F4ACE-E799-49AA-B8A7-532AA7EE7DB6}"/>
                    </a:ext>
                  </a:extLst>
                </p:cNvPr>
                <p:cNvSpPr txBox="1"/>
                <p:nvPr/>
              </p:nvSpPr>
              <p:spPr>
                <a:xfrm>
                  <a:off x="9443140" y="3907095"/>
                  <a:ext cx="786845" cy="3317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ko-KR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B67F4ACE-E799-49AA-B8A7-532AA7EE7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3140" y="3907095"/>
                  <a:ext cx="786845" cy="331721"/>
                </a:xfrm>
                <a:prstGeom prst="rect">
                  <a:avLst/>
                </a:prstGeom>
                <a:blipFill>
                  <a:blip r:embed="rId6"/>
                  <a:stretch>
                    <a:fillRect t="-101818" r="-58140" b="-16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E04FF4C-D55A-4330-95F0-445FE9EC4A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888145" y="2283166"/>
              <a:ext cx="26075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AF5A9579-3802-45BB-8C1A-BBF0C3CFD7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282159" y="4097667"/>
              <a:ext cx="86597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4F4C6FCA-2F71-423D-8A52-014C9502FB2B}"/>
                    </a:ext>
                  </a:extLst>
                </p:cNvPr>
                <p:cNvSpPr txBox="1"/>
                <p:nvPr/>
              </p:nvSpPr>
              <p:spPr>
                <a:xfrm>
                  <a:off x="9491993" y="4612998"/>
                  <a:ext cx="672274" cy="3317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4F4C6FCA-2F71-423D-8A52-014C9502FB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1993" y="4612998"/>
                  <a:ext cx="672274" cy="3317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E6B7B6A9-5125-4D50-A618-88D16D7244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9178" y="4807136"/>
              <a:ext cx="1972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6BEE399A-20A3-4C27-AF1F-708517F583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83083" y="5590586"/>
              <a:ext cx="1972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446CCC7-E875-4D42-94FA-84736B62483A}"/>
                </a:ext>
              </a:extLst>
            </p:cNvPr>
            <p:cNvSpPr/>
            <p:nvPr/>
          </p:nvSpPr>
          <p:spPr bwMode="auto">
            <a:xfrm>
              <a:off x="7275845" y="4283874"/>
              <a:ext cx="84669" cy="451804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6" name="액자 145">
              <a:extLst>
                <a:ext uri="{FF2B5EF4-FFF2-40B4-BE49-F238E27FC236}">
                  <a16:creationId xmlns:a16="http://schemas.microsoft.com/office/drawing/2014/main" id="{5ABDD272-AA40-4797-A67F-D11D8250EFAC}"/>
                </a:ext>
              </a:extLst>
            </p:cNvPr>
            <p:cNvSpPr/>
            <p:nvPr/>
          </p:nvSpPr>
          <p:spPr bwMode="auto">
            <a:xfrm>
              <a:off x="5255701" y="1810192"/>
              <a:ext cx="6740123" cy="4147114"/>
            </a:xfrm>
            <a:prstGeom prst="frame">
              <a:avLst>
                <a:gd name="adj1" fmla="val 861"/>
              </a:avLst>
            </a:prstGeom>
            <a:noFill/>
            <a:ln w="1905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8706969-48C4-4F2A-BA9A-CBCDC40D1042}"/>
                </a:ext>
              </a:extLst>
            </p:cNvPr>
            <p:cNvSpPr txBox="1"/>
            <p:nvPr/>
          </p:nvSpPr>
          <p:spPr>
            <a:xfrm>
              <a:off x="7454845" y="1921366"/>
              <a:ext cx="97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2"/>
                  </a:solidFill>
                </a:rPr>
                <a:t>classifier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DB6AE4A-C81E-477A-863F-36C3451564AE}"/>
                </a:ext>
              </a:extLst>
            </p:cNvPr>
            <p:cNvSpPr txBox="1"/>
            <p:nvPr/>
          </p:nvSpPr>
          <p:spPr>
            <a:xfrm>
              <a:off x="6988795" y="3994275"/>
              <a:ext cx="97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2"/>
                  </a:solidFill>
                </a:rPr>
                <a:t>classifier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49" name="육각형 148">
              <a:extLst>
                <a:ext uri="{FF2B5EF4-FFF2-40B4-BE49-F238E27FC236}">
                  <a16:creationId xmlns:a16="http://schemas.microsoft.com/office/drawing/2014/main" id="{3078591D-C762-4CE2-B35F-C5DB29823B24}"/>
                </a:ext>
              </a:extLst>
            </p:cNvPr>
            <p:cNvSpPr/>
            <p:nvPr/>
          </p:nvSpPr>
          <p:spPr bwMode="auto">
            <a:xfrm>
              <a:off x="9507942" y="5346828"/>
              <a:ext cx="939684" cy="449219"/>
            </a:xfrm>
            <a:prstGeom prst="hexagon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</a:rPr>
                <a:t>Smooth label</a:t>
              </a:r>
              <a:endParaRPr lang="ko-KR" altLang="en-US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E89AEAAF-7313-4227-9CF3-6932E51F7D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891521" y="5569919"/>
              <a:ext cx="25737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780ED750-8080-4927-805B-4BBCA89647D9}"/>
                    </a:ext>
                  </a:extLst>
                </p:cNvPr>
                <p:cNvSpPr txBox="1"/>
                <p:nvPr/>
              </p:nvSpPr>
              <p:spPr>
                <a:xfrm>
                  <a:off x="10587179" y="5357665"/>
                  <a:ext cx="2980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780ED750-8080-4927-805B-4BBCA8964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179" y="5357665"/>
                  <a:ext cx="298048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40816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0655190D-658F-45C7-8760-8C262F900A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30445" y="4093297"/>
              <a:ext cx="234401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9C703F40-498B-4708-ACC1-308E8A6469F7}"/>
                </a:ext>
              </a:extLst>
            </p:cNvPr>
            <p:cNvSpPr/>
            <p:nvPr/>
          </p:nvSpPr>
          <p:spPr bwMode="auto">
            <a:xfrm>
              <a:off x="9073550" y="3018762"/>
              <a:ext cx="1000166" cy="50865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RKD</a:t>
              </a:r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251D5CB5-0636-4C3F-8343-3797F40ABB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50388" y="2626658"/>
              <a:ext cx="16809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C9DFF0C5-2804-469B-A660-9DBE84D09C6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14758" y="2283166"/>
              <a:ext cx="4893" cy="8783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AA909091-746B-470D-8508-3D398F2054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717922" y="3151743"/>
              <a:ext cx="3625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CDF207D8-0FFA-44AB-8220-4CDAA4F27555}"/>
              </a:ext>
            </a:extLst>
          </p:cNvPr>
          <p:cNvSpPr txBox="1"/>
          <p:nvPr/>
        </p:nvSpPr>
        <p:spPr>
          <a:xfrm>
            <a:off x="2063744" y="6052292"/>
            <a:ext cx="9620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3) Hinton, Geoffrey, Oriol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Vinyals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Jeff Dean. "Distilling the knowledge in a neural network." </a:t>
            </a:r>
            <a:r>
              <a:rPr lang="en-US" altLang="ko-KR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arXiv:1503.02531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(2015).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8CCE612-0F47-4749-9912-E9E4F17F934C}"/>
                  </a:ext>
                </a:extLst>
              </p:cNvPr>
              <p:cNvSpPr txBox="1"/>
              <p:nvPr/>
            </p:nvSpPr>
            <p:spPr>
              <a:xfrm>
                <a:off x="805269" y="2414384"/>
                <a:ext cx="4338935" cy="550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ko-KR" altLang="en-US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  <m:d>
                        <m:d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14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𝑳𝑺</m:t>
                              </m:r>
                            </m:sup>
                          </m:sSup>
                        </m:e>
                      </m:d>
                      <m:r>
                        <a:rPr lang="en-US" altLang="ko-KR" sz="14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ko-KR" altLang="en-US" sz="1400" b="1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𝑲𝑳</m:t>
                          </m:r>
                        </m:sub>
                      </m:sSub>
                      <m:d>
                        <m:dPr>
                          <m:ctrlP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4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  <m:d>
                            <m:dPr>
                              <m:ctrlP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4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b="1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ko-KR" altLang="en-US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4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𝑅𝐾𝐷</m:t>
                          </m:r>
                          <m:r>
                            <a:rPr lang="en-US" altLang="ko-KR" sz="1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schemeClr val="tx2"/>
                          </a:solidFill>
                        </a:rPr>
                        <m:t>+ </m:t>
                      </m:r>
                      <m:sSub>
                        <m:sSubPr>
                          <m:ctrlPr>
                            <a:rPr lang="en-US" altLang="ko-KR" sz="1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𝑅𝐾𝐷</m:t>
                          </m:r>
                          <m:r>
                            <a:rPr lang="en-US" altLang="ko-KR" sz="1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schemeClr val="tx2"/>
                          </a:solidFill>
                        </a:rPr>
                        <m:t>)</m:t>
                      </m:r>
                    </m:oMath>
                  </m:oMathPara>
                </a14:m>
                <a:endParaRPr lang="en-US" altLang="ko-KR" sz="1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A8CCE612-0F47-4749-9912-E9E4F17F9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69" y="2414384"/>
                <a:ext cx="4338935" cy="550920"/>
              </a:xfrm>
              <a:prstGeom prst="rect">
                <a:avLst/>
              </a:prstGeom>
              <a:blipFill>
                <a:blip r:embed="rId9"/>
                <a:stretch>
                  <a:fillRect t="-50000" b="-4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TextBox 165">
            <a:extLst>
              <a:ext uri="{FF2B5EF4-FFF2-40B4-BE49-F238E27FC236}">
                <a16:creationId xmlns:a16="http://schemas.microsoft.com/office/drawing/2014/main" id="{14A7B49E-DA0A-4200-99C7-0A8E08578295}"/>
              </a:ext>
            </a:extLst>
          </p:cNvPr>
          <p:cNvSpPr txBox="1"/>
          <p:nvPr/>
        </p:nvSpPr>
        <p:spPr>
          <a:xfrm>
            <a:off x="7741128" y="5740866"/>
            <a:ext cx="3174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Fig 2. </a:t>
            </a:r>
            <a:r>
              <a:rPr lang="ko-KR" altLang="en-US" sz="1400" dirty="0">
                <a:solidFill>
                  <a:schemeClr val="tx2"/>
                </a:solidFill>
              </a:rPr>
              <a:t>전체 과정 개요도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B10768-6189-48D0-8637-447D65A285FD}"/>
              </a:ext>
            </a:extLst>
          </p:cNvPr>
          <p:cNvSpPr txBox="1"/>
          <p:nvPr/>
        </p:nvSpPr>
        <p:spPr>
          <a:xfrm>
            <a:off x="6521221" y="2114066"/>
            <a:ext cx="1152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</a:rPr>
              <a:t>Teacher</a:t>
            </a:r>
          </a:p>
          <a:p>
            <a:pPr algn="ctr"/>
            <a:r>
              <a:rPr lang="en-US" altLang="ko-KR" sz="1400" dirty="0">
                <a:solidFill>
                  <a:schemeClr val="tx2"/>
                </a:solidFill>
              </a:rPr>
              <a:t>Transformer base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E8AB58-7F2F-4CF1-AE34-47BE4FB4CD34}"/>
              </a:ext>
            </a:extLst>
          </p:cNvPr>
          <p:cNvSpPr txBox="1"/>
          <p:nvPr/>
        </p:nvSpPr>
        <p:spPr>
          <a:xfrm>
            <a:off x="6239641" y="4007839"/>
            <a:ext cx="112027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tx2"/>
                </a:solidFill>
              </a:rPr>
              <a:t>Student</a:t>
            </a:r>
          </a:p>
          <a:p>
            <a:pPr algn="ctr"/>
            <a:r>
              <a:rPr lang="en-US" altLang="ko-KR" sz="1400" dirty="0">
                <a:solidFill>
                  <a:schemeClr val="tx2"/>
                </a:solidFill>
              </a:rPr>
              <a:t>CNN base</a:t>
            </a:r>
          </a:p>
        </p:txBody>
      </p:sp>
    </p:spTree>
    <p:extLst>
      <p:ext uri="{BB962C8B-B14F-4D97-AF65-F5344CB8AC3E}">
        <p14:creationId xmlns:p14="http://schemas.microsoft.com/office/powerpoint/2010/main" val="177712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FFF0C4-C246-4EEE-B31A-5AC0D0B387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77600" y="6419126"/>
            <a:ext cx="812800" cy="244475"/>
          </a:xfrm>
        </p:spPr>
        <p:txBody>
          <a:bodyPr/>
          <a:lstStyle/>
          <a:p>
            <a:fld id="{9F159C51-3B45-4BA5-B632-101055C78FEA}" type="slidenum">
              <a:rPr lang="ko-KR" altLang="en-US" smtClean="0">
                <a:solidFill>
                  <a:srgbClr val="000000"/>
                </a:solidFill>
              </a:rPr>
              <a:pPr/>
              <a:t>5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C5EB6E1-2F45-440A-8E62-D6C838E4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</a:t>
            </a:r>
            <a:r>
              <a:rPr lang="ko-KR" altLang="en-US" dirty="0"/>
              <a:t>에서 </a:t>
            </a:r>
            <a:r>
              <a:rPr lang="en-US" altLang="ko-KR" dirty="0"/>
              <a:t>MFCC</a:t>
            </a:r>
            <a:r>
              <a:rPr lang="ko-KR" altLang="en-US" dirty="0"/>
              <a:t>로의 지식 </a:t>
            </a:r>
            <a:r>
              <a:rPr lang="ko-KR" altLang="en-US" dirty="0" err="1"/>
              <a:t>증류을</a:t>
            </a:r>
            <a:r>
              <a:rPr lang="ko-KR" altLang="en-US" dirty="0"/>
              <a:t> 이용한 음성감정인식</a:t>
            </a:r>
          </a:p>
        </p:txBody>
      </p:sp>
      <p:sp>
        <p:nvSpPr>
          <p:cNvPr id="55" name="내용 개체 틀 1">
            <a:extLst>
              <a:ext uri="{FF2B5EF4-FFF2-40B4-BE49-F238E27FC236}">
                <a16:creationId xmlns:a16="http://schemas.microsoft.com/office/drawing/2014/main" id="{3B1A7139-264A-46B3-884D-7882A202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994626"/>
            <a:ext cx="11809566" cy="5240338"/>
          </a:xfrm>
        </p:spPr>
        <p:txBody>
          <a:bodyPr/>
          <a:lstStyle/>
          <a:p>
            <a:r>
              <a:rPr lang="en-US" altLang="ko-KR" dirty="0"/>
              <a:t>Proposed knowledge distillation method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F264EC-BF2D-4238-BE28-3BB6310A64F4}"/>
              </a:ext>
            </a:extLst>
          </p:cNvPr>
          <p:cNvSpPr txBox="1"/>
          <p:nvPr/>
        </p:nvSpPr>
        <p:spPr>
          <a:xfrm>
            <a:off x="315150" y="1646584"/>
            <a:ext cx="482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2"/>
                </a:solidFill>
              </a:rPr>
              <a:t>Relational knowledge distillation</a:t>
            </a:r>
            <a:r>
              <a:rPr lang="en-US" altLang="ko-KR" sz="1600" baseline="30000" dirty="0">
                <a:solidFill>
                  <a:schemeClr val="tx2"/>
                </a:solidFill>
              </a:rPr>
              <a:t>4)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2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8E522EF-1640-4F6B-8D56-A45AAC49CB95}"/>
              </a:ext>
            </a:extLst>
          </p:cNvPr>
          <p:cNvSpPr txBox="1"/>
          <p:nvPr/>
        </p:nvSpPr>
        <p:spPr>
          <a:xfrm>
            <a:off x="549415" y="5110161"/>
            <a:ext cx="108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Total Loss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F2CE4E6-8BB3-44CA-BA42-3069B655EC5D}"/>
              </a:ext>
            </a:extLst>
          </p:cNvPr>
          <p:cNvSpPr txBox="1"/>
          <p:nvPr/>
        </p:nvSpPr>
        <p:spPr>
          <a:xfrm>
            <a:off x="968168" y="6035289"/>
            <a:ext cx="103070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4) Park,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Wonpyo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"Relational knowledge distillation." </a:t>
            </a:r>
            <a:r>
              <a:rPr lang="en-US" altLang="ko-KR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2019.</a:t>
            </a:r>
            <a:endParaRPr lang="ko-KR" altLang="en-US" sz="1100" dirty="0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9B60163-85E7-48DC-873F-90C370ED0535}"/>
              </a:ext>
            </a:extLst>
          </p:cNvPr>
          <p:cNvGrpSpPr/>
          <p:nvPr/>
        </p:nvGrpSpPr>
        <p:grpSpPr>
          <a:xfrm>
            <a:off x="5255701" y="1582177"/>
            <a:ext cx="6740123" cy="4147114"/>
            <a:chOff x="5255701" y="1810192"/>
            <a:chExt cx="6740123" cy="414711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CE012D9-D8F2-4F9C-96DE-EAAD650E5589}"/>
                </a:ext>
              </a:extLst>
            </p:cNvPr>
            <p:cNvSpPr txBox="1"/>
            <p:nvPr/>
          </p:nvSpPr>
          <p:spPr>
            <a:xfrm>
              <a:off x="5284404" y="2400476"/>
              <a:ext cx="841696" cy="265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2"/>
                  </a:solidFill>
                </a:rPr>
                <a:t>Signal data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6BCC589-7B0F-419E-835C-C348E5EE24A6}"/>
                </a:ext>
              </a:extLst>
            </p:cNvPr>
            <p:cNvSpPr txBox="1"/>
            <p:nvPr/>
          </p:nvSpPr>
          <p:spPr>
            <a:xfrm>
              <a:off x="5278852" y="4323695"/>
              <a:ext cx="841696" cy="265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2"/>
                  </a:solidFill>
                </a:rPr>
                <a:t>MFCC data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3B1D01C9-02BC-45FE-801D-187361481B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95686" y="2681395"/>
              <a:ext cx="527253" cy="121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4E873436-1537-43C1-950E-C409F5571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5078" y="2886010"/>
              <a:ext cx="0" cy="14082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33081B8A-169F-4CDB-95FD-B91DE09169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50005" y="4491427"/>
              <a:ext cx="3602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3E0EB17D-DF80-4594-8F49-CB2E3354DE9B}"/>
                </a:ext>
              </a:extLst>
            </p:cNvPr>
            <p:cNvSpPr/>
            <p:nvPr/>
          </p:nvSpPr>
          <p:spPr bwMode="auto">
            <a:xfrm>
              <a:off x="9013812" y="2007274"/>
              <a:ext cx="918588" cy="558543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/>
                  </a:solidFill>
                </a:rPr>
                <a:t>Softmax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(T=t)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33866D2C-DD34-4E19-A9BD-78BF96AD2C6F}"/>
                </a:ext>
              </a:extLst>
            </p:cNvPr>
            <p:cNvSpPr/>
            <p:nvPr/>
          </p:nvSpPr>
          <p:spPr bwMode="auto">
            <a:xfrm>
              <a:off x="8411837" y="3810256"/>
              <a:ext cx="916757" cy="558543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/>
                  </a:solidFill>
                </a:rPr>
                <a:t>Softmax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(T=t)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5753BF22-9ADF-4F26-B436-0150FBC58BE0}"/>
                </a:ext>
              </a:extLst>
            </p:cNvPr>
            <p:cNvSpPr/>
            <p:nvPr/>
          </p:nvSpPr>
          <p:spPr bwMode="auto">
            <a:xfrm>
              <a:off x="8415424" y="4542275"/>
              <a:ext cx="916756" cy="566628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/>
                  </a:solidFill>
                </a:rPr>
                <a:t>Softmax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(T=1)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16CB2A41-AB2D-4BCF-A5C7-CEE9BE203173}"/>
                </a:ext>
              </a:extLst>
            </p:cNvPr>
            <p:cNvCxnSpPr>
              <a:cxnSpLocks/>
              <a:stCxn id="173" idx="3"/>
            </p:cNvCxnSpPr>
            <p:nvPr/>
          </p:nvCxnSpPr>
          <p:spPr bwMode="auto">
            <a:xfrm>
              <a:off x="9932400" y="2286545"/>
              <a:ext cx="13537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1215783F-5754-4A82-B8E7-9DA24F06755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139082" y="2259237"/>
              <a:ext cx="9051" cy="18505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06333004-89BF-4F02-B4AB-7895778C2B16}"/>
                </a:ext>
              </a:extLst>
            </p:cNvPr>
            <p:cNvCxnSpPr>
              <a:cxnSpLocks/>
              <a:stCxn id="174" idx="3"/>
            </p:cNvCxnSpPr>
            <p:nvPr/>
          </p:nvCxnSpPr>
          <p:spPr bwMode="auto">
            <a:xfrm>
              <a:off x="9328595" y="4089527"/>
              <a:ext cx="15356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D333AB3B-D9B5-4A30-AD52-3A9B11FFB908}"/>
                </a:ext>
              </a:extLst>
            </p:cNvPr>
            <p:cNvSpPr/>
            <p:nvPr/>
          </p:nvSpPr>
          <p:spPr bwMode="auto">
            <a:xfrm>
              <a:off x="8542445" y="5352192"/>
              <a:ext cx="822567" cy="42332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Hard label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8A0C1A5A-DA24-47C7-8950-338E0EF7DC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102515" y="4815634"/>
              <a:ext cx="104638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37D054AB-1441-4820-95D5-29E8C79600E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148899" y="4802007"/>
              <a:ext cx="6294" cy="7618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0347739F-6CC1-40E9-82D4-122EFFF9579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469688" y="5558797"/>
              <a:ext cx="196288" cy="71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32ACF8A4-4D63-4C63-B415-F77C366C18FF}"/>
                </a:ext>
              </a:extLst>
            </p:cNvPr>
            <p:cNvCxnSpPr>
              <a:cxnSpLocks/>
              <a:endCxn id="173" idx="1"/>
            </p:cNvCxnSpPr>
            <p:nvPr/>
          </p:nvCxnSpPr>
          <p:spPr bwMode="auto">
            <a:xfrm>
              <a:off x="8714758" y="2286546"/>
              <a:ext cx="29905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613ABBB3-8407-43CA-BC75-9588ED8A64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712" y="4458481"/>
              <a:ext cx="15718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5642DC15-5023-439C-A3DC-AF98F870DA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22896" y="3352435"/>
              <a:ext cx="958472" cy="62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831C93A3-5232-4B40-8FBE-0C42DB6C34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122277" y="3332697"/>
              <a:ext cx="4889" cy="11424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D2AEA373-4258-4999-BD7A-32A2B9C1BE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22277" y="4475178"/>
              <a:ext cx="0" cy="3457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B91E42A1-016B-4C70-B111-19BF36AC6E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34193" y="4825589"/>
              <a:ext cx="222408" cy="46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C634B874-315E-4455-B617-F484B13C0903}"/>
                </a:ext>
              </a:extLst>
            </p:cNvPr>
            <p:cNvSpPr/>
            <p:nvPr/>
          </p:nvSpPr>
          <p:spPr bwMode="auto">
            <a:xfrm>
              <a:off x="10350093" y="2570211"/>
              <a:ext cx="1533711" cy="50865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KL-divergence</a:t>
              </a:r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6D076169-86E6-4B48-9422-92B425815320}"/>
                </a:ext>
              </a:extLst>
            </p:cNvPr>
            <p:cNvSpPr/>
            <p:nvPr/>
          </p:nvSpPr>
          <p:spPr bwMode="auto">
            <a:xfrm>
              <a:off x="10761364" y="4881160"/>
              <a:ext cx="1130644" cy="56662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Cross- entropy</a:t>
              </a:r>
            </a:p>
          </p:txBody>
        </p:sp>
        <p:sp>
          <p:nvSpPr>
            <p:cNvPr id="191" name="사다리꼴 190">
              <a:extLst>
                <a:ext uri="{FF2B5EF4-FFF2-40B4-BE49-F238E27FC236}">
                  <a16:creationId xmlns:a16="http://schemas.microsoft.com/office/drawing/2014/main" id="{F4DE0F65-5F02-401F-B64F-8900FF4ED500}"/>
                </a:ext>
              </a:extLst>
            </p:cNvPr>
            <p:cNvSpPr/>
            <p:nvPr/>
          </p:nvSpPr>
          <p:spPr bwMode="auto">
            <a:xfrm rot="5400000">
              <a:off x="6419169" y="2050933"/>
              <a:ext cx="1357041" cy="1152935"/>
            </a:xfrm>
            <a:prstGeom prst="trapezoid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사다리꼴 191">
              <a:extLst>
                <a:ext uri="{FF2B5EF4-FFF2-40B4-BE49-F238E27FC236}">
                  <a16:creationId xmlns:a16="http://schemas.microsoft.com/office/drawing/2014/main" id="{151DD52D-673E-4C7E-9247-FEB6101FBA54}"/>
                </a:ext>
              </a:extLst>
            </p:cNvPr>
            <p:cNvSpPr/>
            <p:nvPr/>
          </p:nvSpPr>
          <p:spPr bwMode="auto">
            <a:xfrm rot="5400000">
              <a:off x="6415280" y="4077630"/>
              <a:ext cx="801914" cy="825713"/>
            </a:xfrm>
            <a:prstGeom prst="trapezoid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886790B0-0098-4F37-BA0D-2880CB50E2D5}"/>
                </a:ext>
              </a:extLst>
            </p:cNvPr>
            <p:cNvSpPr/>
            <p:nvPr/>
          </p:nvSpPr>
          <p:spPr bwMode="auto">
            <a:xfrm>
              <a:off x="7790545" y="2245839"/>
              <a:ext cx="123478" cy="76163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B09D54A-C372-46B9-9A69-FFF65FB6ADC5}"/>
                </a:ext>
              </a:extLst>
            </p:cNvPr>
            <p:cNvSpPr txBox="1"/>
            <p:nvPr/>
          </p:nvSpPr>
          <p:spPr>
            <a:xfrm>
              <a:off x="6521221" y="2342757"/>
              <a:ext cx="11529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2"/>
                  </a:solidFill>
                </a:rPr>
                <a:t>Teacher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Transformer base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A4A4EF0-BC84-4273-B5AC-1C88F6F95DCB}"/>
                </a:ext>
              </a:extLst>
            </p:cNvPr>
            <p:cNvSpPr txBox="1"/>
            <p:nvPr/>
          </p:nvSpPr>
          <p:spPr>
            <a:xfrm>
              <a:off x="6257747" y="4235854"/>
              <a:ext cx="1120275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tx2"/>
                  </a:solidFill>
                </a:rPr>
                <a:t>Student</a:t>
              </a: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CNN base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3F06DD3-7394-43E3-841F-0E894C1FE3D9}"/>
                    </a:ext>
                  </a:extLst>
                </p:cNvPr>
                <p:cNvSpPr txBox="1"/>
                <p:nvPr/>
              </p:nvSpPr>
              <p:spPr>
                <a:xfrm>
                  <a:off x="8181137" y="2458690"/>
                  <a:ext cx="3168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3F06DD3-7394-43E3-841F-0E894C1FE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137" y="2458690"/>
                  <a:ext cx="316897" cy="338554"/>
                </a:xfrm>
                <a:prstGeom prst="rect">
                  <a:avLst/>
                </a:prstGeom>
                <a:blipFill>
                  <a:blip r:embed="rId3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A5062E7-44DC-49B6-A6D3-F74E44CF86FD}"/>
                    </a:ext>
                  </a:extLst>
                </p:cNvPr>
                <p:cNvSpPr txBox="1"/>
                <p:nvPr/>
              </p:nvSpPr>
              <p:spPr>
                <a:xfrm>
                  <a:off x="7533594" y="4309429"/>
                  <a:ext cx="491864" cy="3317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A5062E7-44DC-49B6-A6D3-F74E44CF8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594" y="4309429"/>
                  <a:ext cx="491864" cy="3317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D33D49E4-32B9-4929-AA3C-BEDD016D3ACE}"/>
                </a:ext>
              </a:extLst>
            </p:cNvPr>
            <p:cNvCxnSpPr>
              <a:cxnSpLocks/>
              <a:stCxn id="193" idx="3"/>
            </p:cNvCxnSpPr>
            <p:nvPr/>
          </p:nvCxnSpPr>
          <p:spPr bwMode="auto">
            <a:xfrm>
              <a:off x="7914023" y="2626658"/>
              <a:ext cx="316897" cy="129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AA15543F-790D-4677-9095-FAA3EF60A2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27637" y="4474655"/>
              <a:ext cx="275821" cy="72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FA4DF0BA-F11D-4566-AC0F-F3DE95E9C727}"/>
                    </a:ext>
                  </a:extLst>
                </p:cNvPr>
                <p:cNvSpPr txBox="1"/>
                <p:nvPr/>
              </p:nvSpPr>
              <p:spPr>
                <a:xfrm>
                  <a:off x="9947947" y="2093377"/>
                  <a:ext cx="1031303" cy="3317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ko-KR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FA4DF0BA-F11D-4566-AC0F-F3DE95E9C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947" y="2093377"/>
                  <a:ext cx="1031303" cy="331721"/>
                </a:xfrm>
                <a:prstGeom prst="rect">
                  <a:avLst/>
                </a:prstGeom>
                <a:blipFill>
                  <a:blip r:embed="rId5"/>
                  <a:stretch>
                    <a:fillRect t="-103704" r="-26627" b="-1740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85DFED33-4BB0-4A57-AD18-2CD9ECB2DB7C}"/>
                    </a:ext>
                  </a:extLst>
                </p:cNvPr>
                <p:cNvSpPr txBox="1"/>
                <p:nvPr/>
              </p:nvSpPr>
              <p:spPr>
                <a:xfrm>
                  <a:off x="9443140" y="3907095"/>
                  <a:ext cx="786845" cy="3317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ko-KR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85DFED33-4BB0-4A57-AD18-2CD9ECB2D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3140" y="3907095"/>
                  <a:ext cx="786845" cy="331721"/>
                </a:xfrm>
                <a:prstGeom prst="rect">
                  <a:avLst/>
                </a:prstGeom>
                <a:blipFill>
                  <a:blip r:embed="rId6"/>
                  <a:stretch>
                    <a:fillRect t="-101818" r="-58140" b="-16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BB9811F8-CBCF-4902-83BC-44F10BA585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888145" y="2283166"/>
              <a:ext cx="26075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4D22D94B-1251-4B91-9437-893D11A62D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282159" y="4097667"/>
              <a:ext cx="86597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B63EAC95-26A2-46D3-976C-339C7FFA7E86}"/>
                    </a:ext>
                  </a:extLst>
                </p:cNvPr>
                <p:cNvSpPr txBox="1"/>
                <p:nvPr/>
              </p:nvSpPr>
              <p:spPr>
                <a:xfrm>
                  <a:off x="9491993" y="4612998"/>
                  <a:ext cx="672274" cy="3317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B63EAC95-26A2-46D3-976C-339C7FFA7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1993" y="4612998"/>
                  <a:ext cx="672274" cy="3317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BAEFFEE4-DCB4-458C-A1A6-5A8C436C94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9178" y="4807136"/>
              <a:ext cx="1972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62083AAC-8D06-4C45-8E65-FEC73460A4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83083" y="5590586"/>
              <a:ext cx="1972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BDCFFD8E-CBC1-4080-9BEC-6A6CDAC3C110}"/>
                </a:ext>
              </a:extLst>
            </p:cNvPr>
            <p:cNvSpPr/>
            <p:nvPr/>
          </p:nvSpPr>
          <p:spPr bwMode="auto">
            <a:xfrm>
              <a:off x="7275845" y="4283874"/>
              <a:ext cx="84669" cy="451804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액자 207">
              <a:extLst>
                <a:ext uri="{FF2B5EF4-FFF2-40B4-BE49-F238E27FC236}">
                  <a16:creationId xmlns:a16="http://schemas.microsoft.com/office/drawing/2014/main" id="{7388F5E7-A8C3-4F65-B8DE-D2778D385AE3}"/>
                </a:ext>
              </a:extLst>
            </p:cNvPr>
            <p:cNvSpPr/>
            <p:nvPr/>
          </p:nvSpPr>
          <p:spPr bwMode="auto">
            <a:xfrm>
              <a:off x="5255701" y="1810192"/>
              <a:ext cx="6740123" cy="4147114"/>
            </a:xfrm>
            <a:prstGeom prst="frame">
              <a:avLst>
                <a:gd name="adj1" fmla="val 861"/>
              </a:avLst>
            </a:prstGeom>
            <a:noFill/>
            <a:ln w="1905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72B0F8BA-F7DE-42BC-802C-2FD297096BE0}"/>
                </a:ext>
              </a:extLst>
            </p:cNvPr>
            <p:cNvSpPr txBox="1"/>
            <p:nvPr/>
          </p:nvSpPr>
          <p:spPr>
            <a:xfrm>
              <a:off x="7454845" y="1921366"/>
              <a:ext cx="97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2"/>
                  </a:solidFill>
                </a:rPr>
                <a:t>classifier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FF9BF541-FDAA-4983-8AFC-843739876D98}"/>
                </a:ext>
              </a:extLst>
            </p:cNvPr>
            <p:cNvSpPr txBox="1"/>
            <p:nvPr/>
          </p:nvSpPr>
          <p:spPr>
            <a:xfrm>
              <a:off x="6988795" y="3994275"/>
              <a:ext cx="97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2"/>
                  </a:solidFill>
                </a:rPr>
                <a:t>classifier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11" name="육각형 210">
              <a:extLst>
                <a:ext uri="{FF2B5EF4-FFF2-40B4-BE49-F238E27FC236}">
                  <a16:creationId xmlns:a16="http://schemas.microsoft.com/office/drawing/2014/main" id="{BD41392A-D9B0-4BB8-9D23-68C5556081FC}"/>
                </a:ext>
              </a:extLst>
            </p:cNvPr>
            <p:cNvSpPr/>
            <p:nvPr/>
          </p:nvSpPr>
          <p:spPr bwMode="auto">
            <a:xfrm>
              <a:off x="9507942" y="5346828"/>
              <a:ext cx="939684" cy="449219"/>
            </a:xfrm>
            <a:prstGeom prst="hexagon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</a:rPr>
                <a:t>Smooth label</a:t>
              </a:r>
              <a:endParaRPr lang="ko-KR" altLang="en-US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66B13889-FA04-4CA2-A422-4CEC37E7EA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891521" y="5569919"/>
              <a:ext cx="25737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5079B255-6E7E-4A61-910E-4D5AD6BB4388}"/>
                    </a:ext>
                  </a:extLst>
                </p:cNvPr>
                <p:cNvSpPr txBox="1"/>
                <p:nvPr/>
              </p:nvSpPr>
              <p:spPr>
                <a:xfrm>
                  <a:off x="10587179" y="5357665"/>
                  <a:ext cx="2980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5079B255-6E7E-4A61-910E-4D5AD6BB4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179" y="5357665"/>
                  <a:ext cx="298048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40816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A8C0B9C1-727D-49E7-90E4-78296B1855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30445" y="4093297"/>
              <a:ext cx="234401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1F12FDC0-1989-4938-8778-4D6E6A5CCCDF}"/>
                </a:ext>
              </a:extLst>
            </p:cNvPr>
            <p:cNvSpPr/>
            <p:nvPr/>
          </p:nvSpPr>
          <p:spPr bwMode="auto">
            <a:xfrm>
              <a:off x="9073550" y="3018762"/>
              <a:ext cx="1000166" cy="50865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RKD</a:t>
              </a:r>
            </a:p>
          </p:txBody>
        </p: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A98E891C-5566-4282-A8EA-D09569B805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50388" y="2626658"/>
              <a:ext cx="16809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ADC19459-A77B-4B84-B9EF-077E612477C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14758" y="2283166"/>
              <a:ext cx="4893" cy="8783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A55163AA-5E2F-4FD4-9B51-F7B12D86FB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717922" y="3151743"/>
              <a:ext cx="3625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156985B-F5EF-41BD-84F6-D29DE4135FAF}"/>
                  </a:ext>
                </a:extLst>
              </p:cNvPr>
              <p:cNvSpPr txBox="1"/>
              <p:nvPr/>
            </p:nvSpPr>
            <p:spPr>
              <a:xfrm>
                <a:off x="441330" y="5352597"/>
                <a:ext cx="4338935" cy="550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ko-KR" altLang="en-US" sz="1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</m:sup>
                          </m:sSup>
                        </m:e>
                      </m:d>
                      <m:r>
                        <a:rPr lang="en-US" altLang="ko-KR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ko-KR" alt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b="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𝑹𝑲𝑫</m:t>
                          </m:r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400" b="1" dirty="0">
                          <a:solidFill>
                            <a:schemeClr val="tx2"/>
                          </a:solidFill>
                        </a:rPr>
                        <m:t>+ </m:t>
                      </m:r>
                      <m:sSub>
                        <m:sSubPr>
                          <m:ctrlP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𝑹𝑲𝑫</m:t>
                          </m:r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400" b="1" dirty="0">
                          <a:solidFill>
                            <a:schemeClr val="tx2"/>
                          </a:solidFill>
                        </a:rPr>
                        <m:t>)</m:t>
                      </m:r>
                    </m:oMath>
                  </m:oMathPara>
                </a14:m>
                <a:endParaRPr lang="en-US" altLang="ko-KR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156985B-F5EF-41BD-84F6-D29DE4135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30" y="5352597"/>
                <a:ext cx="4338935" cy="550920"/>
              </a:xfrm>
              <a:prstGeom prst="rect">
                <a:avLst/>
              </a:prstGeom>
              <a:blipFill>
                <a:blip r:embed="rId9"/>
                <a:stretch>
                  <a:fillRect t="-50000" b="-4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그림 39">
            <a:extLst>
              <a:ext uri="{FF2B5EF4-FFF2-40B4-BE49-F238E27FC236}">
                <a16:creationId xmlns:a16="http://schemas.microsoft.com/office/drawing/2014/main" id="{CE279536-DC48-4F6D-8A33-55492AEDEB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207" y="1967618"/>
            <a:ext cx="3178481" cy="110926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1EB12CB8-E8EC-4F7E-88AF-BCC30C14EA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0715" y="3230740"/>
            <a:ext cx="2931780" cy="1042873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08D50395-0589-4D49-AF30-0C7AA641AF03}"/>
              </a:ext>
            </a:extLst>
          </p:cNvPr>
          <p:cNvSpPr txBox="1"/>
          <p:nvPr/>
        </p:nvSpPr>
        <p:spPr>
          <a:xfrm>
            <a:off x="1041643" y="4204569"/>
            <a:ext cx="3089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/>
                </a:solidFill>
              </a:rPr>
              <a:t>logit</a:t>
            </a:r>
            <a:r>
              <a:rPr lang="ko-KR" altLang="en-US" sz="1200" dirty="0">
                <a:solidFill>
                  <a:schemeClr val="tx2"/>
                </a:solidFill>
              </a:rPr>
              <a:t> </a:t>
            </a:r>
            <a:r>
              <a:rPr lang="en-US" altLang="ko-KR" sz="1200" dirty="0">
                <a:solidFill>
                  <a:schemeClr val="tx2"/>
                </a:solidFill>
              </a:rPr>
              <a:t>knowledge</a:t>
            </a:r>
            <a:r>
              <a:rPr lang="ko-KR" altLang="en-US" sz="1200" dirty="0">
                <a:solidFill>
                  <a:schemeClr val="tx2"/>
                </a:solidFill>
              </a:rPr>
              <a:t> </a:t>
            </a:r>
            <a:r>
              <a:rPr lang="en-US" altLang="ko-KR" sz="1200" dirty="0">
                <a:solidFill>
                  <a:schemeClr val="tx2"/>
                </a:solidFill>
              </a:rPr>
              <a:t>distillation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01D489B-8339-4367-A94B-ABE260E348DC}"/>
              </a:ext>
            </a:extLst>
          </p:cNvPr>
          <p:cNvSpPr txBox="1"/>
          <p:nvPr/>
        </p:nvSpPr>
        <p:spPr>
          <a:xfrm>
            <a:off x="7741128" y="5729291"/>
            <a:ext cx="3174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Fig 2. </a:t>
            </a:r>
            <a:r>
              <a:rPr lang="ko-KR" altLang="en-US" sz="1400" dirty="0">
                <a:solidFill>
                  <a:schemeClr val="tx2"/>
                </a:solidFill>
              </a:rPr>
              <a:t>전체 과정 개요도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D2577BA-BB0F-4CCB-9638-9B04276B0D96}"/>
              </a:ext>
            </a:extLst>
          </p:cNvPr>
          <p:cNvSpPr txBox="1"/>
          <p:nvPr/>
        </p:nvSpPr>
        <p:spPr>
          <a:xfrm>
            <a:off x="466360" y="4438258"/>
            <a:ext cx="3899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Fig 3. Relational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knowledge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distillation (Relational Knowledge Distillation</a:t>
            </a:r>
            <a:r>
              <a:rPr lang="ko-KR" altLang="en-US" sz="1400" dirty="0">
                <a:solidFill>
                  <a:schemeClr val="tx2"/>
                </a:solidFill>
              </a:rPr>
              <a:t>논문의 </a:t>
            </a:r>
            <a:r>
              <a:rPr lang="en-US" altLang="ko-KR" sz="1400" dirty="0">
                <a:solidFill>
                  <a:schemeClr val="tx2"/>
                </a:solidFill>
              </a:rPr>
              <a:t>fig 2)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0CC7727-3622-4C48-AB96-46BAFB6571C7}"/>
              </a:ext>
            </a:extLst>
          </p:cNvPr>
          <p:cNvSpPr txBox="1"/>
          <p:nvPr/>
        </p:nvSpPr>
        <p:spPr>
          <a:xfrm>
            <a:off x="915292" y="3002720"/>
            <a:ext cx="3089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2"/>
                </a:solidFill>
              </a:rPr>
              <a:t>Relational</a:t>
            </a:r>
            <a:r>
              <a:rPr lang="ko-KR" altLang="en-US" sz="1200" dirty="0">
                <a:solidFill>
                  <a:schemeClr val="tx2"/>
                </a:solidFill>
              </a:rPr>
              <a:t> </a:t>
            </a:r>
            <a:r>
              <a:rPr lang="en-US" altLang="ko-KR" sz="1200" dirty="0">
                <a:solidFill>
                  <a:schemeClr val="tx2"/>
                </a:solidFill>
              </a:rPr>
              <a:t>knowledge</a:t>
            </a:r>
            <a:r>
              <a:rPr lang="ko-KR" altLang="en-US" sz="1200" dirty="0">
                <a:solidFill>
                  <a:schemeClr val="tx2"/>
                </a:solidFill>
              </a:rPr>
              <a:t> </a:t>
            </a:r>
            <a:r>
              <a:rPr lang="en-US" altLang="ko-KR" sz="1200" dirty="0">
                <a:solidFill>
                  <a:schemeClr val="tx2"/>
                </a:solidFill>
              </a:rPr>
              <a:t>distillation</a:t>
            </a:r>
            <a:endParaRPr lang="ko-KR" alt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81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FFF0C4-C246-4EEE-B31A-5AC0D0B387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59C51-3B45-4BA5-B632-101055C78FEA}" type="slidenum">
              <a:rPr lang="ko-KR" altLang="en-US" smtClean="0">
                <a:solidFill>
                  <a:srgbClr val="000000"/>
                </a:solidFill>
              </a:rPr>
              <a:pPr/>
              <a:t>6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C5EB6E1-2F45-440A-8E62-D6C838E4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</a:t>
            </a:r>
            <a:r>
              <a:rPr lang="ko-KR" altLang="en-US" dirty="0"/>
              <a:t>에서 </a:t>
            </a:r>
            <a:r>
              <a:rPr lang="en-US" altLang="ko-KR" dirty="0"/>
              <a:t>MFCC</a:t>
            </a:r>
            <a:r>
              <a:rPr lang="ko-KR" altLang="en-US" dirty="0"/>
              <a:t>로의 지식 </a:t>
            </a:r>
            <a:r>
              <a:rPr lang="ko-KR" altLang="en-US" dirty="0" err="1"/>
              <a:t>증류을</a:t>
            </a:r>
            <a:r>
              <a:rPr lang="ko-KR" altLang="en-US" dirty="0"/>
              <a:t> 이용한 음성감정인식</a:t>
            </a:r>
          </a:p>
        </p:txBody>
      </p:sp>
      <p:sp>
        <p:nvSpPr>
          <p:cNvPr id="55" name="내용 개체 틀 1">
            <a:extLst>
              <a:ext uri="{FF2B5EF4-FFF2-40B4-BE49-F238E27FC236}">
                <a16:creationId xmlns:a16="http://schemas.microsoft.com/office/drawing/2014/main" id="{3B1A7139-264A-46B3-884D-7882A202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994626"/>
            <a:ext cx="11809566" cy="5240338"/>
          </a:xfrm>
        </p:spPr>
        <p:txBody>
          <a:bodyPr/>
          <a:lstStyle/>
          <a:p>
            <a:r>
              <a:rPr lang="en-US" altLang="ko-KR" dirty="0"/>
              <a:t>Proposed knowledge distillation method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F264EC-BF2D-4238-BE28-3BB6310A64F4}"/>
              </a:ext>
            </a:extLst>
          </p:cNvPr>
          <p:cNvSpPr txBox="1"/>
          <p:nvPr/>
        </p:nvSpPr>
        <p:spPr>
          <a:xfrm>
            <a:off x="315150" y="1646584"/>
            <a:ext cx="48242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tx2"/>
                </a:solidFill>
              </a:rPr>
              <a:t>Relational knowledge distillation</a:t>
            </a:r>
            <a:r>
              <a:rPr lang="en-US" altLang="ko-KR" sz="1600" baseline="30000" dirty="0">
                <a:solidFill>
                  <a:schemeClr val="tx2"/>
                </a:solidFill>
              </a:rPr>
              <a:t>4)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sz="1400" dirty="0">
              <a:solidFill>
                <a:schemeClr val="tx2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8E522EF-1640-4F6B-8D56-A45AAC49CB95}"/>
              </a:ext>
            </a:extLst>
          </p:cNvPr>
          <p:cNvSpPr txBox="1"/>
          <p:nvPr/>
        </p:nvSpPr>
        <p:spPr>
          <a:xfrm>
            <a:off x="549415" y="4840508"/>
            <a:ext cx="108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2"/>
                </a:solidFill>
              </a:rPr>
              <a:t>Total Loss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F2CE4E6-8BB3-44CA-BA42-3069B655EC5D}"/>
              </a:ext>
            </a:extLst>
          </p:cNvPr>
          <p:cNvSpPr txBox="1"/>
          <p:nvPr/>
        </p:nvSpPr>
        <p:spPr>
          <a:xfrm>
            <a:off x="898718" y="6035289"/>
            <a:ext cx="103070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4) Park,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Wonpyo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"Relational knowledge distillation." </a:t>
            </a:r>
            <a:r>
              <a:rPr lang="en-US" altLang="ko-KR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2019.</a:t>
            </a:r>
            <a:endParaRPr lang="ko-KR" altLang="en-US" sz="1100" dirty="0"/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F9B60163-85E7-48DC-873F-90C370ED0535}"/>
              </a:ext>
            </a:extLst>
          </p:cNvPr>
          <p:cNvGrpSpPr/>
          <p:nvPr/>
        </p:nvGrpSpPr>
        <p:grpSpPr>
          <a:xfrm>
            <a:off x="5255701" y="1581501"/>
            <a:ext cx="6740123" cy="4147114"/>
            <a:chOff x="5255701" y="1810192"/>
            <a:chExt cx="6740123" cy="4147114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CE012D9-D8F2-4F9C-96DE-EAAD650E5589}"/>
                </a:ext>
              </a:extLst>
            </p:cNvPr>
            <p:cNvSpPr txBox="1"/>
            <p:nvPr/>
          </p:nvSpPr>
          <p:spPr>
            <a:xfrm>
              <a:off x="5284404" y="2400476"/>
              <a:ext cx="841696" cy="265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2"/>
                  </a:solidFill>
                </a:rPr>
                <a:t>Signal data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6BCC589-7B0F-419E-835C-C348E5EE24A6}"/>
                </a:ext>
              </a:extLst>
            </p:cNvPr>
            <p:cNvSpPr txBox="1"/>
            <p:nvPr/>
          </p:nvSpPr>
          <p:spPr>
            <a:xfrm>
              <a:off x="5278852" y="4323695"/>
              <a:ext cx="841696" cy="2655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2"/>
                  </a:solidFill>
                </a:rPr>
                <a:t>MFCC data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3B1D01C9-02BC-45FE-801D-187361481B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95686" y="2681395"/>
              <a:ext cx="527253" cy="1216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4E873436-1537-43C1-950E-C409F55718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5078" y="2886010"/>
              <a:ext cx="0" cy="140821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33081B8A-169F-4CDB-95FD-B91DE09169F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50005" y="4491427"/>
              <a:ext cx="36025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3E0EB17D-DF80-4594-8F49-CB2E3354DE9B}"/>
                </a:ext>
              </a:extLst>
            </p:cNvPr>
            <p:cNvSpPr/>
            <p:nvPr/>
          </p:nvSpPr>
          <p:spPr bwMode="auto">
            <a:xfrm>
              <a:off x="9013812" y="2007274"/>
              <a:ext cx="918588" cy="558543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/>
                  </a:solidFill>
                </a:rPr>
                <a:t>Softmax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(T=t)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33866D2C-DD34-4E19-A9BD-78BF96AD2C6F}"/>
                </a:ext>
              </a:extLst>
            </p:cNvPr>
            <p:cNvSpPr/>
            <p:nvPr/>
          </p:nvSpPr>
          <p:spPr bwMode="auto">
            <a:xfrm>
              <a:off x="8411837" y="3810256"/>
              <a:ext cx="916757" cy="558543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/>
                  </a:solidFill>
                </a:rPr>
                <a:t>Softmax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(T=t)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5753BF22-9ADF-4F26-B436-0150FBC58BE0}"/>
                </a:ext>
              </a:extLst>
            </p:cNvPr>
            <p:cNvSpPr/>
            <p:nvPr/>
          </p:nvSpPr>
          <p:spPr bwMode="auto">
            <a:xfrm>
              <a:off x="8415424" y="4542275"/>
              <a:ext cx="916756" cy="566628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2"/>
                  </a:solidFill>
                </a:rPr>
                <a:t>Softmax</a:t>
              </a:r>
              <a:endParaRPr lang="en-US" altLang="ko-KR" sz="1400" dirty="0">
                <a:solidFill>
                  <a:schemeClr val="tx2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(T=1)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16CB2A41-AB2D-4BCF-A5C7-CEE9BE203173}"/>
                </a:ext>
              </a:extLst>
            </p:cNvPr>
            <p:cNvCxnSpPr>
              <a:cxnSpLocks/>
              <a:stCxn id="173" idx="3"/>
            </p:cNvCxnSpPr>
            <p:nvPr/>
          </p:nvCxnSpPr>
          <p:spPr bwMode="auto">
            <a:xfrm>
              <a:off x="9932400" y="2286545"/>
              <a:ext cx="13537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1215783F-5754-4A82-B8E7-9DA24F06755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139082" y="2259237"/>
              <a:ext cx="9051" cy="18505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06333004-89BF-4F02-B4AB-7895778C2B16}"/>
                </a:ext>
              </a:extLst>
            </p:cNvPr>
            <p:cNvCxnSpPr>
              <a:cxnSpLocks/>
              <a:stCxn id="174" idx="3"/>
            </p:cNvCxnSpPr>
            <p:nvPr/>
          </p:nvCxnSpPr>
          <p:spPr bwMode="auto">
            <a:xfrm>
              <a:off x="9328595" y="4089527"/>
              <a:ext cx="15356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D333AB3B-D9B5-4A30-AD52-3A9B11FFB908}"/>
                </a:ext>
              </a:extLst>
            </p:cNvPr>
            <p:cNvSpPr/>
            <p:nvPr/>
          </p:nvSpPr>
          <p:spPr bwMode="auto">
            <a:xfrm>
              <a:off x="8542445" y="5352192"/>
              <a:ext cx="822567" cy="42332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Hard label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8A0C1A5A-DA24-47C7-8950-338E0EF7DC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102515" y="4815634"/>
              <a:ext cx="104638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37D054AB-1441-4820-95D5-29E8C79600E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148899" y="4802007"/>
              <a:ext cx="6294" cy="76184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0347739F-6CC1-40E9-82D4-122EFFF9579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469688" y="5558797"/>
              <a:ext cx="196288" cy="71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32ACF8A4-4D63-4C63-B415-F77C366C18FF}"/>
                </a:ext>
              </a:extLst>
            </p:cNvPr>
            <p:cNvCxnSpPr>
              <a:cxnSpLocks/>
              <a:endCxn id="173" idx="1"/>
            </p:cNvCxnSpPr>
            <p:nvPr/>
          </p:nvCxnSpPr>
          <p:spPr bwMode="auto">
            <a:xfrm>
              <a:off x="8714758" y="2286546"/>
              <a:ext cx="29905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613ABBB3-8407-43CA-BC75-9588ED8A64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65712" y="4458481"/>
              <a:ext cx="15718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5642DC15-5023-439C-A3DC-AF98F870DA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22896" y="3352435"/>
              <a:ext cx="958472" cy="62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831C93A3-5232-4B40-8FBE-0C42DB6C340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122277" y="3332697"/>
              <a:ext cx="4889" cy="11424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D2AEA373-4258-4999-BD7A-32A2B9C1BE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22277" y="4475178"/>
              <a:ext cx="0" cy="3457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B91E42A1-016B-4C70-B111-19BF36AC6E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34193" y="4825589"/>
              <a:ext cx="222408" cy="464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C634B874-315E-4455-B617-F484B13C0903}"/>
                </a:ext>
              </a:extLst>
            </p:cNvPr>
            <p:cNvSpPr/>
            <p:nvPr/>
          </p:nvSpPr>
          <p:spPr bwMode="auto">
            <a:xfrm>
              <a:off x="10350093" y="2570211"/>
              <a:ext cx="1533711" cy="50865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KL-divergence</a:t>
              </a:r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6D076169-86E6-4B48-9422-92B425815320}"/>
                </a:ext>
              </a:extLst>
            </p:cNvPr>
            <p:cNvSpPr/>
            <p:nvPr/>
          </p:nvSpPr>
          <p:spPr bwMode="auto">
            <a:xfrm>
              <a:off x="10761364" y="4881160"/>
              <a:ext cx="1130644" cy="56662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Cross- entropy</a:t>
              </a:r>
            </a:p>
          </p:txBody>
        </p:sp>
        <p:sp>
          <p:nvSpPr>
            <p:cNvPr id="191" name="사다리꼴 190">
              <a:extLst>
                <a:ext uri="{FF2B5EF4-FFF2-40B4-BE49-F238E27FC236}">
                  <a16:creationId xmlns:a16="http://schemas.microsoft.com/office/drawing/2014/main" id="{F4DE0F65-5F02-401F-B64F-8900FF4ED500}"/>
                </a:ext>
              </a:extLst>
            </p:cNvPr>
            <p:cNvSpPr/>
            <p:nvPr/>
          </p:nvSpPr>
          <p:spPr bwMode="auto">
            <a:xfrm rot="5400000">
              <a:off x="6419169" y="2050933"/>
              <a:ext cx="1357041" cy="1152935"/>
            </a:xfrm>
            <a:prstGeom prst="trapezoid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사다리꼴 191">
              <a:extLst>
                <a:ext uri="{FF2B5EF4-FFF2-40B4-BE49-F238E27FC236}">
                  <a16:creationId xmlns:a16="http://schemas.microsoft.com/office/drawing/2014/main" id="{151DD52D-673E-4C7E-9247-FEB6101FBA54}"/>
                </a:ext>
              </a:extLst>
            </p:cNvPr>
            <p:cNvSpPr/>
            <p:nvPr/>
          </p:nvSpPr>
          <p:spPr bwMode="auto">
            <a:xfrm rot="5400000">
              <a:off x="6420852" y="4080688"/>
              <a:ext cx="779133" cy="837345"/>
            </a:xfrm>
            <a:prstGeom prst="trapezoid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886790B0-0098-4F37-BA0D-2880CB50E2D5}"/>
                </a:ext>
              </a:extLst>
            </p:cNvPr>
            <p:cNvSpPr/>
            <p:nvPr/>
          </p:nvSpPr>
          <p:spPr bwMode="auto">
            <a:xfrm>
              <a:off x="7790545" y="2245839"/>
              <a:ext cx="123478" cy="76163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3F06DD3-7394-43E3-841F-0E894C1FE3D9}"/>
                    </a:ext>
                  </a:extLst>
                </p:cNvPr>
                <p:cNvSpPr txBox="1"/>
                <p:nvPr/>
              </p:nvSpPr>
              <p:spPr>
                <a:xfrm>
                  <a:off x="8181137" y="2458690"/>
                  <a:ext cx="3168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3F06DD3-7394-43E3-841F-0E894C1FE3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137" y="2458690"/>
                  <a:ext cx="316897" cy="338554"/>
                </a:xfrm>
                <a:prstGeom prst="rect">
                  <a:avLst/>
                </a:prstGeom>
                <a:blipFill>
                  <a:blip r:embed="rId3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A5062E7-44DC-49B6-A6D3-F74E44CF86FD}"/>
                    </a:ext>
                  </a:extLst>
                </p:cNvPr>
                <p:cNvSpPr txBox="1"/>
                <p:nvPr/>
              </p:nvSpPr>
              <p:spPr>
                <a:xfrm>
                  <a:off x="7533594" y="4309429"/>
                  <a:ext cx="491864" cy="3317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A5062E7-44DC-49B6-A6D3-F74E44CF8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3594" y="4309429"/>
                  <a:ext cx="491864" cy="3317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D33D49E4-32B9-4929-AA3C-BEDD016D3ACE}"/>
                </a:ext>
              </a:extLst>
            </p:cNvPr>
            <p:cNvCxnSpPr>
              <a:cxnSpLocks/>
              <a:stCxn id="193" idx="3"/>
            </p:cNvCxnSpPr>
            <p:nvPr/>
          </p:nvCxnSpPr>
          <p:spPr bwMode="auto">
            <a:xfrm>
              <a:off x="7914023" y="2626658"/>
              <a:ext cx="316897" cy="1297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AA15543F-790D-4677-9095-FAA3EF60A2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327637" y="4474655"/>
              <a:ext cx="275821" cy="72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FA4DF0BA-F11D-4566-AC0F-F3DE95E9C727}"/>
                    </a:ext>
                  </a:extLst>
                </p:cNvPr>
                <p:cNvSpPr txBox="1"/>
                <p:nvPr/>
              </p:nvSpPr>
              <p:spPr>
                <a:xfrm>
                  <a:off x="9947947" y="2093377"/>
                  <a:ext cx="1031303" cy="3317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ko-KR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FA4DF0BA-F11D-4566-AC0F-F3DE95E9C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947" y="2093377"/>
                  <a:ext cx="1031303" cy="331721"/>
                </a:xfrm>
                <a:prstGeom prst="rect">
                  <a:avLst/>
                </a:prstGeom>
                <a:blipFill>
                  <a:blip r:embed="rId5"/>
                  <a:stretch>
                    <a:fillRect t="-103704" r="-26627" b="-17407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85DFED33-4BB0-4A57-AD18-2CD9ECB2DB7C}"/>
                    </a:ext>
                  </a:extLst>
                </p:cNvPr>
                <p:cNvSpPr txBox="1"/>
                <p:nvPr/>
              </p:nvSpPr>
              <p:spPr>
                <a:xfrm>
                  <a:off x="9443140" y="3907095"/>
                  <a:ext cx="786845" cy="3317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ko-KR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16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85DFED33-4BB0-4A57-AD18-2CD9ECB2D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3140" y="3907095"/>
                  <a:ext cx="786845" cy="331721"/>
                </a:xfrm>
                <a:prstGeom prst="rect">
                  <a:avLst/>
                </a:prstGeom>
                <a:blipFill>
                  <a:blip r:embed="rId6"/>
                  <a:stretch>
                    <a:fillRect t="-101818" r="-58140" b="-16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BB9811F8-CBCF-4902-83BC-44F10BA585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888145" y="2283166"/>
              <a:ext cx="26075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4D22D94B-1251-4B91-9437-893D11A62D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282159" y="4097667"/>
              <a:ext cx="86597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B63EAC95-26A2-46D3-976C-339C7FFA7E86}"/>
                    </a:ext>
                  </a:extLst>
                </p:cNvPr>
                <p:cNvSpPr txBox="1"/>
                <p:nvPr/>
              </p:nvSpPr>
              <p:spPr>
                <a:xfrm>
                  <a:off x="9491993" y="4612998"/>
                  <a:ext cx="672274" cy="3317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B63EAC95-26A2-46D3-976C-339C7FFA7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1993" y="4612998"/>
                  <a:ext cx="672274" cy="3317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BAEFFEE4-DCB4-458C-A1A6-5A8C436C94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39178" y="4807136"/>
              <a:ext cx="1972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62083AAC-8D06-4C45-8E65-FEC73460A4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83083" y="5590586"/>
              <a:ext cx="19722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BDCFFD8E-CBC1-4080-9BEC-6A6CDAC3C110}"/>
                </a:ext>
              </a:extLst>
            </p:cNvPr>
            <p:cNvSpPr/>
            <p:nvPr/>
          </p:nvSpPr>
          <p:spPr bwMode="auto">
            <a:xfrm>
              <a:off x="7275845" y="4283874"/>
              <a:ext cx="84669" cy="451804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8" name="액자 207">
              <a:extLst>
                <a:ext uri="{FF2B5EF4-FFF2-40B4-BE49-F238E27FC236}">
                  <a16:creationId xmlns:a16="http://schemas.microsoft.com/office/drawing/2014/main" id="{7388F5E7-A8C3-4F65-B8DE-D2778D385AE3}"/>
                </a:ext>
              </a:extLst>
            </p:cNvPr>
            <p:cNvSpPr/>
            <p:nvPr/>
          </p:nvSpPr>
          <p:spPr bwMode="auto">
            <a:xfrm>
              <a:off x="5255701" y="1810192"/>
              <a:ext cx="6740123" cy="4147114"/>
            </a:xfrm>
            <a:prstGeom prst="frame">
              <a:avLst>
                <a:gd name="adj1" fmla="val 861"/>
              </a:avLst>
            </a:prstGeom>
            <a:noFill/>
            <a:ln w="1905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72B0F8BA-F7DE-42BC-802C-2FD297096BE0}"/>
                </a:ext>
              </a:extLst>
            </p:cNvPr>
            <p:cNvSpPr txBox="1"/>
            <p:nvPr/>
          </p:nvSpPr>
          <p:spPr>
            <a:xfrm>
              <a:off x="7454845" y="1921366"/>
              <a:ext cx="97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2"/>
                  </a:solidFill>
                </a:rPr>
                <a:t>classifier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FF9BF541-FDAA-4983-8AFC-843739876D98}"/>
                </a:ext>
              </a:extLst>
            </p:cNvPr>
            <p:cNvSpPr txBox="1"/>
            <p:nvPr/>
          </p:nvSpPr>
          <p:spPr>
            <a:xfrm>
              <a:off x="6988795" y="3994275"/>
              <a:ext cx="974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2"/>
                  </a:solidFill>
                </a:rPr>
                <a:t>classifier</a:t>
              </a:r>
              <a:endParaRPr lang="ko-KR" altLang="en-US" sz="1400" dirty="0">
                <a:solidFill>
                  <a:schemeClr val="tx2"/>
                </a:solidFill>
              </a:endParaRPr>
            </a:p>
          </p:txBody>
        </p:sp>
        <p:sp>
          <p:nvSpPr>
            <p:cNvPr id="211" name="육각형 210">
              <a:extLst>
                <a:ext uri="{FF2B5EF4-FFF2-40B4-BE49-F238E27FC236}">
                  <a16:creationId xmlns:a16="http://schemas.microsoft.com/office/drawing/2014/main" id="{BD41392A-D9B0-4BB8-9D23-68C5556081FC}"/>
                </a:ext>
              </a:extLst>
            </p:cNvPr>
            <p:cNvSpPr/>
            <p:nvPr/>
          </p:nvSpPr>
          <p:spPr bwMode="auto">
            <a:xfrm>
              <a:off x="9507942" y="5346828"/>
              <a:ext cx="939684" cy="449219"/>
            </a:xfrm>
            <a:prstGeom prst="hexagon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chemeClr val="tx2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</a:rPr>
                <a:t>Smooth label</a:t>
              </a:r>
              <a:endParaRPr lang="ko-KR" altLang="en-US" sz="1200" dirty="0">
                <a:solidFill>
                  <a:schemeClr val="tx2"/>
                </a:solidFill>
              </a:endParaRPr>
            </a:p>
          </p:txBody>
        </p: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66B13889-FA04-4CA2-A422-4CEC37E7EA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891521" y="5569919"/>
              <a:ext cx="25737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5079B255-6E7E-4A61-910E-4D5AD6BB4388}"/>
                    </a:ext>
                  </a:extLst>
                </p:cNvPr>
                <p:cNvSpPr txBox="1"/>
                <p:nvPr/>
              </p:nvSpPr>
              <p:spPr>
                <a:xfrm>
                  <a:off x="10587179" y="5357665"/>
                  <a:ext cx="298048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ko-KR" sz="1600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𝐿𝑆</m:t>
                            </m:r>
                          </m:sup>
                        </m:sSup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5079B255-6E7E-4A61-910E-4D5AD6BB4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179" y="5357665"/>
                  <a:ext cx="298048" cy="338554"/>
                </a:xfrm>
                <a:prstGeom prst="rect">
                  <a:avLst/>
                </a:prstGeom>
                <a:blipFill>
                  <a:blip r:embed="rId8"/>
                  <a:stretch>
                    <a:fillRect r="-40816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A8C0B9C1-727D-49E7-90E4-78296B1855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30445" y="4093297"/>
              <a:ext cx="234401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1F12FDC0-1989-4938-8778-4D6E6A5CCCDF}"/>
                </a:ext>
              </a:extLst>
            </p:cNvPr>
            <p:cNvSpPr/>
            <p:nvPr/>
          </p:nvSpPr>
          <p:spPr bwMode="auto">
            <a:xfrm>
              <a:off x="9073550" y="3018762"/>
              <a:ext cx="1000166" cy="508650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2"/>
                  </a:solidFill>
                </a:rPr>
                <a:t>RKD</a:t>
              </a:r>
            </a:p>
          </p:txBody>
        </p:sp>
        <p:cxnSp>
          <p:nvCxnSpPr>
            <p:cNvPr id="216" name="직선 연결선 215">
              <a:extLst>
                <a:ext uri="{FF2B5EF4-FFF2-40B4-BE49-F238E27FC236}">
                  <a16:creationId xmlns:a16="http://schemas.microsoft.com/office/drawing/2014/main" id="{A98E891C-5566-4282-A8EA-D09569B8055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550388" y="2626658"/>
              <a:ext cx="16809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ADC19459-A77B-4B84-B9EF-077E612477C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14758" y="2283166"/>
              <a:ext cx="4893" cy="87830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A55163AA-5E2F-4FD4-9B51-F7B12D86FB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717922" y="3151743"/>
              <a:ext cx="36256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1F8286-D5EA-4D85-9BAE-AC28B27EF095}"/>
                  </a:ext>
                </a:extLst>
              </p:cNvPr>
              <p:cNvSpPr txBox="1"/>
              <p:nvPr/>
            </p:nvSpPr>
            <p:spPr>
              <a:xfrm>
                <a:off x="571952" y="1966010"/>
                <a:ext cx="3552375" cy="77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𝑅𝐾𝐷</m:t>
                          </m:r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ko-KR" alt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ko-KR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1F8286-D5EA-4D85-9BAE-AC28B27EF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52" y="1966010"/>
                <a:ext cx="3552375" cy="7743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EA3EB0A8-CC30-447B-8A59-E215A4DDB751}"/>
                  </a:ext>
                </a:extLst>
              </p:cNvPr>
              <p:cNvSpPr txBox="1"/>
              <p:nvPr/>
            </p:nvSpPr>
            <p:spPr>
              <a:xfrm>
                <a:off x="461061" y="2558704"/>
                <a:ext cx="4340091" cy="77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𝑅𝐾𝐷</m:t>
                          </m:r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ko-KR" alt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ko-KR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EA3EB0A8-CC30-447B-8A59-E215A4DDB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61" y="2558704"/>
                <a:ext cx="4340091" cy="7743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156985B-F5EF-41BD-84F6-D29DE4135FAF}"/>
                  </a:ext>
                </a:extLst>
              </p:cNvPr>
              <p:cNvSpPr txBox="1"/>
              <p:nvPr/>
            </p:nvSpPr>
            <p:spPr>
              <a:xfrm>
                <a:off x="441330" y="5082944"/>
                <a:ext cx="4338935" cy="550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ko-KR" altLang="en-US" sz="14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en-US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ko-KR" sz="14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𝐿𝑆</m:t>
                              </m:r>
                            </m:sup>
                          </m:sSup>
                        </m:e>
                      </m:d>
                      <m:r>
                        <a:rPr lang="en-US" altLang="ko-KR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ko-KR" altLang="en-US" sz="14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altLang="ko-KR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ko-KR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400" b="0" i="1" dirty="0">
                  <a:solidFill>
                    <a:schemeClr val="tx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altLang="ko-KR" sz="14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𝑹𝑲𝑫</m:t>
                          </m:r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400" b="1" dirty="0">
                          <a:solidFill>
                            <a:schemeClr val="tx2"/>
                          </a:solidFill>
                        </a:rPr>
                        <m:t>+ </m:t>
                      </m:r>
                      <m:sSub>
                        <m:sSubPr>
                          <m:ctrlP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𝑹𝑲𝑫</m:t>
                          </m:r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dirty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400" b="1" dirty="0">
                          <a:solidFill>
                            <a:schemeClr val="tx2"/>
                          </a:solidFill>
                        </a:rPr>
                        <m:t>)</m:t>
                      </m:r>
                    </m:oMath>
                  </m:oMathPara>
                </a14:m>
                <a:endParaRPr lang="en-US" altLang="ko-KR" sz="14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156985B-F5EF-41BD-84F6-D29DE4135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330" y="5082944"/>
                <a:ext cx="4338935" cy="550920"/>
              </a:xfrm>
              <a:prstGeom prst="rect">
                <a:avLst/>
              </a:prstGeom>
              <a:blipFill>
                <a:blip r:embed="rId11"/>
                <a:stretch>
                  <a:fillRect t="-50000" b="-4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136A993D-ADE3-4281-8AB9-06BD607C723D}"/>
                  </a:ext>
                </a:extLst>
              </p:cNvPr>
              <p:cNvSpPr txBox="1"/>
              <p:nvPr/>
            </p:nvSpPr>
            <p:spPr>
              <a:xfrm>
                <a:off x="615900" y="3688216"/>
                <a:ext cx="211104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ko-KR" altLang="en-US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2"/>
                    </a:solidFill>
                  </a:rPr>
                  <a:t>: </a:t>
                </a:r>
                <a:r>
                  <a:rPr lang="en-US" altLang="ko-KR" sz="1200" dirty="0" err="1">
                    <a:solidFill>
                      <a:schemeClr val="tx2"/>
                    </a:solidFill>
                  </a:rPr>
                  <a:t>huber</a:t>
                </a:r>
                <a:r>
                  <a:rPr lang="en-US" altLang="ko-KR" sz="1200" dirty="0">
                    <a:solidFill>
                      <a:schemeClr val="tx2"/>
                    </a:solidFill>
                  </a:rPr>
                  <a:t> loss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2"/>
                    </a:solidFill>
                  </a:rPr>
                  <a:t>: dot product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chemeClr val="tx2"/>
                    </a:solidFill>
                  </a:rPr>
                  <a:t>: normalized distance</a:t>
                </a:r>
                <a:endParaRPr lang="ko-KR" altLang="en-US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136A993D-ADE3-4281-8AB9-06BD607C7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00" y="3688216"/>
                <a:ext cx="2111047" cy="646331"/>
              </a:xfrm>
              <a:prstGeom prst="rect">
                <a:avLst/>
              </a:prstGeom>
              <a:blipFill>
                <a:blip r:embed="rId12"/>
                <a:stretch>
                  <a:fillRect t="-943"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AD963B33-4945-4C04-886D-DD7A7634548B}"/>
              </a:ext>
            </a:extLst>
          </p:cNvPr>
          <p:cNvSpPr txBox="1"/>
          <p:nvPr/>
        </p:nvSpPr>
        <p:spPr>
          <a:xfrm>
            <a:off x="7741128" y="5729291"/>
            <a:ext cx="3174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Fig 2. </a:t>
            </a:r>
            <a:r>
              <a:rPr lang="ko-KR" altLang="en-US" sz="1400" dirty="0">
                <a:solidFill>
                  <a:schemeClr val="tx2"/>
                </a:solidFill>
              </a:rPr>
              <a:t>전체 과정 개요도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3B67D7-B13C-43EF-8B5E-FD22EB679683}"/>
              </a:ext>
            </a:extLst>
          </p:cNvPr>
          <p:cNvSpPr txBox="1"/>
          <p:nvPr/>
        </p:nvSpPr>
        <p:spPr>
          <a:xfrm>
            <a:off x="6521221" y="2114066"/>
            <a:ext cx="11529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2"/>
                </a:solidFill>
              </a:rPr>
              <a:t>Teacher</a:t>
            </a:r>
          </a:p>
          <a:p>
            <a:pPr algn="ctr"/>
            <a:r>
              <a:rPr lang="en-US" altLang="ko-KR" sz="1400" dirty="0">
                <a:solidFill>
                  <a:schemeClr val="tx2"/>
                </a:solidFill>
              </a:rPr>
              <a:t>Transformer base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3DD27B-23E9-44F1-8BC3-D6F06C555F5B}"/>
              </a:ext>
            </a:extLst>
          </p:cNvPr>
          <p:cNvSpPr txBox="1"/>
          <p:nvPr/>
        </p:nvSpPr>
        <p:spPr>
          <a:xfrm>
            <a:off x="6248694" y="4007839"/>
            <a:ext cx="112027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>
                <a:solidFill>
                  <a:schemeClr val="tx2"/>
                </a:solidFill>
              </a:rPr>
              <a:t>Student</a:t>
            </a:r>
          </a:p>
          <a:p>
            <a:pPr algn="ctr"/>
            <a:r>
              <a:rPr lang="en-US" altLang="ko-KR" sz="1400" dirty="0">
                <a:solidFill>
                  <a:schemeClr val="tx2"/>
                </a:solidFill>
              </a:rPr>
              <a:t>CNN base</a:t>
            </a:r>
          </a:p>
        </p:txBody>
      </p:sp>
    </p:spTree>
    <p:extLst>
      <p:ext uri="{BB962C8B-B14F-4D97-AF65-F5344CB8AC3E}">
        <p14:creationId xmlns:p14="http://schemas.microsoft.com/office/powerpoint/2010/main" val="238032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566253-AC01-4FC1-91BC-363F79B98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Dataset</a:t>
            </a:r>
          </a:p>
          <a:p>
            <a:pPr lvl="2"/>
            <a:r>
              <a:rPr lang="en-US" altLang="ko-KR" dirty="0"/>
              <a:t>RAVDESS (5 fold)</a:t>
            </a:r>
          </a:p>
          <a:p>
            <a:pPr lvl="2"/>
            <a:r>
              <a:rPr lang="en-US" altLang="ko-KR" dirty="0"/>
              <a:t>8 classes: Neutral, </a:t>
            </a:r>
            <a:r>
              <a:rPr lang="en-US" altLang="ko-KR" dirty="0">
                <a:solidFill>
                  <a:srgbClr val="FF0000"/>
                </a:solidFill>
              </a:rPr>
              <a:t>Calm</a:t>
            </a:r>
            <a:r>
              <a:rPr lang="en-US" altLang="ko-KR" dirty="0"/>
              <a:t>, Happy, Sad, Angry, Fear, Disgust, Surprise</a:t>
            </a:r>
          </a:p>
          <a:p>
            <a:pPr lvl="2"/>
            <a:r>
              <a:rPr lang="en-US" altLang="ko-KR" dirty="0"/>
              <a:t>24 actors (</a:t>
            </a:r>
            <a:r>
              <a:rPr lang="ko-KR" altLang="en-US" dirty="0"/>
              <a:t>남자 </a:t>
            </a:r>
            <a:r>
              <a:rPr lang="en-US" altLang="ko-KR" dirty="0"/>
              <a:t>12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여자 </a:t>
            </a:r>
            <a:r>
              <a:rPr lang="en-US" altLang="ko-KR" dirty="0"/>
              <a:t>12</a:t>
            </a:r>
            <a:r>
              <a:rPr lang="ko-KR" altLang="en-US" dirty="0"/>
              <a:t>명</a:t>
            </a:r>
            <a:r>
              <a:rPr lang="en-US" altLang="ko-KR" dirty="0"/>
              <a:t>) / 1440</a:t>
            </a:r>
            <a:r>
              <a:rPr lang="ko-KR" altLang="en-US" dirty="0"/>
              <a:t>개 </a:t>
            </a:r>
            <a:r>
              <a:rPr lang="en-US" altLang="ko-KR" dirty="0"/>
              <a:t>data</a:t>
            </a:r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Augmentation : gaussian noise, scaling amplitude, shift, scaling</a:t>
            </a:r>
            <a:r>
              <a:rPr lang="ko-KR" altLang="en-US" dirty="0"/>
              <a:t> </a:t>
            </a:r>
            <a:r>
              <a:rPr lang="en-US" altLang="ko-KR" dirty="0"/>
              <a:t>pitch (50%) / padding (84351</a:t>
            </a:r>
            <a:r>
              <a:rPr lang="ko-KR" altLang="en-US" dirty="0"/>
              <a:t>로 전체 통일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CD91918-6618-437A-9162-01B5002D1C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59C51-3B45-4BA5-B632-101055C78FEA}" type="slidenum">
              <a:rPr lang="ko-KR" altLang="en-US" smtClean="0">
                <a:solidFill>
                  <a:srgbClr val="000000"/>
                </a:solidFill>
              </a:rPr>
              <a:pPr/>
              <a:t>7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02269C4-B7BC-461B-A169-A3C45C25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</a:t>
            </a:r>
            <a:r>
              <a:rPr lang="ko-KR" altLang="en-US" dirty="0"/>
              <a:t>에서 </a:t>
            </a:r>
            <a:r>
              <a:rPr lang="en-US" altLang="ko-KR" dirty="0"/>
              <a:t>MFCC</a:t>
            </a:r>
            <a:r>
              <a:rPr lang="ko-KR" altLang="en-US" dirty="0"/>
              <a:t>로의 지식 </a:t>
            </a:r>
            <a:r>
              <a:rPr lang="ko-KR" altLang="en-US" dirty="0" err="1"/>
              <a:t>증류을</a:t>
            </a:r>
            <a:r>
              <a:rPr lang="ko-KR" altLang="en-US" dirty="0"/>
              <a:t> 이용한 음성감정인식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A7116E-2052-497C-8EAE-FAAA51587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229" y="3831720"/>
            <a:ext cx="3743541" cy="17148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077EA-BEC1-408F-BE63-7EA9BCBC2CF3}"/>
              </a:ext>
            </a:extLst>
          </p:cNvPr>
          <p:cNvSpPr txBox="1"/>
          <p:nvPr/>
        </p:nvSpPr>
        <p:spPr>
          <a:xfrm>
            <a:off x="5151968" y="5638233"/>
            <a:ext cx="1991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Fig 4.Actor</a:t>
            </a:r>
            <a:r>
              <a:rPr lang="ko-KR" altLang="en-US" sz="1400" dirty="0">
                <a:solidFill>
                  <a:schemeClr val="tx2"/>
                </a:solidFill>
              </a:rPr>
              <a:t>기준 </a:t>
            </a:r>
            <a:r>
              <a:rPr lang="en-US" altLang="ko-KR" sz="1400" dirty="0">
                <a:solidFill>
                  <a:schemeClr val="tx2"/>
                </a:solidFill>
              </a:rPr>
              <a:t>fold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pic>
        <p:nvPicPr>
          <p:cNvPr id="5" name="03-01-01-01-01-01-04">
            <a:hlinkClick r:id="" action="ppaction://media"/>
            <a:extLst>
              <a:ext uri="{FF2B5EF4-FFF2-40B4-BE49-F238E27FC236}">
                <a16:creationId xmlns:a16="http://schemas.microsoft.com/office/drawing/2014/main" id="{053CC57C-0635-406D-95E2-B6672571AF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74143" y="1606492"/>
            <a:ext cx="609600" cy="609600"/>
          </a:xfrm>
          <a:prstGeom prst="rect">
            <a:avLst/>
          </a:prstGeom>
        </p:spPr>
      </p:pic>
      <p:pic>
        <p:nvPicPr>
          <p:cNvPr id="6" name="03-01-02-01-01-01-04">
            <a:hlinkClick r:id="" action="ppaction://media"/>
            <a:extLst>
              <a:ext uri="{FF2B5EF4-FFF2-40B4-BE49-F238E27FC236}">
                <a16:creationId xmlns:a16="http://schemas.microsoft.com/office/drawing/2014/main" id="{0BC27A95-5F09-46ED-B6C9-BBFD1BCACEB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507585" y="1606492"/>
            <a:ext cx="609600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99327C-7C9C-466C-AFF8-32806596CF61}"/>
              </a:ext>
            </a:extLst>
          </p:cNvPr>
          <p:cNvSpPr txBox="1"/>
          <p:nvPr/>
        </p:nvSpPr>
        <p:spPr>
          <a:xfrm>
            <a:off x="8199630" y="2254583"/>
            <a:ext cx="98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Neutral-1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11227-EF86-4239-B4D9-B90A852F2C90}"/>
              </a:ext>
            </a:extLst>
          </p:cNvPr>
          <p:cNvSpPr txBox="1"/>
          <p:nvPr/>
        </p:nvSpPr>
        <p:spPr>
          <a:xfrm>
            <a:off x="9392380" y="2254584"/>
            <a:ext cx="876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Calm-1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pic>
        <p:nvPicPr>
          <p:cNvPr id="13" name="03-01-08-02-01-01-04">
            <a:hlinkClick r:id="" action="ppaction://media"/>
            <a:extLst>
              <a:ext uri="{FF2B5EF4-FFF2-40B4-BE49-F238E27FC236}">
                <a16:creationId xmlns:a16="http://schemas.microsoft.com/office/drawing/2014/main" id="{08CB82E7-0A5C-47AF-8792-6A8E27C6C63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696344" y="1599676"/>
            <a:ext cx="609600" cy="609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31CAC6-72B7-4BC0-BD2D-1B7D9C003E56}"/>
              </a:ext>
            </a:extLst>
          </p:cNvPr>
          <p:cNvSpPr txBox="1"/>
          <p:nvPr/>
        </p:nvSpPr>
        <p:spPr>
          <a:xfrm>
            <a:off x="10488421" y="2246726"/>
            <a:ext cx="11597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Surprise-2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0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67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D252941B-B146-4811-B7C5-94AE07C818F3}"/>
              </a:ext>
            </a:extLst>
          </p:cNvPr>
          <p:cNvSpPr txBox="1">
            <a:spLocks/>
          </p:cNvSpPr>
          <p:nvPr/>
        </p:nvSpPr>
        <p:spPr bwMode="auto">
          <a:xfrm>
            <a:off x="103717" y="1025247"/>
            <a:ext cx="11853333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kern="0" dirty="0"/>
              <a:t>Experiments</a:t>
            </a:r>
          </a:p>
          <a:p>
            <a:pPr lvl="1"/>
            <a:r>
              <a:rPr lang="en-US" altLang="ko-KR" kern="0" dirty="0"/>
              <a:t>Performance of teacher model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33481F-71F0-4C3C-909D-76D6A3278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59C51-3B45-4BA5-B632-101055C78FEA}" type="slidenum">
              <a:rPr lang="ko-KR" altLang="en-US" smtClean="0">
                <a:solidFill>
                  <a:srgbClr val="000000"/>
                </a:solidFill>
              </a:rPr>
              <a:pPr/>
              <a:t>8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0AF356D-0C2C-4D7C-83E8-0B8E193C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</a:t>
            </a:r>
            <a:r>
              <a:rPr lang="ko-KR" altLang="en-US" dirty="0"/>
              <a:t>에서 </a:t>
            </a:r>
            <a:r>
              <a:rPr lang="en-US" altLang="ko-KR" dirty="0"/>
              <a:t>MFCC</a:t>
            </a:r>
            <a:r>
              <a:rPr lang="ko-KR" altLang="en-US" dirty="0"/>
              <a:t>로의 지식 </a:t>
            </a:r>
            <a:r>
              <a:rPr lang="ko-KR" altLang="en-US" dirty="0" err="1"/>
              <a:t>증류을</a:t>
            </a:r>
            <a:r>
              <a:rPr lang="ko-KR" altLang="en-US" dirty="0"/>
              <a:t> 이용한 음성감정인식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43610-80A9-48EC-963E-A4A7D44996A2}"/>
              </a:ext>
            </a:extLst>
          </p:cNvPr>
          <p:cNvSpPr txBox="1"/>
          <p:nvPr/>
        </p:nvSpPr>
        <p:spPr>
          <a:xfrm>
            <a:off x="3789086" y="1817404"/>
            <a:ext cx="2046468" cy="31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Wav2Vec2.0 - base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AFDCF9E-FE8D-406C-A2F0-E3CF983BE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65398"/>
              </p:ext>
            </p:extLst>
          </p:nvPr>
        </p:nvGraphicFramePr>
        <p:xfrm>
          <a:off x="3898572" y="2091770"/>
          <a:ext cx="4479403" cy="988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5694">
                  <a:extLst>
                    <a:ext uri="{9D8B030D-6E8A-4147-A177-3AD203B41FA5}">
                      <a16:colId xmlns:a16="http://schemas.microsoft.com/office/drawing/2014/main" val="840921340"/>
                    </a:ext>
                  </a:extLst>
                </a:gridCol>
                <a:gridCol w="1001368">
                  <a:extLst>
                    <a:ext uri="{9D8B030D-6E8A-4147-A177-3AD203B41FA5}">
                      <a16:colId xmlns:a16="http://schemas.microsoft.com/office/drawing/2014/main" val="3241182954"/>
                    </a:ext>
                  </a:extLst>
                </a:gridCol>
                <a:gridCol w="965010">
                  <a:extLst>
                    <a:ext uri="{9D8B030D-6E8A-4147-A177-3AD203B41FA5}">
                      <a16:colId xmlns:a16="http://schemas.microsoft.com/office/drawing/2014/main" val="4048452217"/>
                    </a:ext>
                  </a:extLst>
                </a:gridCol>
                <a:gridCol w="1047331">
                  <a:extLst>
                    <a:ext uri="{9D8B030D-6E8A-4147-A177-3AD203B41FA5}">
                      <a16:colId xmlns:a16="http://schemas.microsoft.com/office/drawing/2014/main" val="2315925497"/>
                    </a:ext>
                  </a:extLst>
                </a:gridCol>
              </a:tblGrid>
              <a:tr h="2473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TRAIN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Fold 0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28189"/>
                  </a:ext>
                </a:extLst>
              </a:tr>
              <a:tr h="4397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5-CV accuracy</a:t>
                      </a:r>
                      <a:endParaRPr lang="ko-KR" alt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Weighted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F1-Score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83656194"/>
                  </a:ext>
                </a:extLst>
              </a:tr>
              <a:tr h="24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RAVDESS(7)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RAVDESS(7)</a:t>
                      </a:r>
                      <a:endParaRPr lang="ko-KR" alt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84.00%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83.47%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7803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7A0A0AD-18DF-4FD9-983C-75D22902E77C}"/>
              </a:ext>
            </a:extLst>
          </p:cNvPr>
          <p:cNvSpPr txBox="1"/>
          <p:nvPr/>
        </p:nvSpPr>
        <p:spPr>
          <a:xfrm>
            <a:off x="4573311" y="5601175"/>
            <a:ext cx="3166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Fig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5.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Teacher confusion matrix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E6A038E-F1CF-4E6F-BC40-D3149CA14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8"/>
          <a:stretch/>
        </p:blipFill>
        <p:spPr>
          <a:xfrm>
            <a:off x="4310055" y="3122020"/>
            <a:ext cx="3450830" cy="2541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918ADB-DC56-41D0-99F9-BB6E169CBB38}"/>
              </a:ext>
            </a:extLst>
          </p:cNvPr>
          <p:cNvSpPr txBox="1"/>
          <p:nvPr/>
        </p:nvSpPr>
        <p:spPr>
          <a:xfrm>
            <a:off x="4129423" y="5814375"/>
            <a:ext cx="4058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-&gt; disgust class</a:t>
            </a:r>
            <a:r>
              <a:rPr lang="ko-KR" altLang="en-US" sz="1400" dirty="0">
                <a:solidFill>
                  <a:schemeClr val="tx2"/>
                </a:solidFill>
              </a:rPr>
              <a:t>에 대한 정확도가 다른 클래스들에 비해서 떨어짐</a:t>
            </a:r>
            <a:r>
              <a:rPr lang="en-US" altLang="ko-KR" sz="1400" dirty="0">
                <a:solidFill>
                  <a:schemeClr val="tx2"/>
                </a:solidFill>
              </a:rPr>
              <a:t>.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6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>
            <a:extLst>
              <a:ext uri="{FF2B5EF4-FFF2-40B4-BE49-F238E27FC236}">
                <a16:creationId xmlns:a16="http://schemas.microsoft.com/office/drawing/2014/main" id="{D252941B-B146-4811-B7C5-94AE07C818F3}"/>
              </a:ext>
            </a:extLst>
          </p:cNvPr>
          <p:cNvSpPr txBox="1">
            <a:spLocks/>
          </p:cNvSpPr>
          <p:nvPr/>
        </p:nvSpPr>
        <p:spPr bwMode="auto">
          <a:xfrm>
            <a:off x="135467" y="990600"/>
            <a:ext cx="11853333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kern="0" dirty="0"/>
              <a:t>Experiments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5673142-CD6C-47FE-82E6-DC7DF8131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5"/>
          <a:stretch/>
        </p:blipFill>
        <p:spPr>
          <a:xfrm>
            <a:off x="1765932" y="3155883"/>
            <a:ext cx="3554390" cy="2588966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33481F-71F0-4C3C-909D-76D6A3278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59C51-3B45-4BA5-B632-101055C78FEA}" type="slidenum">
              <a:rPr lang="ko-KR" altLang="en-US" smtClean="0">
                <a:solidFill>
                  <a:srgbClr val="000000"/>
                </a:solidFill>
              </a:rPr>
              <a:pPr/>
              <a:t>9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0AF356D-0C2C-4D7C-83E8-0B8E193C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</a:t>
            </a:r>
            <a:r>
              <a:rPr lang="ko-KR" altLang="en-US" dirty="0"/>
              <a:t>에서 </a:t>
            </a:r>
            <a:r>
              <a:rPr lang="en-US" altLang="ko-KR" dirty="0"/>
              <a:t>MFCC</a:t>
            </a:r>
            <a:r>
              <a:rPr lang="ko-KR" altLang="en-US" dirty="0"/>
              <a:t>로의 지식 </a:t>
            </a:r>
            <a:r>
              <a:rPr lang="ko-KR" altLang="en-US" dirty="0" err="1"/>
              <a:t>증류을</a:t>
            </a:r>
            <a:r>
              <a:rPr lang="ko-KR" altLang="en-US" dirty="0"/>
              <a:t> 이용한 음성감정인식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9859FAD-2C82-4B7D-878D-C6C9F5F88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14070"/>
              </p:ext>
            </p:extLst>
          </p:nvPr>
        </p:nvGraphicFramePr>
        <p:xfrm>
          <a:off x="6685446" y="2115901"/>
          <a:ext cx="4395379" cy="97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01">
                  <a:extLst>
                    <a:ext uri="{9D8B030D-6E8A-4147-A177-3AD203B41FA5}">
                      <a16:colId xmlns:a16="http://schemas.microsoft.com/office/drawing/2014/main" val="633094132"/>
                    </a:ext>
                  </a:extLst>
                </a:gridCol>
                <a:gridCol w="982584">
                  <a:extLst>
                    <a:ext uri="{9D8B030D-6E8A-4147-A177-3AD203B41FA5}">
                      <a16:colId xmlns:a16="http://schemas.microsoft.com/office/drawing/2014/main" val="3736913844"/>
                    </a:ext>
                  </a:extLst>
                </a:gridCol>
                <a:gridCol w="946909">
                  <a:extLst>
                    <a:ext uri="{9D8B030D-6E8A-4147-A177-3AD203B41FA5}">
                      <a16:colId xmlns:a16="http://schemas.microsoft.com/office/drawing/2014/main" val="1725323766"/>
                    </a:ext>
                  </a:extLst>
                </a:gridCol>
                <a:gridCol w="1027685">
                  <a:extLst>
                    <a:ext uri="{9D8B030D-6E8A-4147-A177-3AD203B41FA5}">
                      <a16:colId xmlns:a16="http://schemas.microsoft.com/office/drawing/2014/main" val="1541612957"/>
                    </a:ext>
                  </a:extLst>
                </a:gridCol>
              </a:tblGrid>
              <a:tr h="22402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TRAIN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Fold 0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305986"/>
                  </a:ext>
                </a:extLst>
              </a:tr>
              <a:tr h="39826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5-CV accuracy</a:t>
                      </a:r>
                      <a:endParaRPr lang="ko-KR" alt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Weighted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F1-Score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89129223"/>
                  </a:ext>
                </a:extLst>
              </a:tr>
              <a:tr h="224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RAVDESS(7)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RAVDESS(7)</a:t>
                      </a:r>
                      <a:endParaRPr lang="ko-KR" alt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78.67%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80.11%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6280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D43610-80A9-48EC-963E-A4A7D44996A2}"/>
              </a:ext>
            </a:extLst>
          </p:cNvPr>
          <p:cNvSpPr txBox="1"/>
          <p:nvPr/>
        </p:nvSpPr>
        <p:spPr>
          <a:xfrm>
            <a:off x="1129004" y="1807276"/>
            <a:ext cx="2046468" cy="314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Original model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E38A8-A505-4371-9AF4-4A6D1EC1FC89}"/>
              </a:ext>
            </a:extLst>
          </p:cNvPr>
          <p:cNvSpPr txBox="1"/>
          <p:nvPr/>
        </p:nvSpPr>
        <p:spPr>
          <a:xfrm>
            <a:off x="6575958" y="1808124"/>
            <a:ext cx="3149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Distillation model (CE + KL)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AFDCF9E-FE8D-406C-A2F0-E3CF983BE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76298"/>
              </p:ext>
            </p:extLst>
          </p:nvPr>
        </p:nvGraphicFramePr>
        <p:xfrm>
          <a:off x="1238490" y="2138204"/>
          <a:ext cx="4479403" cy="988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5694">
                  <a:extLst>
                    <a:ext uri="{9D8B030D-6E8A-4147-A177-3AD203B41FA5}">
                      <a16:colId xmlns:a16="http://schemas.microsoft.com/office/drawing/2014/main" val="840921340"/>
                    </a:ext>
                  </a:extLst>
                </a:gridCol>
                <a:gridCol w="1001368">
                  <a:extLst>
                    <a:ext uri="{9D8B030D-6E8A-4147-A177-3AD203B41FA5}">
                      <a16:colId xmlns:a16="http://schemas.microsoft.com/office/drawing/2014/main" val="3241182954"/>
                    </a:ext>
                  </a:extLst>
                </a:gridCol>
                <a:gridCol w="965010">
                  <a:extLst>
                    <a:ext uri="{9D8B030D-6E8A-4147-A177-3AD203B41FA5}">
                      <a16:colId xmlns:a16="http://schemas.microsoft.com/office/drawing/2014/main" val="4048452217"/>
                    </a:ext>
                  </a:extLst>
                </a:gridCol>
                <a:gridCol w="1047331">
                  <a:extLst>
                    <a:ext uri="{9D8B030D-6E8A-4147-A177-3AD203B41FA5}">
                      <a16:colId xmlns:a16="http://schemas.microsoft.com/office/drawing/2014/main" val="2315925497"/>
                    </a:ext>
                  </a:extLst>
                </a:gridCol>
              </a:tblGrid>
              <a:tr h="2473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TRAIN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TEST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Fold 0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28189"/>
                  </a:ext>
                </a:extLst>
              </a:tr>
              <a:tr h="43978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5-CV accuracy</a:t>
                      </a:r>
                      <a:endParaRPr lang="ko-KR" alt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Weighted 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F1-Score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83656194"/>
                  </a:ext>
                </a:extLst>
              </a:tr>
              <a:tr h="2473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RAVDESS(7)</a:t>
                      </a:r>
                      <a:endParaRPr lang="ko-KR" altLang="en-US" sz="12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RAVDESS(7)</a:t>
                      </a:r>
                      <a:endParaRPr lang="ko-KR" altLang="en-US" sz="11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71.67%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100" dirty="0"/>
                        <a:t>70.15%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78039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5068F4A2-B7C1-4F2A-8BCF-A9EFEA79F4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97"/>
          <a:stretch/>
        </p:blipFill>
        <p:spPr>
          <a:xfrm>
            <a:off x="7130293" y="3140536"/>
            <a:ext cx="3359022" cy="2515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FAADA5-2A0B-4999-BE32-8D1AD22CF0D8}"/>
              </a:ext>
            </a:extLst>
          </p:cNvPr>
          <p:cNvSpPr txBox="1"/>
          <p:nvPr/>
        </p:nvSpPr>
        <p:spPr>
          <a:xfrm>
            <a:off x="6699117" y="5685711"/>
            <a:ext cx="458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Fig 7. Distillated TIM-Net confusion matrix (CE + KL)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A0A0AD-18DF-4FD9-983C-75D22902E77C}"/>
              </a:ext>
            </a:extLst>
          </p:cNvPr>
          <p:cNvSpPr txBox="1"/>
          <p:nvPr/>
        </p:nvSpPr>
        <p:spPr>
          <a:xfrm>
            <a:off x="1848137" y="5685711"/>
            <a:ext cx="352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Fig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6.</a:t>
            </a:r>
            <a:r>
              <a:rPr lang="ko-KR" altLang="en-US" sz="1400" dirty="0">
                <a:solidFill>
                  <a:schemeClr val="tx2"/>
                </a:solidFill>
              </a:rPr>
              <a:t> </a:t>
            </a:r>
            <a:r>
              <a:rPr lang="en-US" altLang="ko-KR" sz="1400" dirty="0">
                <a:solidFill>
                  <a:schemeClr val="tx2"/>
                </a:solidFill>
              </a:rPr>
              <a:t>Original TIM-Net confusion matrix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A9F1CAF0-6FFF-400E-B3B9-80E1F4557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10555"/>
              </p:ext>
            </p:extLst>
          </p:nvPr>
        </p:nvGraphicFramePr>
        <p:xfrm>
          <a:off x="6589327" y="980868"/>
          <a:ext cx="5513559" cy="822960"/>
        </p:xfrm>
        <a:graphic>
          <a:graphicData uri="http://schemas.openxmlformats.org/drawingml/2006/table">
            <a:tbl>
              <a:tblPr firstRow="1" bandRow="1"/>
              <a:tblGrid>
                <a:gridCol w="2018922">
                  <a:extLst>
                    <a:ext uri="{9D8B030D-6E8A-4147-A177-3AD203B41FA5}">
                      <a16:colId xmlns:a16="http://schemas.microsoft.com/office/drawing/2014/main" val="3410390601"/>
                    </a:ext>
                  </a:extLst>
                </a:gridCol>
                <a:gridCol w="809128">
                  <a:extLst>
                    <a:ext uri="{9D8B030D-6E8A-4147-A177-3AD203B41FA5}">
                      <a16:colId xmlns:a16="http://schemas.microsoft.com/office/drawing/2014/main" val="297697187"/>
                    </a:ext>
                  </a:extLst>
                </a:gridCol>
                <a:gridCol w="639427">
                  <a:extLst>
                    <a:ext uri="{9D8B030D-6E8A-4147-A177-3AD203B41FA5}">
                      <a16:colId xmlns:a16="http://schemas.microsoft.com/office/drawing/2014/main" val="3617134232"/>
                    </a:ext>
                  </a:extLst>
                </a:gridCol>
                <a:gridCol w="597528">
                  <a:extLst>
                    <a:ext uri="{9D8B030D-6E8A-4147-A177-3AD203B41FA5}">
                      <a16:colId xmlns:a16="http://schemas.microsoft.com/office/drawing/2014/main" val="1105164394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608020205"/>
                    </a:ext>
                  </a:extLst>
                </a:gridCol>
                <a:gridCol w="715223">
                  <a:extLst>
                    <a:ext uri="{9D8B030D-6E8A-4147-A177-3AD203B41FA5}">
                      <a16:colId xmlns:a16="http://schemas.microsoft.com/office/drawing/2014/main" val="4937629"/>
                    </a:ext>
                  </a:extLst>
                </a:gridCol>
              </a:tblGrid>
              <a:tr h="29854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/>
                      <a:r>
                        <a:rPr lang="en-US" altLang="ko-KR" sz="900" dirty="0"/>
                        <a:t>SER Model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CD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CDA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/>
                      <a:r>
                        <a:rPr lang="en-US" altLang="ko-KR" sz="900" dirty="0"/>
                        <a:t>CPU latency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CDA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/>
                      <a:r>
                        <a:rPr lang="en-US" altLang="ko-KR" sz="900" dirty="0"/>
                        <a:t>GPU latency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CDA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bg1"/>
                          </a:solidFill>
                        </a:rPr>
                        <a:t>FLOPs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CDA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/>
                      <a:r>
                        <a:rPr lang="en-US" altLang="ko-KR" sz="900" dirty="0"/>
                        <a:t>Acc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CD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88894"/>
                  </a:ext>
                </a:extLst>
              </a:tr>
              <a:tr h="1865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/>
                      <a:r>
                        <a:rPr lang="en-US" altLang="ko-KR" sz="900" dirty="0">
                          <a:latin typeface="+mn-lt"/>
                        </a:rPr>
                        <a:t>Teacher Model</a:t>
                      </a:r>
                      <a:r>
                        <a:rPr lang="ko-KR" altLang="en-US" sz="900" dirty="0">
                          <a:latin typeface="+mn-lt"/>
                        </a:rPr>
                        <a:t> </a:t>
                      </a:r>
                      <a:r>
                        <a:rPr lang="en-US" altLang="ko-KR" sz="900" dirty="0">
                          <a:latin typeface="+mn-lt"/>
                        </a:rPr>
                        <a:t>(Wav2Vec2.0 - base)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</a:rPr>
                        <a:t>94,967,687 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/>
                      <a:r>
                        <a:rPr lang="en-US" altLang="ko-KR" sz="900" dirty="0">
                          <a:latin typeface="+mn-lt"/>
                        </a:rPr>
                        <a:t>     __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/>
                      <a:r>
                        <a:rPr lang="en-US" altLang="ko-KR" sz="900" dirty="0">
                          <a:latin typeface="+mn-lt"/>
                        </a:rPr>
                        <a:t>0.0862s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</a:rPr>
                        <a:t>26.8621G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/>
                      <a:r>
                        <a:rPr lang="en-US" altLang="ko-KR" sz="900" dirty="0">
                          <a:latin typeface="+mn-lt"/>
                        </a:rPr>
                        <a:t>84.00%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19170"/>
                  </a:ext>
                </a:extLst>
              </a:tr>
              <a:tr h="186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Student Model (</a:t>
                      </a:r>
                      <a:r>
                        <a:rPr lang="en-US" altLang="ko-KR" sz="900" dirty="0" err="1"/>
                        <a:t>Timnet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</a:rPr>
                        <a:t>245,235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</a:rPr>
                        <a:t>0.0444s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</a:rPr>
                        <a:t>0.0342s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0.0883 G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</a:rPr>
                        <a:t>78.67%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107208"/>
                  </a:ext>
                </a:extLst>
              </a:tr>
            </a:tbl>
          </a:graphicData>
        </a:graphic>
      </p:graphicFrame>
      <p:graphicFrame>
        <p:nvGraphicFramePr>
          <p:cNvPr id="16" name="표 16">
            <a:extLst>
              <a:ext uri="{FF2B5EF4-FFF2-40B4-BE49-F238E27FC236}">
                <a16:creationId xmlns:a16="http://schemas.microsoft.com/office/drawing/2014/main" id="{C4A09B68-1D75-4A6B-8F99-56CB7D9456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19149"/>
              </p:ext>
            </p:extLst>
          </p:nvPr>
        </p:nvGraphicFramePr>
        <p:xfrm>
          <a:off x="2137909" y="980869"/>
          <a:ext cx="4323963" cy="822960"/>
        </p:xfrm>
        <a:graphic>
          <a:graphicData uri="http://schemas.openxmlformats.org/drawingml/2006/table">
            <a:tbl>
              <a:tblPr firstRow="1" bandRow="1"/>
              <a:tblGrid>
                <a:gridCol w="2518764">
                  <a:extLst>
                    <a:ext uri="{9D8B030D-6E8A-4147-A177-3AD203B41FA5}">
                      <a16:colId xmlns:a16="http://schemas.microsoft.com/office/drawing/2014/main" val="3410390601"/>
                    </a:ext>
                  </a:extLst>
                </a:gridCol>
                <a:gridCol w="598429">
                  <a:extLst>
                    <a:ext uri="{9D8B030D-6E8A-4147-A177-3AD203B41FA5}">
                      <a16:colId xmlns:a16="http://schemas.microsoft.com/office/drawing/2014/main" val="3617134232"/>
                    </a:ext>
                  </a:extLst>
                </a:gridCol>
                <a:gridCol w="618294">
                  <a:extLst>
                    <a:ext uri="{9D8B030D-6E8A-4147-A177-3AD203B41FA5}">
                      <a16:colId xmlns:a16="http://schemas.microsoft.com/office/drawing/2014/main" val="1105164394"/>
                    </a:ext>
                  </a:extLst>
                </a:gridCol>
                <a:gridCol w="588476">
                  <a:extLst>
                    <a:ext uri="{9D8B030D-6E8A-4147-A177-3AD203B41FA5}">
                      <a16:colId xmlns:a16="http://schemas.microsoft.com/office/drawing/2014/main" val="4937629"/>
                    </a:ext>
                  </a:extLst>
                </a:gridCol>
              </a:tblGrid>
              <a:tr h="3270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/>
                      <a:r>
                        <a:rPr lang="en-US" altLang="ko-KR" sz="900" dirty="0"/>
                        <a:t>SER Model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CDA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/>
                      <a:r>
                        <a:rPr lang="en-US" altLang="ko-KR" sz="900" dirty="0"/>
                        <a:t>CPU latency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CDA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/>
                      <a:r>
                        <a:rPr lang="en-US" altLang="ko-KR" sz="900" dirty="0"/>
                        <a:t>GPU latency</a:t>
                      </a:r>
                      <a:endParaRPr lang="ko-KR" altLang="en-US" sz="9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CDA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110004020202020204"/>
                        </a:defRPr>
                      </a:lvl9pPr>
                    </a:lstStyle>
                    <a:p>
                      <a:pPr latinLnBrk="1"/>
                      <a:r>
                        <a:rPr lang="en-US" altLang="ko-KR" sz="900" dirty="0"/>
                        <a:t>Acc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CD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88894"/>
                  </a:ext>
                </a:extLst>
              </a:tr>
              <a:tr h="204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+mn-lt"/>
                        </a:rPr>
                        <a:t>Teacher Model</a:t>
                      </a:r>
                      <a:r>
                        <a:rPr lang="ko-KR" altLang="en-US" sz="900" dirty="0">
                          <a:latin typeface="+mn-lt"/>
                        </a:rPr>
                        <a:t> </a:t>
                      </a:r>
                      <a:r>
                        <a:rPr lang="en-US" altLang="ko-KR" sz="900" dirty="0">
                          <a:latin typeface="+mn-lt"/>
                        </a:rPr>
                        <a:t>(Wav2Vec2.0 - base)</a:t>
                      </a:r>
                      <a:r>
                        <a:rPr lang="ko-KR" altLang="en-US" sz="900" dirty="0">
                          <a:latin typeface="+mn-lt"/>
                        </a:rPr>
                        <a:t> </a:t>
                      </a:r>
                      <a:r>
                        <a:rPr lang="en-US" altLang="ko-KR" sz="900" dirty="0">
                          <a:latin typeface="+mn-lt"/>
                        </a:rPr>
                        <a:t>+</a:t>
                      </a:r>
                      <a:r>
                        <a:rPr lang="ko-KR" altLang="en-US" sz="900" dirty="0">
                          <a:latin typeface="+mn-lt"/>
                        </a:rPr>
                        <a:t> </a:t>
                      </a:r>
                      <a:r>
                        <a:rPr lang="en-US" altLang="ko-KR" sz="900" dirty="0">
                          <a:latin typeface="+mn-lt"/>
                        </a:rPr>
                        <a:t>ONNX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</a:rPr>
                        <a:t>0.2507s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</a:rPr>
                        <a:t>0.0239s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+mn-lt"/>
                        </a:rPr>
                        <a:t>84.00%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142534"/>
                  </a:ext>
                </a:extLst>
              </a:tr>
              <a:tr h="2044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Student Model (</a:t>
                      </a:r>
                      <a:r>
                        <a:rPr lang="en-US" altLang="ko-KR" sz="900" dirty="0" err="1"/>
                        <a:t>Timnet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+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ONNX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0.0018s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0.0016s</a:t>
                      </a:r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78.67%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6082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224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B080B7C-073F-40BD-80CA-8D737C829A7E}"/>
              </a:ext>
            </a:extLst>
          </p:cNvPr>
          <p:cNvSpPr txBox="1"/>
          <p:nvPr/>
        </p:nvSpPr>
        <p:spPr>
          <a:xfrm>
            <a:off x="1612468" y="5955780"/>
            <a:ext cx="4058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-&gt; sad class</a:t>
            </a:r>
            <a:r>
              <a:rPr lang="ko-KR" altLang="en-US" sz="1400" dirty="0">
                <a:solidFill>
                  <a:schemeClr val="tx2"/>
                </a:solidFill>
              </a:rPr>
              <a:t>가 </a:t>
            </a:r>
            <a:r>
              <a:rPr lang="en-US" altLang="ko-KR" sz="1400" dirty="0">
                <a:solidFill>
                  <a:schemeClr val="tx2"/>
                </a:solidFill>
              </a:rPr>
              <a:t>neutral, fear, disgust</a:t>
            </a:r>
            <a:r>
              <a:rPr lang="ko-KR" altLang="en-US" sz="1400" dirty="0">
                <a:solidFill>
                  <a:schemeClr val="tx2"/>
                </a:solidFill>
              </a:rPr>
              <a:t>로 잘못 분류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484A2F-8B0E-431C-BC26-E3F4C14EE964}"/>
              </a:ext>
            </a:extLst>
          </p:cNvPr>
          <p:cNvSpPr txBox="1"/>
          <p:nvPr/>
        </p:nvSpPr>
        <p:spPr>
          <a:xfrm>
            <a:off x="6431129" y="5957348"/>
            <a:ext cx="5201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2"/>
                </a:solidFill>
              </a:rPr>
              <a:t>-&gt; distillation</a:t>
            </a:r>
            <a:r>
              <a:rPr lang="ko-KR" altLang="en-US" sz="1400" dirty="0">
                <a:solidFill>
                  <a:schemeClr val="tx2"/>
                </a:solidFill>
              </a:rPr>
              <a:t>을 했을 때 </a:t>
            </a:r>
            <a:r>
              <a:rPr lang="en-US" altLang="ko-KR" sz="1400" dirty="0">
                <a:solidFill>
                  <a:schemeClr val="tx2"/>
                </a:solidFill>
              </a:rPr>
              <a:t>teacher</a:t>
            </a:r>
            <a:r>
              <a:rPr lang="ko-KR" altLang="en-US" sz="1400" dirty="0">
                <a:solidFill>
                  <a:schemeClr val="tx2"/>
                </a:solidFill>
              </a:rPr>
              <a:t>와 다르게 </a:t>
            </a:r>
            <a:r>
              <a:rPr lang="en-US" altLang="ko-KR" sz="1400" dirty="0">
                <a:solidFill>
                  <a:schemeClr val="tx2"/>
                </a:solidFill>
              </a:rPr>
              <a:t>disgust</a:t>
            </a:r>
            <a:r>
              <a:rPr lang="ko-KR" altLang="en-US" sz="1400" dirty="0">
                <a:solidFill>
                  <a:schemeClr val="tx2"/>
                </a:solidFill>
              </a:rPr>
              <a:t>가 잘 예측됨</a:t>
            </a:r>
            <a:r>
              <a:rPr lang="en-US" altLang="ko-KR" sz="1400" dirty="0">
                <a:solidFill>
                  <a:schemeClr val="tx2"/>
                </a:solidFill>
              </a:rPr>
              <a:t> </a:t>
            </a:r>
            <a:endParaRPr lang="ko-KR" alt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71105"/>
      </p:ext>
    </p:extLst>
  </p:cSld>
  <p:clrMapOvr>
    <a:masterClrMapping/>
  </p:clrMapOvr>
</p:sld>
</file>

<file path=ppt/theme/theme1.xml><?xml version="1.0" encoding="utf-8"?>
<a:theme xmlns:a="http://schemas.openxmlformats.org/drawingml/2006/main" name="1_테마2">
  <a:themeElements>
    <a:clrScheme name="ms01_1 1">
      <a:dk1>
        <a:srgbClr val="1D528D"/>
      </a:dk1>
      <a:lt1>
        <a:srgbClr val="FFFFFF"/>
      </a:lt1>
      <a:dk2>
        <a:srgbClr val="000000"/>
      </a:dk2>
      <a:lt2>
        <a:srgbClr val="CACACA"/>
      </a:lt2>
      <a:accent1>
        <a:srgbClr val="0099CC"/>
      </a:accent1>
      <a:accent2>
        <a:srgbClr val="BFA907"/>
      </a:accent2>
      <a:accent3>
        <a:srgbClr val="FFFFFF"/>
      </a:accent3>
      <a:accent4>
        <a:srgbClr val="174578"/>
      </a:accent4>
      <a:accent5>
        <a:srgbClr val="AACAE2"/>
      </a:accent5>
      <a:accent6>
        <a:srgbClr val="AD9906"/>
      </a:accent6>
      <a:hlink>
        <a:srgbClr val="6E81E0"/>
      </a:hlink>
      <a:folHlink>
        <a:srgbClr val="009999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400" dirty="0" smtClean="0"/>
        </a:defPPr>
      </a:lstStyle>
    </a:txDef>
  </a:objectDefaults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BFA907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AD990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4E40A4"/>
        </a:dk1>
        <a:lt1>
          <a:srgbClr val="FFFFFF"/>
        </a:lt1>
        <a:dk2>
          <a:srgbClr val="000000"/>
        </a:dk2>
        <a:lt2>
          <a:srgbClr val="CACACA"/>
        </a:lt2>
        <a:accent1>
          <a:srgbClr val="8B65E9"/>
        </a:accent1>
        <a:accent2>
          <a:srgbClr val="008080"/>
        </a:accent2>
        <a:accent3>
          <a:srgbClr val="FFFFFF"/>
        </a:accent3>
        <a:accent4>
          <a:srgbClr val="41358B"/>
        </a:accent4>
        <a:accent5>
          <a:srgbClr val="C4B8F2"/>
        </a:accent5>
        <a:accent6>
          <a:srgbClr val="007373"/>
        </a:accent6>
        <a:hlink>
          <a:srgbClr val="0066CC"/>
        </a:hlink>
        <a:folHlink>
          <a:srgbClr val="8AB15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666699"/>
        </a:dk1>
        <a:lt1>
          <a:srgbClr val="FFFFFF"/>
        </a:lt1>
        <a:dk2>
          <a:srgbClr val="000000"/>
        </a:dk2>
        <a:lt2>
          <a:srgbClr val="CACACA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2" id="{64854186-BD42-46FC-B45D-0BC7A9391C9C}" vid="{1F133CCE-68E4-4DAB-BBCA-A07ED94F067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82344</TotalTime>
  <Words>2470</Words>
  <Application>Microsoft Office PowerPoint</Application>
  <PresentationFormat>와이드스크린</PresentationFormat>
  <Paragraphs>365</Paragraphs>
  <Slides>12</Slides>
  <Notes>12</Notes>
  <HiddenSlides>0</HiddenSlides>
  <MMClips>3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HelveticaNeue Regular</vt:lpstr>
      <vt:lpstr>sans serif</vt:lpstr>
      <vt:lpstr>맑은 고딕</vt:lpstr>
      <vt:lpstr>Arial</vt:lpstr>
      <vt:lpstr>Cambria Math</vt:lpstr>
      <vt:lpstr>Century Gothic</vt:lpstr>
      <vt:lpstr>Corbel</vt:lpstr>
      <vt:lpstr>Tahoma</vt:lpstr>
      <vt:lpstr>Wingdings</vt:lpstr>
      <vt:lpstr>1_테마2</vt:lpstr>
      <vt:lpstr>WAV에서 MFCC로의 지식 증류를  이용한 음성감정인식 SPEECH EMOTION RECOGNITION USING KNOWLEDGE DISTILLATION WITH WAV TO MFCC</vt:lpstr>
      <vt:lpstr>WAV에서 MFCC로의 지식 증류을 이용한 음성감정인식</vt:lpstr>
      <vt:lpstr>WAV에서 MFCC로의 지식 증류을 이용한 음성감정인식</vt:lpstr>
      <vt:lpstr>WAV에서 MFCC로의 지식 증류을 이용한 음성감정인식</vt:lpstr>
      <vt:lpstr>WAV에서 MFCC로의 지식 증류을 이용한 음성감정인식</vt:lpstr>
      <vt:lpstr>WAV에서 MFCC로의 지식 증류을 이용한 음성감정인식</vt:lpstr>
      <vt:lpstr>WAV에서 MFCC로의 지식 증류을 이용한 음성감정인식</vt:lpstr>
      <vt:lpstr>WAV에서 MFCC로의 지식 증류을 이용한 음성감정인식</vt:lpstr>
      <vt:lpstr>WAV에서 MFCC로의 지식 증류을 이용한 음성감정인식</vt:lpstr>
      <vt:lpstr>WAV에서 MFCC로의 지식 증류을 이용한 음성감정인식</vt:lpstr>
      <vt:lpstr>WAV에서 MFCC로의 지식 증류을 이용한 음성감정인식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윤아</cp:lastModifiedBy>
  <cp:revision>5855</cp:revision>
  <cp:lastPrinted>2018-05-01T12:37:55Z</cp:lastPrinted>
  <dcterms:created xsi:type="dcterms:W3CDTF">2017-07-20T06:38:48Z</dcterms:created>
  <dcterms:modified xsi:type="dcterms:W3CDTF">2023-11-02T00:45:47Z</dcterms:modified>
</cp:coreProperties>
</file>