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1" r:id="rId6"/>
    <p:sldId id="283" r:id="rId7"/>
    <p:sldId id="284" r:id="rId8"/>
    <p:sldId id="280" r:id="rId9"/>
    <p:sldId id="261" r:id="rId10"/>
    <p:sldId id="263" r:id="rId11"/>
    <p:sldId id="262" r:id="rId12"/>
    <p:sldId id="264" r:id="rId13"/>
    <p:sldId id="269" r:id="rId14"/>
    <p:sldId id="270" r:id="rId15"/>
    <p:sldId id="266" r:id="rId16"/>
    <p:sldId id="267" r:id="rId17"/>
    <p:sldId id="268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2" autoAdjust="0"/>
    <p:restoredTop sz="95000" autoAdjust="0"/>
  </p:normalViewPr>
  <p:slideViewPr>
    <p:cSldViewPr snapToGrid="0">
      <p:cViewPr varScale="1">
        <p:scale>
          <a:sx n="82" d="100"/>
          <a:sy n="82" d="100"/>
        </p:scale>
        <p:origin x="10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2881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7444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151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0852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2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01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1987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149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AFA053B1-EB24-4A90-9C63-34F6C825B94F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BE2711-84CA-4983-8BC9-1531B791E6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78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ihanh93/speech-emotion-recognition-using-deep-neural-network-part-i-68edb5921229" TargetMode="External"/><Relationship Id="rId2" Type="http://schemas.openxmlformats.org/officeDocument/2006/relationships/hyperlink" Target="https://github.com/omar178/Emotion-recogn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292run.tistory.com/entry/Face-Alignment-for-Face-Recognition-in-Python-within-OpenCV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24EAB-7E45-4A79-B66D-9EE731A3B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딥러닝을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이용한 감정인식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BBB30-8909-46BB-8A48-0B35532E5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ko-KR" altLang="en-US" sz="3200" dirty="0"/>
              <a:t>컴퓨터공학부 멀티미디어학과 </a:t>
            </a:r>
            <a:r>
              <a:rPr lang="en-US" altLang="ko-KR" sz="3200" dirty="0"/>
              <a:t>20193882 </a:t>
            </a:r>
            <a:r>
              <a:rPr lang="ko-KR" altLang="en-US" sz="3200" dirty="0"/>
              <a:t>홍윤아</a:t>
            </a:r>
          </a:p>
        </p:txBody>
      </p:sp>
    </p:spTree>
    <p:extLst>
      <p:ext uri="{BB962C8B-B14F-4D97-AF65-F5344CB8AC3E}">
        <p14:creationId xmlns:p14="http://schemas.microsoft.com/office/powerpoint/2010/main" val="508223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5868" y="1527048"/>
            <a:ext cx="4276531" cy="45994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Application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 err="1"/>
              <a:t>Tkinter</a:t>
            </a:r>
            <a:r>
              <a:rPr lang="ko-KR" altLang="en-US" sz="2000" dirty="0"/>
              <a:t>로 </a:t>
            </a:r>
            <a:r>
              <a:rPr lang="en-US" altLang="ko-KR" sz="2000" dirty="0"/>
              <a:t>UI</a:t>
            </a:r>
            <a:r>
              <a:rPr lang="ko-KR" altLang="en-US" sz="2000" dirty="0"/>
              <a:t>를 만드는 클래스</a:t>
            </a:r>
            <a:endParaRPr lang="en-US" altLang="ko-KR" sz="2000" dirty="0"/>
          </a:p>
          <a:p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</a:t>
            </a:r>
            <a:r>
              <a:rPr lang="ko-KR" altLang="en-US" sz="2000" dirty="0"/>
              <a:t>함수로 생성자 역할을 하고 클래스 내 변수들을 초기화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마지막에 </a:t>
            </a:r>
            <a:r>
              <a:rPr lang="en-US" altLang="ko-KR" sz="2000" dirty="0" err="1"/>
              <a:t>create_widgets</a:t>
            </a:r>
            <a:r>
              <a:rPr lang="en-US" altLang="ko-KR" sz="2000" dirty="0"/>
              <a:t>()</a:t>
            </a:r>
            <a:r>
              <a:rPr lang="ko-KR" altLang="en-US" sz="2000" dirty="0"/>
              <a:t>함수를 부르면서 위젯을 만들고 배치한다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72CF5-5E55-447F-AC80-6E34BE27B5D9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ui_test.py</a:t>
            </a:r>
            <a:endParaRPr lang="ko-KR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85F980-D24F-4D43-B3D5-5C0CD9C22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67" y="1252728"/>
            <a:ext cx="5324669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from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tkinter.filedialog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master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master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.master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master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Tkinter</a:t>
            </a:r>
            <a:r>
              <a:rPr kumimoji="0" lang="ko-KR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객체정의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en-US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UI_func</a:t>
            </a:r>
            <a:r>
              <a:rPr kumimoji="0" lang="en-US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객체정의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.rec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en-US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en-US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Audio_Video</a:t>
            </a:r>
            <a:r>
              <a:rPr kumimoji="0" lang="en-US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객체 정의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.cap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VideoCapture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정의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.pack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.create_widgets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en-US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위젯배치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2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919" y="1527048"/>
            <a:ext cx="4444480" cy="45994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Application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 err="1"/>
              <a:t>create_widgets</a:t>
            </a:r>
            <a:r>
              <a:rPr lang="ko-KR" altLang="en-US" sz="2000" dirty="0"/>
              <a:t>함수에서는 위젯들을 만들어서 배치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Tkinter</a:t>
            </a:r>
            <a:r>
              <a:rPr lang="ko-KR" altLang="en-US" sz="2000" dirty="0"/>
              <a:t>에 영상화면을 배치하기 위해서 레이블과 프레임을 추가한다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Opencv</a:t>
            </a:r>
            <a:r>
              <a:rPr lang="ko-KR" altLang="en-US" sz="2000" dirty="0"/>
              <a:t>영상을 </a:t>
            </a:r>
            <a:r>
              <a:rPr lang="en-US" altLang="ko-KR" sz="2000" dirty="0" err="1"/>
              <a:t>tkinter</a:t>
            </a:r>
            <a:r>
              <a:rPr lang="ko-KR" altLang="en-US" sz="2000" dirty="0"/>
              <a:t>에 배치하기 위한 핵심요소이다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7F817-C9B3-4041-B9F8-F73CA2D15D4E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ui_test.py</a:t>
            </a:r>
            <a:endParaRPr lang="ko-KR" alt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CD3311-053F-478C-B12D-F645147DF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7" y="176982"/>
            <a:ext cx="7044612" cy="66018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create_widgets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rec,window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라벨 추가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.lbl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OpenCV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Deep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learning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emotion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detection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.lbl.place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추가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white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.frm.place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라벨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.lbl1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.lbl1.grid()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#label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VideoFile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AudioFile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.label3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.label4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ver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.label5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Process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.label6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FilePath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.label7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FilePath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.label8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#button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Face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Voice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.func.getVideoFile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.label6,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.label8))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Only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Voice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.func.getAudioFile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.label7,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.label8))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2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.button3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Only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Face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.func.realtimeVideo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    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3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.button4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Only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VoiceRec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.func.record_audio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.label5))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4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.button5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reset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quit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.func.flag_reset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.label6,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.label7,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.rec.stop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= 0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.button6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quit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command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.func.quit_UI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#place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buttons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.label1.place(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.label2.place(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.label3.place(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.label4.place(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.label5.place(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.label6.place(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.label7.place(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.label8.place(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.button1.place(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.button2.place(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.button3.place(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.button4.place(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.button5.place(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.button6.place(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76093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064" y="1252727"/>
            <a:ext cx="5103846" cy="4873753"/>
          </a:xfrm>
        </p:spPr>
        <p:txBody>
          <a:bodyPr>
            <a:noAutofit/>
          </a:bodyPr>
          <a:lstStyle/>
          <a:p>
            <a:r>
              <a:rPr lang="en-US" altLang="ko-KR" sz="2000" dirty="0" err="1"/>
              <a:t>UI_func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 err="1"/>
              <a:t>Tkinter</a:t>
            </a:r>
            <a:r>
              <a:rPr lang="ko-KR" altLang="en-US" sz="2000" dirty="0"/>
              <a:t>에서 실행되는 기능들을 수행하는 명령함수클래스</a:t>
            </a:r>
            <a:endParaRPr lang="en-US" altLang="ko-KR" sz="2000" dirty="0"/>
          </a:p>
          <a:p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</a:t>
            </a:r>
            <a:r>
              <a:rPr lang="ko-KR" altLang="en-US" sz="2000" dirty="0"/>
              <a:t>함수에서 클래스 내 변수를 초기화 한다</a:t>
            </a:r>
            <a:r>
              <a:rPr lang="en-US" altLang="ko-KR" sz="2000" dirty="0"/>
              <a:t>. </a:t>
            </a:r>
            <a:r>
              <a:rPr lang="ko-KR" altLang="en-US" sz="2000" dirty="0"/>
              <a:t>기본 </a:t>
            </a:r>
            <a:r>
              <a:rPr lang="en-US" altLang="ko-KR" sz="2000" dirty="0"/>
              <a:t>flag=3</a:t>
            </a:r>
            <a:r>
              <a:rPr lang="ko-KR" altLang="en-US" sz="2000" dirty="0"/>
              <a:t>이므로 실시간 얼굴이 기본적으로 출력된다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버튼들의 기능을 하는 함수들은 </a:t>
            </a:r>
            <a:r>
              <a:rPr lang="en-US" altLang="ko-KR" sz="2000" dirty="0"/>
              <a:t>flag</a:t>
            </a:r>
            <a:r>
              <a:rPr lang="ko-KR" altLang="en-US" sz="2000" dirty="0"/>
              <a:t>가 </a:t>
            </a:r>
            <a:r>
              <a:rPr lang="en-US" altLang="ko-KR" sz="2000" dirty="0"/>
              <a:t>0</a:t>
            </a:r>
            <a:r>
              <a:rPr lang="ko-KR" altLang="en-US" sz="2000" dirty="0"/>
              <a:t>이어만 실행이 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record_audio</a:t>
            </a:r>
            <a:r>
              <a:rPr lang="ko-KR" altLang="en-US" sz="2000" dirty="0"/>
              <a:t>함수에서는 음성녹음을 하는 함수를 쓰레드로 실행하고 음성녹음을 하고 있는지 끝났는지 알려준다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getVideoFile</a:t>
            </a:r>
            <a:r>
              <a:rPr lang="ko-KR" altLang="en-US" sz="2000" dirty="0"/>
              <a:t>함수에서는 실행할 비디오</a:t>
            </a:r>
            <a:r>
              <a:rPr lang="en-US" altLang="ko-KR" sz="2000" dirty="0"/>
              <a:t>mp4</a:t>
            </a:r>
            <a:r>
              <a:rPr lang="ko-KR" altLang="en-US" sz="2000" dirty="0"/>
              <a:t>파일을 선택하고 음성의 특징을 추출하는 함수를 부르고 처리가 완료되면 비디오를 실행함과 동시에 레이블을 업데이트 하는 함수를 쓰레드로 부른다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20044-92E5-461D-B29D-46D61EBCD2EE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UI_func.py</a:t>
            </a:r>
            <a:endParaRPr lang="ko-KR" alt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99B79D-D3BA-4622-B283-6003138C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82" y="-218152"/>
            <a:ext cx="6242180" cy="72943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UI_func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learning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.yesno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, 0, 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.rec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''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learning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record_audio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label1):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msg.showinfo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번이 실행 중입니다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msg.showinfo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 실행 중입니다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endParaRPr lang="en-US" altLang="ko-KR" sz="900" dirty="0">
              <a:solidFill>
                <a:srgbClr val="000000"/>
              </a:solidFill>
              <a:latin typeface="Arial Unicode MS"/>
              <a:ea typeface="JetBrains Mon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 = 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.yesno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.yesno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label1.configure(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recording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.rec.recording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a.setDaemon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.yesno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.rec.after_rec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label1.configure(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finished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recording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.yesno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getVideoFile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label6, label8):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msg.showinfo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번이 실행 중입니다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label6.configure(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FilePath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msg.showinfo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 실행 중입니다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askopenfilename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filetypes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"Mp4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"*.mp4"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파일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"*.*"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label6.configure(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(label6.cget(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msg.showinfo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선택되지 않았습니다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label6.configure(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FilePath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=[];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.test.get_feature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p.join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q.empty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cv.VideoCapture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b2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.update_label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(result,label8,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.flag,cap,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b2.start()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.rec.get_cap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.rec.video_play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260698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820044-92E5-461D-B29D-46D61EBCD2EE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UI_func.py</a:t>
            </a:r>
            <a:endParaRPr lang="ko-KR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0E2A8D-8602-429A-ADCB-B42ADDAE9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81" y="128096"/>
            <a:ext cx="6634064" cy="66018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#tkinter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 합치면서 속도 느려져서 속도를 맞추기 위해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프레임수에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맞춰서 레이블 출력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update_label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result,label,flag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Arial Unicode MS"/>
                <a:ea typeface="JetBrains Mono"/>
              </a:rPr>
              <a:t>    emo = 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'Angry'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'Disgust'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'Fear'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'Happy'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'Sad'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'Surprise'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'Neutral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’}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#camera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video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divided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cv.CAP_PROP_FRAME_COUNT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label.configure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emo[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cv.CAP_PROP_POS_FRAMES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divided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cv.CAP_PROP_POS_FRAMES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%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divided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cv.CAP_PROP_POS_FRAMES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==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divided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#audio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a,i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label.configure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emo[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time.sleep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play_audio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winsound.PlaySound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winsound.SND_FILENAME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getAudioFile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label7, label8):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msg.showinfo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번이 실행 중입니다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msg.showinfo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 실행 중입니다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askopenfilename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parent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filetypes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Wav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"*.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wav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파일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"*.*"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label7.configure(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(label7.cget(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msg.showinfo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파일이 선택되지 않았습니다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label7.configure(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FilePath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[];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Queue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p2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Process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.test.get_feature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p2.start(); p2.join()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c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.play_audio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q.empty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q.get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tolist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.update_label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label8,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b.start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5AA6670-5998-4613-92A5-0895165AB4E1}"/>
              </a:ext>
            </a:extLst>
          </p:cNvPr>
          <p:cNvSpPr txBox="1">
            <a:spLocks/>
          </p:cNvSpPr>
          <p:nvPr/>
        </p:nvSpPr>
        <p:spPr bwMode="gray">
          <a:xfrm>
            <a:off x="6910873" y="1259918"/>
            <a:ext cx="5103846" cy="4599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/>
              <a:t>UI_func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 err="1"/>
              <a:t>update_label</a:t>
            </a:r>
            <a:r>
              <a:rPr lang="ko-KR" altLang="en-US" sz="2000" dirty="0"/>
              <a:t>함수에서는 음성파일이나 동영상파일이 </a:t>
            </a:r>
            <a:r>
              <a:rPr lang="ko-KR" altLang="en-US" sz="2000" dirty="0" err="1"/>
              <a:t>실행될때</a:t>
            </a:r>
            <a:r>
              <a:rPr lang="ko-KR" altLang="en-US" sz="2000" dirty="0"/>
              <a:t> 실행되는 속도에 맞춰 음성인식의 결과를 나타낸다</a:t>
            </a:r>
            <a:r>
              <a:rPr lang="en-US" altLang="ko-KR" sz="2000" dirty="0"/>
              <a:t>. </a:t>
            </a:r>
            <a:r>
              <a:rPr lang="ko-KR" altLang="en-US" sz="2000" dirty="0"/>
              <a:t>영상인 경우에는 현재프레임과 전체프레임 수의 자른 영상의 개수를 이용하고 음성파일의 경우에는 음성파일의 재생시간과 자른 영상의 개수를 이용해 속도를 맞춘다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play_audio</a:t>
            </a:r>
            <a:r>
              <a:rPr lang="ko-KR" altLang="en-US" sz="2000" dirty="0"/>
              <a:t>함수에서는 음성파일을 재생한다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getAudioFile</a:t>
            </a:r>
            <a:r>
              <a:rPr lang="ko-KR" altLang="en-US" sz="2000" dirty="0"/>
              <a:t>에서는 실행할 </a:t>
            </a:r>
            <a:r>
              <a:rPr lang="en-US" altLang="ko-KR" sz="2000" dirty="0"/>
              <a:t>wav</a:t>
            </a:r>
            <a:r>
              <a:rPr lang="ko-KR" altLang="en-US" sz="2000" dirty="0"/>
              <a:t>파일을 선택하고 특징을 추출하는 함수를 쓰레드로 부르고 인식결과를 받아서 </a:t>
            </a:r>
            <a:r>
              <a:rPr lang="en-US" altLang="ko-KR" sz="2000" dirty="0" err="1"/>
              <a:t>update_label</a:t>
            </a:r>
            <a:r>
              <a:rPr lang="ko-KR" altLang="en-US" sz="2000" dirty="0"/>
              <a:t>함수를 불러 출력한다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025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064" y="1527048"/>
            <a:ext cx="4948335" cy="4599432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UI_func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 err="1"/>
              <a:t>realtimeVideo</a:t>
            </a:r>
            <a:r>
              <a:rPr lang="ko-KR" altLang="en-US" sz="2000" dirty="0"/>
              <a:t>함수에서는 실시간 영상을 실행하기 위해 </a:t>
            </a:r>
            <a:r>
              <a:rPr lang="en-US" altLang="ko-KR" sz="2000" dirty="0" err="1"/>
              <a:t>videocapture</a:t>
            </a:r>
            <a:r>
              <a:rPr lang="ko-KR" altLang="en-US" sz="2000" dirty="0"/>
              <a:t>객체를 만들어서 </a:t>
            </a:r>
            <a:r>
              <a:rPr lang="en-US" altLang="ko-KR" sz="2000" dirty="0" err="1"/>
              <a:t>video_play</a:t>
            </a:r>
            <a:r>
              <a:rPr lang="ko-KR" altLang="en-US" sz="2000" dirty="0"/>
              <a:t>함수를 부르기 위해 먼저 객체를 넘긴 후 함수를 실행한다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flag_reset</a:t>
            </a:r>
            <a:r>
              <a:rPr lang="ko-KR" altLang="en-US" sz="2000" dirty="0"/>
              <a:t>함수에서는 </a:t>
            </a:r>
            <a:r>
              <a:rPr lang="en-US" altLang="ko-KR" sz="2000" dirty="0"/>
              <a:t>flag</a:t>
            </a:r>
            <a:r>
              <a:rPr lang="ko-KR" altLang="en-US" sz="2000" dirty="0"/>
              <a:t>의 값을 초기화라고 영상을 종료하고 레이블 값들을 초기화 시킨다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quit_UI</a:t>
            </a:r>
            <a:r>
              <a:rPr lang="ko-KR" altLang="en-US" sz="2000" dirty="0"/>
              <a:t>함수는 영상을 </a:t>
            </a:r>
            <a:r>
              <a:rPr lang="en-US" altLang="ko-KR" sz="2000" dirty="0"/>
              <a:t>release</a:t>
            </a:r>
            <a:r>
              <a:rPr lang="ko-KR" altLang="en-US" sz="2000" dirty="0"/>
              <a:t>하고 </a:t>
            </a:r>
            <a:r>
              <a:rPr lang="en-US" altLang="ko-KR" sz="2000" dirty="0"/>
              <a:t>UI</a:t>
            </a:r>
            <a:r>
              <a:rPr lang="ko-KR" altLang="en-US" sz="2000" dirty="0"/>
              <a:t>를 종료한다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20044-92E5-461D-B29D-46D61EBCD2EE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UI_func.py</a:t>
            </a:r>
            <a:endParaRPr lang="ko-KR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A3B4E3-D7E3-4DB6-B337-FC7E894B7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83" y="1646195"/>
            <a:ext cx="5337110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realtimeVideo(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 !=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and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 !=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msg.showinfo(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.flag) +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번이 실행 중입니다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msg.showinfo(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 실행 중입니다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 = cv.VideoCapture(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.rec.get_cap(cap)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.rec.video_play()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flag_reset(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label6, label7, stop, cap):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msg.showinfo(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'error'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flag=0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.flag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.window.after_cancel(stop)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cap.release()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label6.configure(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"FilePath"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label7.configure(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text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"FilePath"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quit_UI(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cap):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cap.release()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quit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58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718" y="1129284"/>
            <a:ext cx="5150497" cy="5618988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sound_learning.py</a:t>
            </a:r>
            <a:r>
              <a:rPr lang="ko-KR" altLang="en-US" sz="2000" dirty="0"/>
              <a:t>의 클래스 밖의 함수들</a:t>
            </a:r>
            <a:endParaRPr lang="en-US" altLang="ko-KR" sz="2000" dirty="0"/>
          </a:p>
          <a:p>
            <a:r>
              <a:rPr lang="en-US" altLang="ko-KR" sz="2000" dirty="0" err="1"/>
              <a:t>extract_feature</a:t>
            </a:r>
            <a:r>
              <a:rPr lang="ko-KR" altLang="en-US" sz="2000" dirty="0"/>
              <a:t>함수에서는 </a:t>
            </a:r>
            <a:r>
              <a:rPr lang="en-US" altLang="ko-KR" sz="2000" dirty="0" err="1"/>
              <a:t>librosa</a:t>
            </a:r>
            <a:r>
              <a:rPr lang="ko-KR" altLang="en-US" sz="2000" dirty="0"/>
              <a:t>라이브러리를 이용하여 파일의 음성 특징을 추출한다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parse_audio_files</a:t>
            </a:r>
            <a:r>
              <a:rPr lang="ko-KR" altLang="en-US" sz="2000" dirty="0"/>
              <a:t>함수에서는 파일이 들어있는 폴더로 들어가서 </a:t>
            </a:r>
            <a:r>
              <a:rPr lang="en-US" altLang="ko-KR" sz="2000" dirty="0" err="1"/>
              <a:t>extract_feature</a:t>
            </a:r>
            <a:r>
              <a:rPr lang="ko-KR" altLang="en-US" sz="2000" dirty="0"/>
              <a:t>함수를 불러 특징을 추출하고 </a:t>
            </a:r>
            <a:r>
              <a:rPr lang="ko-KR" altLang="en-US" sz="2000" dirty="0" err="1"/>
              <a:t>넘파이</a:t>
            </a:r>
            <a:r>
              <a:rPr lang="ko-KR" altLang="en-US" sz="2000" dirty="0"/>
              <a:t> 어레이로 </a:t>
            </a:r>
            <a:r>
              <a:rPr lang="en-US" altLang="ko-KR" sz="2000" dirty="0"/>
              <a:t>features</a:t>
            </a:r>
            <a:r>
              <a:rPr lang="ko-KR" altLang="en-US" sz="2000" dirty="0"/>
              <a:t>과 </a:t>
            </a:r>
            <a:r>
              <a:rPr lang="en-US" altLang="ko-KR" sz="2000" dirty="0"/>
              <a:t>labels</a:t>
            </a:r>
            <a:r>
              <a:rPr lang="ko-KR" altLang="en-US" sz="2000" dirty="0"/>
              <a:t>에 값을 저장한다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one_hot_encode</a:t>
            </a:r>
            <a:r>
              <a:rPr lang="ko-KR" altLang="en-US" sz="2000" dirty="0"/>
              <a:t>함수는 </a:t>
            </a:r>
            <a:r>
              <a:rPr lang="ko-KR" altLang="en-US" sz="2000" dirty="0" err="1"/>
              <a:t>원핫인코딩을</a:t>
            </a:r>
            <a:r>
              <a:rPr lang="ko-KR" altLang="en-US" sz="2000" dirty="0"/>
              <a:t> 하여 레이블을 만든다</a:t>
            </a:r>
            <a:r>
              <a:rPr lang="en-US" altLang="ko-KR" sz="2000" dirty="0"/>
              <a:t>. ex)7</a:t>
            </a:r>
            <a:r>
              <a:rPr lang="ko-KR" altLang="en-US" sz="2000" dirty="0"/>
              <a:t>개중 </a:t>
            </a:r>
            <a:r>
              <a:rPr lang="en-US" altLang="ko-KR" sz="2000" dirty="0"/>
              <a:t>3</a:t>
            </a:r>
            <a:r>
              <a:rPr lang="ko-KR" altLang="en-US" sz="2000" dirty="0"/>
              <a:t>번이면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[0,0,1,0,0,0,0]</a:t>
            </a:r>
            <a:r>
              <a:rPr lang="ko-KR" altLang="en-US" sz="2000" dirty="0"/>
              <a:t>로 만든다</a:t>
            </a:r>
            <a:r>
              <a:rPr lang="en-US" altLang="ko-KR" sz="2000" dirty="0"/>
              <a:t>. </a:t>
            </a:r>
            <a:r>
              <a:rPr lang="ko-KR" altLang="en-US" sz="2000" dirty="0"/>
              <a:t>원래는 </a:t>
            </a:r>
            <a:r>
              <a:rPr lang="en-US" altLang="ko-KR" sz="2000" dirty="0"/>
              <a:t>[0,0,0,1,0,0,0]</a:t>
            </a:r>
            <a:r>
              <a:rPr lang="ko-KR" altLang="en-US" sz="2000" dirty="0"/>
              <a:t>이나 보기 쉽게 하기 위해서 </a:t>
            </a:r>
            <a:r>
              <a:rPr lang="en-US" altLang="ko-KR" sz="2000" dirty="0"/>
              <a:t>8</a:t>
            </a:r>
            <a:r>
              <a:rPr lang="ko-KR" altLang="en-US" sz="2000" dirty="0"/>
              <a:t>개의 값을 만들고 앞부분을 없앤다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create_model</a:t>
            </a:r>
            <a:r>
              <a:rPr lang="ko-KR" altLang="en-US" sz="2000" dirty="0"/>
              <a:t>함수는 모델의 층을 쌓는 함수이다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64E5B-B26B-4892-B582-2D64E8EA3F43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sound_learning.py</a:t>
            </a:r>
            <a:endParaRPr lang="ko-KR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08BE79-54B8-46D5-92A4-11EB56DF1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7" y="24286"/>
            <a:ext cx="6578082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#(1=Angry, 2=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Disgust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3=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Fear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4=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Happy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5=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Sad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6=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Surprise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7=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Neutral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extract_feature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음성 특징 추출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sample_rate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file_name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stft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np.abs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librosa.stft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mfccs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np.mean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librosa.feature.mfcc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sample_rate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n_mfcc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chroma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np.mean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librosa.feature.chroma_stft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stft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sample_rate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np.mean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librosa.feature.melspectrogram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sample_rate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contrast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np.mean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librosa.feature.spectral_contrast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stft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sample_rate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tonnetz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np.mean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librosa.feature.tonnetz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librosa.effects.harmonic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sample_rate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T,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mfccs,chroma,mel,contrast,tonnetz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parse_audio_files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parent_dir,sub_dirs,file_ext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"*.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wav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처음 기본 학습파일의 특징을 추출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193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glob.glob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parent_dir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file_ext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mfccs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chroma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contrast,tonnetz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extract_feature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Exception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encountered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parsing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file: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ext_features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np.hstack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mfccs,chroma,mel,contrast,tonnetz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np.vstack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features,ext_features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fn.split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one_hot_encode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레이블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원핫인코딩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n_unique_labels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np.unique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one_hot_encode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np.zeros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((n_labels,n_unique_labels+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one_hot_encode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one_hot_encode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np.delete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one_hot_encode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one_hot_encode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layers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create_model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activation_function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relu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init_type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normal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dropout_rate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0.25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n_dim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n_classes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n_hidden_units_1, n_hidden_units_2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층마다 차원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Sequential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(n_hidden_units_1,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kernel_regularizer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=regularizers.l2(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0.004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input_dim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n_dim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init_type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activation_function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bias_initializer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zeros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(n_hidden_units_2,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kernel_regularizer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=regularizers.l2(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0.004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init_type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activation_function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bias_initializer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zeros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2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Dropout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dropout_rate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model.add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n_classes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init_type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activation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softmax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output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model.compile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categorical_crossentropy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optimizer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Adam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0.0004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metrics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132131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298" y="1527048"/>
            <a:ext cx="4603102" cy="45994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sound_learning.py</a:t>
            </a:r>
            <a:r>
              <a:rPr lang="ko-KR" altLang="en-US" sz="2000" dirty="0"/>
              <a:t>내의 </a:t>
            </a:r>
            <a:r>
              <a:rPr lang="en-US" altLang="ko-KR" sz="2000" dirty="0"/>
              <a:t>Test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/>
              <a:t>global</a:t>
            </a:r>
            <a:r>
              <a:rPr lang="ko-KR" altLang="en-US" sz="2000" dirty="0"/>
              <a:t>로 결과를 불러올 변수를 선언하고 음성의 감정을 인식할 저장된 모델을 불러온다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trim_audio</a:t>
            </a:r>
            <a:r>
              <a:rPr lang="ko-KR" altLang="en-US" sz="2000" dirty="0"/>
              <a:t>함수에서는 비디오를 자르고 자른 파일을 저장한다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make_test</a:t>
            </a:r>
            <a:r>
              <a:rPr lang="ko-KR" altLang="en-US" sz="2000" dirty="0"/>
              <a:t>에서는 특징을 추출하고 </a:t>
            </a:r>
            <a:r>
              <a:rPr lang="en-US" altLang="ko-KR" sz="2000" dirty="0"/>
              <a:t>features</a:t>
            </a:r>
            <a:r>
              <a:rPr lang="ko-KR" altLang="en-US" sz="2000" dirty="0"/>
              <a:t>와 </a:t>
            </a:r>
            <a:r>
              <a:rPr lang="en-US" altLang="ko-KR" sz="2000" dirty="0"/>
              <a:t>labels</a:t>
            </a:r>
            <a:r>
              <a:rPr lang="ko-KR" altLang="en-US" sz="2000" dirty="0"/>
              <a:t>를 만든다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기존의 </a:t>
            </a:r>
            <a:r>
              <a:rPr lang="en-US" altLang="ko-KR" sz="2000" dirty="0" err="1"/>
              <a:t>extract_features</a:t>
            </a:r>
            <a:r>
              <a:rPr lang="ko-KR" altLang="en-US" sz="2000" dirty="0"/>
              <a:t>와 </a:t>
            </a:r>
            <a:r>
              <a:rPr lang="en-US" altLang="ko-KR" sz="2000" dirty="0" err="1"/>
              <a:t>parse_audio_files</a:t>
            </a:r>
            <a:r>
              <a:rPr lang="ko-KR" altLang="en-US" sz="2000" dirty="0"/>
              <a:t>의 함수를 필요에 맞게 응용하여 간편하게 사용하도록 하였다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E8B6D0-43AE-4395-9797-52FCCCDB4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11" y="612844"/>
            <a:ext cx="5057192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saved_model,result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saved_model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load_model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'emotion_result.h5'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init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.name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.tr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trim_audio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save_file,length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오디오 자름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96000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.tr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.tr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)//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*(a+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+sec*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*(a+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librosa.output.write_wav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.i+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wav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wav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.name.append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name.split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"/"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make_test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특징추출하고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features,labels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193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np.empty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mfccs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chroma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contrast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tonnetz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extract_feature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ext_features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np.hstack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mfccs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chroma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contrast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tonnetz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np.vstack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ext_features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fn.split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'/'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'-'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dtype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to_categorical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343E7-3C61-4D34-9AB0-A40C990BE5AD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sound_learning.py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A817C0-6551-4356-987F-2DD2553C6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595" y="1868733"/>
            <a:ext cx="1893094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1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0" y="1527048"/>
            <a:ext cx="5131838" cy="4599432"/>
          </a:xfrm>
        </p:spPr>
        <p:txBody>
          <a:bodyPr/>
          <a:lstStyle/>
          <a:p>
            <a:r>
              <a:rPr lang="en-US" altLang="ko-KR" sz="2000" dirty="0"/>
              <a:t>test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 err="1"/>
              <a:t>audio_feature</a:t>
            </a:r>
            <a:r>
              <a:rPr lang="ko-KR" altLang="en-US" sz="2000" dirty="0"/>
              <a:t>함수와 </a:t>
            </a:r>
            <a:r>
              <a:rPr lang="en-US" altLang="ko-KR" sz="2000" dirty="0" err="1"/>
              <a:t>video_feature</a:t>
            </a:r>
            <a:r>
              <a:rPr lang="ko-KR" altLang="en-US" sz="2000" dirty="0"/>
              <a:t>함수는 이 프로그램에서는 사용하지 않고 그 전에 </a:t>
            </a:r>
            <a:r>
              <a:rPr lang="ko-KR" altLang="en-US" sz="2000" dirty="0" err="1"/>
              <a:t>딥러닝으로</a:t>
            </a:r>
            <a:r>
              <a:rPr lang="ko-KR" altLang="en-US" sz="2000" dirty="0"/>
              <a:t> 학습하기 위해 특징을 추출하고 </a:t>
            </a:r>
            <a:r>
              <a:rPr lang="en-US" altLang="ko-KR" sz="2000" dirty="0" err="1"/>
              <a:t>npy</a:t>
            </a:r>
            <a:r>
              <a:rPr lang="ko-KR" altLang="en-US" sz="2000" dirty="0"/>
              <a:t>파일로 저장하기 위해 사용되었다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 err="1"/>
              <a:t>audio_feature</a:t>
            </a:r>
            <a:r>
              <a:rPr lang="ko-KR" altLang="en-US" sz="2000" dirty="0"/>
              <a:t>함수에서는 기본데이터인 감정을 담아 말하거나 노래하는 음성파일들을 가지고 특징을 추출하여 저장한다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 err="1"/>
              <a:t>video_feature</a:t>
            </a:r>
            <a:r>
              <a:rPr lang="ko-KR" altLang="en-US" sz="2000" dirty="0"/>
              <a:t>함수에서는 비디오를 폴더에서 가져와서 음성을 추출하고 그 음성파일을 잘라서 데이터셋을 </a:t>
            </a:r>
            <a:r>
              <a:rPr lang="ko-KR" altLang="en-US" sz="2000" dirty="0" err="1"/>
              <a:t>만든다음에</a:t>
            </a:r>
            <a:r>
              <a:rPr lang="ko-KR" altLang="en-US" sz="2000" dirty="0"/>
              <a:t> </a:t>
            </a:r>
            <a:r>
              <a:rPr lang="en-US" altLang="ko-KR" sz="2000" dirty="0" err="1"/>
              <a:t>npy</a:t>
            </a:r>
            <a:r>
              <a:rPr lang="ko-KR" altLang="en-US" sz="2000" dirty="0"/>
              <a:t>파일로 저장한다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직접 데이터셋을 만들어 진행하였다</a:t>
            </a:r>
            <a:r>
              <a:rPr lang="en-US" altLang="ko-KR" sz="2000" dirty="0"/>
              <a:t>.</a:t>
            </a:r>
          </a:p>
          <a:p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63F-448C-423C-A106-3890CADC992A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sound_learning.py</a:t>
            </a:r>
            <a:endParaRPr lang="ko-KR" altLang="en-US" sz="24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9A69FEA-FB24-47B3-9AD1-522B2F4B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" y="197346"/>
            <a:ext cx="5262465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추출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 데이터 추출되었으면 시간 오래 걸려서 생략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change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acordingly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....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MyFile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Audio_speech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os.listdir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collecting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will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take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some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parse_audio_files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done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one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hot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labels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one_hot_encode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one_hot_encode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'08'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맨 처음 데이터 특징추출하기 위한 부분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-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npy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저장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os.getcwd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ideo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os.listdir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subdir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os.listdir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mp.VideoFileClip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clip.duration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"1-"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"2-"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"00-00-"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"-00-00-00-00.wav"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"3-"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clip.audio.write_audiofile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"4trim-"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audio_file.replace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"0.wav"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.trim_audio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os.getcwd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os.listdir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subdir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.make_test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4105822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593FF15-9A29-41F0-943C-1C581E343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10" y="640212"/>
            <a:ext cx="5346441" cy="57708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musical_feature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맨 처음 뮤지컬 음악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학습할때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필요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뮤지컬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MyFile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Musical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/'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os.listdir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collecting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and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will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take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some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time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.make_test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sub_dir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##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done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Xmusic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ymusic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get_feature_save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.audio_feature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.video_feature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.musical_feature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get_feature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saved_model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result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fName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mp.VideoFileClip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clip.duration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flag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with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contextlib.closing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wave.open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f.getnframes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f.getframerate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"00-00-"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tail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"-00-00-00-00.wav"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audio_file.replace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"0.wav"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.trim_audio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main_dir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.make_test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sound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saved_model.predict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q.put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np.argmax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q.put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q.put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.tr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3395" y="1190845"/>
            <a:ext cx="5169160" cy="521442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200" dirty="0"/>
              <a:t>test</a:t>
            </a:r>
            <a:r>
              <a:rPr lang="ko-KR" altLang="en-US" sz="2200" dirty="0"/>
              <a:t>클래스</a:t>
            </a:r>
            <a:endParaRPr lang="en-US" altLang="ko-KR" sz="2200" dirty="0"/>
          </a:p>
          <a:p>
            <a:r>
              <a:rPr lang="en-US" altLang="ko-KR" sz="2200" dirty="0" err="1"/>
              <a:t>musical_feature</a:t>
            </a:r>
            <a:r>
              <a:rPr lang="ko-KR" altLang="en-US" sz="2200" dirty="0"/>
              <a:t>함수에서는 뮤지컬의 음성을 가지고  특징을 추출하여 데이터셋을 만들고 </a:t>
            </a:r>
            <a:r>
              <a:rPr lang="en-US" altLang="ko-KR" sz="2200" dirty="0" err="1"/>
              <a:t>npy</a:t>
            </a:r>
            <a:r>
              <a:rPr lang="ko-KR" altLang="en-US" sz="2200" dirty="0"/>
              <a:t>파일로 저장한다</a:t>
            </a:r>
            <a:r>
              <a:rPr lang="en-US" altLang="ko-KR" sz="2200" dirty="0"/>
              <a:t>. </a:t>
            </a:r>
            <a:r>
              <a:rPr lang="ko-KR" altLang="en-US" sz="2200" dirty="0"/>
              <a:t>기본 데이터셋에 노래의 감정을 파악하는 데이터셋이 있어서 추가하였다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get_feature_save</a:t>
            </a:r>
            <a:r>
              <a:rPr lang="ko-KR" altLang="en-US" sz="2200" dirty="0"/>
              <a:t>함수에서는 말하고 노래하는 감정을 담은 데이터파일인 기본데이터와</a:t>
            </a:r>
            <a:r>
              <a:rPr lang="en-US" altLang="ko-KR" sz="2200" dirty="0"/>
              <a:t> </a:t>
            </a:r>
            <a:r>
              <a:rPr lang="ko-KR" altLang="en-US" sz="2200" dirty="0"/>
              <a:t>비디오와 뮤지컬의 감정을 추출하여 저장하는 함수들을 부른다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 </a:t>
            </a:r>
            <a:r>
              <a:rPr lang="en-US" altLang="ko-KR" sz="2200" dirty="0" err="1"/>
              <a:t>get_feature</a:t>
            </a:r>
            <a:r>
              <a:rPr lang="ko-KR" altLang="en-US" sz="2200" dirty="0"/>
              <a:t>함수는 </a:t>
            </a:r>
            <a:r>
              <a:rPr lang="en-US" altLang="ko-KR" sz="2200" dirty="0"/>
              <a:t>UI</a:t>
            </a:r>
            <a:r>
              <a:rPr lang="ko-KR" altLang="en-US" sz="2200" dirty="0"/>
              <a:t>의 버튼의 종류에 따라 처리과정이 달라지는데 영상이면 음성추출을 하는 과정이 추가되고 음성파일이면 그대로 사용하며 자르고 특징을 추출해서 미리 학습한 모델로 어떤 감정인지 예측한다</a:t>
            </a:r>
            <a:r>
              <a:rPr lang="en-US" altLang="ko-KR" sz="2200" dirty="0"/>
              <a:t>. </a:t>
            </a:r>
            <a:r>
              <a:rPr lang="ko-KR" altLang="en-US" sz="2200" dirty="0"/>
              <a:t>이 함수는 </a:t>
            </a:r>
            <a:r>
              <a:rPr lang="en-US" altLang="ko-KR" sz="2200" dirty="0"/>
              <a:t>multiprocessing</a:t>
            </a:r>
            <a:r>
              <a:rPr lang="ko-KR" altLang="en-US" sz="2200" dirty="0"/>
              <a:t>의 </a:t>
            </a:r>
            <a:r>
              <a:rPr lang="en-US" altLang="ko-KR" sz="2200" dirty="0"/>
              <a:t>process</a:t>
            </a:r>
            <a:r>
              <a:rPr lang="ko-KR" altLang="en-US" sz="2200" dirty="0"/>
              <a:t>로 실행되기때문에 매개변수를 </a:t>
            </a:r>
            <a:r>
              <a:rPr lang="en-US" altLang="ko-KR" sz="2200" dirty="0"/>
              <a:t>return</a:t>
            </a:r>
            <a:r>
              <a:rPr lang="ko-KR" altLang="en-US" sz="2200" dirty="0"/>
              <a:t>할 수 없으므로 큐를 받아서 필요한 값들을 큐에 넣어 전달한다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63F-448C-423C-A106-3890CADC992A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sound_learning.py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1392071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0" y="1527048"/>
            <a:ext cx="5013649" cy="45994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test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/>
              <a:t>main</a:t>
            </a:r>
            <a:r>
              <a:rPr lang="ko-KR" altLang="en-US" sz="2000" dirty="0"/>
              <a:t>함수에서는 저장된 </a:t>
            </a:r>
            <a:r>
              <a:rPr lang="en-US" altLang="ko-KR" sz="2000" dirty="0" err="1"/>
              <a:t>npy</a:t>
            </a:r>
            <a:r>
              <a:rPr lang="ko-KR" altLang="en-US" sz="2000" dirty="0"/>
              <a:t>의 데이터셋들을 불러오고 그 데이터셋들을 학습데이터셋과 테스트데이터셋</a:t>
            </a:r>
            <a:r>
              <a:rPr lang="en-US" altLang="ko-KR" sz="2000" dirty="0"/>
              <a:t>, </a:t>
            </a:r>
            <a:r>
              <a:rPr lang="ko-KR" altLang="en-US" sz="2000" dirty="0"/>
              <a:t>검증데이터셋으로 나누고 모델을 생성한 다음 학습을 진행한다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63F-448C-423C-A106-3890CADC992A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</a:t>
            </a:r>
            <a:r>
              <a:rPr lang="en-US" altLang="ko-KR" sz="2400"/>
              <a:t>ound</a:t>
            </a:r>
            <a:r>
              <a:rPr lang="en-US" altLang="ko-KR" sz="2400" dirty="0"/>
              <a:t>_learning.py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DBCCEB-243F-4815-9F2C-F69349C5D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03" y="1104004"/>
            <a:ext cx="6354147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f.npy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l.npy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Xmusic.npy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뮤지컬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ymusic.npy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X.npy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기본데이터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np.load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y.npy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train_test_split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test_size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random_state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train_test_split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test_size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random_state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train_test_split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test_size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0.05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random_state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train_test_split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test_size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0.07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random_state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60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n_dim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n_classes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n_hidden_units_1, n_hidden_units_2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n_dim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train_x.shape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193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n_classes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train_y.shape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8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n_hidden_units_1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n_dim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n_hidden_units_2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400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400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create_model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모델생성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120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train_history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model.fit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validation_data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test_acc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model.evaluate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8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43B5-2588-418A-A4A4-2DE6CD4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E0A39-6A6F-46A1-816E-0D0B7818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주제선정배경</a:t>
            </a:r>
            <a:endParaRPr lang="en-US" altLang="ko-KR" dirty="0"/>
          </a:p>
          <a:p>
            <a:r>
              <a:rPr lang="ko-KR" altLang="en-US" dirty="0"/>
              <a:t>기능설명</a:t>
            </a:r>
            <a:endParaRPr lang="en-US" altLang="ko-KR" dirty="0"/>
          </a:p>
          <a:p>
            <a:r>
              <a:rPr lang="ko-KR" altLang="en-US" dirty="0"/>
              <a:t>참고사이트</a:t>
            </a:r>
            <a:endParaRPr lang="en-US" altLang="ko-KR" dirty="0"/>
          </a:p>
          <a:p>
            <a:r>
              <a:rPr lang="ko-KR" altLang="en-US" dirty="0"/>
              <a:t>기능개요도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  <a:endParaRPr lang="en-US" altLang="ko-KR" dirty="0"/>
          </a:p>
          <a:p>
            <a:r>
              <a:rPr lang="ko-KR" altLang="en-US" dirty="0"/>
              <a:t>코드설명</a:t>
            </a:r>
            <a:r>
              <a:rPr lang="en-US" altLang="ko-KR" dirty="0"/>
              <a:t>(start.py, ui_test.py, </a:t>
            </a:r>
            <a:r>
              <a:rPr lang="en-US" altLang="ko-KR" dirty="0" err="1"/>
              <a:t>UI_func.py,sound_learning.py,Audio_Video.py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9519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0" y="1527048"/>
            <a:ext cx="5013649" cy="459943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test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ko-KR" altLang="en-US" sz="2000" dirty="0"/>
              <a:t>학습이 완료된 모델을 가지고 테스트데이터들의 정확도를 측정한 다음 모델을 저장한다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모델의 학습과정을 그래프로 그리는데 정확도그래프와 손실그래프를 그리게 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__name__==“main”</a:t>
            </a:r>
            <a:r>
              <a:rPr lang="ko-KR" altLang="en-US" sz="2000" dirty="0" err="1"/>
              <a:t>에서는파일들을</a:t>
            </a:r>
            <a:r>
              <a:rPr lang="ko-KR" altLang="en-US" sz="2000" dirty="0"/>
              <a:t> 직접 불러와서 특징을 추출하는 과정을 거친 후 </a:t>
            </a:r>
            <a:r>
              <a:rPr lang="en-US" altLang="ko-KR" sz="2000" dirty="0"/>
              <a:t>main</a:t>
            </a:r>
            <a:r>
              <a:rPr lang="ko-KR" altLang="en-US" sz="2000" dirty="0"/>
              <a:t>함수를 실행한다</a:t>
            </a:r>
            <a:r>
              <a:rPr lang="en-US" altLang="ko-KR" sz="2000" dirty="0"/>
              <a:t>. </a:t>
            </a:r>
            <a:r>
              <a:rPr lang="ko-KR" altLang="en-US" sz="2000" dirty="0"/>
              <a:t>전체 특징을 추출하는 과정은 </a:t>
            </a:r>
            <a:r>
              <a:rPr lang="en-US" altLang="ko-KR" sz="2000" dirty="0"/>
              <a:t>2</a:t>
            </a:r>
            <a:r>
              <a:rPr lang="ko-KR" altLang="en-US" sz="2000" dirty="0"/>
              <a:t>시간정도 걸리므로 특징들을 </a:t>
            </a:r>
            <a:r>
              <a:rPr lang="en-US" altLang="ko-KR" sz="2000" dirty="0" err="1"/>
              <a:t>npy</a:t>
            </a:r>
            <a:r>
              <a:rPr lang="ko-KR" altLang="en-US" sz="2000" dirty="0"/>
              <a:t>파일을 저장해서 그 시간을 줄였다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63F-448C-423C-A106-3890CADC992A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Sound_learning.py</a:t>
            </a:r>
            <a:endParaRPr lang="ko-KR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9EE471-65A7-48F4-A350-B9117BAF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6193"/>
            <a:ext cx="5887616" cy="66018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테스트데이터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정확도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test_acc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뮤지컬음악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예측값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np.argmax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np.argmax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test_acc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model.evaluate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ymusic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뮤지컬음악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테스트 정확도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test_acc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예측값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np.argmax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np.argmax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test_acc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model.evaluate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features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verbose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테스트 정확도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test_acc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rgbClr val="000000"/>
                </a:solidFill>
                <a:latin typeface="Arial Unicode MS"/>
                <a:ea typeface="JetBrains Mono"/>
              </a:rPr>
              <a:t>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model.save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'emotion_result.h5'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train_history.history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val_accuracy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train_history.history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val_accuracy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train_history.history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val_loss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train_history.history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val_loss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plt.subplot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val_accuracy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val_accuracy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plt.grid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plt.subplot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plt.plot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val_loss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'k'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val_loss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plt.xlabel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Epochs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plt.ylabel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loss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plt.legend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plt.grid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plt.tight_layout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떨어져있게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간격조정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plt.show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__ ==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"__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__"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u="none" strike="noStrike" cap="none" normalizeH="0" baseline="0" dirty="0" err="1">
                <a:ln>
                  <a:noFill/>
                </a:ln>
                <a:effectLst/>
                <a:latin typeface="Arial Unicode MS"/>
                <a:ea typeface="JetBrains Mono"/>
              </a:rPr>
              <a:t>a.get_feature_save</a:t>
            </a:r>
            <a:r>
              <a:rPr kumimoji="0" lang="ko-KR" altLang="ko-KR" sz="900" b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a.main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1454575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028" y="1252727"/>
            <a:ext cx="5278018" cy="4599432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Audio_Video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/>
              <a:t>Cascade</a:t>
            </a:r>
            <a:r>
              <a:rPr lang="ko-KR" altLang="en-US" sz="2000" dirty="0"/>
              <a:t>파일들을 먼저 지정하는데 </a:t>
            </a:r>
            <a:r>
              <a:rPr lang="ko-KR" altLang="en-US" sz="2000" dirty="0" err="1"/>
              <a:t>얼굴정면을</a:t>
            </a:r>
            <a:r>
              <a:rPr lang="ko-KR" altLang="en-US" sz="2000" dirty="0"/>
              <a:t> 인식하는 </a:t>
            </a:r>
            <a:r>
              <a:rPr lang="en-US" altLang="ko-KR" sz="2000" dirty="0" err="1"/>
              <a:t>frontalface</a:t>
            </a:r>
            <a:r>
              <a:rPr lang="en-US" altLang="ko-KR" sz="2000" dirty="0"/>
              <a:t>, </a:t>
            </a:r>
            <a:r>
              <a:rPr lang="ko-KR" altLang="en-US" sz="2000" dirty="0"/>
              <a:t>얼굴측면을 인식하는 </a:t>
            </a:r>
            <a:r>
              <a:rPr lang="en-US" altLang="ko-KR" sz="2000" dirty="0" err="1"/>
              <a:t>profileface</a:t>
            </a:r>
            <a:r>
              <a:rPr lang="en-US" altLang="ko-KR" sz="2000" dirty="0"/>
              <a:t>, </a:t>
            </a:r>
            <a:r>
              <a:rPr lang="ko-KR" altLang="en-US" sz="2000" dirty="0"/>
              <a:t>눈을 인식하는 </a:t>
            </a:r>
            <a:r>
              <a:rPr lang="en-US" altLang="ko-KR" sz="2000" dirty="0"/>
              <a:t>eye </a:t>
            </a:r>
            <a:r>
              <a:rPr lang="ko-KR" altLang="en-US" sz="2000" dirty="0"/>
              <a:t>파일들의 경로를 지정하고 </a:t>
            </a:r>
            <a:r>
              <a:rPr lang="en-US" altLang="ko-KR" sz="2000" dirty="0" err="1"/>
              <a:t>CascadeClassifier</a:t>
            </a:r>
            <a:r>
              <a:rPr lang="ko-KR" altLang="en-US" sz="2000" dirty="0"/>
              <a:t>객체를 만든다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그다음</a:t>
            </a:r>
            <a:r>
              <a:rPr lang="ko-KR" altLang="en-US" sz="2000" dirty="0"/>
              <a:t> 얼굴의 감정을 담은 </a:t>
            </a:r>
            <a:r>
              <a:rPr lang="en-US" altLang="ko-KR" sz="2000" dirty="0"/>
              <a:t>EMOTIONS</a:t>
            </a:r>
            <a:r>
              <a:rPr lang="ko-KR" altLang="en-US" sz="2000" dirty="0"/>
              <a:t>리스트를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Audio_Video</a:t>
            </a:r>
            <a:r>
              <a:rPr lang="ko-KR" altLang="en-US" sz="2000" dirty="0"/>
              <a:t>클래스의 </a:t>
            </a:r>
            <a:r>
              <a:rPr lang="en-US" altLang="ko-KR" sz="2000" dirty="0"/>
              <a:t>__</a:t>
            </a:r>
            <a:r>
              <a:rPr lang="en-US" altLang="ko-KR" sz="2000" dirty="0" err="1"/>
              <a:t>init</a:t>
            </a:r>
            <a:r>
              <a:rPr lang="en-US" altLang="ko-KR" sz="2000" dirty="0"/>
              <a:t>__</a:t>
            </a:r>
            <a:r>
              <a:rPr lang="ko-KR" altLang="en-US" sz="2000" dirty="0"/>
              <a:t>함수에서는 생성자역할을 하고 필요한 변수들을 초기화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newstream</a:t>
            </a:r>
            <a:r>
              <a:rPr lang="ko-KR" altLang="en-US" sz="2000" dirty="0"/>
              <a:t>함수에서는 음성녹음을 하기 위한 </a:t>
            </a:r>
            <a:r>
              <a:rPr lang="en-US" altLang="ko-KR" sz="2000" dirty="0" err="1"/>
              <a:t>pyaudio</a:t>
            </a:r>
            <a:r>
              <a:rPr lang="ko-KR" altLang="en-US" sz="2000" dirty="0"/>
              <a:t>라이브러리로 객체를 만들고 포트를 연 </a:t>
            </a:r>
            <a:r>
              <a:rPr lang="en-US" altLang="ko-KR" sz="2000" dirty="0"/>
              <a:t>stream</a:t>
            </a:r>
            <a:r>
              <a:rPr lang="ko-KR" altLang="en-US" sz="2000" dirty="0"/>
              <a:t>을 만든다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63F-448C-423C-A106-3890CADC992A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Audio_Video.py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F5874E-9E67-4A4C-9D47-EFF149F9B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32" y="959093"/>
            <a:ext cx="5533053" cy="49398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FORMAT = pyaudio.paInt16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CHANNELS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RATE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16000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CHUNK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1024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#RECORD_SECONDS = 0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WAVE_OUTPUT_FILENAME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"file"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Face detection XML load and trained model loading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front_path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"./haarcascade_frontalface_default.xml"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profile_path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'./haarcascade_profileface.xml'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eye_path =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"./haarcascade_eye.xml"</a:t>
            </a:r>
            <a:b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face_detection1 = cv.CascadeClassifier(front_path)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face_detection2 = cv.CascadeClassifier(profile_path)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eyeCascade = cv.CascadeClassifier(eye_path)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emotion_classifier = load_model(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'./emotion_model.hdf5'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compile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EMOTIONS = [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"Angry"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"Disgusting"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"Fearful"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"Happy"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"Sad"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"Surpring"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"Neutral"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Audio_Video: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.audio,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.stream,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.lbl1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.faces,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.face_color,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.frame_raw,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.new_img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        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.stop,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.cap,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.count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.frames = []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.eye_1,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.eye_2 = 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,), 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newstream(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.audio = pyaudio.PyAudio()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start Recording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.stream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.audio.open(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=pyaudio.paInt16,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channels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=CHANNELS,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=RATE,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input_device_index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frames_per_buffer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=CHUNK)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.frames = []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6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E98B26F-3546-4176-8CBF-AC9E8F51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1" y="197346"/>
            <a:ext cx="6400799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recording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파일 녹음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.newstream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recording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..."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.func.yesno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.stream.read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(CHUNK)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.frames.append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.func.yesno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finished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recording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stop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Recording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.stream.stop_stream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.stream.close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.audio.terminate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after_rec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녹음후처리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os.path.exists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audio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os.makedirs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audio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OSError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Creating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directory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 '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audio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WAVE_OUTPUT_FILENAME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askstring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저장하고자 하는 파일의 이름을 쓰세요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("Angry":1, "Disgusting":2, "Fearful":3, "Happy":4, "Sad":5, "Surpring":6, "Neutral":7)'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WAVE_OUTPUT_FILENAME: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msg.showinfo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error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쓰세요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os.chdir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"./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audio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condition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WAVE_OUTPUT_FILENAME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_*.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wav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wavfiles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glob.glob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condition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wavfiles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wavfiles.pop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c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wavfile.split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'_'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waveFile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wave.open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WAVE_OUTPUT_FILENAME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.count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wav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wb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waveFile.setnchannels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(CHANNELS)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waveFile.setsampwidth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.audio.get_sample_size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(FORMAT))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waveFile.setframerate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(RATE)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waveFile.writeframes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''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join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waveFile.close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.frames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[]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os.chdir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"../"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0" y="1527048"/>
            <a:ext cx="5013649" cy="4599432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Audio_Video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/>
              <a:t>recording</a:t>
            </a:r>
            <a:r>
              <a:rPr lang="ko-KR" altLang="en-US" sz="2000" dirty="0"/>
              <a:t>함수는 음성파일을 녹음하는 기능을 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after_rec</a:t>
            </a:r>
            <a:r>
              <a:rPr lang="ko-KR" altLang="en-US" sz="2000" dirty="0"/>
              <a:t>함수는 </a:t>
            </a:r>
            <a:r>
              <a:rPr lang="en-US" altLang="ko-KR" sz="2000" dirty="0"/>
              <a:t>recording</a:t>
            </a:r>
            <a:r>
              <a:rPr lang="ko-KR" altLang="en-US" sz="2000" dirty="0"/>
              <a:t>함수를 실행한 후 파일을 처리해서 경로를 통해 저장하는 과정을 수행한다</a:t>
            </a:r>
            <a:r>
              <a:rPr lang="en-US" altLang="ko-KR" sz="2000" dirty="0"/>
              <a:t>. </a:t>
            </a:r>
            <a:r>
              <a:rPr lang="en-US" altLang="ko-KR" sz="2000" dirty="0" err="1"/>
              <a:t>os</a:t>
            </a:r>
            <a:r>
              <a:rPr lang="ko-KR" altLang="en-US" sz="2000" dirty="0"/>
              <a:t>라이브러리로 폴더안에 들어가서 저장한 후 그 전 폴더로 다시 나온다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63F-448C-423C-A106-3890CADC992A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Audio_Video.py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DC7634-50C5-4C90-8355-C23862FD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61" y="1340346"/>
            <a:ext cx="13525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49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0" y="1527048"/>
            <a:ext cx="5013649" cy="4599432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Audio_Video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 err="1"/>
              <a:t>get_elements</a:t>
            </a:r>
            <a:r>
              <a:rPr lang="ko-KR" altLang="en-US" sz="2000" dirty="0"/>
              <a:t>함수에서는 처리에 필요한 객체들과 값들을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맨 처음 실행하기 전에 필요한 요소를 전달하기 위한 함수이다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get_cap</a:t>
            </a:r>
            <a:r>
              <a:rPr lang="ko-KR" altLang="en-US" sz="2000" dirty="0"/>
              <a:t>함수에서는 비디오를 실행하기 위한 </a:t>
            </a:r>
            <a:r>
              <a:rPr lang="en-US" altLang="ko-KR" sz="2000" dirty="0"/>
              <a:t>cap</a:t>
            </a:r>
            <a:r>
              <a:rPr lang="ko-KR" altLang="en-US" sz="2000" dirty="0"/>
              <a:t>값을 받는다</a:t>
            </a:r>
            <a:r>
              <a:rPr lang="en-US" altLang="ko-KR" sz="2000" dirty="0"/>
              <a:t>. </a:t>
            </a:r>
            <a:r>
              <a:rPr lang="ko-KR" altLang="en-US" sz="2000" dirty="0"/>
              <a:t>버튼을 다르게 </a:t>
            </a:r>
            <a:r>
              <a:rPr lang="ko-KR" altLang="en-US" sz="2000" dirty="0" err="1"/>
              <a:t>누를때마다</a:t>
            </a:r>
            <a:r>
              <a:rPr lang="ko-KR" altLang="en-US" sz="2000" dirty="0"/>
              <a:t> 동영상 또는 실시간 카메라의 값이 필요하므로 그 값만 받을 수 있는 함수를 만들었다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63F-448C-423C-A106-3890CADC992A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Audio_Video.py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05D94B-2C43-4B3A-8236-1F11AEAD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98" y="2202365"/>
            <a:ext cx="2771191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get_elements(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,func, window, lbl1, cap=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.func = func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 = window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.lbl1 = lbl1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.cap = cap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get_cap(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cap):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.cap = cap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27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5180493-C4A7-4335-9CA6-F1D2B1AB7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412375" cy="70173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video_play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따라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실시간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가능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.cap.read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프레임이 올바르게 읽히면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은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True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en-US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cv.flip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영상끝나면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영상만 종료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.window.after_cancel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.stop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.cap.release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작업 완료 후 해제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.frame_raw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frame.copy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imutils.resize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400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Convert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color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scale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cv.cvtColor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cv.COLOR_BGR2GRAY)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rotated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.detect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Face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detection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frame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face_detection1.detectMultiScale(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scaleFactor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1.05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minNeighbors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minSize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정면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face_detection1.detectMultiScale(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rotated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scaleFactor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1.05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minNeighbors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minSize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정면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face_detection2.detectMultiScale(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scaleFactor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1.05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minNeighbors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minSize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측면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Perform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emotion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recognition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only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when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face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is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detected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&gt;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largest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sorted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reverse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lambda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x: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 *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]))[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Resize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48x48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neural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network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fY:fY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fX:fX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cv.resize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roi.astype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255.0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img_to_array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np.expand_dims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axis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Emotion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predict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preds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emotion_classifier.predict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roi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EMOTIONS[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preds.argmax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Assign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labeling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cv.putText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label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-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cv.FONT_HERSHEY_SIMPLEX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0.45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cv.rectangle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fH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255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Img.fromarray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변환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imgtk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ImageTk.PhotoImage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ImageTk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객체로 변환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OpenCV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동영상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.lbl1.imgtk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imgtk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.lbl1.configure(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imgtk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.stop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.lbl1.after(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.video_play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0" y="1051187"/>
            <a:ext cx="5013649" cy="4599432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Audio_Video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 err="1"/>
              <a:t>video_play</a:t>
            </a:r>
            <a:r>
              <a:rPr lang="ko-KR" altLang="en-US" sz="2000" dirty="0"/>
              <a:t>함수에서는 그 전에 받은 객체인 </a:t>
            </a:r>
            <a:r>
              <a:rPr lang="en-US" altLang="ko-KR" sz="2000" dirty="0"/>
              <a:t>cap</a:t>
            </a:r>
            <a:r>
              <a:rPr lang="ko-KR" altLang="en-US" sz="2000" dirty="0"/>
              <a:t>으로 읽어서 </a:t>
            </a:r>
            <a:r>
              <a:rPr lang="en-US" altLang="ko-KR" sz="2000" dirty="0"/>
              <a:t>frame</a:t>
            </a:r>
            <a:r>
              <a:rPr lang="ko-KR" altLang="en-US" sz="2000" dirty="0"/>
              <a:t>을 전달받는다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정면과 측면을 인식하기 위해 </a:t>
            </a:r>
            <a:r>
              <a:rPr lang="en-US" altLang="ko-KR" sz="2000" dirty="0" err="1"/>
              <a:t>detectMultiScale</a:t>
            </a:r>
            <a:r>
              <a:rPr lang="ko-KR" altLang="en-US" sz="2000" dirty="0"/>
              <a:t>로 객체를 만들고 인식된 얼굴만 잘라서 </a:t>
            </a:r>
            <a:r>
              <a:rPr lang="en-US" altLang="ko-KR" sz="2000" dirty="0"/>
              <a:t>48x48</a:t>
            </a:r>
            <a:r>
              <a:rPr lang="ko-KR" altLang="en-US" sz="2000" dirty="0"/>
              <a:t>로 </a:t>
            </a:r>
            <a:r>
              <a:rPr lang="en-US" altLang="ko-KR" sz="2000" dirty="0"/>
              <a:t>resize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자른 </a:t>
            </a:r>
            <a:r>
              <a:rPr lang="ko-KR" altLang="en-US" sz="2000" dirty="0" err="1"/>
              <a:t>얼굴을가지고</a:t>
            </a:r>
            <a:r>
              <a:rPr lang="ko-KR" altLang="en-US" sz="2000" dirty="0"/>
              <a:t> 감정을 인식하고 감정을 화면에 표시한다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UI</a:t>
            </a:r>
            <a:r>
              <a:rPr lang="ko-KR" altLang="en-US" sz="2000" dirty="0"/>
              <a:t>의 </a:t>
            </a:r>
            <a:r>
              <a:rPr lang="en-US" altLang="ko-KR" sz="2000" dirty="0"/>
              <a:t>frame</a:t>
            </a:r>
            <a:r>
              <a:rPr lang="ko-KR" altLang="en-US" sz="2000" dirty="0"/>
              <a:t>부분에 화면을 표시하기 위해 </a:t>
            </a:r>
            <a:r>
              <a:rPr lang="en-US" altLang="ko-KR" sz="2000" dirty="0"/>
              <a:t>Image</a:t>
            </a:r>
            <a:r>
              <a:rPr lang="ko-KR" altLang="en-US" sz="2000" dirty="0"/>
              <a:t>객체를 만들고 </a:t>
            </a:r>
            <a:r>
              <a:rPr lang="en-US" altLang="ko-KR" sz="2000" dirty="0" err="1"/>
              <a:t>ImageTk</a:t>
            </a:r>
            <a:r>
              <a:rPr lang="en-US" altLang="ko-KR" sz="2000" dirty="0"/>
              <a:t> </a:t>
            </a:r>
            <a:r>
              <a:rPr lang="ko-KR" altLang="en-US" sz="2000" dirty="0"/>
              <a:t>객체로 변환하여 </a:t>
            </a:r>
            <a:r>
              <a:rPr lang="en-US" altLang="ko-KR" sz="2000" dirty="0"/>
              <a:t>configure</a:t>
            </a:r>
            <a:r>
              <a:rPr lang="ko-KR" altLang="en-US" sz="2000" dirty="0"/>
              <a:t>함수에 넣고 </a:t>
            </a:r>
            <a:r>
              <a:rPr lang="en-US" altLang="ko-KR" sz="2000" dirty="0"/>
              <a:t>after</a:t>
            </a:r>
            <a:r>
              <a:rPr lang="ko-KR" altLang="en-US" sz="2000" dirty="0"/>
              <a:t>함수를 </a:t>
            </a:r>
            <a:r>
              <a:rPr lang="en-US" altLang="ko-KR" sz="2000" dirty="0"/>
              <a:t>10ms</a:t>
            </a:r>
            <a:r>
              <a:rPr lang="ko-KR" altLang="en-US" sz="2000" dirty="0"/>
              <a:t>마다 불러 영상이 실행되도록 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63F-448C-423C-A106-3890CADC992A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Audio_Video.py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</p:spTree>
    <p:extLst>
      <p:ext uri="{BB962C8B-B14F-4D97-AF65-F5344CB8AC3E}">
        <p14:creationId xmlns:p14="http://schemas.microsoft.com/office/powerpoint/2010/main" val="412358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ECB0845-5F1A-4435-B8E3-4CD1C4B52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" y="450395"/>
            <a:ext cx="6195527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euclidean_distance(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,a, b):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x1 = a[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y1 = a[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x2 = b[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y2 = b[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math.sqrt(((x2 - x1) * (x2 - x1)) + ((y2 - y1) * (y2 - y1)))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detect(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gray, frame):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global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new_img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등록한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Cascade classifier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 얼굴을 찾음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faces = face_detection1.detectMultiScale(gray,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scaleFactor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1.05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minNeighbors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minSize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=(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100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         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flags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=cv.CASCADE_SCALE_IMAGE)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얼굴에 사각형을 그리고 눈을 찾자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(x, y, w, h)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faces: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얼굴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프레임에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(x,y)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시작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(x+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넓이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y+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사각형을 그림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색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255 0 0 ,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굵기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cv2.rectangle(frame, (x, y), (x + w, y + h), (255, 0, 0), 2)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얼굴 크기 만큼 잘라서 그레이스케일 이미지와 컬러이미지를 만듬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face_gray = gray[y:y + h, x:x + w]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.face_color = frame[y:y + h, x:x + w]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등록한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Cascade classifier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이용 눈을 찾음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얼굴 영역에서만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eyes = eyeCascade.detectMultiScale(face_gray,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1.1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lefteye = lefteyeCascade.detectMultiScale(face_gray, 1.1, 3)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눈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 프레임에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(x,y)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시작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(x+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넓이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y+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길이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까지의 사각형을 그림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색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0 255 0 ,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굵기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i, (eye_x, eye_y, eye_w, eye_h)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(eyes):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#cv.rectangle(self.face_color, (eye_x, eye_y), (eye_x + eye_w, eye_y + eye_h), (0, 255, 0), 2)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#cv.circle(self.face_color, (eye_x, eye_y), 2, (0, 0, 255), 2)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#cv.circle(self.face_color, (eye_x + eye_w, eye_y + eye_h), 2, (0, 0, 255), 2)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#cv.circle(self.face_color, (eye_x + int(eye_w / 2), eye_y + int(eye_h / 2)), 2, (0, 0, 255), 2)</a:t>
            </a:r>
            <a:b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.eye_1 = (eye_x, eye_y, eye_w, eye_h)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==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.eye_2 = (eye_x, eye_y, eye_w, eye_h)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.eye_1[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&lt;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.eye_2[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left_eye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right_eye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left_eye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.eye_2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right_eye = 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.eye_1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0" y="1527048"/>
            <a:ext cx="5013649" cy="4599432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Audio_Video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en-US" altLang="ko-KR" sz="2000" dirty="0" err="1"/>
              <a:t>Euclidean_distance</a:t>
            </a:r>
            <a:r>
              <a:rPr lang="ko-KR" altLang="en-US" sz="2000" dirty="0"/>
              <a:t>함수는 유클리드 정리로 즉 피타고라스 정의와 같아서 대각선의 길이를 구하는 부분이다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Detect</a:t>
            </a:r>
            <a:r>
              <a:rPr lang="ko-KR" altLang="en-US" sz="2000" dirty="0"/>
              <a:t>함수는 </a:t>
            </a:r>
            <a:r>
              <a:rPr lang="en-US" altLang="ko-KR" sz="2000" dirty="0"/>
              <a:t>Cascade </a:t>
            </a:r>
            <a:r>
              <a:rPr lang="en-US" altLang="ko-KR" sz="2000" dirty="0" err="1"/>
              <a:t>classfier</a:t>
            </a:r>
            <a:r>
              <a:rPr lang="ko-KR" altLang="en-US" sz="2000" dirty="0"/>
              <a:t>을 이용해서 얼굴을 찾은 다음 눈을 찾고 눈의 위치를 저장한다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A63F-448C-423C-A106-3890CADC992A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Audio_Video.py</a:t>
            </a:r>
            <a:endParaRPr lang="ko-KR" altLang="en-US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A5CE3D-608A-440E-A926-754C5C9B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9707" y="3919790"/>
            <a:ext cx="2206690" cy="220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95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486D748-2E18-4936-97F9-C25E42B8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48"/>
            <a:ext cx="5803641" cy="63248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/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IndexError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#print("IndexError")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point_3rd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direction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point_3rd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left_eye_x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direction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.euclidean_distance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point_3rd)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.euclidean_distance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left_eye_center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c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.euclidean_distance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right_eye_center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point_3rd)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pass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cos_a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 c * c 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/ 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b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c)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np.arccos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cos_a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180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math.pi</a:t>
            </a: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direction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-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90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-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angle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0.1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new_img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Img.fromarray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.frame_raw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new_img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np.array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new_img.rotate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direction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* -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angle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ZeroDivisionError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as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pass</a:t>
            </a: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new_img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9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frame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98CB90-EBB6-4DF6-81F2-A6A92D14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E9228B-2DF0-4D30-9F9B-BB397776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34" y="1527048"/>
            <a:ext cx="4957665" cy="4599432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Audio_Video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</a:t>
            </a:r>
            <a:endParaRPr lang="en-US" altLang="ko-KR" sz="2000" dirty="0"/>
          </a:p>
          <a:p>
            <a:r>
              <a:rPr lang="ko-KR" altLang="en-US" sz="2000" dirty="0"/>
              <a:t>눈의 위치를 저장한 후 각도를 구하기 위해서 </a:t>
            </a:r>
            <a:r>
              <a:rPr lang="en-US" altLang="ko-KR" sz="2000" dirty="0"/>
              <a:t>point_3rd</a:t>
            </a:r>
            <a:r>
              <a:rPr lang="ko-KR" altLang="en-US" sz="2000" dirty="0"/>
              <a:t>를 만들고 세 점들을 가지고 코사인을 구해 </a:t>
            </a:r>
            <a:r>
              <a:rPr lang="ko-KR" altLang="en-US" sz="2000" dirty="0" err="1"/>
              <a:t>역코사인을</a:t>
            </a:r>
            <a:r>
              <a:rPr lang="ko-KR" altLang="en-US" sz="2000" dirty="0"/>
              <a:t> 구하고 그 각도를 저장한다</a:t>
            </a:r>
            <a:r>
              <a:rPr lang="en-US" altLang="ko-KR" sz="2000" dirty="0"/>
              <a:t>. </a:t>
            </a:r>
            <a:r>
              <a:rPr lang="ko-KR" altLang="en-US" sz="2000" dirty="0"/>
              <a:t>그 후 이미지를 각도를 곱해서 얼굴이 기울어진 형태가 아닌 똑바로 정면을 바라보고 있어 얼굴을 인식하기가 편해진다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38853-9AA7-455C-979C-D2189240CAF5}"/>
              </a:ext>
            </a:extLst>
          </p:cNvPr>
          <p:cNvSpPr txBox="1"/>
          <p:nvPr/>
        </p:nvSpPr>
        <p:spPr>
          <a:xfrm>
            <a:off x="7371184" y="450395"/>
            <a:ext cx="3293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Audio_Video.py</a:t>
            </a:r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6CD75C-E53C-4D27-A919-7FBBAB2A9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594" y="4236885"/>
            <a:ext cx="2950806" cy="171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37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32AF1-0F1E-416F-B485-1F5EA755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433051"/>
            <a:ext cx="7924800" cy="1143000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70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43B5-2588-418A-A4A4-2DE6CD4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E0A39-6A6F-46A1-816E-0D0B7818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 err="1"/>
              <a:t>딥러닝부문의</a:t>
            </a:r>
            <a:r>
              <a:rPr lang="ko-KR" altLang="en-US" sz="2400" dirty="0"/>
              <a:t> 음성과 영상처리에 관심이 있음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2.</a:t>
            </a:r>
            <a:r>
              <a:rPr lang="ko-KR" altLang="en-US" sz="2400" dirty="0" err="1"/>
              <a:t>딥러닝을</a:t>
            </a:r>
            <a:r>
              <a:rPr lang="ko-KR" altLang="en-US" sz="2400" dirty="0"/>
              <a:t> 이용해 음성의 감정인식하는 프로젝트를 해보았는데 이 프로젝트를 </a:t>
            </a:r>
            <a:r>
              <a:rPr lang="ko-KR" altLang="en-US" sz="2400" dirty="0" err="1"/>
              <a:t>확장시켜서</a:t>
            </a:r>
            <a:r>
              <a:rPr lang="ko-KR" altLang="en-US" sz="2400" dirty="0"/>
              <a:t> 동시에 영상을 이용한 감정인식도 함께 할 수 있는 프로젝트를 하려는 계획을 세우게 되었다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3130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43B5-2588-418A-A4A4-2DE6CD4D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9E0A39-6A6F-46A1-816E-0D0B7818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27048"/>
            <a:ext cx="11165633" cy="4599432"/>
          </a:xfrm>
        </p:spPr>
        <p:txBody>
          <a:bodyPr>
            <a:normAutofit fontScale="92500"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 err="1"/>
              <a:t>시작할때마다</a:t>
            </a:r>
            <a:r>
              <a:rPr lang="ko-KR" altLang="en-US" sz="2400" dirty="0"/>
              <a:t> 다시 학습시킬 것인지 물어본 후 </a:t>
            </a:r>
            <a:r>
              <a:rPr lang="en-US" altLang="ko-KR" sz="2400" dirty="0"/>
              <a:t>UI</a:t>
            </a:r>
            <a:r>
              <a:rPr lang="ko-KR" altLang="en-US" sz="2400" dirty="0"/>
              <a:t>실행</a:t>
            </a:r>
            <a:r>
              <a:rPr lang="en-US" altLang="ko-KR" sz="2400" dirty="0"/>
              <a:t>(</a:t>
            </a:r>
            <a:r>
              <a:rPr lang="ko-KR" altLang="en-US" sz="2400" dirty="0"/>
              <a:t>학습을 위한 </a:t>
            </a:r>
            <a:r>
              <a:rPr lang="en-US" altLang="ko-KR" sz="2400" dirty="0"/>
              <a:t>layer</a:t>
            </a:r>
            <a:r>
              <a:rPr lang="ko-KR" altLang="en-US" sz="2400" dirty="0"/>
              <a:t>을 다시 쌓고 매개변수들은 여러 번 반복해서 돌린 결과 가장 잘 나온 것으로 사용하였다</a:t>
            </a:r>
            <a:r>
              <a:rPr lang="en-US" altLang="ko-KR" sz="2400" dirty="0"/>
              <a:t>.)</a:t>
            </a:r>
          </a:p>
          <a:p>
            <a:r>
              <a:rPr lang="en-US" altLang="ko-KR" sz="2400" dirty="0"/>
              <a:t>2.</a:t>
            </a:r>
            <a:r>
              <a:rPr lang="ko-KR" altLang="en-US" sz="2400" dirty="0"/>
              <a:t>영상을 선택해서 음성을 추출한 후 영상 길이에 따라 분리해서 </a:t>
            </a:r>
            <a:r>
              <a:rPr lang="ko-KR" altLang="en-US" sz="2400" dirty="0" err="1"/>
              <a:t>딥러닝으로</a:t>
            </a:r>
            <a:r>
              <a:rPr lang="ko-KR" altLang="en-US" sz="2400" dirty="0"/>
              <a:t> 학습된 모델로 </a:t>
            </a:r>
            <a:r>
              <a:rPr lang="ko-KR" altLang="en-US" sz="2400" dirty="0" err="1"/>
              <a:t>예측시킨</a:t>
            </a:r>
            <a:r>
              <a:rPr lang="ko-KR" altLang="en-US" sz="2400" dirty="0"/>
              <a:t> 뒤 </a:t>
            </a:r>
            <a:r>
              <a:rPr lang="en-US" altLang="ko-KR" sz="2400" dirty="0" err="1"/>
              <a:t>opencv</a:t>
            </a:r>
            <a:r>
              <a:rPr lang="ko-KR" altLang="en-US" sz="2400" dirty="0"/>
              <a:t>로 얼굴인식을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딥러닝으로</a:t>
            </a:r>
            <a:r>
              <a:rPr lang="ko-KR" altLang="en-US" sz="2400" dirty="0"/>
              <a:t> 음성인식을 동시에 진행한다</a:t>
            </a:r>
            <a:r>
              <a:rPr lang="en-US" altLang="ko-KR" sz="2400" dirty="0"/>
              <a:t>. </a:t>
            </a:r>
            <a:r>
              <a:rPr lang="ko-KR" altLang="en-US" sz="2400" dirty="0"/>
              <a:t>이경우 앞면</a:t>
            </a:r>
            <a:r>
              <a:rPr lang="en-US" altLang="ko-KR" sz="2400" dirty="0"/>
              <a:t>,</a:t>
            </a:r>
            <a:r>
              <a:rPr lang="ko-KR" altLang="en-US" sz="2400" dirty="0"/>
              <a:t>측면</a:t>
            </a:r>
            <a:r>
              <a:rPr lang="en-US" altLang="ko-KR" sz="2400" dirty="0"/>
              <a:t>, </a:t>
            </a:r>
            <a:r>
              <a:rPr lang="ko-KR" altLang="en-US" sz="2400" dirty="0"/>
              <a:t>기울어진 얼굴 모두 인식 가능하다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3.</a:t>
            </a:r>
            <a:r>
              <a:rPr lang="ko-KR" altLang="en-US" sz="2400" dirty="0"/>
              <a:t>음성파일을 선택해서 분리해서 </a:t>
            </a:r>
            <a:r>
              <a:rPr lang="ko-KR" altLang="en-US" sz="2400" dirty="0" err="1"/>
              <a:t>딥러닝으로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예측시킨</a:t>
            </a:r>
            <a:r>
              <a:rPr lang="ko-KR" altLang="en-US" sz="2400" dirty="0"/>
              <a:t> 뒤 음성인식을 진행한다</a:t>
            </a:r>
            <a:r>
              <a:rPr lang="en-US" altLang="ko-KR" sz="2400" dirty="0"/>
              <a:t>. </a:t>
            </a:r>
            <a:r>
              <a:rPr lang="ko-KR" altLang="en-US" sz="2400" dirty="0"/>
              <a:t>처리가 완료되면 음성파일과 결과값이 동시에 나온다</a:t>
            </a:r>
            <a:r>
              <a:rPr lang="en-US" altLang="ko-KR" sz="2400" dirty="0"/>
              <a:t>. </a:t>
            </a:r>
            <a:r>
              <a:rPr lang="ko-KR" altLang="en-US" sz="2400" dirty="0"/>
              <a:t>이 경우 대화</a:t>
            </a:r>
            <a:r>
              <a:rPr lang="en-US" altLang="ko-KR" sz="2400" dirty="0"/>
              <a:t>,</a:t>
            </a:r>
            <a:r>
              <a:rPr lang="ko-KR" altLang="en-US" sz="2400" dirty="0"/>
              <a:t>노래</a:t>
            </a:r>
            <a:r>
              <a:rPr lang="en-US" altLang="ko-KR" sz="2400" dirty="0"/>
              <a:t>(</a:t>
            </a:r>
            <a:r>
              <a:rPr lang="ko-KR" altLang="en-US" sz="2400" dirty="0"/>
              <a:t>뮤지컬</a:t>
            </a:r>
            <a:r>
              <a:rPr lang="en-US" altLang="ko-KR" sz="2400" dirty="0"/>
              <a:t>)</a:t>
            </a:r>
            <a:r>
              <a:rPr lang="ko-KR" altLang="en-US" sz="2400" dirty="0"/>
              <a:t>모두 가능하다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      -&gt;</a:t>
            </a:r>
            <a:r>
              <a:rPr lang="ko-KR" altLang="en-US" sz="2400" dirty="0"/>
              <a:t>영상을 사용할 경우에는 필요한 영상을 미리 다운받아서 </a:t>
            </a:r>
            <a:r>
              <a:rPr lang="en-US" altLang="ko-KR" sz="2400" dirty="0"/>
              <a:t>audio</a:t>
            </a:r>
            <a:r>
              <a:rPr lang="ko-KR" altLang="en-US" sz="2400" dirty="0"/>
              <a:t>와 </a:t>
            </a:r>
            <a:r>
              <a:rPr lang="en-US" altLang="ko-KR" sz="2400" dirty="0"/>
              <a:t>video</a:t>
            </a:r>
            <a:r>
              <a:rPr lang="ko-KR" altLang="en-US" sz="2400" dirty="0"/>
              <a:t>폴더에 </a:t>
            </a:r>
            <a:r>
              <a:rPr lang="ko-KR" altLang="en-US" sz="2400" dirty="0" err="1"/>
              <a:t>넣어놔</a:t>
            </a:r>
            <a:r>
              <a:rPr lang="ko-KR" altLang="en-US" sz="2400" dirty="0"/>
              <a:t>    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</a:t>
            </a:r>
            <a:r>
              <a:rPr lang="ko-KR" altLang="en-US" sz="2400" dirty="0" err="1"/>
              <a:t>야한다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4.</a:t>
            </a:r>
            <a:r>
              <a:rPr lang="ko-KR" altLang="en-US" sz="2400" dirty="0"/>
              <a:t>사용자가 직접 음성을 녹음해서 파일의 이름을 지정해서 데이터셋으로 사용할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5.</a:t>
            </a:r>
            <a:r>
              <a:rPr lang="ko-KR" altLang="en-US" sz="2400" dirty="0"/>
              <a:t>한번에 한번의 기능만 사용할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영상과 음성파일을 응용해서 스스로 데이터셋을 만든다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952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C275-8FAD-4944-9A62-20A65DCE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참고사이트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86983-8AE8-4434-8056-0D0660EC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/>
              <a:t>Opencv</a:t>
            </a:r>
            <a:r>
              <a:rPr lang="ko-KR" altLang="en-US" sz="2400" dirty="0"/>
              <a:t>얼굴감정인식을 위한 기본코드</a:t>
            </a:r>
            <a:r>
              <a:rPr lang="en-US" altLang="ko-KR" sz="2400" dirty="0"/>
              <a:t>+ </a:t>
            </a:r>
            <a:r>
              <a:rPr lang="ko-KR" altLang="en-US" sz="2400" dirty="0"/>
              <a:t>음성데이터셋</a:t>
            </a:r>
            <a:r>
              <a:rPr lang="en-US" altLang="ko-KR" sz="2400" dirty="0"/>
              <a:t> </a:t>
            </a:r>
            <a:r>
              <a:rPr lang="en-US" altLang="ko-KR" sz="2400" dirty="0">
                <a:hlinkClick r:id="rId2"/>
              </a:rPr>
              <a:t>https://github.com/omar178/Emotion-recognition</a:t>
            </a:r>
            <a:endParaRPr lang="en-US" altLang="ko-KR" sz="2400" dirty="0"/>
          </a:p>
          <a:p>
            <a:r>
              <a:rPr lang="ko-KR" altLang="en-US" sz="2400" dirty="0" err="1"/>
              <a:t>딥러닝음성감정인식을</a:t>
            </a:r>
            <a:r>
              <a:rPr lang="ko-KR" altLang="en-US" sz="2400" dirty="0"/>
              <a:t> 위한 기본코드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>
                <a:hlinkClick r:id="rId3"/>
              </a:rPr>
              <a:t>https://medium.com/@raihanh93/speech-emotion-recognition-using-deep-neural-network-part-i-68edb5921229</a:t>
            </a:r>
            <a:endParaRPr lang="en-US" altLang="ko-KR" sz="2400" dirty="0"/>
          </a:p>
          <a:p>
            <a:r>
              <a:rPr lang="ko-KR" altLang="en-US" sz="2400" dirty="0"/>
              <a:t>얼굴회전 참조코드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</a:t>
            </a:r>
            <a:r>
              <a:rPr lang="en-US" altLang="ko-KR" sz="2400" dirty="0">
                <a:hlinkClick r:id="rId4"/>
              </a:rPr>
              <a:t>https://a292run.tistory.com/entry/Face-Alignment-for-Face-Recognition-in-Python-within-OpenCV-1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모두 응용해서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79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D9ADB-D8D9-446E-8C81-8F645573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개요도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0CC1B1-8A41-4AD6-93C1-DCF0792C4083}"/>
              </a:ext>
            </a:extLst>
          </p:cNvPr>
          <p:cNvGrpSpPr/>
          <p:nvPr/>
        </p:nvGrpSpPr>
        <p:grpSpPr>
          <a:xfrm>
            <a:off x="577627" y="604884"/>
            <a:ext cx="10386029" cy="5477430"/>
            <a:chOff x="577627" y="604884"/>
            <a:chExt cx="10386029" cy="54774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B335FD-2A7C-4474-BFE5-54D18799BE68}"/>
                </a:ext>
              </a:extLst>
            </p:cNvPr>
            <p:cNvSpPr/>
            <p:nvPr/>
          </p:nvSpPr>
          <p:spPr>
            <a:xfrm>
              <a:off x="577627" y="2665920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Start.py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13AE2-DCBF-4D55-AC71-55F15B5382A8}"/>
                </a:ext>
              </a:extLst>
            </p:cNvPr>
            <p:cNvSpPr/>
            <p:nvPr/>
          </p:nvSpPr>
          <p:spPr>
            <a:xfrm>
              <a:off x="4431170" y="5235126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UI_func.py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record_audio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0EF5BB-A8D6-4A24-81DB-409CED5A212B}"/>
                </a:ext>
              </a:extLst>
            </p:cNvPr>
            <p:cNvSpPr/>
            <p:nvPr/>
          </p:nvSpPr>
          <p:spPr>
            <a:xfrm>
              <a:off x="4431170" y="4026714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UI_func.py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realtimeVideo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7F1D12-B05C-463F-B829-6F6FADAB739F}"/>
                </a:ext>
              </a:extLst>
            </p:cNvPr>
            <p:cNvSpPr/>
            <p:nvPr/>
          </p:nvSpPr>
          <p:spPr>
            <a:xfrm>
              <a:off x="4431170" y="2876382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UI_func.py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getAudioFile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94D094-6FE9-4671-BF63-C55AEC40A3FF}"/>
                </a:ext>
              </a:extLst>
            </p:cNvPr>
            <p:cNvSpPr/>
            <p:nvPr/>
          </p:nvSpPr>
          <p:spPr>
            <a:xfrm>
              <a:off x="4446721" y="1261533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UI_func.py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getVideoFile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028B0E-3EB7-4719-A0E7-6791E7CFB8D0}"/>
                </a:ext>
              </a:extLst>
            </p:cNvPr>
            <p:cNvSpPr/>
            <p:nvPr/>
          </p:nvSpPr>
          <p:spPr>
            <a:xfrm>
              <a:off x="2512174" y="2872343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ui_test.py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button2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2CF6843-B6EA-4FE6-B4A7-A9DE9C14148A}"/>
                </a:ext>
              </a:extLst>
            </p:cNvPr>
            <p:cNvSpPr/>
            <p:nvPr/>
          </p:nvSpPr>
          <p:spPr>
            <a:xfrm>
              <a:off x="6443472" y="5235126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Audio_Video.py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8A558B-5B2A-4917-A838-0CE1AF2CDEC5}"/>
                </a:ext>
              </a:extLst>
            </p:cNvPr>
            <p:cNvSpPr/>
            <p:nvPr/>
          </p:nvSpPr>
          <p:spPr>
            <a:xfrm>
              <a:off x="6443472" y="2876382"/>
              <a:ext cx="2164080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sound_learning.py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get_feature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F1BDFF-7BE8-4F2F-AB4E-D2A4191B310E}"/>
                </a:ext>
              </a:extLst>
            </p:cNvPr>
            <p:cNvSpPr/>
            <p:nvPr/>
          </p:nvSpPr>
          <p:spPr>
            <a:xfrm>
              <a:off x="6443472" y="4026714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Audio_Video.py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Video_play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F45A2E-00D2-4BB9-A343-6AA97201138A}"/>
                </a:ext>
              </a:extLst>
            </p:cNvPr>
            <p:cNvSpPr/>
            <p:nvPr/>
          </p:nvSpPr>
          <p:spPr>
            <a:xfrm>
              <a:off x="6443473" y="1261533"/>
              <a:ext cx="2164079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sound_learning.py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get_feature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DF4767-52ED-4C11-8CB3-3F6BF43CE596}"/>
                </a:ext>
              </a:extLst>
            </p:cNvPr>
            <p:cNvSpPr/>
            <p:nvPr/>
          </p:nvSpPr>
          <p:spPr>
            <a:xfrm>
              <a:off x="8607552" y="5235126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Audio_Video.py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after_rec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A99F1C-93C3-4813-97F5-B7C0501B4BF0}"/>
                </a:ext>
              </a:extLst>
            </p:cNvPr>
            <p:cNvSpPr/>
            <p:nvPr/>
          </p:nvSpPr>
          <p:spPr>
            <a:xfrm>
              <a:off x="9153144" y="2571892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Audio_Video.py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play_audio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572925-83B9-4F91-9F7E-EC71FCBDAB9C}"/>
                </a:ext>
              </a:extLst>
            </p:cNvPr>
            <p:cNvSpPr/>
            <p:nvPr/>
          </p:nvSpPr>
          <p:spPr>
            <a:xfrm>
              <a:off x="9153144" y="3623135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UI_func.py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update_label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8B4FEB3-ED75-4E36-B913-709F6F5D6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2729" y="1685127"/>
              <a:ext cx="379445" cy="14043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F6B5C520-39C2-4BC5-8003-1BDB2A5DD9D7}"/>
                </a:ext>
              </a:extLst>
            </p:cNvPr>
            <p:cNvCxnSpPr>
              <a:cxnSpLocks/>
            </p:cNvCxnSpPr>
            <p:nvPr/>
          </p:nvCxnSpPr>
          <p:spPr>
            <a:xfrm>
              <a:off x="2132729" y="3089514"/>
              <a:ext cx="363894" cy="2104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A6DC5E27-2932-4B99-86D7-807044B79AD6}"/>
                </a:ext>
              </a:extLst>
            </p:cNvPr>
            <p:cNvCxnSpPr>
              <a:cxnSpLocks/>
            </p:cNvCxnSpPr>
            <p:nvPr/>
          </p:nvCxnSpPr>
          <p:spPr>
            <a:xfrm>
              <a:off x="2132729" y="3089514"/>
              <a:ext cx="363894" cy="13607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9F6EE5E-4567-4736-83EB-38D4D09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2132729" y="3089514"/>
              <a:ext cx="363894" cy="25692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CCF33C-985E-4F9D-9C1F-3E37353BB000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6001823" y="1685127"/>
              <a:ext cx="441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40B39BE-45C1-4077-851D-6B73666A5F13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5986272" y="3299976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A2ECF63-D7CE-4063-A5D5-753BA47B71C7}"/>
                </a:ext>
              </a:extLst>
            </p:cNvPr>
            <p:cNvCxnSpPr/>
            <p:nvPr/>
          </p:nvCxnSpPr>
          <p:spPr>
            <a:xfrm>
              <a:off x="5986272" y="445030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968A643-6F2B-43BB-B010-BB70FE80C53F}"/>
                </a:ext>
              </a:extLst>
            </p:cNvPr>
            <p:cNvCxnSpPr/>
            <p:nvPr/>
          </p:nvCxnSpPr>
          <p:spPr>
            <a:xfrm>
              <a:off x="5994048" y="565872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42F6518-2E1B-4044-9C67-19EFF290CAD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253984" y="5658720"/>
              <a:ext cx="35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C2E8CA7E-3A5F-4EEE-82FA-44C26EC9673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8630130" y="2995486"/>
              <a:ext cx="523014" cy="4962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C257A203-5B8B-4052-A5D6-4E4A1FDA8DD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8630130" y="3491782"/>
              <a:ext cx="523014" cy="5549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6E6D85-D33D-4C76-8413-0CD5D180F207}"/>
                </a:ext>
              </a:extLst>
            </p:cNvPr>
            <p:cNvSpPr/>
            <p:nvPr/>
          </p:nvSpPr>
          <p:spPr>
            <a:xfrm>
              <a:off x="2527725" y="1261533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ui_test.py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button1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5E187B-DCDD-423F-86E9-2D2E0AE76C07}"/>
                </a:ext>
              </a:extLst>
            </p:cNvPr>
            <p:cNvSpPr/>
            <p:nvPr/>
          </p:nvSpPr>
          <p:spPr>
            <a:xfrm>
              <a:off x="2512174" y="4024710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ui_test.py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button3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3CEAE1-D5DC-4F79-BB77-F2DAB8979578}"/>
                </a:ext>
              </a:extLst>
            </p:cNvPr>
            <p:cNvSpPr/>
            <p:nvPr/>
          </p:nvSpPr>
          <p:spPr>
            <a:xfrm>
              <a:off x="2512174" y="5235126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ui_test.py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button4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AFE6FF3-4902-447C-99C9-E61DEDCDBC86}"/>
                </a:ext>
              </a:extLst>
            </p:cNvPr>
            <p:cNvCxnSpPr>
              <a:cxnSpLocks/>
              <a:stCxn id="31" idx="3"/>
              <a:endCxn id="8" idx="1"/>
            </p:cNvCxnSpPr>
            <p:nvPr/>
          </p:nvCxnSpPr>
          <p:spPr>
            <a:xfrm>
              <a:off x="4082827" y="1685127"/>
              <a:ext cx="363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8387952-DE1A-42C2-9894-AD0FFEF6B96C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4067276" y="3295937"/>
              <a:ext cx="363894" cy="4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20A457A-E8B8-4270-A5C8-77E25C2F2026}"/>
                </a:ext>
              </a:extLst>
            </p:cNvPr>
            <p:cNvCxnSpPr>
              <a:cxnSpLocks/>
              <a:stCxn id="33" idx="3"/>
              <a:endCxn id="6" idx="1"/>
            </p:cNvCxnSpPr>
            <p:nvPr/>
          </p:nvCxnSpPr>
          <p:spPr>
            <a:xfrm>
              <a:off x="4067276" y="4448304"/>
              <a:ext cx="363894" cy="2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1CDADC8-E7B3-48DF-844B-2D44F7581B19}"/>
                </a:ext>
              </a:extLst>
            </p:cNvPr>
            <p:cNvCxnSpPr>
              <a:cxnSpLocks/>
              <a:stCxn id="35" idx="3"/>
              <a:endCxn id="5" idx="1"/>
            </p:cNvCxnSpPr>
            <p:nvPr/>
          </p:nvCxnSpPr>
          <p:spPr>
            <a:xfrm>
              <a:off x="4067276" y="5658720"/>
              <a:ext cx="363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DDDD133-AA7F-4FAB-9B68-F67B8777BF7F}"/>
                </a:ext>
              </a:extLst>
            </p:cNvPr>
            <p:cNvSpPr/>
            <p:nvPr/>
          </p:nvSpPr>
          <p:spPr>
            <a:xfrm>
              <a:off x="9130566" y="604884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Audio_Video.py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video_play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EA88D9C-9F0B-4D51-9E8F-5CEC90719CE3}"/>
                </a:ext>
              </a:extLst>
            </p:cNvPr>
            <p:cNvSpPr/>
            <p:nvPr/>
          </p:nvSpPr>
          <p:spPr>
            <a:xfrm>
              <a:off x="9130566" y="1656127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UI_func.py</a:t>
              </a: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update_label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73E1E1CF-1066-444F-89DD-4655E74BFFA0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8607552" y="1028478"/>
              <a:ext cx="523014" cy="49629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548D771F-D3BB-4919-B5A5-4B12F52D055C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8607552" y="1524774"/>
              <a:ext cx="523014" cy="5549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79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D9ADB-D8D9-446E-8C81-8F645573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개요도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C0CC1B1-8A41-4AD6-93C1-DCF0792C4083}"/>
              </a:ext>
            </a:extLst>
          </p:cNvPr>
          <p:cNvGrpSpPr/>
          <p:nvPr/>
        </p:nvGrpSpPr>
        <p:grpSpPr>
          <a:xfrm>
            <a:off x="1631986" y="614215"/>
            <a:ext cx="10475133" cy="5477430"/>
            <a:chOff x="577627" y="604884"/>
            <a:chExt cx="10475133" cy="547743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B335FD-2A7C-4474-BFE5-54D18799BE68}"/>
                </a:ext>
              </a:extLst>
            </p:cNvPr>
            <p:cNvSpPr/>
            <p:nvPr/>
          </p:nvSpPr>
          <p:spPr>
            <a:xfrm>
              <a:off x="577627" y="2665920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Start.py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D513AE2-DCBF-4D55-AC71-55F15B5382A8}"/>
                </a:ext>
              </a:extLst>
            </p:cNvPr>
            <p:cNvSpPr/>
            <p:nvPr/>
          </p:nvSpPr>
          <p:spPr>
            <a:xfrm>
              <a:off x="4431170" y="5235126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음성녹음하기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record_audio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0EF5BB-A8D6-4A24-81DB-409CED5A212B}"/>
                </a:ext>
              </a:extLst>
            </p:cNvPr>
            <p:cNvSpPr/>
            <p:nvPr/>
          </p:nvSpPr>
          <p:spPr>
            <a:xfrm>
              <a:off x="4431170" y="4026714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실시간 영상 가져오기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realtimeVideo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97F1D12-B05C-463F-B829-6F6FADAB739F}"/>
                </a:ext>
              </a:extLst>
            </p:cNvPr>
            <p:cNvSpPr/>
            <p:nvPr/>
          </p:nvSpPr>
          <p:spPr>
            <a:xfrm>
              <a:off x="4431170" y="2876382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음성파일 가져오기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getAudioFile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94D094-6FE9-4671-BF63-C55AEC40A3FF}"/>
                </a:ext>
              </a:extLst>
            </p:cNvPr>
            <p:cNvSpPr/>
            <p:nvPr/>
          </p:nvSpPr>
          <p:spPr>
            <a:xfrm>
              <a:off x="4446721" y="1261533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비디오파일가져오기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getVideoFile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028B0E-3EB7-4719-A0E7-6791E7CFB8D0}"/>
                </a:ext>
              </a:extLst>
            </p:cNvPr>
            <p:cNvSpPr/>
            <p:nvPr/>
          </p:nvSpPr>
          <p:spPr>
            <a:xfrm>
              <a:off x="2512174" y="2872343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ui_test.py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button2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2CF6843-B6EA-4FE6-B4A7-A9DE9C14148A}"/>
                </a:ext>
              </a:extLst>
            </p:cNvPr>
            <p:cNvSpPr/>
            <p:nvPr/>
          </p:nvSpPr>
          <p:spPr>
            <a:xfrm>
              <a:off x="6443472" y="5235126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음성녹음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recording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F8A558B-5B2A-4917-A838-0CE1AF2CDEC5}"/>
                </a:ext>
              </a:extLst>
            </p:cNvPr>
            <p:cNvSpPr/>
            <p:nvPr/>
          </p:nvSpPr>
          <p:spPr>
            <a:xfrm>
              <a:off x="6443472" y="2876382"/>
              <a:ext cx="2164080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음성특징추출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get_feature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9F1BDFF-7BE8-4F2F-AB4E-D2A4191B310E}"/>
                </a:ext>
              </a:extLst>
            </p:cNvPr>
            <p:cNvSpPr/>
            <p:nvPr/>
          </p:nvSpPr>
          <p:spPr>
            <a:xfrm>
              <a:off x="6443472" y="4026714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실시간영상출력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Video_play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BF45A2E-00D2-4BB9-A343-6AA97201138A}"/>
                </a:ext>
              </a:extLst>
            </p:cNvPr>
            <p:cNvSpPr/>
            <p:nvPr/>
          </p:nvSpPr>
          <p:spPr>
            <a:xfrm>
              <a:off x="6443473" y="1261533"/>
              <a:ext cx="2164079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음성특징추출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get_feature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DF4767-52ED-4C11-8CB3-3F6BF43CE596}"/>
                </a:ext>
              </a:extLst>
            </p:cNvPr>
            <p:cNvSpPr/>
            <p:nvPr/>
          </p:nvSpPr>
          <p:spPr>
            <a:xfrm>
              <a:off x="8607552" y="5235126"/>
              <a:ext cx="1880056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녹음후처리</a:t>
              </a:r>
              <a:r>
                <a:rPr lang="en-US" altLang="ko-KR" dirty="0">
                  <a:solidFill>
                    <a:schemeClr val="tx1"/>
                  </a:solidFill>
                </a:rPr>
                <a:t>,</a:t>
              </a:r>
              <a:r>
                <a:rPr lang="ko-KR" altLang="en-US" dirty="0">
                  <a:solidFill>
                    <a:schemeClr val="tx1"/>
                  </a:solidFill>
                </a:rPr>
                <a:t>저장</a:t>
              </a:r>
              <a:r>
                <a:rPr lang="en-US" altLang="ko-KR" dirty="0" err="1">
                  <a:solidFill>
                    <a:schemeClr val="tx1"/>
                  </a:solidFill>
                </a:rPr>
                <a:t>after_rec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A99F1C-93C3-4813-97F5-B7C0501B4BF0}"/>
                </a:ext>
              </a:extLst>
            </p:cNvPr>
            <p:cNvSpPr/>
            <p:nvPr/>
          </p:nvSpPr>
          <p:spPr>
            <a:xfrm>
              <a:off x="9153144" y="2571892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음성파일재생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play_audio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0572925-83B9-4F91-9F7E-EC71FCBDAB9C}"/>
                </a:ext>
              </a:extLst>
            </p:cNvPr>
            <p:cNvSpPr/>
            <p:nvPr/>
          </p:nvSpPr>
          <p:spPr>
            <a:xfrm>
              <a:off x="9004041" y="3623135"/>
              <a:ext cx="2029159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음성감정인식결과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레이블변경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update_label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38B4FEB3-ED75-4E36-B913-709F6F5D6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2729" y="1685127"/>
              <a:ext cx="379445" cy="14043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F6B5C520-39C2-4BC5-8003-1BDB2A5DD9D7}"/>
                </a:ext>
              </a:extLst>
            </p:cNvPr>
            <p:cNvCxnSpPr>
              <a:cxnSpLocks/>
            </p:cNvCxnSpPr>
            <p:nvPr/>
          </p:nvCxnSpPr>
          <p:spPr>
            <a:xfrm>
              <a:off x="2132729" y="3089514"/>
              <a:ext cx="363894" cy="2104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A6DC5E27-2932-4B99-86D7-807044B79AD6}"/>
                </a:ext>
              </a:extLst>
            </p:cNvPr>
            <p:cNvCxnSpPr>
              <a:cxnSpLocks/>
            </p:cNvCxnSpPr>
            <p:nvPr/>
          </p:nvCxnSpPr>
          <p:spPr>
            <a:xfrm>
              <a:off x="2132729" y="3089514"/>
              <a:ext cx="363894" cy="13607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9F6EE5E-4567-4736-83EB-38D4D09FE924}"/>
                </a:ext>
              </a:extLst>
            </p:cNvPr>
            <p:cNvCxnSpPr>
              <a:cxnSpLocks/>
            </p:cNvCxnSpPr>
            <p:nvPr/>
          </p:nvCxnSpPr>
          <p:spPr>
            <a:xfrm>
              <a:off x="2132729" y="3089514"/>
              <a:ext cx="363894" cy="25692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5DCCF33C-985E-4F9D-9C1F-3E37353BB000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>
              <a:off x="6001823" y="1685127"/>
              <a:ext cx="441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40B39BE-45C1-4077-851D-6B73666A5F13}"/>
                </a:ext>
              </a:extLst>
            </p:cNvPr>
            <p:cNvCxnSpPr>
              <a:stCxn id="7" idx="3"/>
              <a:endCxn id="12" idx="1"/>
            </p:cNvCxnSpPr>
            <p:nvPr/>
          </p:nvCxnSpPr>
          <p:spPr>
            <a:xfrm>
              <a:off x="5986272" y="3299976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A2ECF63-D7CE-4063-A5D5-753BA47B71C7}"/>
                </a:ext>
              </a:extLst>
            </p:cNvPr>
            <p:cNvCxnSpPr/>
            <p:nvPr/>
          </p:nvCxnSpPr>
          <p:spPr>
            <a:xfrm>
              <a:off x="5986272" y="4450308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968A643-6F2B-43BB-B010-BB70FE80C53F}"/>
                </a:ext>
              </a:extLst>
            </p:cNvPr>
            <p:cNvCxnSpPr/>
            <p:nvPr/>
          </p:nvCxnSpPr>
          <p:spPr>
            <a:xfrm>
              <a:off x="5994048" y="5658720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42F6518-2E1B-4044-9C67-19EFF290CAD4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8253984" y="5658720"/>
              <a:ext cx="353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연결선: 꺾임 42">
              <a:extLst>
                <a:ext uri="{FF2B5EF4-FFF2-40B4-BE49-F238E27FC236}">
                  <a16:creationId xmlns:a16="http://schemas.microsoft.com/office/drawing/2014/main" id="{C2E8CA7E-3A5F-4EEE-82FA-44C26EC9673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8630130" y="2995486"/>
              <a:ext cx="523014" cy="496296"/>
            </a:xfrm>
            <a:prstGeom prst="bentConnector3">
              <a:avLst>
                <a:gd name="adj1" fmla="val 303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C257A203-5B8B-4052-A5D6-4E4A1FDA8DD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rot="16200000" flipH="1">
              <a:off x="8633022" y="3675709"/>
              <a:ext cx="533621" cy="2084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6E6D85-D33D-4C76-8413-0CD5D180F207}"/>
                </a:ext>
              </a:extLst>
            </p:cNvPr>
            <p:cNvSpPr/>
            <p:nvPr/>
          </p:nvSpPr>
          <p:spPr>
            <a:xfrm>
              <a:off x="2527725" y="1261533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ui_test.py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button1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5E187B-DCDD-423F-86E9-2D2E0AE76C07}"/>
                </a:ext>
              </a:extLst>
            </p:cNvPr>
            <p:cNvSpPr/>
            <p:nvPr/>
          </p:nvSpPr>
          <p:spPr>
            <a:xfrm>
              <a:off x="2512174" y="4024710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ui_test.py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button3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3CEAE1-D5DC-4F79-BB77-F2DAB8979578}"/>
                </a:ext>
              </a:extLst>
            </p:cNvPr>
            <p:cNvSpPr/>
            <p:nvPr/>
          </p:nvSpPr>
          <p:spPr>
            <a:xfrm>
              <a:off x="2512174" y="5235126"/>
              <a:ext cx="155510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ui_test.py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button4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4AFE6FF3-4902-447C-99C9-E61DEDCDBC86}"/>
                </a:ext>
              </a:extLst>
            </p:cNvPr>
            <p:cNvCxnSpPr>
              <a:stCxn id="31" idx="3"/>
              <a:endCxn id="8" idx="1"/>
            </p:cNvCxnSpPr>
            <p:nvPr/>
          </p:nvCxnSpPr>
          <p:spPr>
            <a:xfrm>
              <a:off x="4082827" y="1685127"/>
              <a:ext cx="363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8387952-DE1A-42C2-9894-AD0FFEF6B96C}"/>
                </a:ext>
              </a:extLst>
            </p:cNvPr>
            <p:cNvCxnSpPr>
              <a:stCxn id="9" idx="3"/>
              <a:endCxn id="7" idx="1"/>
            </p:cNvCxnSpPr>
            <p:nvPr/>
          </p:nvCxnSpPr>
          <p:spPr>
            <a:xfrm>
              <a:off x="4067276" y="3295937"/>
              <a:ext cx="363894" cy="4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020A457A-E8B8-4270-A5C8-77E25C2F2026}"/>
                </a:ext>
              </a:extLst>
            </p:cNvPr>
            <p:cNvCxnSpPr>
              <a:stCxn id="33" idx="3"/>
              <a:endCxn id="6" idx="1"/>
            </p:cNvCxnSpPr>
            <p:nvPr/>
          </p:nvCxnSpPr>
          <p:spPr>
            <a:xfrm>
              <a:off x="4067276" y="4448304"/>
              <a:ext cx="363894" cy="20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1CDADC8-E7B3-48DF-844B-2D44F7581B19}"/>
                </a:ext>
              </a:extLst>
            </p:cNvPr>
            <p:cNvCxnSpPr>
              <a:stCxn id="35" idx="3"/>
              <a:endCxn id="5" idx="1"/>
            </p:cNvCxnSpPr>
            <p:nvPr/>
          </p:nvCxnSpPr>
          <p:spPr>
            <a:xfrm>
              <a:off x="4067276" y="5658720"/>
              <a:ext cx="3638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DDDD133-AA7F-4FAB-9B68-F67B8777BF7F}"/>
                </a:ext>
              </a:extLst>
            </p:cNvPr>
            <p:cNvSpPr/>
            <p:nvPr/>
          </p:nvSpPr>
          <p:spPr>
            <a:xfrm>
              <a:off x="9130566" y="604884"/>
              <a:ext cx="1810512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영상재생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video_play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EA88D9C-9F0B-4D51-9E8F-5CEC90719CE3}"/>
                </a:ext>
              </a:extLst>
            </p:cNvPr>
            <p:cNvSpPr/>
            <p:nvPr/>
          </p:nvSpPr>
          <p:spPr>
            <a:xfrm>
              <a:off x="9004041" y="1656127"/>
              <a:ext cx="2048719" cy="84718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음성감정인식결과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레이블변경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update_label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73E1E1CF-1066-444F-89DD-4655E74BFFA0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 flipV="1">
              <a:off x="8607552" y="1028478"/>
              <a:ext cx="523014" cy="496296"/>
            </a:xfrm>
            <a:prstGeom prst="bentConnector3">
              <a:avLst>
                <a:gd name="adj1" fmla="val 300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548D771F-D3BB-4919-B5A5-4B12F52D055C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rot="16200000" flipH="1">
              <a:off x="8607585" y="1683265"/>
              <a:ext cx="570222" cy="2226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0981B7F-2ABD-4064-8985-050267CC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28" y="2038443"/>
            <a:ext cx="1190625" cy="253365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7FC5EA-AF3A-491D-902A-61C07B31C246}"/>
              </a:ext>
            </a:extLst>
          </p:cNvPr>
          <p:cNvCxnSpPr/>
          <p:nvPr/>
        </p:nvCxnSpPr>
        <p:spPr>
          <a:xfrm flipV="1">
            <a:off x="1190336" y="1811578"/>
            <a:ext cx="1934498" cy="474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09FF5B4-6323-498E-9455-899D245AB743}"/>
              </a:ext>
            </a:extLst>
          </p:cNvPr>
          <p:cNvCxnSpPr/>
          <p:nvPr/>
        </p:nvCxnSpPr>
        <p:spPr>
          <a:xfrm>
            <a:off x="1212755" y="2881674"/>
            <a:ext cx="2291785" cy="12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6BC2E8-C854-4FAA-92C4-FBAF155F21E6}"/>
              </a:ext>
            </a:extLst>
          </p:cNvPr>
          <p:cNvCxnSpPr/>
          <p:nvPr/>
        </p:nvCxnSpPr>
        <p:spPr>
          <a:xfrm>
            <a:off x="1119673" y="3522439"/>
            <a:ext cx="2067415" cy="69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337D2CE-F53F-4DFD-9A9A-A9C9C53E1C14}"/>
              </a:ext>
            </a:extLst>
          </p:cNvPr>
          <p:cNvCxnSpPr/>
          <p:nvPr/>
        </p:nvCxnSpPr>
        <p:spPr>
          <a:xfrm>
            <a:off x="1425031" y="4247746"/>
            <a:ext cx="1777608" cy="130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88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32347-D355-4C81-B197-42EDD1F6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설명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7DF50C-CE1F-4E87-ADCD-944F8710E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66" y="2246699"/>
            <a:ext cx="5723367" cy="34854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419D4F-0E5B-46B0-9244-7FCC6929E847}"/>
              </a:ext>
            </a:extLst>
          </p:cNvPr>
          <p:cNvSpPr/>
          <p:nvPr/>
        </p:nvSpPr>
        <p:spPr>
          <a:xfrm>
            <a:off x="401216" y="1144496"/>
            <a:ext cx="5234474" cy="6344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동영상이나 실시간 영상을 재생하고 얼굴의 감정을 표시한다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BAD5BC-8740-44AE-87FB-970ED8009E20}"/>
              </a:ext>
            </a:extLst>
          </p:cNvPr>
          <p:cNvSpPr/>
          <p:nvPr/>
        </p:nvSpPr>
        <p:spPr>
          <a:xfrm>
            <a:off x="6575582" y="968194"/>
            <a:ext cx="5234474" cy="6344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감정을 인식할 </a:t>
            </a:r>
            <a:r>
              <a:rPr lang="en-US" altLang="ko-KR" dirty="0">
                <a:solidFill>
                  <a:schemeClr val="tx1"/>
                </a:solidFill>
              </a:rPr>
              <a:t>Video </a:t>
            </a:r>
            <a:r>
              <a:rPr lang="ko-KR" altLang="en-US" dirty="0">
                <a:solidFill>
                  <a:schemeClr val="tx1"/>
                </a:solidFill>
              </a:rPr>
              <a:t>파일을 가져오고 파일의 경로를 표시한다</a:t>
            </a:r>
            <a:r>
              <a:rPr lang="en-US" altLang="ko-KR" dirty="0">
                <a:solidFill>
                  <a:schemeClr val="tx1"/>
                </a:solidFill>
              </a:rPr>
              <a:t>. Flag =1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84B3DF-CB25-4D81-9D2D-78E3EF600B37}"/>
              </a:ext>
            </a:extLst>
          </p:cNvPr>
          <p:cNvSpPr/>
          <p:nvPr/>
        </p:nvSpPr>
        <p:spPr>
          <a:xfrm>
            <a:off x="6540759" y="2505752"/>
            <a:ext cx="5234474" cy="8999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실시간으로 카메라를 통해 영상을 받아와서 실행하고 얼굴이 있으면 얼굴의 감정을 인식한다</a:t>
            </a:r>
            <a:r>
              <a:rPr lang="en-US" altLang="ko-KR" dirty="0">
                <a:solidFill>
                  <a:schemeClr val="tx1"/>
                </a:solidFill>
              </a:rPr>
              <a:t>. Flag=3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B91DAD-4321-4021-AB6C-F6DF9DE8DD49}"/>
              </a:ext>
            </a:extLst>
          </p:cNvPr>
          <p:cNvSpPr/>
          <p:nvPr/>
        </p:nvSpPr>
        <p:spPr>
          <a:xfrm>
            <a:off x="6540759" y="1736973"/>
            <a:ext cx="5234474" cy="6344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감정을 인식할 음성</a:t>
            </a:r>
            <a:r>
              <a:rPr lang="en-US" altLang="ko-KR" dirty="0">
                <a:solidFill>
                  <a:schemeClr val="tx1"/>
                </a:solidFill>
              </a:rPr>
              <a:t>wav</a:t>
            </a:r>
            <a:r>
              <a:rPr lang="ko-KR" altLang="en-US" dirty="0">
                <a:solidFill>
                  <a:schemeClr val="tx1"/>
                </a:solidFill>
              </a:rPr>
              <a:t>파일을 가져오고 파일의 경로를 표시한다</a:t>
            </a:r>
            <a:r>
              <a:rPr lang="en-US" altLang="ko-KR" dirty="0">
                <a:solidFill>
                  <a:schemeClr val="tx1"/>
                </a:solidFill>
              </a:rPr>
              <a:t>.Flag=2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C1F0B3-975F-438C-82DB-4444AEAC7C33}"/>
              </a:ext>
            </a:extLst>
          </p:cNvPr>
          <p:cNvSpPr/>
          <p:nvPr/>
        </p:nvSpPr>
        <p:spPr>
          <a:xfrm>
            <a:off x="6540759" y="3600463"/>
            <a:ext cx="5234474" cy="11303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사용자가 직접 음성을 녹음해서 테스트파일을 만들 고 제목으로 레이블링을 할 수 있다</a:t>
            </a:r>
            <a:r>
              <a:rPr lang="en-US" altLang="ko-KR" dirty="0">
                <a:solidFill>
                  <a:schemeClr val="tx1"/>
                </a:solidFill>
              </a:rPr>
              <a:t>.  </a:t>
            </a:r>
            <a:r>
              <a:rPr lang="ko-KR" altLang="en-US" dirty="0">
                <a:solidFill>
                  <a:schemeClr val="tx1"/>
                </a:solidFill>
              </a:rPr>
              <a:t>녹음이 끝났는지 진행되고 있는지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 err="1">
                <a:solidFill>
                  <a:schemeClr val="tx1"/>
                </a:solidFill>
              </a:rPr>
              <a:t>몇번째</a:t>
            </a:r>
            <a:r>
              <a:rPr lang="ko-KR" altLang="en-US" dirty="0">
                <a:solidFill>
                  <a:schemeClr val="tx1"/>
                </a:solidFill>
              </a:rPr>
              <a:t> 녹음인지 표시한다</a:t>
            </a:r>
            <a:r>
              <a:rPr lang="en-US" altLang="ko-KR" dirty="0">
                <a:solidFill>
                  <a:schemeClr val="tx1"/>
                </a:solidFill>
              </a:rPr>
              <a:t>. Flag=4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BBA843C-4E32-4C31-AD76-99E49E633B29}"/>
              </a:ext>
            </a:extLst>
          </p:cNvPr>
          <p:cNvSpPr/>
          <p:nvPr/>
        </p:nvSpPr>
        <p:spPr>
          <a:xfrm>
            <a:off x="6540759" y="5742869"/>
            <a:ext cx="5234474" cy="6344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현재 실행되고 있는 기능을 멈추고 </a:t>
            </a:r>
            <a:r>
              <a:rPr lang="en-US" altLang="ko-KR" dirty="0">
                <a:solidFill>
                  <a:schemeClr val="tx1"/>
                </a:solidFill>
              </a:rPr>
              <a:t>flag</a:t>
            </a:r>
            <a:r>
              <a:rPr lang="ko-KR" altLang="en-US" dirty="0">
                <a:solidFill>
                  <a:schemeClr val="tx1"/>
                </a:solidFill>
              </a:rPr>
              <a:t>의 값을 </a:t>
            </a:r>
            <a:r>
              <a:rPr lang="ko-KR" altLang="en-US" dirty="0" err="1">
                <a:solidFill>
                  <a:schemeClr val="tx1"/>
                </a:solidFill>
              </a:rPr>
              <a:t>리셋한다</a:t>
            </a:r>
            <a:r>
              <a:rPr lang="en-US" altLang="ko-KR" dirty="0">
                <a:solidFill>
                  <a:schemeClr val="tx1"/>
                </a:solidFill>
              </a:rPr>
              <a:t>. Flag=0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D649A-FE66-41EA-B6D8-6803BD45844A}"/>
              </a:ext>
            </a:extLst>
          </p:cNvPr>
          <p:cNvSpPr/>
          <p:nvPr/>
        </p:nvSpPr>
        <p:spPr>
          <a:xfrm>
            <a:off x="6540759" y="4925632"/>
            <a:ext cx="5234474" cy="6344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음성파일의 감정인식의 결과를 출력한다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CA76EF-5D82-4DF4-A714-3CA54538F99C}"/>
              </a:ext>
            </a:extLst>
          </p:cNvPr>
          <p:cNvCxnSpPr/>
          <p:nvPr/>
        </p:nvCxnSpPr>
        <p:spPr>
          <a:xfrm flipH="1">
            <a:off x="2900516" y="1858297"/>
            <a:ext cx="117937" cy="80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474324E-3317-461C-8E67-2DC773FA5A5F}"/>
              </a:ext>
            </a:extLst>
          </p:cNvPr>
          <p:cNvCxnSpPr>
            <a:cxnSpLocks/>
          </p:cNvCxnSpPr>
          <p:nvPr/>
        </p:nvCxnSpPr>
        <p:spPr>
          <a:xfrm flipH="1">
            <a:off x="5529963" y="1406319"/>
            <a:ext cx="1010796" cy="144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액자 23">
            <a:extLst>
              <a:ext uri="{FF2B5EF4-FFF2-40B4-BE49-F238E27FC236}">
                <a16:creationId xmlns:a16="http://schemas.microsoft.com/office/drawing/2014/main" id="{DE781A45-C846-4B50-929B-89C406E008E0}"/>
              </a:ext>
            </a:extLst>
          </p:cNvPr>
          <p:cNvSpPr/>
          <p:nvPr/>
        </p:nvSpPr>
        <p:spPr>
          <a:xfrm>
            <a:off x="4267175" y="2917701"/>
            <a:ext cx="1368515" cy="36627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액자 24">
            <a:extLst>
              <a:ext uri="{FF2B5EF4-FFF2-40B4-BE49-F238E27FC236}">
                <a16:creationId xmlns:a16="http://schemas.microsoft.com/office/drawing/2014/main" id="{25F8D1EE-4906-469F-B851-518837C06D23}"/>
              </a:ext>
            </a:extLst>
          </p:cNvPr>
          <p:cNvSpPr/>
          <p:nvPr/>
        </p:nvSpPr>
        <p:spPr>
          <a:xfrm>
            <a:off x="4267175" y="3320159"/>
            <a:ext cx="1368515" cy="359591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60F4BC26-C1AB-46B0-B281-63E0526B394D}"/>
              </a:ext>
            </a:extLst>
          </p:cNvPr>
          <p:cNvSpPr/>
          <p:nvPr/>
        </p:nvSpPr>
        <p:spPr>
          <a:xfrm>
            <a:off x="4270173" y="4075071"/>
            <a:ext cx="1446804" cy="499725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14DEED-6FF7-4F48-B60A-6E3E2687B81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716977" y="2054214"/>
            <a:ext cx="823782" cy="132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E1106C0-777F-4414-8F71-A9276DEABE5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658303" y="2955713"/>
            <a:ext cx="882456" cy="8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액자 33">
            <a:extLst>
              <a:ext uri="{FF2B5EF4-FFF2-40B4-BE49-F238E27FC236}">
                <a16:creationId xmlns:a16="http://schemas.microsoft.com/office/drawing/2014/main" id="{162CCA37-E50D-4795-888F-8EA0C19B9697}"/>
              </a:ext>
            </a:extLst>
          </p:cNvPr>
          <p:cNvSpPr/>
          <p:nvPr/>
        </p:nvSpPr>
        <p:spPr>
          <a:xfrm>
            <a:off x="4267174" y="3715404"/>
            <a:ext cx="1368515" cy="305404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AE72297-1FBE-4AD8-9477-6BC2CFD32765}"/>
              </a:ext>
            </a:extLst>
          </p:cNvPr>
          <p:cNvCxnSpPr>
            <a:stCxn id="17" idx="1"/>
          </p:cNvCxnSpPr>
          <p:nvPr/>
        </p:nvCxnSpPr>
        <p:spPr>
          <a:xfrm flipH="1">
            <a:off x="5716977" y="4165653"/>
            <a:ext cx="823782" cy="18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액자 37">
            <a:extLst>
              <a:ext uri="{FF2B5EF4-FFF2-40B4-BE49-F238E27FC236}">
                <a16:creationId xmlns:a16="http://schemas.microsoft.com/office/drawing/2014/main" id="{BE5514A6-DE64-4803-A460-EC2BE9361F8F}"/>
              </a:ext>
            </a:extLst>
          </p:cNvPr>
          <p:cNvSpPr/>
          <p:nvPr/>
        </p:nvSpPr>
        <p:spPr>
          <a:xfrm>
            <a:off x="4473278" y="4844201"/>
            <a:ext cx="999917" cy="26062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EB461A3-3E63-4DA6-A26C-C5CE53EE858E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5529963" y="5042517"/>
            <a:ext cx="1010796" cy="20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5B79D1D-5035-4649-966F-3CC0BF29A7FF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716977" y="5418077"/>
            <a:ext cx="823782" cy="64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C00C4C-5FCA-4493-B1EE-955BE14D16B8}"/>
              </a:ext>
            </a:extLst>
          </p:cNvPr>
          <p:cNvSpPr/>
          <p:nvPr/>
        </p:nvSpPr>
        <p:spPr>
          <a:xfrm>
            <a:off x="3122349" y="5980448"/>
            <a:ext cx="2706480" cy="63448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화면을 종료한다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5A47326-8DB5-4704-A3A2-FCFD97209AC0}"/>
              </a:ext>
            </a:extLst>
          </p:cNvPr>
          <p:cNvCxnSpPr/>
          <p:nvPr/>
        </p:nvCxnSpPr>
        <p:spPr>
          <a:xfrm flipV="1">
            <a:off x="5102942" y="5648785"/>
            <a:ext cx="0" cy="28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액자 46">
            <a:extLst>
              <a:ext uri="{FF2B5EF4-FFF2-40B4-BE49-F238E27FC236}">
                <a16:creationId xmlns:a16="http://schemas.microsoft.com/office/drawing/2014/main" id="{9E232724-DB6D-4799-9BEF-BFCE077356B8}"/>
              </a:ext>
            </a:extLst>
          </p:cNvPr>
          <p:cNvSpPr/>
          <p:nvPr/>
        </p:nvSpPr>
        <p:spPr>
          <a:xfrm>
            <a:off x="4416510" y="5140244"/>
            <a:ext cx="1412319" cy="24430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액자 47">
            <a:extLst>
              <a:ext uri="{FF2B5EF4-FFF2-40B4-BE49-F238E27FC236}">
                <a16:creationId xmlns:a16="http://schemas.microsoft.com/office/drawing/2014/main" id="{4AA9A1ED-F7D8-4F4F-A247-757E7EF78462}"/>
              </a:ext>
            </a:extLst>
          </p:cNvPr>
          <p:cNvSpPr/>
          <p:nvPr/>
        </p:nvSpPr>
        <p:spPr>
          <a:xfrm>
            <a:off x="4602983" y="5409649"/>
            <a:ext cx="999917" cy="260623"/>
          </a:xfrm>
          <a:prstGeom prst="frame">
            <a:avLst>
              <a:gd name="adj1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8D6172E-9FF7-4FD3-879E-4A47A8E94807}"/>
              </a:ext>
            </a:extLst>
          </p:cNvPr>
          <p:cNvSpPr/>
          <p:nvPr/>
        </p:nvSpPr>
        <p:spPr>
          <a:xfrm>
            <a:off x="2066429" y="4084910"/>
            <a:ext cx="917002" cy="9945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2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91B2-6DBC-48C6-9DBE-0EE7D535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1A778-22EF-4992-820D-AC2F5CDA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272" y="1716833"/>
            <a:ext cx="5716654" cy="42640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처음 시작하는 파일</a:t>
            </a:r>
            <a:endParaRPr lang="en-US" altLang="ko-KR" sz="2000" dirty="0"/>
          </a:p>
          <a:p>
            <a:r>
              <a:rPr lang="ko-KR" altLang="en-US" sz="2000" dirty="0"/>
              <a:t>실시간 카메라를 이용하기 위한 </a:t>
            </a:r>
            <a:r>
              <a:rPr lang="en-US" altLang="ko-KR" sz="2000" dirty="0"/>
              <a:t>cap</a:t>
            </a:r>
            <a:r>
              <a:rPr lang="ko-KR" altLang="en-US" sz="2000" dirty="0"/>
              <a:t>객체 지정</a:t>
            </a:r>
            <a:endParaRPr lang="en-US" altLang="ko-KR" sz="2000" dirty="0"/>
          </a:p>
          <a:p>
            <a:r>
              <a:rPr lang="ko-KR" altLang="en-US" sz="2000" dirty="0"/>
              <a:t>기본적인 </a:t>
            </a:r>
            <a:r>
              <a:rPr lang="en-US" altLang="ko-KR" sz="2000" dirty="0" err="1"/>
              <a:t>Tkinter</a:t>
            </a:r>
            <a:r>
              <a:rPr lang="en-US" altLang="ko-KR" sz="2000" dirty="0"/>
              <a:t> </a:t>
            </a:r>
            <a:r>
              <a:rPr lang="ko-KR" altLang="en-US" sz="2000" dirty="0"/>
              <a:t>선언</a:t>
            </a:r>
            <a:endParaRPr lang="en-US" altLang="ko-KR" sz="2000" dirty="0"/>
          </a:p>
          <a:p>
            <a:r>
              <a:rPr lang="en-US" altLang="ko-KR" sz="2000" dirty="0" err="1"/>
              <a:t>Askstring</a:t>
            </a:r>
            <a:r>
              <a:rPr lang="ko-KR" altLang="en-US" sz="2000" dirty="0"/>
              <a:t>을 이용한 학습의 유무 확인</a:t>
            </a:r>
            <a:endParaRPr lang="en-US" altLang="ko-KR" sz="2000" dirty="0"/>
          </a:p>
          <a:p>
            <a:r>
              <a:rPr lang="en-US" altLang="ko-KR" sz="2000" dirty="0"/>
              <a:t>Multiprocessing</a:t>
            </a:r>
            <a:r>
              <a:rPr lang="ko-KR" altLang="en-US" sz="2000" dirty="0"/>
              <a:t>을 이용하여 처리 시간 줄였다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     (68</a:t>
            </a:r>
            <a:r>
              <a:rPr lang="ko-KR" altLang="en-US" sz="2000" dirty="0"/>
              <a:t>초에서 </a:t>
            </a:r>
            <a:r>
              <a:rPr lang="en-US" altLang="ko-KR" sz="2000" dirty="0"/>
              <a:t>40</a:t>
            </a:r>
            <a:r>
              <a:rPr lang="ko-KR" altLang="en-US" sz="2000" dirty="0"/>
              <a:t>초로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만들어진 클래스 객체들을 </a:t>
            </a:r>
            <a:r>
              <a:rPr lang="en-US" altLang="ko-KR" sz="2000" dirty="0" err="1"/>
              <a:t>Audio_Video</a:t>
            </a:r>
            <a:r>
              <a:rPr lang="ko-KR" altLang="en-US" sz="2000" dirty="0"/>
              <a:t>의 함수에 넘겨주게 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 err="1"/>
              <a:t>Tkinter</a:t>
            </a:r>
            <a:r>
              <a:rPr lang="en-US" altLang="ko-KR" sz="2000" dirty="0"/>
              <a:t> </a:t>
            </a:r>
            <a:r>
              <a:rPr lang="ko-KR" altLang="en-US" sz="2000" dirty="0"/>
              <a:t>인터페이스가 실행된다</a:t>
            </a:r>
            <a:r>
              <a:rPr lang="en-US" altLang="ko-KR" sz="2000" dirty="0"/>
              <a:t>.</a:t>
            </a:r>
          </a:p>
          <a:p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58F81-4782-435F-B616-9F58C79FBCF6}"/>
              </a:ext>
            </a:extLst>
          </p:cNvPr>
          <p:cNvSpPr txBox="1"/>
          <p:nvPr/>
        </p:nvSpPr>
        <p:spPr>
          <a:xfrm>
            <a:off x="7371184" y="450395"/>
            <a:ext cx="17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start.py</a:t>
            </a:r>
            <a:endParaRPr lang="ko-KR" altLang="en-US" sz="2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E80E30-C519-460D-8387-DCDBFD9D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69" y="746629"/>
            <a:ext cx="4665406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- Import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목록 생략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</a:t>
            </a:r>
            <a:b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os.environ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'TF_CPP_MIN_LOG_LEVEL'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'2'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cv.VideoCapture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VideoCapture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정의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window.title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감정인식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window.geometry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"710x400"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learning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Audio_Video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UI_func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learning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master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askstring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다시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학습하시겠습니까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?(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)"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yes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messagebox.showinfo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학습을 다시 합니다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p1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Process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target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learning.main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p1.start(); p1.join()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elif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value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no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messagebox.showinfo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학습하지 않습니다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rec.get_elements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func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window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app.lbl1,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rec.video_play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app.mainloop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__ ==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"__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__"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01154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테마</Template>
  <TotalTime>7495</TotalTime>
  <Words>9993</Words>
  <Application>Microsoft Office PowerPoint</Application>
  <PresentationFormat>와이드스크린</PresentationFormat>
  <Paragraphs>241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Arial Unicode MS</vt:lpstr>
      <vt:lpstr>맑은 고딕</vt:lpstr>
      <vt:lpstr>Arial</vt:lpstr>
      <vt:lpstr>Candara</vt:lpstr>
      <vt:lpstr>Corbel</vt:lpstr>
      <vt:lpstr>Wingdings 3</vt:lpstr>
      <vt:lpstr>New_Education02</vt:lpstr>
      <vt:lpstr>opencv와 딥러닝을 이용한 감정인식</vt:lpstr>
      <vt:lpstr>목차</vt:lpstr>
      <vt:lpstr>주제선정배경</vt:lpstr>
      <vt:lpstr>기능설명</vt:lpstr>
      <vt:lpstr>참고사이트</vt:lpstr>
      <vt:lpstr>기능 개요도</vt:lpstr>
      <vt:lpstr>기능 개요도</vt:lpstr>
      <vt:lpstr>UI설명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코드설명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윤아</dc:creator>
  <cp:lastModifiedBy>홍 윤아</cp:lastModifiedBy>
  <cp:revision>392</cp:revision>
  <dcterms:created xsi:type="dcterms:W3CDTF">2021-11-27T08:51:56Z</dcterms:created>
  <dcterms:modified xsi:type="dcterms:W3CDTF">2021-12-05T22:59:43Z</dcterms:modified>
</cp:coreProperties>
</file>