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2" r:id="rId6"/>
    <p:sldId id="265" r:id="rId7"/>
    <p:sldId id="266" r:id="rId8"/>
    <p:sldId id="267" r:id="rId9"/>
    <p:sldId id="269"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40"/>
    <p:restoredTop sz="96327"/>
  </p:normalViewPr>
  <p:slideViewPr>
    <p:cSldViewPr snapToGrid="0" snapToObjects="1">
      <p:cViewPr varScale="1">
        <p:scale>
          <a:sx n="113" d="100"/>
          <a:sy n="113" d="100"/>
        </p:scale>
        <p:origin x="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12/4/22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12/4/22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12/4/22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s25@illinois.edu" TargetMode="External"/><Relationship Id="rId2" Type="http://schemas.openxmlformats.org/officeDocument/2006/relationships/hyperlink" Target="mailto:hitesh2@illinois.edu" TargetMode="External"/><Relationship Id="rId1" Type="http://schemas.openxmlformats.org/officeDocument/2006/relationships/slideLayout" Target="../slideLayouts/slideLayout1.xml"/><Relationship Id="rId6" Type="http://schemas.openxmlformats.org/officeDocument/2006/relationships/hyperlink" Target="mailto:sksingh6@illinois.edu" TargetMode="External"/><Relationship Id="rId5" Type="http://schemas.openxmlformats.org/officeDocument/2006/relationships/hyperlink" Target="mailto:chandan3@illinois.edu" TargetMode="External"/><Relationship Id="rId4" Type="http://schemas.openxmlformats.org/officeDocument/2006/relationships/hyperlink" Target="mailto:sb59@illinois.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kazanova/sentiment140?resource=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github.com/hyadav-x/cs410-groupx.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8">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EB1447-A9D6-8A26-846A-0CEB119235D0}"/>
              </a:ext>
            </a:extLst>
          </p:cNvPr>
          <p:cNvSpPr>
            <a:spLocks noGrp="1"/>
          </p:cNvSpPr>
          <p:nvPr>
            <p:ph type="ctrTitle"/>
          </p:nvPr>
        </p:nvSpPr>
        <p:spPr>
          <a:xfrm>
            <a:off x="1683171" y="1143000"/>
            <a:ext cx="8825658" cy="2182156"/>
          </a:xfrm>
        </p:spPr>
        <p:txBody>
          <a:bodyPr anchor="ctr">
            <a:normAutofit/>
          </a:bodyPr>
          <a:lstStyle/>
          <a:p>
            <a:pPr algn="ctr"/>
            <a:r>
              <a:rPr lang="en-US" sz="6600" dirty="0">
                <a:solidFill>
                  <a:srgbClr val="FFFFFF"/>
                </a:solidFill>
                <a:latin typeface="Calibri"/>
                <a:cs typeface="Calibri"/>
              </a:rPr>
              <a:t>Sentiment Analysis of Tweets</a:t>
            </a:r>
          </a:p>
        </p:txBody>
      </p:sp>
      <p:sp>
        <p:nvSpPr>
          <p:cNvPr id="3" name="Subtitle 2">
            <a:extLst>
              <a:ext uri="{FF2B5EF4-FFF2-40B4-BE49-F238E27FC236}">
                <a16:creationId xmlns:a16="http://schemas.microsoft.com/office/drawing/2014/main" id="{F57EA783-99C7-1B20-2E0F-D14C0118EC5A}"/>
              </a:ext>
            </a:extLst>
          </p:cNvPr>
          <p:cNvSpPr>
            <a:spLocks noGrp="1"/>
          </p:cNvSpPr>
          <p:nvPr>
            <p:ph type="subTitle" idx="1"/>
          </p:nvPr>
        </p:nvSpPr>
        <p:spPr>
          <a:xfrm>
            <a:off x="860482" y="4674409"/>
            <a:ext cx="9648347" cy="1732542"/>
          </a:xfrm>
        </p:spPr>
        <p:txBody>
          <a:bodyPr>
            <a:normAutofit fontScale="55000" lnSpcReduction="20000"/>
          </a:bodyPr>
          <a:lstStyle/>
          <a:p>
            <a:pPr marL="342900" indent="-342900">
              <a:lnSpc>
                <a:spcPct val="125000"/>
              </a:lnSpc>
              <a:buFont typeface="Wingdings" charset="2"/>
              <a:buChar char="Ø"/>
            </a:pPr>
            <a:r>
              <a:rPr lang="en-US" sz="2400" dirty="0">
                <a:latin typeface="Calibri"/>
                <a:ea typeface="+mn-lt"/>
                <a:cs typeface="+mn-lt"/>
              </a:rPr>
              <a:t>Yadav, Hitesh (</a:t>
            </a:r>
            <a:r>
              <a:rPr lang="en-US" sz="2400" dirty="0">
                <a:latin typeface="Calibri"/>
                <a:ea typeface="+mn-lt"/>
                <a:cs typeface="+mn-lt"/>
                <a:hlinkClick r:id="rId2"/>
              </a:rPr>
              <a:t>hitesh2@illinois.edu</a:t>
            </a:r>
            <a:r>
              <a:rPr lang="en-US" sz="2400" dirty="0">
                <a:latin typeface="Calibri"/>
                <a:ea typeface="+mn-lt"/>
                <a:cs typeface="+mn-lt"/>
              </a:rPr>
              <a:t>)</a:t>
            </a:r>
            <a:endParaRPr lang="en-US">
              <a:latin typeface="Calibri"/>
              <a:cs typeface="Calibri"/>
            </a:endParaRPr>
          </a:p>
          <a:p>
            <a:pPr marL="342900" indent="-342900">
              <a:lnSpc>
                <a:spcPct val="125000"/>
              </a:lnSpc>
              <a:buFont typeface="Wingdings" charset="2"/>
              <a:buChar char="Ø"/>
            </a:pPr>
            <a:r>
              <a:rPr lang="en-US" sz="2400" dirty="0">
                <a:latin typeface="Calibri"/>
                <a:ea typeface="+mn-lt"/>
                <a:cs typeface="+mn-lt"/>
              </a:rPr>
              <a:t>Srinivasan, </a:t>
            </a:r>
            <a:r>
              <a:rPr lang="en-US" sz="2400" dirty="0" err="1">
                <a:latin typeface="Calibri"/>
                <a:ea typeface="+mn-lt"/>
                <a:cs typeface="+mn-lt"/>
              </a:rPr>
              <a:t>Gopikrishnan</a:t>
            </a:r>
            <a:r>
              <a:rPr lang="en-US" sz="2400" dirty="0">
                <a:latin typeface="Calibri"/>
                <a:ea typeface="+mn-lt"/>
                <a:cs typeface="+mn-lt"/>
              </a:rPr>
              <a:t> (</a:t>
            </a:r>
            <a:r>
              <a:rPr lang="en-US" sz="2400" dirty="0">
                <a:latin typeface="Calibri"/>
                <a:ea typeface="+mn-lt"/>
                <a:cs typeface="+mn-lt"/>
                <a:hlinkClick r:id="rId3"/>
              </a:rPr>
              <a:t>gs25@illinois.edu</a:t>
            </a:r>
            <a:r>
              <a:rPr lang="en-US" sz="2400" dirty="0">
                <a:latin typeface="Calibri"/>
                <a:ea typeface="+mn-lt"/>
                <a:cs typeface="+mn-lt"/>
              </a:rPr>
              <a:t>)</a:t>
            </a:r>
          </a:p>
          <a:p>
            <a:pPr marL="342900" indent="-342900">
              <a:lnSpc>
                <a:spcPct val="125000"/>
              </a:lnSpc>
              <a:buFont typeface="Wingdings" charset="2"/>
              <a:buChar char="Ø"/>
            </a:pPr>
            <a:r>
              <a:rPr lang="en-US" sz="2400" dirty="0">
                <a:latin typeface="Calibri"/>
                <a:ea typeface="+mn-lt"/>
                <a:cs typeface="+mn-lt"/>
              </a:rPr>
              <a:t>Bhaskar, Shubhendu (</a:t>
            </a:r>
            <a:r>
              <a:rPr lang="en-US" sz="2400" dirty="0">
                <a:latin typeface="Calibri"/>
                <a:ea typeface="+mn-lt"/>
                <a:cs typeface="+mn-lt"/>
                <a:hlinkClick r:id="rId4"/>
              </a:rPr>
              <a:t>sb59@illinois.edu</a:t>
            </a:r>
            <a:r>
              <a:rPr lang="en-US" sz="2400" dirty="0">
                <a:latin typeface="Calibri"/>
                <a:ea typeface="+mn-lt"/>
                <a:cs typeface="+mn-lt"/>
              </a:rPr>
              <a:t>)</a:t>
            </a:r>
          </a:p>
          <a:p>
            <a:pPr marL="342900" indent="-342900">
              <a:lnSpc>
                <a:spcPct val="125000"/>
              </a:lnSpc>
              <a:buFont typeface="Wingdings" charset="2"/>
              <a:buChar char="Ø"/>
            </a:pPr>
            <a:r>
              <a:rPr lang="en-US" sz="2400" dirty="0">
                <a:latin typeface="Calibri"/>
                <a:ea typeface="+mn-lt"/>
                <a:cs typeface="+mn-lt"/>
              </a:rPr>
              <a:t>Goel, Chandan (</a:t>
            </a:r>
            <a:r>
              <a:rPr lang="en-US" sz="2400" dirty="0">
                <a:latin typeface="Calibri"/>
                <a:ea typeface="+mn-lt"/>
                <a:cs typeface="+mn-lt"/>
                <a:hlinkClick r:id="rId5"/>
              </a:rPr>
              <a:t>chandan3@illinois.edu</a:t>
            </a:r>
            <a:r>
              <a:rPr lang="en-US" sz="2400" dirty="0">
                <a:latin typeface="Calibri"/>
                <a:ea typeface="+mn-lt"/>
                <a:cs typeface="+mn-lt"/>
              </a:rPr>
              <a:t>)</a:t>
            </a:r>
          </a:p>
          <a:p>
            <a:pPr marL="342900" indent="-342900">
              <a:lnSpc>
                <a:spcPct val="125000"/>
              </a:lnSpc>
              <a:buFont typeface="Wingdings" charset="2"/>
              <a:buChar char="Ø"/>
            </a:pPr>
            <a:r>
              <a:rPr lang="en-US" sz="2400" dirty="0" err="1">
                <a:latin typeface="Calibri"/>
                <a:ea typeface="+mn-lt"/>
                <a:cs typeface="+mn-lt"/>
              </a:rPr>
              <a:t>Singh,Sanjeev</a:t>
            </a:r>
            <a:r>
              <a:rPr lang="en-US" sz="2400" dirty="0">
                <a:latin typeface="Calibri"/>
                <a:ea typeface="+mn-lt"/>
                <a:cs typeface="+mn-lt"/>
              </a:rPr>
              <a:t> (</a:t>
            </a:r>
            <a:r>
              <a:rPr lang="en-US" sz="2400" dirty="0">
                <a:latin typeface="Calibri"/>
                <a:ea typeface="+mn-lt"/>
                <a:cs typeface="+mn-lt"/>
                <a:hlinkClick r:id="rId6"/>
              </a:rPr>
              <a:t>sksingh6@illinois.edu</a:t>
            </a:r>
            <a:r>
              <a:rPr lang="en-US" sz="2400" dirty="0">
                <a:latin typeface="Calibri"/>
                <a:ea typeface="+mn-lt"/>
                <a:cs typeface="+mn-lt"/>
              </a:rPr>
              <a:t>)</a:t>
            </a:r>
            <a:endParaRPr lang="en-US">
              <a:latin typeface="Calibri"/>
              <a:cs typeface="Calibri"/>
            </a:endParaRPr>
          </a:p>
        </p:txBody>
      </p:sp>
    </p:spTree>
    <p:extLst>
      <p:ext uri="{BB962C8B-B14F-4D97-AF65-F5344CB8AC3E}">
        <p14:creationId xmlns:p14="http://schemas.microsoft.com/office/powerpoint/2010/main" val="406894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6487-9F11-FA38-2E54-7FDFB085B72D}"/>
              </a:ext>
            </a:extLst>
          </p:cNvPr>
          <p:cNvSpPr>
            <a:spLocks noGrp="1"/>
          </p:cNvSpPr>
          <p:nvPr>
            <p:ph type="title"/>
          </p:nvPr>
        </p:nvSpPr>
        <p:spPr/>
        <p:txBody>
          <a:bodyPr/>
          <a:lstStyle/>
          <a:p>
            <a:r>
              <a:rPr lang="en-US" dirty="0"/>
              <a:t>How to run the application?</a:t>
            </a:r>
          </a:p>
        </p:txBody>
      </p:sp>
      <p:sp>
        <p:nvSpPr>
          <p:cNvPr id="3" name="Content Placeholder 2">
            <a:extLst>
              <a:ext uri="{FF2B5EF4-FFF2-40B4-BE49-F238E27FC236}">
                <a16:creationId xmlns:a16="http://schemas.microsoft.com/office/drawing/2014/main" id="{649B7AEA-710D-3E13-4F2C-0CEFB845D138}"/>
              </a:ext>
            </a:extLst>
          </p:cNvPr>
          <p:cNvSpPr>
            <a:spLocks noGrp="1"/>
          </p:cNvSpPr>
          <p:nvPr>
            <p:ph idx="1"/>
          </p:nvPr>
        </p:nvSpPr>
        <p:spPr>
          <a:xfrm>
            <a:off x="1154954" y="2603500"/>
            <a:ext cx="8999122" cy="4172104"/>
          </a:xfrm>
        </p:spPr>
        <p:txBody>
          <a:bodyPr vert="horz" lIns="91440" tIns="45720" rIns="91440" bIns="45720" rtlCol="0" anchor="t">
            <a:noAutofit/>
          </a:bodyPr>
          <a:lstStyle/>
          <a:p>
            <a:pPr>
              <a:lnSpc>
                <a:spcPct val="114999"/>
              </a:lnSpc>
            </a:pPr>
            <a:endParaRPr lang="en" sz="1400" dirty="0">
              <a:latin typeface="Calibri"/>
              <a:cs typeface="Calibri"/>
            </a:endParaRPr>
          </a:p>
          <a:p>
            <a:endParaRPr lang="en-US" sz="1400" dirty="0">
              <a:latin typeface="Calibri"/>
              <a:cs typeface="Calibri"/>
            </a:endParaRPr>
          </a:p>
        </p:txBody>
      </p:sp>
      <p:pic>
        <p:nvPicPr>
          <p:cNvPr id="29" name="Picture 30" descr="Graphical user interface, text, application, email&#10;&#10;Description automatically generated">
            <a:extLst>
              <a:ext uri="{FF2B5EF4-FFF2-40B4-BE49-F238E27FC236}">
                <a16:creationId xmlns:a16="http://schemas.microsoft.com/office/drawing/2014/main" id="{7C7D87E1-4ECE-A243-8ADB-F55CF54E0EBB}"/>
              </a:ext>
            </a:extLst>
          </p:cNvPr>
          <p:cNvPicPr>
            <a:picLocks noChangeAspect="1"/>
          </p:cNvPicPr>
          <p:nvPr/>
        </p:nvPicPr>
        <p:blipFill>
          <a:blip r:embed="rId2"/>
          <a:stretch>
            <a:fillRect/>
          </a:stretch>
        </p:blipFill>
        <p:spPr>
          <a:xfrm>
            <a:off x="2215870" y="2780178"/>
            <a:ext cx="8110916" cy="2750289"/>
          </a:xfrm>
          <a:prstGeom prst="rect">
            <a:avLst/>
          </a:prstGeom>
        </p:spPr>
      </p:pic>
      <p:sp>
        <p:nvSpPr>
          <p:cNvPr id="31" name="TextBox 30">
            <a:extLst>
              <a:ext uri="{FF2B5EF4-FFF2-40B4-BE49-F238E27FC236}">
                <a16:creationId xmlns:a16="http://schemas.microsoft.com/office/drawing/2014/main" id="{8B2CE576-56EE-1A40-17CA-3EFAEFC90DB8}"/>
              </a:ext>
            </a:extLst>
          </p:cNvPr>
          <p:cNvSpPr txBox="1"/>
          <p:nvPr/>
        </p:nvSpPr>
        <p:spPr>
          <a:xfrm>
            <a:off x="1711037" y="5237018"/>
            <a:ext cx="8790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Calibri"/>
                <a:cs typeface="Arial"/>
              </a:rPr>
              <a:t>The user is required to enter the tweet in the provided text box. Click the “Submit” button to analyze the tweet and produce the corresponding analysis output. ​</a:t>
            </a:r>
            <a:endParaRPr lang="en-US"/>
          </a:p>
        </p:txBody>
      </p:sp>
    </p:spTree>
    <p:extLst>
      <p:ext uri="{BB962C8B-B14F-4D97-AF65-F5344CB8AC3E}">
        <p14:creationId xmlns:p14="http://schemas.microsoft.com/office/powerpoint/2010/main" val="115326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2FDD846-8C4A-7CF6-EA31-B9C158FFCBBA}"/>
              </a:ext>
            </a:extLst>
          </p:cNvPr>
          <p:cNvSpPr>
            <a:spLocks noGrp="1"/>
          </p:cNvSpPr>
          <p:nvPr>
            <p:ph type="title"/>
          </p:nvPr>
        </p:nvSpPr>
        <p:spPr>
          <a:xfrm>
            <a:off x="6849687" y="2493818"/>
            <a:ext cx="4460627" cy="1319310"/>
          </a:xfrm>
        </p:spPr>
        <p:txBody>
          <a:bodyPr vert="horz" lIns="91440" tIns="45720" rIns="91440" bIns="45720" rtlCol="0" anchor="b">
            <a:normAutofit/>
          </a:bodyPr>
          <a:lstStyle/>
          <a:p>
            <a:r>
              <a:rPr lang="en-US" sz="5400" b="0" i="0" kern="1200" dirty="0">
                <a:solidFill>
                  <a:srgbClr val="EBEBEB"/>
                </a:solidFill>
                <a:latin typeface="+mj-lt"/>
                <a:ea typeface="+mj-ea"/>
                <a:cs typeface="+mj-cs"/>
              </a:rPr>
              <a:t>Demo</a:t>
            </a:r>
          </a:p>
        </p:txBody>
      </p:sp>
      <p:sp>
        <p:nvSpPr>
          <p:cNvPr id="18"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Play">
            <a:extLst>
              <a:ext uri="{FF2B5EF4-FFF2-40B4-BE49-F238E27FC236}">
                <a16:creationId xmlns:a16="http://schemas.microsoft.com/office/drawing/2014/main" id="{06D63070-F208-BED5-9F4B-8DD19872A9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7751695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FF0D-55B8-D3CB-B28B-34B5D07E5DC9}"/>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6384A661-7E1C-ED6D-2336-2EAE3C94EC51}"/>
              </a:ext>
            </a:extLst>
          </p:cNvPr>
          <p:cNvSpPr>
            <a:spLocks noGrp="1"/>
          </p:cNvSpPr>
          <p:nvPr>
            <p:ph idx="1"/>
          </p:nvPr>
        </p:nvSpPr>
        <p:spPr/>
        <p:txBody>
          <a:bodyPr vert="horz" lIns="91440" tIns="45720" rIns="91440" bIns="45720" rtlCol="0" anchor="t">
            <a:normAutofit/>
          </a:bodyPr>
          <a:lstStyle/>
          <a:p>
            <a:r>
              <a:rPr lang="en-US" sz="1400" dirty="0">
                <a:latin typeface="Calibri"/>
                <a:ea typeface="+mn-lt"/>
                <a:cs typeface="+mn-lt"/>
              </a:rPr>
              <a:t>A tweet is a post on Twitter. Tweets can be up to 140 characters long, including spaces, and can include URLs and hashtags.</a:t>
            </a:r>
          </a:p>
          <a:p>
            <a:endParaRPr lang="en-US" sz="1400" dirty="0">
              <a:latin typeface="Calibri"/>
              <a:ea typeface="+mn-lt"/>
              <a:cs typeface="+mn-lt"/>
            </a:endParaRPr>
          </a:p>
          <a:p>
            <a:r>
              <a:rPr lang="en-US" sz="1400" dirty="0">
                <a:latin typeface="Calibri"/>
                <a:ea typeface="+mn-lt"/>
                <a:cs typeface="+mn-lt"/>
              </a:rPr>
              <a:t>Twitter messages include sarcasm, slang, irony, jargon contraction of existing words, abbreviations, acronyms, amplifications, new words, emoticons and various types of punctuation.</a:t>
            </a:r>
          </a:p>
          <a:p>
            <a:pPr marL="0" indent="0">
              <a:buNone/>
            </a:pPr>
            <a:br>
              <a:rPr lang="en-US" sz="1400" dirty="0">
                <a:latin typeface="Calibri"/>
                <a:ea typeface="+mn-lt"/>
                <a:cs typeface="+mn-lt"/>
              </a:rPr>
            </a:br>
            <a:endParaRPr lang="en-US" sz="1400" dirty="0">
              <a:latin typeface="Calibri"/>
              <a:ea typeface="+mn-lt"/>
              <a:cs typeface="+mn-lt"/>
            </a:endParaRPr>
          </a:p>
          <a:p>
            <a:r>
              <a:rPr lang="en-US" sz="1400" dirty="0">
                <a:latin typeface="Calibri"/>
                <a:ea typeface="+mn-lt"/>
                <a:cs typeface="+mn-lt"/>
              </a:rPr>
              <a:t>With such complexity of the text data we need some well-developed methodology for the classification of texts at various levels (tweet, sentence, blog, document etc.) according to their attitude polarity, or affect and emotion content(Ref: https://www.sciencedirect.com/science/article/pii/S0166361520305339)</a:t>
            </a:r>
            <a:endParaRPr lang="en-US" sz="1400" dirty="0">
              <a:latin typeface="Calibri"/>
            </a:endParaRPr>
          </a:p>
          <a:p>
            <a:pPr>
              <a:spcBef>
                <a:spcPts val="0"/>
              </a:spcBef>
              <a:buFont typeface="Wingdings" charset="2"/>
              <a:buChar char="Ø"/>
            </a:pPr>
            <a:endParaRPr lang="en-US" dirty="0"/>
          </a:p>
        </p:txBody>
      </p:sp>
    </p:spTree>
    <p:extLst>
      <p:ext uri="{BB962C8B-B14F-4D97-AF65-F5344CB8AC3E}">
        <p14:creationId xmlns:p14="http://schemas.microsoft.com/office/powerpoint/2010/main" val="289576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81D3-EC38-56A5-2233-0A4031D8945C}"/>
              </a:ext>
            </a:extLst>
          </p:cNvPr>
          <p:cNvSpPr>
            <a:spLocks noGrp="1"/>
          </p:cNvSpPr>
          <p:nvPr>
            <p:ph type="title"/>
          </p:nvPr>
        </p:nvSpPr>
        <p:spPr/>
        <p:txBody>
          <a:bodyPr/>
          <a:lstStyle/>
          <a:p>
            <a:r>
              <a:rPr lang="en-US" dirty="0">
                <a:latin typeface="Calibri"/>
                <a:cs typeface="Calibri"/>
              </a:rPr>
              <a:t>Overview</a:t>
            </a:r>
          </a:p>
        </p:txBody>
      </p:sp>
      <p:sp>
        <p:nvSpPr>
          <p:cNvPr id="3" name="Content Placeholder 2">
            <a:extLst>
              <a:ext uri="{FF2B5EF4-FFF2-40B4-BE49-F238E27FC236}">
                <a16:creationId xmlns:a16="http://schemas.microsoft.com/office/drawing/2014/main" id="{FD5B208C-B9C2-A8E8-FDFD-82F2E67FF422}"/>
              </a:ext>
            </a:extLst>
          </p:cNvPr>
          <p:cNvSpPr>
            <a:spLocks noGrp="1"/>
          </p:cNvSpPr>
          <p:nvPr>
            <p:ph idx="1"/>
          </p:nvPr>
        </p:nvSpPr>
        <p:spPr/>
        <p:txBody>
          <a:bodyPr vert="horz" lIns="91440" tIns="45720" rIns="91440" bIns="45720" rtlCol="0" anchor="t">
            <a:noAutofit/>
          </a:bodyPr>
          <a:lstStyle/>
          <a:p>
            <a:r>
              <a:rPr lang="en-US" sz="1400" dirty="0">
                <a:latin typeface="Calibri"/>
                <a:ea typeface="+mn-lt"/>
                <a:cs typeface="+mn-lt"/>
              </a:rPr>
              <a:t>Sentiment analysis refers to identifying as well as classifying the sentiments that are expressed in the text source. Texts are classified as positive, negative or neutral. </a:t>
            </a:r>
            <a:endParaRPr lang="en-US" sz="1400" dirty="0">
              <a:latin typeface="Calibri"/>
              <a:ea typeface="+mn-lt"/>
              <a:cs typeface="Calibri"/>
            </a:endParaRPr>
          </a:p>
          <a:p>
            <a:endParaRPr lang="en-US" sz="1400" dirty="0">
              <a:latin typeface="Calibri"/>
              <a:cs typeface="Calibri"/>
            </a:endParaRPr>
          </a:p>
          <a:p>
            <a:r>
              <a:rPr lang="en-US" sz="1400" dirty="0">
                <a:latin typeface="Calibri"/>
                <a:ea typeface="+mn-lt"/>
                <a:cs typeface="+mn-lt"/>
              </a:rPr>
              <a:t>The application developed allows user to enter a text on the screen and computationally determines the sentiment of the tweet for the intended audience .</a:t>
            </a:r>
            <a:endParaRPr lang="en-US" sz="1400">
              <a:latin typeface="Calibri"/>
              <a:ea typeface="+mn-lt"/>
              <a:cs typeface="Calibri"/>
            </a:endParaRPr>
          </a:p>
          <a:p>
            <a:endParaRPr lang="en-US" sz="1400" dirty="0">
              <a:latin typeface="Calibri"/>
              <a:cs typeface="Calibri"/>
            </a:endParaRPr>
          </a:p>
          <a:p>
            <a:r>
              <a:rPr lang="en-US" sz="1400" dirty="0">
                <a:latin typeface="Calibri"/>
                <a:ea typeface="+mn-lt"/>
                <a:cs typeface="+mn-lt"/>
              </a:rPr>
              <a:t>This tool can be used by different stake holders in overviewing the sentiments for a specific objective and understanding the generic opinion trend </a:t>
            </a:r>
            <a:endParaRPr lang="en-US" sz="1400">
              <a:latin typeface="Calibri"/>
              <a:cs typeface="Calibri"/>
            </a:endParaRPr>
          </a:p>
        </p:txBody>
      </p:sp>
    </p:spTree>
    <p:extLst>
      <p:ext uri="{BB962C8B-B14F-4D97-AF65-F5344CB8AC3E}">
        <p14:creationId xmlns:p14="http://schemas.microsoft.com/office/powerpoint/2010/main" val="22822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D08B-F4FF-48BD-5E1E-95ED97C4415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EAF8034-C1C2-F54D-DB16-8905F0D23B59}"/>
              </a:ext>
            </a:extLst>
          </p:cNvPr>
          <p:cNvSpPr>
            <a:spLocks noGrp="1"/>
          </p:cNvSpPr>
          <p:nvPr>
            <p:ph idx="1"/>
          </p:nvPr>
        </p:nvSpPr>
        <p:spPr/>
        <p:txBody>
          <a:bodyPr vert="horz" lIns="91440" tIns="45720" rIns="91440" bIns="45720" rtlCol="0" anchor="t">
            <a:normAutofit/>
          </a:bodyPr>
          <a:lstStyle/>
          <a:p>
            <a:r>
              <a:rPr lang="en-US" sz="1400" dirty="0">
                <a:latin typeface="Calibri"/>
                <a:cs typeface="Calibri"/>
                <a:hlinkClick r:id="rId2"/>
              </a:rPr>
              <a:t>Kaggle</a:t>
            </a:r>
            <a:r>
              <a:rPr lang="en-US" sz="1400" dirty="0">
                <a:latin typeface="Calibri"/>
                <a:cs typeface="Calibri"/>
              </a:rPr>
              <a:t> is used as the dataset for building the model</a:t>
            </a:r>
          </a:p>
          <a:p>
            <a:endParaRPr lang="en-US" sz="1400" dirty="0">
              <a:latin typeface="Calibri"/>
              <a:ea typeface="+mn-lt"/>
              <a:cs typeface="Calibri"/>
            </a:endParaRPr>
          </a:p>
          <a:p>
            <a:pPr algn="just"/>
            <a:r>
              <a:rPr lang="en" sz="1400" dirty="0">
                <a:latin typeface="Calibri"/>
                <a:ea typeface="+mn-lt"/>
                <a:cs typeface="+mn-lt"/>
              </a:rPr>
              <a:t>Only columns chosen are  “target” and “text”; the other columns like user, ids, date etc. are irrelevant in sentiment prediction therefore, these columns in the datasets are ignored.  </a:t>
            </a:r>
            <a:r>
              <a:rPr lang="en-US" sz="1400" dirty="0">
                <a:latin typeface="Calibri"/>
                <a:ea typeface="+mn-lt"/>
                <a:cs typeface="+mn-lt"/>
              </a:rPr>
              <a:t> </a:t>
            </a:r>
            <a:endParaRPr lang="en-US" sz="1400" dirty="0">
              <a:latin typeface="Calibri"/>
              <a:cs typeface="Calibri"/>
            </a:endParaRPr>
          </a:p>
          <a:p>
            <a:pPr algn="just"/>
            <a:endParaRPr lang="en-US" sz="1400" dirty="0">
              <a:latin typeface="Calibri"/>
              <a:ea typeface="+mn-lt"/>
              <a:cs typeface="+mn-lt"/>
            </a:endParaRPr>
          </a:p>
          <a:p>
            <a:r>
              <a:rPr lang="en" sz="1400" dirty="0">
                <a:latin typeface="Calibri"/>
                <a:ea typeface="+mn-lt"/>
                <a:cs typeface="+mn-lt"/>
              </a:rPr>
              <a:t>Replaced the target code of “positive” tweets from “4” to “1“. Negative tweets are still represented by 0.</a:t>
            </a:r>
            <a:r>
              <a:rPr lang="en-US" sz="1400" dirty="0">
                <a:latin typeface="Calibri"/>
                <a:ea typeface="+mn-lt"/>
                <a:cs typeface="+mn-lt"/>
              </a:rPr>
              <a:t> </a:t>
            </a:r>
            <a:endParaRPr lang="en-US" sz="1400">
              <a:latin typeface="Calibri"/>
            </a:endParaRPr>
          </a:p>
        </p:txBody>
      </p:sp>
    </p:spTree>
    <p:extLst>
      <p:ext uri="{BB962C8B-B14F-4D97-AF65-F5344CB8AC3E}">
        <p14:creationId xmlns:p14="http://schemas.microsoft.com/office/powerpoint/2010/main" val="422084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6264-4E2C-DB0A-66EC-981774D47AE0}"/>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9998B828-FD99-FD75-DD2F-AF681C5E77AD}"/>
              </a:ext>
            </a:extLst>
          </p:cNvPr>
          <p:cNvSpPr>
            <a:spLocks noGrp="1"/>
          </p:cNvSpPr>
          <p:nvPr>
            <p:ph idx="1"/>
          </p:nvPr>
        </p:nvSpPr>
        <p:spPr/>
        <p:txBody>
          <a:bodyPr vert="horz" lIns="91440" tIns="45720" rIns="91440" bIns="45720" rtlCol="0" anchor="t">
            <a:normAutofit/>
          </a:bodyPr>
          <a:lstStyle/>
          <a:p>
            <a:pPr marL="0" indent="0">
              <a:lnSpc>
                <a:spcPct val="114999"/>
              </a:lnSpc>
              <a:buNone/>
            </a:pPr>
            <a:r>
              <a:rPr lang="en" sz="1400" dirty="0">
                <a:latin typeface="Calibri"/>
                <a:ea typeface="+mn-lt"/>
                <a:cs typeface="+mn-lt"/>
              </a:rPr>
              <a:t>To compare different models based on their performance, ROC curves for 5 different models were generated. Based on the ROC plots shown below, it was confirmed that for Twitter Sentiment Analysis, Logistic Regression model is the best suited model as compared to the other models.</a:t>
            </a:r>
            <a:r>
              <a:rPr lang="en-US" sz="1400" dirty="0">
                <a:latin typeface="Calibri"/>
                <a:ea typeface="+mn-lt"/>
                <a:cs typeface="+mn-lt"/>
              </a:rPr>
              <a:t> </a:t>
            </a:r>
            <a:endParaRPr lang="en-US"/>
          </a:p>
          <a:p>
            <a:pPr>
              <a:lnSpc>
                <a:spcPct val="114999"/>
              </a:lnSpc>
            </a:pPr>
            <a:r>
              <a:rPr lang="en" sz="1400" dirty="0">
                <a:latin typeface="Calibri"/>
                <a:ea typeface="+mn-lt"/>
                <a:cs typeface="+mn-lt"/>
              </a:rPr>
              <a:t>Following were the models chosen for comparison:</a:t>
            </a:r>
            <a:r>
              <a:rPr lang="en-US" sz="1400" dirty="0">
                <a:latin typeface="Calibri"/>
                <a:ea typeface="+mn-lt"/>
                <a:cs typeface="+mn-lt"/>
              </a:rPr>
              <a:t> </a:t>
            </a:r>
          </a:p>
          <a:p>
            <a:pPr>
              <a:lnSpc>
                <a:spcPct val="114999"/>
              </a:lnSpc>
            </a:pPr>
            <a:r>
              <a:rPr lang="en" sz="1400" dirty="0">
                <a:latin typeface="Calibri"/>
                <a:ea typeface="+mn-lt"/>
                <a:cs typeface="+mn-lt"/>
              </a:rPr>
              <a:t>Gaussian Naïve Bayes</a:t>
            </a:r>
            <a:endParaRPr lang="en-US" sz="1400" dirty="0">
              <a:latin typeface="Calibri"/>
              <a:ea typeface="+mn-lt"/>
              <a:cs typeface="+mn-lt"/>
            </a:endParaRPr>
          </a:p>
          <a:p>
            <a:pPr>
              <a:lnSpc>
                <a:spcPct val="114999"/>
              </a:lnSpc>
            </a:pPr>
            <a:r>
              <a:rPr lang="en" sz="1400" dirty="0">
                <a:latin typeface="Calibri"/>
                <a:ea typeface="+mn-lt"/>
                <a:cs typeface="+mn-lt"/>
              </a:rPr>
              <a:t>Logistic Regression</a:t>
            </a:r>
            <a:endParaRPr lang="en-US" sz="1400" dirty="0">
              <a:latin typeface="Calibri"/>
              <a:ea typeface="+mn-lt"/>
              <a:cs typeface="+mn-lt"/>
            </a:endParaRPr>
          </a:p>
          <a:p>
            <a:pPr>
              <a:lnSpc>
                <a:spcPct val="114999"/>
              </a:lnSpc>
            </a:pPr>
            <a:r>
              <a:rPr lang="en" sz="1400" dirty="0">
                <a:latin typeface="Calibri"/>
                <a:ea typeface="+mn-lt"/>
                <a:cs typeface="+mn-lt"/>
              </a:rPr>
              <a:t>Decision Tree Classifier</a:t>
            </a:r>
            <a:endParaRPr lang="en-US" sz="1400" dirty="0">
              <a:latin typeface="Calibri"/>
              <a:ea typeface="+mn-lt"/>
              <a:cs typeface="+mn-lt"/>
            </a:endParaRPr>
          </a:p>
          <a:p>
            <a:pPr>
              <a:lnSpc>
                <a:spcPct val="114999"/>
              </a:lnSpc>
            </a:pPr>
            <a:r>
              <a:rPr lang="en" sz="1400" dirty="0">
                <a:latin typeface="Calibri"/>
                <a:ea typeface="+mn-lt"/>
                <a:cs typeface="+mn-lt"/>
              </a:rPr>
              <a:t>Random Forest Classifier</a:t>
            </a:r>
            <a:endParaRPr lang="en-US" sz="1400" dirty="0">
              <a:latin typeface="Calibri"/>
              <a:ea typeface="+mn-lt"/>
              <a:cs typeface="+mn-lt"/>
            </a:endParaRPr>
          </a:p>
          <a:p>
            <a:pPr>
              <a:lnSpc>
                <a:spcPct val="114999"/>
              </a:lnSpc>
            </a:pPr>
            <a:r>
              <a:rPr lang="en" sz="1400" dirty="0">
                <a:latin typeface="Calibri"/>
                <a:ea typeface="+mn-lt"/>
                <a:cs typeface="+mn-lt"/>
              </a:rPr>
              <a:t>K-Neighbors Classifier</a:t>
            </a:r>
            <a:endParaRPr lang="en-US" sz="1400" dirty="0">
              <a:latin typeface="Calibri"/>
              <a:ea typeface="+mn-lt"/>
              <a:cs typeface="+mn-lt"/>
            </a:endParaRPr>
          </a:p>
          <a:p>
            <a:pPr>
              <a:lnSpc>
                <a:spcPct val="114999"/>
              </a:lnSpc>
            </a:pPr>
            <a:endParaRPr lang="en-US" dirty="0">
              <a:ea typeface="+mn-lt"/>
              <a:cs typeface="+mn-lt"/>
            </a:endParaRPr>
          </a:p>
          <a:p>
            <a:endParaRPr lang="en-US" dirty="0"/>
          </a:p>
        </p:txBody>
      </p:sp>
    </p:spTree>
    <p:extLst>
      <p:ext uri="{BB962C8B-B14F-4D97-AF65-F5344CB8AC3E}">
        <p14:creationId xmlns:p14="http://schemas.microsoft.com/office/powerpoint/2010/main" val="178811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6264-4E2C-DB0A-66EC-981774D47AE0}"/>
              </a:ext>
            </a:extLst>
          </p:cNvPr>
          <p:cNvSpPr>
            <a:spLocks noGrp="1"/>
          </p:cNvSpPr>
          <p:nvPr>
            <p:ph type="title"/>
          </p:nvPr>
        </p:nvSpPr>
        <p:spPr/>
        <p:txBody>
          <a:bodyPr/>
          <a:lstStyle/>
          <a:p>
            <a:r>
              <a:rPr lang="en-US" dirty="0"/>
              <a:t>Model Comparison(Continued..)</a:t>
            </a:r>
          </a:p>
        </p:txBody>
      </p:sp>
      <p:pic>
        <p:nvPicPr>
          <p:cNvPr id="4" name="Picture 4" descr="Line chart&#10;&#10;Description automatically generated">
            <a:extLst>
              <a:ext uri="{FF2B5EF4-FFF2-40B4-BE49-F238E27FC236}">
                <a16:creationId xmlns:a16="http://schemas.microsoft.com/office/drawing/2014/main" id="{5CB54EA2-E85C-444C-BB9A-6C5D0A4F72DD}"/>
              </a:ext>
            </a:extLst>
          </p:cNvPr>
          <p:cNvPicPr>
            <a:picLocks noGrp="1" noChangeAspect="1"/>
          </p:cNvPicPr>
          <p:nvPr>
            <p:ph idx="1"/>
          </p:nvPr>
        </p:nvPicPr>
        <p:blipFill>
          <a:blip r:embed="rId2"/>
          <a:stretch>
            <a:fillRect/>
          </a:stretch>
        </p:blipFill>
        <p:spPr>
          <a:xfrm>
            <a:off x="1820487" y="2270992"/>
            <a:ext cx="6919631" cy="4337626"/>
          </a:xfrm>
        </p:spPr>
      </p:pic>
    </p:spTree>
    <p:extLst>
      <p:ext uri="{BB962C8B-B14F-4D97-AF65-F5344CB8AC3E}">
        <p14:creationId xmlns:p14="http://schemas.microsoft.com/office/powerpoint/2010/main" val="394947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6264-4E2C-DB0A-66EC-981774D47AE0}"/>
              </a:ext>
            </a:extLst>
          </p:cNvPr>
          <p:cNvSpPr>
            <a:spLocks noGrp="1"/>
          </p:cNvSpPr>
          <p:nvPr>
            <p:ph type="title"/>
          </p:nvPr>
        </p:nvSpPr>
        <p:spPr>
          <a:xfrm>
            <a:off x="1154954" y="973668"/>
            <a:ext cx="8761413" cy="706964"/>
          </a:xfrm>
        </p:spPr>
        <p:txBody>
          <a:bodyPr>
            <a:normAutofit/>
          </a:bodyPr>
          <a:lstStyle/>
          <a:p>
            <a:r>
              <a:rPr lang="en-US">
                <a:solidFill>
                  <a:srgbClr val="EBEBEB"/>
                </a:solidFill>
              </a:rPr>
              <a:t>Model Comparison Conclusion</a:t>
            </a:r>
          </a:p>
        </p:txBody>
      </p:sp>
      <p:sp>
        <p:nvSpPr>
          <p:cNvPr id="10" name="Content Placeholder 9">
            <a:extLst>
              <a:ext uri="{FF2B5EF4-FFF2-40B4-BE49-F238E27FC236}">
                <a16:creationId xmlns:a16="http://schemas.microsoft.com/office/drawing/2014/main" id="{E5A133BE-C8AE-8F56-37E1-43DC2E3128C4}"/>
              </a:ext>
            </a:extLst>
          </p:cNvPr>
          <p:cNvSpPr>
            <a:spLocks noGrp="1"/>
          </p:cNvSpPr>
          <p:nvPr>
            <p:ph idx="1"/>
          </p:nvPr>
        </p:nvSpPr>
        <p:spPr>
          <a:xfrm>
            <a:off x="1154955" y="2603500"/>
            <a:ext cx="3481054" cy="3416300"/>
          </a:xfrm>
        </p:spPr>
        <p:txBody>
          <a:bodyPr anchor="ctr">
            <a:normAutofit/>
          </a:bodyPr>
          <a:lstStyle/>
          <a:p>
            <a:pPr marL="0" indent="0"/>
            <a:r>
              <a:rPr lang="en-US" sz="1600" dirty="0">
                <a:ea typeface="+mn-lt"/>
                <a:cs typeface="+mn-lt"/>
              </a:rPr>
              <a:t> </a:t>
            </a:r>
            <a:r>
              <a:rPr lang="en-US" sz="1400" dirty="0">
                <a:latin typeface="Calibri"/>
                <a:ea typeface="+mn-lt"/>
                <a:cs typeface="+mn-lt"/>
              </a:rPr>
              <a:t>  The order of ROC AUC Score for the models: Logistic Regression (0.73) &gt; Decision Tree Classifier (0.67) &gt; Gaussian NB (0.64) &gt; K-Neighbors Classifier (0.57) &gt; Random Forest Classifier (0.55) </a:t>
            </a:r>
            <a:endParaRPr lang="en-US" sz="1400">
              <a:latin typeface="Calibri"/>
              <a:ea typeface="+mn-lt"/>
              <a:cs typeface="Calibri"/>
            </a:endParaRPr>
          </a:p>
          <a:p>
            <a:pPr marL="0" indent="0"/>
            <a:endParaRPr lang="en-US" sz="1400" dirty="0">
              <a:latin typeface="Calibri"/>
              <a:ea typeface="+mn-lt"/>
              <a:cs typeface="+mn-lt"/>
            </a:endParaRPr>
          </a:p>
          <a:p>
            <a:pPr marL="0" indent="0"/>
            <a:r>
              <a:rPr lang="en-US" sz="1400" dirty="0">
                <a:latin typeface="Calibri"/>
                <a:ea typeface="+mn-lt"/>
                <a:cs typeface="+mn-lt"/>
              </a:rPr>
              <a:t>Logistic Regression model preformed best with 73% chance . Therefore Logistic Regression model is used for generating our sentiment analysis</a:t>
            </a:r>
            <a:endParaRPr lang="en-US" sz="1400">
              <a:latin typeface="Calibri"/>
              <a:cs typeface="Calibri"/>
            </a:endParaRPr>
          </a:p>
        </p:txBody>
      </p:sp>
      <p:pic>
        <p:nvPicPr>
          <p:cNvPr id="6" name="Picture 6">
            <a:extLst>
              <a:ext uri="{FF2B5EF4-FFF2-40B4-BE49-F238E27FC236}">
                <a16:creationId xmlns:a16="http://schemas.microsoft.com/office/drawing/2014/main" id="{00B729D0-5D2F-8621-E5A1-D4306C2DC057}"/>
              </a:ext>
            </a:extLst>
          </p:cNvPr>
          <p:cNvPicPr>
            <a:picLocks noChangeAspect="1"/>
          </p:cNvPicPr>
          <p:nvPr/>
        </p:nvPicPr>
        <p:blipFill>
          <a:blip r:embed="rId2"/>
          <a:stretch>
            <a:fillRect/>
          </a:stretch>
        </p:blipFill>
        <p:spPr>
          <a:xfrm>
            <a:off x="5500398" y="2378093"/>
            <a:ext cx="5094200" cy="384264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8450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6487-9F11-FA38-2E54-7FDFB085B72D}"/>
              </a:ext>
            </a:extLst>
          </p:cNvPr>
          <p:cNvSpPr>
            <a:spLocks noGrp="1"/>
          </p:cNvSpPr>
          <p:nvPr>
            <p:ph type="title"/>
          </p:nvPr>
        </p:nvSpPr>
        <p:spPr/>
        <p:txBody>
          <a:bodyPr/>
          <a:lstStyle/>
          <a:p>
            <a:r>
              <a:rPr lang="en-US" dirty="0"/>
              <a:t>High Level Architecture</a:t>
            </a:r>
          </a:p>
        </p:txBody>
      </p:sp>
      <p:sp>
        <p:nvSpPr>
          <p:cNvPr id="3" name="Content Placeholder 2">
            <a:extLst>
              <a:ext uri="{FF2B5EF4-FFF2-40B4-BE49-F238E27FC236}">
                <a16:creationId xmlns:a16="http://schemas.microsoft.com/office/drawing/2014/main" id="{649B7AEA-710D-3E13-4F2C-0CEFB845D138}"/>
              </a:ext>
            </a:extLst>
          </p:cNvPr>
          <p:cNvSpPr>
            <a:spLocks noGrp="1"/>
          </p:cNvSpPr>
          <p:nvPr>
            <p:ph idx="1"/>
          </p:nvPr>
        </p:nvSpPr>
        <p:spPr>
          <a:xfrm>
            <a:off x="1154954" y="2603500"/>
            <a:ext cx="8999122" cy="4172104"/>
          </a:xfrm>
        </p:spPr>
        <p:txBody>
          <a:bodyPr vert="horz" lIns="91440" tIns="45720" rIns="91440" bIns="45720" rtlCol="0" anchor="t">
            <a:noAutofit/>
          </a:bodyPr>
          <a:lstStyle/>
          <a:p>
            <a:pPr>
              <a:lnSpc>
                <a:spcPct val="114999"/>
              </a:lnSpc>
            </a:pPr>
            <a:endParaRPr lang="en" sz="1400" dirty="0">
              <a:latin typeface="Calibri"/>
              <a:cs typeface="Calibri"/>
            </a:endParaRPr>
          </a:p>
          <a:p>
            <a:endParaRPr lang="en-US" sz="1400" dirty="0">
              <a:latin typeface="Calibri"/>
              <a:cs typeface="Calibri"/>
            </a:endParaRPr>
          </a:p>
        </p:txBody>
      </p:sp>
      <p:pic>
        <p:nvPicPr>
          <p:cNvPr id="11" name="Picture 10" descr="Chart, diagram, waterfall chart&#10;&#10;Description automatically generated">
            <a:extLst>
              <a:ext uri="{FF2B5EF4-FFF2-40B4-BE49-F238E27FC236}">
                <a16:creationId xmlns:a16="http://schemas.microsoft.com/office/drawing/2014/main" id="{D96BE501-77F5-0E65-3318-71020899A054}"/>
              </a:ext>
            </a:extLst>
          </p:cNvPr>
          <p:cNvPicPr>
            <a:picLocks noChangeAspect="1"/>
          </p:cNvPicPr>
          <p:nvPr/>
        </p:nvPicPr>
        <p:blipFill>
          <a:blip r:embed="rId2"/>
          <a:stretch>
            <a:fillRect/>
          </a:stretch>
        </p:blipFill>
        <p:spPr>
          <a:xfrm>
            <a:off x="457466" y="2484452"/>
            <a:ext cx="11277067" cy="3399880"/>
          </a:xfrm>
          <a:prstGeom prst="rect">
            <a:avLst/>
          </a:prstGeom>
        </p:spPr>
      </p:pic>
    </p:spTree>
    <p:extLst>
      <p:ext uri="{BB962C8B-B14F-4D97-AF65-F5344CB8AC3E}">
        <p14:creationId xmlns:p14="http://schemas.microsoft.com/office/powerpoint/2010/main" val="3177918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6487-9F11-FA38-2E54-7FDFB085B72D}"/>
              </a:ext>
            </a:extLst>
          </p:cNvPr>
          <p:cNvSpPr>
            <a:spLocks noGrp="1"/>
          </p:cNvSpPr>
          <p:nvPr>
            <p:ph type="title"/>
          </p:nvPr>
        </p:nvSpPr>
        <p:spPr/>
        <p:txBody>
          <a:bodyPr/>
          <a:lstStyle/>
          <a:p>
            <a:r>
              <a:rPr lang="en-US" dirty="0"/>
              <a:t>How to run the application?</a:t>
            </a:r>
          </a:p>
        </p:txBody>
      </p:sp>
      <p:sp>
        <p:nvSpPr>
          <p:cNvPr id="3" name="Content Placeholder 2">
            <a:extLst>
              <a:ext uri="{FF2B5EF4-FFF2-40B4-BE49-F238E27FC236}">
                <a16:creationId xmlns:a16="http://schemas.microsoft.com/office/drawing/2014/main" id="{649B7AEA-710D-3E13-4F2C-0CEFB845D138}"/>
              </a:ext>
            </a:extLst>
          </p:cNvPr>
          <p:cNvSpPr>
            <a:spLocks noGrp="1"/>
          </p:cNvSpPr>
          <p:nvPr>
            <p:ph idx="1"/>
          </p:nvPr>
        </p:nvSpPr>
        <p:spPr>
          <a:xfrm>
            <a:off x="1154954" y="2603500"/>
            <a:ext cx="8999122" cy="4172104"/>
          </a:xfrm>
        </p:spPr>
        <p:txBody>
          <a:bodyPr vert="horz" lIns="91440" tIns="45720" rIns="91440" bIns="45720" rtlCol="0" anchor="t">
            <a:noAutofit/>
          </a:bodyPr>
          <a:lstStyle/>
          <a:p>
            <a:pPr>
              <a:lnSpc>
                <a:spcPct val="114999"/>
              </a:lnSpc>
            </a:pPr>
            <a:r>
              <a:rPr lang="en" sz="1400" dirty="0">
                <a:latin typeface="Calibri"/>
                <a:ea typeface="+mn-lt"/>
                <a:cs typeface="+mn-lt"/>
              </a:rPr>
              <a:t>Download the code from the </a:t>
            </a:r>
            <a:r>
              <a:rPr lang="en" sz="1400" dirty="0">
                <a:latin typeface="Calibri"/>
                <a:ea typeface="+mn-lt"/>
                <a:cs typeface="+mn-lt"/>
                <a:hlinkClick r:id="rId2"/>
              </a:rPr>
              <a:t>link</a:t>
            </a:r>
            <a:r>
              <a:rPr lang="en" sz="1400" dirty="0">
                <a:latin typeface="Calibri"/>
                <a:ea typeface="+mn-lt"/>
                <a:cs typeface="+mn-lt"/>
              </a:rPr>
              <a:t>. As shown below root directory has two folders “backend” and “frontend” </a:t>
            </a:r>
            <a:endParaRPr lang="en-US" sz="1400" dirty="0">
              <a:latin typeface="Calibri"/>
              <a:ea typeface="+mn-lt"/>
              <a:cs typeface="+mn-lt"/>
            </a:endParaRPr>
          </a:p>
          <a:p>
            <a:pPr>
              <a:lnSpc>
                <a:spcPct val="114999"/>
              </a:lnSpc>
            </a:pPr>
            <a:r>
              <a:rPr lang="en" sz="1400" dirty="0">
                <a:latin typeface="Calibri"/>
                <a:ea typeface="+mn-lt"/>
                <a:cs typeface="+mn-lt"/>
              </a:rPr>
              <a:t>“backend” folder contains the code of sentimental analysis engine while “frontend” holds UI code</a:t>
            </a:r>
            <a:endParaRPr lang="en-US" sz="1400" dirty="0">
              <a:latin typeface="Calibri"/>
              <a:ea typeface="+mn-lt"/>
              <a:cs typeface="+mn-lt"/>
            </a:endParaRPr>
          </a:p>
          <a:p>
            <a:pPr>
              <a:lnSpc>
                <a:spcPct val="114999"/>
              </a:lnSpc>
            </a:pPr>
            <a:r>
              <a:rPr lang="en" sz="1400" dirty="0">
                <a:latin typeface="Calibri"/>
                <a:ea typeface="+mn-lt"/>
                <a:cs typeface="+mn-lt"/>
              </a:rPr>
              <a:t>Install the required dependencies using “</a:t>
            </a:r>
            <a:r>
              <a:rPr lang="en" sz="1400" i="1" dirty="0">
                <a:latin typeface="Calibri"/>
                <a:ea typeface="+mn-lt"/>
                <a:cs typeface="+mn-lt"/>
              </a:rPr>
              <a:t>pip install -r requirements.txt”</a:t>
            </a:r>
            <a:r>
              <a:rPr lang="en" sz="1400" dirty="0">
                <a:latin typeface="Calibri"/>
                <a:ea typeface="+mn-lt"/>
                <a:cs typeface="+mn-lt"/>
              </a:rPr>
              <a:t> command. File “requirements.txt” lists the dependencies along with the version.</a:t>
            </a:r>
            <a:endParaRPr lang="en-US" sz="1400" dirty="0">
              <a:latin typeface="Calibri"/>
              <a:ea typeface="+mn-lt"/>
              <a:cs typeface="+mn-lt"/>
            </a:endParaRPr>
          </a:p>
          <a:p>
            <a:pPr>
              <a:lnSpc>
                <a:spcPct val="114999"/>
              </a:lnSpc>
            </a:pPr>
            <a:r>
              <a:rPr lang="en" sz="1400" dirty="0">
                <a:latin typeface="Calibri"/>
                <a:ea typeface="+mn-lt"/>
                <a:cs typeface="+mn-lt"/>
              </a:rPr>
              <a:t>Go to the directory backend “</a:t>
            </a:r>
            <a:r>
              <a:rPr lang="en" sz="1400" i="1" dirty="0">
                <a:latin typeface="Calibri"/>
                <a:ea typeface="+mn-lt"/>
                <a:cs typeface="+mn-lt"/>
              </a:rPr>
              <a:t>cd backend</a:t>
            </a:r>
            <a:r>
              <a:rPr lang="en" sz="1400" dirty="0">
                <a:latin typeface="Calibri"/>
                <a:ea typeface="+mn-lt"/>
                <a:cs typeface="+mn-lt"/>
              </a:rPr>
              <a:t>”</a:t>
            </a:r>
            <a:endParaRPr lang="en-US" sz="1400" dirty="0">
              <a:latin typeface="Calibri"/>
              <a:ea typeface="+mn-lt"/>
              <a:cs typeface="+mn-lt"/>
            </a:endParaRPr>
          </a:p>
          <a:p>
            <a:pPr>
              <a:lnSpc>
                <a:spcPct val="114999"/>
              </a:lnSpc>
            </a:pPr>
            <a:r>
              <a:rPr lang="en" sz="1400" dirty="0">
                <a:latin typeface="Calibri"/>
                <a:ea typeface="+mn-lt"/>
                <a:cs typeface="+mn-lt"/>
              </a:rPr>
              <a:t>Run the modules of Natural Language Toolkit: “</a:t>
            </a:r>
            <a:r>
              <a:rPr lang="en" sz="1400" i="1" dirty="0">
                <a:latin typeface="Calibri"/>
                <a:ea typeface="+mn-lt"/>
                <a:cs typeface="+mn-lt"/>
              </a:rPr>
              <a:t>python nltk_modules.py”</a:t>
            </a:r>
            <a:endParaRPr lang="en-US" sz="1400" dirty="0">
              <a:latin typeface="Calibri"/>
              <a:ea typeface="+mn-lt"/>
              <a:cs typeface="+mn-lt"/>
            </a:endParaRPr>
          </a:p>
          <a:p>
            <a:pPr>
              <a:lnSpc>
                <a:spcPct val="114999"/>
              </a:lnSpc>
            </a:pPr>
            <a:r>
              <a:rPr lang="en" sz="1400" dirty="0">
                <a:latin typeface="Calibri"/>
                <a:ea typeface="+mn-lt"/>
                <a:cs typeface="+mn-lt"/>
              </a:rPr>
              <a:t>Run the server using “</a:t>
            </a:r>
            <a:r>
              <a:rPr lang="en" sz="1400" i="1" dirty="0">
                <a:latin typeface="Calibri"/>
                <a:ea typeface="+mn-lt"/>
                <a:cs typeface="+mn-lt"/>
              </a:rPr>
              <a:t>python server.py”</a:t>
            </a:r>
            <a:endParaRPr lang="en" sz="1400" dirty="0">
              <a:latin typeface="Calibri"/>
              <a:ea typeface="+mn-lt"/>
              <a:cs typeface="+mn-lt"/>
            </a:endParaRPr>
          </a:p>
          <a:p>
            <a:pPr>
              <a:lnSpc>
                <a:spcPct val="114999"/>
              </a:lnSpc>
            </a:pPr>
            <a:r>
              <a:rPr lang="en" sz="1400" dirty="0">
                <a:latin typeface="Calibri"/>
                <a:ea typeface="+mn-lt"/>
                <a:cs typeface="+mn-lt"/>
              </a:rPr>
              <a:t>Go back one level from the current “backend” directory using “</a:t>
            </a:r>
            <a:r>
              <a:rPr lang="en" sz="1400" i="1" dirty="0">
                <a:latin typeface="Calibri"/>
                <a:ea typeface="+mn-lt"/>
                <a:cs typeface="+mn-lt"/>
              </a:rPr>
              <a:t>cd..</a:t>
            </a:r>
            <a:r>
              <a:rPr lang="en" sz="1400" dirty="0">
                <a:latin typeface="Calibri"/>
                <a:ea typeface="+mn-lt"/>
                <a:cs typeface="+mn-lt"/>
              </a:rPr>
              <a:t>” and then change the current directory to “frontend”: “</a:t>
            </a:r>
            <a:r>
              <a:rPr lang="en" sz="1400" i="1" dirty="0">
                <a:latin typeface="Calibri"/>
                <a:ea typeface="+mn-lt"/>
                <a:cs typeface="+mn-lt"/>
              </a:rPr>
              <a:t>cd frontend”</a:t>
            </a:r>
            <a:endParaRPr lang="en" sz="1400" dirty="0">
              <a:latin typeface="Calibri"/>
              <a:ea typeface="+mn-lt"/>
              <a:cs typeface="+mn-lt"/>
            </a:endParaRPr>
          </a:p>
          <a:p>
            <a:pPr>
              <a:lnSpc>
                <a:spcPct val="114999"/>
              </a:lnSpc>
            </a:pPr>
            <a:r>
              <a:rPr lang="en" sz="1400" dirty="0">
                <a:latin typeface="Calibri"/>
                <a:ea typeface="+mn-lt"/>
                <a:cs typeface="+mn-lt"/>
              </a:rPr>
              <a:t>Install </a:t>
            </a:r>
            <a:r>
              <a:rPr lang="en" sz="1400" dirty="0" err="1">
                <a:latin typeface="Calibri"/>
                <a:ea typeface="+mn-lt"/>
                <a:cs typeface="+mn-lt"/>
              </a:rPr>
              <a:t>npm</a:t>
            </a:r>
            <a:r>
              <a:rPr lang="en" sz="1400" dirty="0">
                <a:latin typeface="Calibri"/>
                <a:ea typeface="+mn-lt"/>
                <a:cs typeface="+mn-lt"/>
              </a:rPr>
              <a:t>: “</a:t>
            </a:r>
            <a:r>
              <a:rPr lang="en" sz="1400" i="1" dirty="0" err="1">
                <a:latin typeface="Calibri"/>
                <a:ea typeface="+mn-lt"/>
                <a:cs typeface="+mn-lt"/>
              </a:rPr>
              <a:t>npm</a:t>
            </a:r>
            <a:r>
              <a:rPr lang="en" sz="1400" i="1" dirty="0">
                <a:latin typeface="Calibri"/>
                <a:ea typeface="+mn-lt"/>
                <a:cs typeface="+mn-lt"/>
              </a:rPr>
              <a:t> install”</a:t>
            </a:r>
            <a:endParaRPr lang="en" sz="1400" dirty="0">
              <a:latin typeface="Calibri"/>
              <a:ea typeface="+mn-lt"/>
              <a:cs typeface="+mn-lt"/>
            </a:endParaRPr>
          </a:p>
          <a:p>
            <a:pPr>
              <a:lnSpc>
                <a:spcPct val="114999"/>
              </a:lnSpc>
            </a:pPr>
            <a:r>
              <a:rPr lang="en" sz="1400" dirty="0">
                <a:latin typeface="Calibri"/>
                <a:ea typeface="+mn-lt"/>
                <a:cs typeface="+mn-lt"/>
              </a:rPr>
              <a:t>Run the app: </a:t>
            </a:r>
            <a:r>
              <a:rPr lang="en" sz="1400" i="1" dirty="0">
                <a:latin typeface="Calibri"/>
                <a:ea typeface="+mn-lt"/>
                <a:cs typeface="+mn-lt"/>
              </a:rPr>
              <a:t>“</a:t>
            </a:r>
            <a:r>
              <a:rPr lang="en" sz="1400" i="1" dirty="0" err="1">
                <a:latin typeface="Calibri"/>
                <a:ea typeface="+mn-lt"/>
                <a:cs typeface="+mn-lt"/>
              </a:rPr>
              <a:t>npm</a:t>
            </a:r>
            <a:r>
              <a:rPr lang="en" sz="1400" i="1" dirty="0">
                <a:latin typeface="Calibri"/>
                <a:ea typeface="+mn-lt"/>
                <a:cs typeface="+mn-lt"/>
              </a:rPr>
              <a:t> start”</a:t>
            </a:r>
            <a:endParaRPr lang="en" sz="1400" dirty="0">
              <a:latin typeface="Calibri"/>
              <a:ea typeface="+mn-lt"/>
              <a:cs typeface="+mn-lt"/>
            </a:endParaRPr>
          </a:p>
          <a:p>
            <a:pPr>
              <a:lnSpc>
                <a:spcPct val="114999"/>
              </a:lnSpc>
            </a:pPr>
            <a:r>
              <a:rPr lang="en" sz="1400" dirty="0">
                <a:latin typeface="Calibri"/>
                <a:ea typeface="+mn-lt"/>
                <a:cs typeface="+mn-lt"/>
              </a:rPr>
              <a:t>Fire up a browser and hit the </a:t>
            </a:r>
            <a:r>
              <a:rPr lang="en" sz="1400" dirty="0" err="1">
                <a:latin typeface="Calibri"/>
                <a:ea typeface="+mn-lt"/>
                <a:cs typeface="+mn-lt"/>
              </a:rPr>
              <a:t>url</a:t>
            </a:r>
            <a:r>
              <a:rPr lang="en" sz="1400" dirty="0">
                <a:latin typeface="Calibri"/>
                <a:ea typeface="+mn-lt"/>
                <a:cs typeface="+mn-lt"/>
              </a:rPr>
              <a:t> </a:t>
            </a:r>
            <a:r>
              <a:rPr lang="en" sz="1400" dirty="0">
                <a:latin typeface="Calibri"/>
                <a:ea typeface="+mn-lt"/>
                <a:cs typeface="+mn-lt"/>
                <a:hlinkClick r:id="rId3"/>
              </a:rPr>
              <a:t>http://localhost:3000</a:t>
            </a:r>
            <a:endParaRPr lang="en-US" sz="1400" dirty="0">
              <a:latin typeface="Calibri"/>
              <a:cs typeface="Calibri"/>
            </a:endParaRPr>
          </a:p>
          <a:p>
            <a:endParaRPr lang="en-US" sz="1400" dirty="0">
              <a:latin typeface="Calibri"/>
              <a:cs typeface="Calibri"/>
            </a:endParaRPr>
          </a:p>
        </p:txBody>
      </p:sp>
    </p:spTree>
    <p:extLst>
      <p:ext uri="{BB962C8B-B14F-4D97-AF65-F5344CB8AC3E}">
        <p14:creationId xmlns:p14="http://schemas.microsoft.com/office/powerpoint/2010/main" val="1735699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1067</TotalTime>
  <Words>678</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 Boardroom</vt:lpstr>
      <vt:lpstr>Sentiment Analysis of Tweets</vt:lpstr>
      <vt:lpstr>Problem</vt:lpstr>
      <vt:lpstr>Overview</vt:lpstr>
      <vt:lpstr>Data</vt:lpstr>
      <vt:lpstr>Model Comparison</vt:lpstr>
      <vt:lpstr>Model Comparison(Continued..)</vt:lpstr>
      <vt:lpstr>Model Comparison Conclusion</vt:lpstr>
      <vt:lpstr>High Level Architecture</vt:lpstr>
      <vt:lpstr>How to run the application?</vt:lpstr>
      <vt:lpstr>How to run the application?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Tweets</dc:title>
  <dc:creator>Gopikrishnan Srinivasan</dc:creator>
  <cp:lastModifiedBy>Hitesh Yadav</cp:lastModifiedBy>
  <cp:revision>198</cp:revision>
  <dcterms:created xsi:type="dcterms:W3CDTF">2022-11-30T03:19:56Z</dcterms:created>
  <dcterms:modified xsi:type="dcterms:W3CDTF">2022-12-05T03:24:44Z</dcterms:modified>
</cp:coreProperties>
</file>