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70" r:id="rId3"/>
    <p:sldId id="271" r:id="rId4"/>
    <p:sldId id="260" r:id="rId5"/>
    <p:sldId id="262" r:id="rId6"/>
    <p:sldId id="265" r:id="rId7"/>
    <p:sldId id="266" r:id="rId8"/>
    <p:sldId id="267" r:id="rId9"/>
    <p:sldId id="269" r:id="rId10"/>
    <p:sldId id="264"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56"/>
    <p:restoredTop sz="79048" autoAdjust="0"/>
  </p:normalViewPr>
  <p:slideViewPr>
    <p:cSldViewPr snapToGrid="0" snapToObjects="1">
      <p:cViewPr varScale="1">
        <p:scale>
          <a:sx n="152" d="100"/>
          <a:sy n="152" d="100"/>
        </p:scale>
        <p:origin x="11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E3D4AD-C05B-4806-B72C-0D763F299C16}" type="datetimeFigureOut">
              <a:rPr lang="en-US" smtClean="0"/>
              <a:t>12/7/22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02241E-2B30-4617-95D5-9BEA759A42CB}" type="slidenum">
              <a:rPr lang="en-US" smtClean="0"/>
              <a:t>‹#›</a:t>
            </a:fld>
            <a:endParaRPr lang="en-US"/>
          </a:p>
        </p:txBody>
      </p:sp>
    </p:spTree>
    <p:extLst>
      <p:ext uri="{BB962C8B-B14F-4D97-AF65-F5344CB8AC3E}">
        <p14:creationId xmlns:p14="http://schemas.microsoft.com/office/powerpoint/2010/main" val="106793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a:t>
            </a:r>
          </a:p>
          <a:p>
            <a:endParaRPr lang="en-US" dirty="0"/>
          </a:p>
          <a:p>
            <a:r>
              <a:rPr lang="en-US" dirty="0"/>
              <a:t>Greetings of the Day</a:t>
            </a:r>
          </a:p>
          <a:p>
            <a:endParaRPr lang="en-US" dirty="0"/>
          </a:p>
          <a:p>
            <a:r>
              <a:rPr lang="en-US" dirty="0"/>
              <a:t>My name is Chandan. Today I along with my team mates are going to walk you through the final project presentation for class CS410, Text Information Systems. For our final project, have chosen the Sentiment Analysis of Tweets. </a:t>
            </a:r>
          </a:p>
        </p:txBody>
      </p:sp>
      <p:sp>
        <p:nvSpPr>
          <p:cNvPr id="4" name="Slide Number Placeholder 3"/>
          <p:cNvSpPr>
            <a:spLocks noGrp="1"/>
          </p:cNvSpPr>
          <p:nvPr>
            <p:ph type="sldNum" sz="quarter" idx="5"/>
          </p:nvPr>
        </p:nvSpPr>
        <p:spPr/>
        <p:txBody>
          <a:bodyPr/>
          <a:lstStyle/>
          <a:p>
            <a:fld id="{6E02241E-2B30-4617-95D5-9BEA759A42CB}" type="slidenum">
              <a:rPr lang="en-US" smtClean="0"/>
              <a:t>1</a:t>
            </a:fld>
            <a:endParaRPr lang="en-US"/>
          </a:p>
        </p:txBody>
      </p:sp>
    </p:spTree>
    <p:extLst>
      <p:ext uri="{BB962C8B-B14F-4D97-AF65-F5344CB8AC3E}">
        <p14:creationId xmlns:p14="http://schemas.microsoft.com/office/powerpoint/2010/main" val="1722755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presentation, we are going to cover the following. </a:t>
            </a:r>
          </a:p>
          <a:p>
            <a:endParaRPr lang="en-US" dirty="0"/>
          </a:p>
          <a:p>
            <a:r>
              <a:rPr lang="en-US" dirty="0"/>
              <a:t>We will start by giving our audience an overview of the application including the motivation of choosing the topic</a:t>
            </a:r>
          </a:p>
          <a:p>
            <a:endParaRPr lang="en-US" dirty="0"/>
          </a:p>
          <a:p>
            <a:r>
              <a:rPr lang="en-US" dirty="0"/>
              <a:t>We will them discuss the dataset used this application.</a:t>
            </a:r>
          </a:p>
          <a:p>
            <a:endParaRPr lang="en-US" dirty="0"/>
          </a:p>
          <a:p>
            <a:r>
              <a:rPr lang="en-US" dirty="0"/>
              <a:t>Followed by a high-level overview of different models that we used and how they compare against each other.</a:t>
            </a:r>
          </a:p>
          <a:p>
            <a:endParaRPr lang="en-US" dirty="0"/>
          </a:p>
          <a:p>
            <a:r>
              <a:rPr lang="en-US" dirty="0"/>
              <a:t> We will them walk you though the high-level architecture of the application along with an overview of the code used to perform sentiment analysis.</a:t>
            </a:r>
          </a:p>
          <a:p>
            <a:endParaRPr lang="en-US" dirty="0"/>
          </a:p>
          <a:p>
            <a:r>
              <a:rPr lang="en-US" dirty="0"/>
              <a:t>At the end, we will provide the audience with steps on how to run the application along with the demo.</a:t>
            </a:r>
          </a:p>
        </p:txBody>
      </p:sp>
      <p:sp>
        <p:nvSpPr>
          <p:cNvPr id="4" name="Slide Number Placeholder 3"/>
          <p:cNvSpPr>
            <a:spLocks noGrp="1"/>
          </p:cNvSpPr>
          <p:nvPr>
            <p:ph type="sldNum" sz="quarter" idx="5"/>
          </p:nvPr>
        </p:nvSpPr>
        <p:spPr/>
        <p:txBody>
          <a:bodyPr/>
          <a:lstStyle/>
          <a:p>
            <a:fld id="{6E02241E-2B30-4617-95D5-9BEA759A42CB}" type="slidenum">
              <a:rPr lang="en-US" smtClean="0"/>
              <a:t>2</a:t>
            </a:fld>
            <a:endParaRPr lang="en-US"/>
          </a:p>
        </p:txBody>
      </p:sp>
    </p:spTree>
    <p:extLst>
      <p:ext uri="{BB962C8B-B14F-4D97-AF65-F5344CB8AC3E}">
        <p14:creationId xmlns:p14="http://schemas.microsoft.com/office/powerpoint/2010/main" val="1578328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02241E-2B30-4617-95D5-9BEA759A42CB}" type="slidenum">
              <a:rPr lang="en-US" smtClean="0"/>
              <a:t>3</a:t>
            </a:fld>
            <a:endParaRPr lang="en-US"/>
          </a:p>
        </p:txBody>
      </p:sp>
    </p:spTree>
    <p:extLst>
      <p:ext uri="{BB962C8B-B14F-4D97-AF65-F5344CB8AC3E}">
        <p14:creationId xmlns:p14="http://schemas.microsoft.com/office/powerpoint/2010/main" val="1158597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02241E-2B30-4617-95D5-9BEA759A42CB}" type="slidenum">
              <a:rPr lang="en-US" smtClean="0"/>
              <a:t>4</a:t>
            </a:fld>
            <a:endParaRPr lang="en-US"/>
          </a:p>
        </p:txBody>
      </p:sp>
    </p:spTree>
    <p:extLst>
      <p:ext uri="{BB962C8B-B14F-4D97-AF65-F5344CB8AC3E}">
        <p14:creationId xmlns:p14="http://schemas.microsoft.com/office/powerpoint/2010/main" val="402414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02241E-2B30-4617-95D5-9BEA759A42CB}" type="slidenum">
              <a:rPr lang="en-US" smtClean="0"/>
              <a:t>5</a:t>
            </a:fld>
            <a:endParaRPr lang="en-US"/>
          </a:p>
        </p:txBody>
      </p:sp>
    </p:spTree>
    <p:extLst>
      <p:ext uri="{BB962C8B-B14F-4D97-AF65-F5344CB8AC3E}">
        <p14:creationId xmlns:p14="http://schemas.microsoft.com/office/powerpoint/2010/main" val="1943185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02241E-2B30-4617-95D5-9BEA759A42CB}" type="slidenum">
              <a:rPr lang="en-US" smtClean="0"/>
              <a:t>6</a:t>
            </a:fld>
            <a:endParaRPr lang="en-US"/>
          </a:p>
        </p:txBody>
      </p:sp>
    </p:spTree>
    <p:extLst>
      <p:ext uri="{BB962C8B-B14F-4D97-AF65-F5344CB8AC3E}">
        <p14:creationId xmlns:p14="http://schemas.microsoft.com/office/powerpoint/2010/main" val="2508234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02241E-2B30-4617-95D5-9BEA759A42CB}" type="slidenum">
              <a:rPr lang="en-US" smtClean="0"/>
              <a:t>7</a:t>
            </a:fld>
            <a:endParaRPr lang="en-US"/>
          </a:p>
        </p:txBody>
      </p:sp>
    </p:spTree>
    <p:extLst>
      <p:ext uri="{BB962C8B-B14F-4D97-AF65-F5344CB8AC3E}">
        <p14:creationId xmlns:p14="http://schemas.microsoft.com/office/powerpoint/2010/main" val="2471102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02241E-2B30-4617-95D5-9BEA759A42CB}" type="slidenum">
              <a:rPr lang="en-US" smtClean="0"/>
              <a:t>8</a:t>
            </a:fld>
            <a:endParaRPr lang="en-US"/>
          </a:p>
        </p:txBody>
      </p:sp>
    </p:spTree>
    <p:extLst>
      <p:ext uri="{BB962C8B-B14F-4D97-AF65-F5344CB8AC3E}">
        <p14:creationId xmlns:p14="http://schemas.microsoft.com/office/powerpoint/2010/main" val="2803572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02241E-2B30-4617-95D5-9BEA759A42CB}" type="slidenum">
              <a:rPr lang="en-US" smtClean="0"/>
              <a:t>9</a:t>
            </a:fld>
            <a:endParaRPr lang="en-US"/>
          </a:p>
        </p:txBody>
      </p:sp>
    </p:spTree>
    <p:extLst>
      <p:ext uri="{BB962C8B-B14F-4D97-AF65-F5344CB8AC3E}">
        <p14:creationId xmlns:p14="http://schemas.microsoft.com/office/powerpoint/2010/main" val="36606922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12/7/22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12/7/22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12/7/22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12/7/22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itesh2@illinois.edu" TargetMode="External"/><Relationship Id="rId7" Type="http://schemas.openxmlformats.org/officeDocument/2006/relationships/hyperlink" Target="mailto:sksingh6@illinois.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chandan3@illinois.edu" TargetMode="External"/><Relationship Id="rId5" Type="http://schemas.openxmlformats.org/officeDocument/2006/relationships/hyperlink" Target="mailto:sb59@illinois.edu" TargetMode="External"/><Relationship Id="rId4" Type="http://schemas.openxmlformats.org/officeDocument/2006/relationships/hyperlink" Target="mailto:gs25@illinois.edu"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ediaspace.illinois.edu/media/t/1_ulbtkacf"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kazanova/sentiment140?resource=downloa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hyadav-x/cs410-groupx.gi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localhost:300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5">
            <a:extLst>
              <a:ext uri="{FF2B5EF4-FFF2-40B4-BE49-F238E27FC236}">
                <a16:creationId xmlns:a16="http://schemas.microsoft.com/office/drawing/2014/main" id="{D22D1B95-2B54-43E9-85D9-B489F6C5D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1" name="Freeform 5">
            <a:extLst>
              <a:ext uri="{FF2B5EF4-FFF2-40B4-BE49-F238E27FC236}">
                <a16:creationId xmlns:a16="http://schemas.microsoft.com/office/drawing/2014/main" id="{7D0F3F6D-A49D-4406-8D61-1C4F8D792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7" name="Freeform 5">
            <a:extLst>
              <a:ext uri="{FF2B5EF4-FFF2-40B4-BE49-F238E27FC236}">
                <a16:creationId xmlns:a16="http://schemas.microsoft.com/office/drawing/2014/main" id="{D953A318-DA8D-4405-9536-D889E45C5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4" name="Rectangle 28">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DEB1447-A9D6-8A26-846A-0CEB119235D0}"/>
              </a:ext>
            </a:extLst>
          </p:cNvPr>
          <p:cNvSpPr>
            <a:spLocks noGrp="1"/>
          </p:cNvSpPr>
          <p:nvPr>
            <p:ph type="ctrTitle"/>
          </p:nvPr>
        </p:nvSpPr>
        <p:spPr>
          <a:xfrm>
            <a:off x="1683171" y="1143000"/>
            <a:ext cx="8825658" cy="2182156"/>
          </a:xfrm>
        </p:spPr>
        <p:txBody>
          <a:bodyPr anchor="ctr">
            <a:normAutofit/>
          </a:bodyPr>
          <a:lstStyle/>
          <a:p>
            <a:pPr algn="ctr"/>
            <a:r>
              <a:rPr lang="en-US" sz="6600" dirty="0">
                <a:solidFill>
                  <a:srgbClr val="FFFFFF"/>
                </a:solidFill>
                <a:latin typeface="Calibri"/>
                <a:cs typeface="Calibri"/>
              </a:rPr>
              <a:t>Sentiment Analysis of Tweets</a:t>
            </a:r>
          </a:p>
        </p:txBody>
      </p:sp>
      <p:sp>
        <p:nvSpPr>
          <p:cNvPr id="3" name="Subtitle 2">
            <a:extLst>
              <a:ext uri="{FF2B5EF4-FFF2-40B4-BE49-F238E27FC236}">
                <a16:creationId xmlns:a16="http://schemas.microsoft.com/office/drawing/2014/main" id="{F57EA783-99C7-1B20-2E0F-D14C0118EC5A}"/>
              </a:ext>
            </a:extLst>
          </p:cNvPr>
          <p:cNvSpPr>
            <a:spLocks noGrp="1"/>
          </p:cNvSpPr>
          <p:nvPr>
            <p:ph type="subTitle" idx="1"/>
          </p:nvPr>
        </p:nvSpPr>
        <p:spPr>
          <a:xfrm>
            <a:off x="860482" y="4674409"/>
            <a:ext cx="9648347" cy="1732542"/>
          </a:xfrm>
        </p:spPr>
        <p:txBody>
          <a:bodyPr>
            <a:normAutofit fontScale="55000" lnSpcReduction="20000"/>
          </a:bodyPr>
          <a:lstStyle/>
          <a:p>
            <a:pPr marL="342900" indent="-342900">
              <a:lnSpc>
                <a:spcPct val="125000"/>
              </a:lnSpc>
              <a:buFont typeface="Wingdings" charset="2"/>
              <a:buChar char="Ø"/>
            </a:pPr>
            <a:r>
              <a:rPr lang="en-US" sz="2400" dirty="0">
                <a:latin typeface="Calibri"/>
                <a:ea typeface="+mn-lt"/>
                <a:cs typeface="+mn-lt"/>
              </a:rPr>
              <a:t>Yadav, Hitesh (</a:t>
            </a:r>
            <a:r>
              <a:rPr lang="en-US" sz="2400" dirty="0">
                <a:latin typeface="Calibri"/>
                <a:ea typeface="+mn-lt"/>
                <a:cs typeface="+mn-lt"/>
                <a:hlinkClick r:id="rId3"/>
              </a:rPr>
              <a:t>hitesh2@illinois.edu</a:t>
            </a:r>
            <a:r>
              <a:rPr lang="en-US" sz="2400" dirty="0">
                <a:latin typeface="Calibri"/>
                <a:ea typeface="+mn-lt"/>
                <a:cs typeface="+mn-lt"/>
              </a:rPr>
              <a:t>)</a:t>
            </a:r>
            <a:endParaRPr lang="en-US" dirty="0">
              <a:latin typeface="Calibri"/>
              <a:cs typeface="Calibri"/>
            </a:endParaRPr>
          </a:p>
          <a:p>
            <a:pPr marL="342900" indent="-342900">
              <a:lnSpc>
                <a:spcPct val="125000"/>
              </a:lnSpc>
              <a:buFont typeface="Wingdings" charset="2"/>
              <a:buChar char="Ø"/>
            </a:pPr>
            <a:r>
              <a:rPr lang="en-US" sz="2400" dirty="0">
                <a:latin typeface="Calibri"/>
                <a:ea typeface="+mn-lt"/>
                <a:cs typeface="+mn-lt"/>
              </a:rPr>
              <a:t>Srinivasan, </a:t>
            </a:r>
            <a:r>
              <a:rPr lang="en-US" sz="2400" dirty="0" err="1">
                <a:latin typeface="Calibri"/>
                <a:ea typeface="+mn-lt"/>
                <a:cs typeface="+mn-lt"/>
              </a:rPr>
              <a:t>Gopikrishnan</a:t>
            </a:r>
            <a:r>
              <a:rPr lang="en-US" sz="2400" dirty="0">
                <a:latin typeface="Calibri"/>
                <a:ea typeface="+mn-lt"/>
                <a:cs typeface="+mn-lt"/>
              </a:rPr>
              <a:t> (</a:t>
            </a:r>
            <a:r>
              <a:rPr lang="en-US" sz="2400" dirty="0">
                <a:latin typeface="Calibri"/>
                <a:ea typeface="+mn-lt"/>
                <a:cs typeface="+mn-lt"/>
                <a:hlinkClick r:id="rId4"/>
              </a:rPr>
              <a:t>gs25@illinois.edu</a:t>
            </a:r>
            <a:r>
              <a:rPr lang="en-US" sz="2400" dirty="0">
                <a:latin typeface="Calibri"/>
                <a:ea typeface="+mn-lt"/>
                <a:cs typeface="+mn-lt"/>
              </a:rPr>
              <a:t>)</a:t>
            </a:r>
          </a:p>
          <a:p>
            <a:pPr marL="342900" indent="-342900">
              <a:lnSpc>
                <a:spcPct val="125000"/>
              </a:lnSpc>
              <a:buFont typeface="Wingdings" charset="2"/>
              <a:buChar char="Ø"/>
            </a:pPr>
            <a:r>
              <a:rPr lang="en-US" sz="2400" dirty="0">
                <a:latin typeface="Calibri"/>
                <a:ea typeface="+mn-lt"/>
                <a:cs typeface="+mn-lt"/>
              </a:rPr>
              <a:t>Bhaskar, Shubhendu (</a:t>
            </a:r>
            <a:r>
              <a:rPr lang="en-US" sz="2400" dirty="0">
                <a:latin typeface="Calibri"/>
                <a:ea typeface="+mn-lt"/>
                <a:cs typeface="+mn-lt"/>
                <a:hlinkClick r:id="rId5"/>
              </a:rPr>
              <a:t>sb59@illinois.edu</a:t>
            </a:r>
            <a:r>
              <a:rPr lang="en-US" sz="2400" dirty="0">
                <a:latin typeface="Calibri"/>
                <a:ea typeface="+mn-lt"/>
                <a:cs typeface="+mn-lt"/>
              </a:rPr>
              <a:t>)</a:t>
            </a:r>
          </a:p>
          <a:p>
            <a:pPr marL="342900" indent="-342900">
              <a:lnSpc>
                <a:spcPct val="125000"/>
              </a:lnSpc>
              <a:buFont typeface="Wingdings" charset="2"/>
              <a:buChar char="Ø"/>
            </a:pPr>
            <a:r>
              <a:rPr lang="en-US" sz="2400" dirty="0">
                <a:latin typeface="Calibri"/>
                <a:ea typeface="+mn-lt"/>
                <a:cs typeface="+mn-lt"/>
              </a:rPr>
              <a:t>Goel, Chandan (</a:t>
            </a:r>
            <a:r>
              <a:rPr lang="en-US" sz="2400" dirty="0">
                <a:latin typeface="Calibri"/>
                <a:ea typeface="+mn-lt"/>
                <a:cs typeface="+mn-lt"/>
                <a:hlinkClick r:id="rId6"/>
              </a:rPr>
              <a:t>chandan3@illinois.edu</a:t>
            </a:r>
            <a:r>
              <a:rPr lang="en-US" sz="2400" dirty="0">
                <a:latin typeface="Calibri"/>
                <a:ea typeface="+mn-lt"/>
                <a:cs typeface="+mn-lt"/>
              </a:rPr>
              <a:t>)</a:t>
            </a:r>
          </a:p>
          <a:p>
            <a:pPr marL="342900" indent="-342900">
              <a:lnSpc>
                <a:spcPct val="125000"/>
              </a:lnSpc>
              <a:buFont typeface="Wingdings" charset="2"/>
              <a:buChar char="Ø"/>
            </a:pPr>
            <a:r>
              <a:rPr lang="en-US" sz="2400" dirty="0" err="1">
                <a:latin typeface="Calibri"/>
                <a:ea typeface="+mn-lt"/>
                <a:cs typeface="+mn-lt"/>
              </a:rPr>
              <a:t>Singh,Sanjeev</a:t>
            </a:r>
            <a:r>
              <a:rPr lang="en-US" sz="2400" dirty="0">
                <a:latin typeface="Calibri"/>
                <a:ea typeface="+mn-lt"/>
                <a:cs typeface="+mn-lt"/>
              </a:rPr>
              <a:t> (</a:t>
            </a:r>
            <a:r>
              <a:rPr lang="en-US" sz="2400" dirty="0">
                <a:latin typeface="Calibri"/>
                <a:ea typeface="+mn-lt"/>
                <a:cs typeface="+mn-lt"/>
                <a:hlinkClick r:id="rId7"/>
              </a:rPr>
              <a:t>sksingh6@illinois.edu</a:t>
            </a:r>
            <a:r>
              <a:rPr lang="en-US" sz="2400" dirty="0">
                <a:latin typeface="Calibri"/>
                <a:ea typeface="+mn-lt"/>
                <a:cs typeface="+mn-lt"/>
              </a:rPr>
              <a:t>)</a:t>
            </a:r>
            <a:endParaRPr lang="en-US" dirty="0">
              <a:latin typeface="Calibri"/>
              <a:cs typeface="Calibri"/>
            </a:endParaRPr>
          </a:p>
        </p:txBody>
      </p:sp>
      <p:sp>
        <p:nvSpPr>
          <p:cNvPr id="4" name="Title 1">
            <a:extLst>
              <a:ext uri="{FF2B5EF4-FFF2-40B4-BE49-F238E27FC236}">
                <a16:creationId xmlns:a16="http://schemas.microsoft.com/office/drawing/2014/main" id="{B258B882-19D5-682A-BB6A-02A55FD4F20A}"/>
              </a:ext>
            </a:extLst>
          </p:cNvPr>
          <p:cNvSpPr txBox="1">
            <a:spLocks/>
          </p:cNvSpPr>
          <p:nvPr/>
        </p:nvSpPr>
        <p:spPr bwMode="gray">
          <a:xfrm>
            <a:off x="1612154" y="3289301"/>
            <a:ext cx="8825658" cy="967910"/>
          </a:xfrm>
          <a:prstGeom prst="rect">
            <a:avLst/>
          </a:prstGeom>
        </p:spPr>
        <p:txBody>
          <a:bodyPr vert="horz" lIns="91440" tIns="45720" rIns="91440" bIns="45720" rtlCol="0" anchor="ctr">
            <a:normAutofit fontScale="85000" lnSpcReduction="20000"/>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dirty="0">
                <a:solidFill>
                  <a:srgbClr val="FFFFFF"/>
                </a:solidFill>
                <a:latin typeface="Calibri"/>
                <a:cs typeface="Calibri"/>
              </a:rPr>
              <a:t>Text Information Systems</a:t>
            </a:r>
          </a:p>
          <a:p>
            <a:pPr algn="ctr"/>
            <a:r>
              <a:rPr lang="en-US" sz="4000" dirty="0">
                <a:solidFill>
                  <a:srgbClr val="FFFFFF"/>
                </a:solidFill>
                <a:latin typeface="Calibri"/>
                <a:cs typeface="Calibri"/>
              </a:rPr>
              <a:t>Fall 2022 Final Project Presentation</a:t>
            </a:r>
          </a:p>
        </p:txBody>
      </p:sp>
    </p:spTree>
    <p:extLst>
      <p:ext uri="{BB962C8B-B14F-4D97-AF65-F5344CB8AC3E}">
        <p14:creationId xmlns:p14="http://schemas.microsoft.com/office/powerpoint/2010/main" val="4068940031"/>
      </p:ext>
    </p:extLst>
  </p:cSld>
  <p:clrMapOvr>
    <a:masterClrMapping/>
  </p:clrMapOvr>
  <mc:AlternateContent xmlns:mc="http://schemas.openxmlformats.org/markup-compatibility/2006" xmlns:p14="http://schemas.microsoft.com/office/powerpoint/2010/main">
    <mc:Choice Requires="p14">
      <p:transition spd="slow" p14:dur="2000" advTm="23256"/>
    </mc:Choice>
    <mc:Fallback xmlns="">
      <p:transition spd="slow" advTm="2325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96487-9F11-FA38-2E54-7FDFB085B72D}"/>
              </a:ext>
            </a:extLst>
          </p:cNvPr>
          <p:cNvSpPr>
            <a:spLocks noGrp="1"/>
          </p:cNvSpPr>
          <p:nvPr>
            <p:ph type="title"/>
          </p:nvPr>
        </p:nvSpPr>
        <p:spPr/>
        <p:txBody>
          <a:bodyPr/>
          <a:lstStyle/>
          <a:p>
            <a:r>
              <a:rPr lang="en-US" dirty="0"/>
              <a:t>How to run the application?</a:t>
            </a:r>
          </a:p>
        </p:txBody>
      </p:sp>
      <p:sp>
        <p:nvSpPr>
          <p:cNvPr id="3" name="Content Placeholder 2">
            <a:extLst>
              <a:ext uri="{FF2B5EF4-FFF2-40B4-BE49-F238E27FC236}">
                <a16:creationId xmlns:a16="http://schemas.microsoft.com/office/drawing/2014/main" id="{649B7AEA-710D-3E13-4F2C-0CEFB845D138}"/>
              </a:ext>
            </a:extLst>
          </p:cNvPr>
          <p:cNvSpPr>
            <a:spLocks noGrp="1"/>
          </p:cNvSpPr>
          <p:nvPr>
            <p:ph idx="1"/>
          </p:nvPr>
        </p:nvSpPr>
        <p:spPr>
          <a:xfrm>
            <a:off x="1154954" y="2603500"/>
            <a:ext cx="8999122" cy="4172104"/>
          </a:xfrm>
        </p:spPr>
        <p:txBody>
          <a:bodyPr vert="horz" lIns="91440" tIns="45720" rIns="91440" bIns="45720" rtlCol="0" anchor="t">
            <a:noAutofit/>
          </a:bodyPr>
          <a:lstStyle/>
          <a:p>
            <a:pPr>
              <a:lnSpc>
                <a:spcPct val="114999"/>
              </a:lnSpc>
            </a:pPr>
            <a:endParaRPr lang="en" sz="1400" dirty="0">
              <a:latin typeface="Calibri"/>
              <a:cs typeface="Calibri"/>
            </a:endParaRPr>
          </a:p>
          <a:p>
            <a:endParaRPr lang="en-US" sz="1400" dirty="0">
              <a:latin typeface="Calibri"/>
              <a:cs typeface="Calibri"/>
            </a:endParaRPr>
          </a:p>
        </p:txBody>
      </p:sp>
      <p:pic>
        <p:nvPicPr>
          <p:cNvPr id="29" name="Picture 30" descr="Graphical user interface, text, application, email&#10;&#10;Description automatically generated">
            <a:extLst>
              <a:ext uri="{FF2B5EF4-FFF2-40B4-BE49-F238E27FC236}">
                <a16:creationId xmlns:a16="http://schemas.microsoft.com/office/drawing/2014/main" id="{7C7D87E1-4ECE-A243-8ADB-F55CF54E0EBB}"/>
              </a:ext>
            </a:extLst>
          </p:cNvPr>
          <p:cNvPicPr>
            <a:picLocks noChangeAspect="1"/>
          </p:cNvPicPr>
          <p:nvPr/>
        </p:nvPicPr>
        <p:blipFill>
          <a:blip r:embed="rId2"/>
          <a:stretch>
            <a:fillRect/>
          </a:stretch>
        </p:blipFill>
        <p:spPr>
          <a:xfrm>
            <a:off x="2215870" y="2780178"/>
            <a:ext cx="8110916" cy="2750289"/>
          </a:xfrm>
          <a:prstGeom prst="rect">
            <a:avLst/>
          </a:prstGeom>
        </p:spPr>
      </p:pic>
      <p:sp>
        <p:nvSpPr>
          <p:cNvPr id="31" name="TextBox 30">
            <a:extLst>
              <a:ext uri="{FF2B5EF4-FFF2-40B4-BE49-F238E27FC236}">
                <a16:creationId xmlns:a16="http://schemas.microsoft.com/office/drawing/2014/main" id="{8B2CE576-56EE-1A40-17CA-3EFAEFC90DB8}"/>
              </a:ext>
            </a:extLst>
          </p:cNvPr>
          <p:cNvSpPr txBox="1"/>
          <p:nvPr/>
        </p:nvSpPr>
        <p:spPr>
          <a:xfrm>
            <a:off x="1711037" y="5237018"/>
            <a:ext cx="879070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Calibri"/>
                <a:cs typeface="Arial"/>
              </a:rPr>
              <a:t>The user is required to enter the tweet in the provided text box. Click the “Submit” button to analyze the tweet and produce the corresponding analysis output. ​</a:t>
            </a:r>
            <a:endParaRPr lang="en-US"/>
          </a:p>
        </p:txBody>
      </p:sp>
    </p:spTree>
    <p:extLst>
      <p:ext uri="{BB962C8B-B14F-4D97-AF65-F5344CB8AC3E}">
        <p14:creationId xmlns:p14="http://schemas.microsoft.com/office/powerpoint/2010/main" val="1153268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72FDD846-8C4A-7CF6-EA31-B9C158FFCBBA}"/>
              </a:ext>
            </a:extLst>
          </p:cNvPr>
          <p:cNvSpPr>
            <a:spLocks noGrp="1"/>
          </p:cNvSpPr>
          <p:nvPr>
            <p:ph type="title"/>
          </p:nvPr>
        </p:nvSpPr>
        <p:spPr>
          <a:xfrm>
            <a:off x="5799815" y="2718033"/>
            <a:ext cx="5393053" cy="1845578"/>
          </a:xfrm>
        </p:spPr>
        <p:txBody>
          <a:bodyPr vert="horz" lIns="91440" tIns="45720" rIns="91440" bIns="45720" rtlCol="0" anchor="b">
            <a:normAutofit/>
          </a:bodyPr>
          <a:lstStyle/>
          <a:p>
            <a:r>
              <a:rPr lang="en-US" sz="2800" b="0" i="0" kern="1200" dirty="0">
                <a:solidFill>
                  <a:srgbClr val="EBEBEB"/>
                </a:solidFill>
                <a:latin typeface="+mj-lt"/>
                <a:ea typeface="+mj-ea"/>
                <a:cs typeface="+mj-cs"/>
              </a:rPr>
              <a:t>Demo </a:t>
            </a:r>
            <a:r>
              <a:rPr lang="en-US" sz="2800" b="0" i="0" kern="1200" dirty="0">
                <a:solidFill>
                  <a:srgbClr val="EBEBEB"/>
                </a:solidFill>
                <a:latin typeface="+mj-lt"/>
                <a:ea typeface="+mj-ea"/>
                <a:cs typeface="+mj-cs"/>
                <a:hlinkClick r:id="rId3"/>
              </a:rPr>
              <a:t>https://mediaspace.illinois.edu/media/t/1_ulbtkacf</a:t>
            </a:r>
            <a:br>
              <a:rPr lang="en-US" sz="2800" b="0" i="0" kern="1200" dirty="0">
                <a:solidFill>
                  <a:srgbClr val="EBEBEB"/>
                </a:solidFill>
                <a:latin typeface="+mj-lt"/>
                <a:ea typeface="+mj-ea"/>
                <a:cs typeface="+mj-cs"/>
              </a:rPr>
            </a:br>
            <a:endParaRPr lang="en-US" sz="2800" b="0" i="0" kern="1200" dirty="0">
              <a:solidFill>
                <a:srgbClr val="EBEBEB"/>
              </a:solidFill>
              <a:latin typeface="+mj-lt"/>
              <a:ea typeface="+mj-ea"/>
              <a:cs typeface="+mj-cs"/>
            </a:endParaRPr>
          </a:p>
        </p:txBody>
      </p:sp>
      <p:sp>
        <p:nvSpPr>
          <p:cNvPr id="18" name="Rectangle 17">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Graphic 6" descr="Play">
            <a:extLst>
              <a:ext uri="{FF2B5EF4-FFF2-40B4-BE49-F238E27FC236}">
                <a16:creationId xmlns:a16="http://schemas.microsoft.com/office/drawing/2014/main" id="{06D63070-F208-BED5-9F4B-8DD19872A92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8503" y="1113063"/>
            <a:ext cx="4628758"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77516952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2AD3C-E603-5648-0616-4E404EC0337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2EEEA09-9EDD-3C1E-D8FB-D306F5D2D00C}"/>
              </a:ext>
            </a:extLst>
          </p:cNvPr>
          <p:cNvSpPr>
            <a:spLocks noGrp="1"/>
          </p:cNvSpPr>
          <p:nvPr>
            <p:ph idx="1"/>
          </p:nvPr>
        </p:nvSpPr>
        <p:spPr/>
        <p:txBody>
          <a:bodyPr/>
          <a:lstStyle/>
          <a:p>
            <a:r>
              <a:rPr lang="en-US" dirty="0"/>
              <a:t>Overview</a:t>
            </a:r>
          </a:p>
          <a:p>
            <a:r>
              <a:rPr lang="en-US" dirty="0"/>
              <a:t>Data</a:t>
            </a:r>
          </a:p>
          <a:p>
            <a:r>
              <a:rPr lang="en-US" dirty="0"/>
              <a:t>Model Comparison and Evaluation</a:t>
            </a:r>
          </a:p>
          <a:p>
            <a:r>
              <a:rPr lang="en-US" dirty="0"/>
              <a:t>High Level Architecture</a:t>
            </a:r>
          </a:p>
          <a:p>
            <a:r>
              <a:rPr lang="en-US" dirty="0"/>
              <a:t>High Level Code Walkthrough</a:t>
            </a:r>
          </a:p>
          <a:p>
            <a:r>
              <a:rPr lang="en-US" dirty="0"/>
              <a:t>How to run the application?</a:t>
            </a:r>
          </a:p>
          <a:p>
            <a:r>
              <a:rPr lang="en-US" dirty="0"/>
              <a:t>Demo</a:t>
            </a:r>
          </a:p>
          <a:p>
            <a:endParaRPr lang="en-US" dirty="0"/>
          </a:p>
          <a:p>
            <a:endParaRPr lang="en-US" dirty="0"/>
          </a:p>
          <a:p>
            <a:endParaRPr lang="en-US" dirty="0"/>
          </a:p>
        </p:txBody>
      </p:sp>
    </p:spTree>
    <p:extLst>
      <p:ext uri="{BB962C8B-B14F-4D97-AF65-F5344CB8AC3E}">
        <p14:creationId xmlns:p14="http://schemas.microsoft.com/office/powerpoint/2010/main" val="2009469896"/>
      </p:ext>
    </p:extLst>
  </p:cSld>
  <p:clrMapOvr>
    <a:masterClrMapping/>
  </p:clrMapOvr>
  <mc:AlternateContent xmlns:mc="http://schemas.openxmlformats.org/markup-compatibility/2006" xmlns:p14="http://schemas.microsoft.com/office/powerpoint/2010/main">
    <mc:Choice Requires="p14">
      <p:transition spd="slow" p14:dur="2000" advTm="39532"/>
    </mc:Choice>
    <mc:Fallback xmlns="">
      <p:transition spd="slow" advTm="3953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581D3-EC38-56A5-2233-0A4031D8945C}"/>
              </a:ext>
            </a:extLst>
          </p:cNvPr>
          <p:cNvSpPr>
            <a:spLocks noGrp="1"/>
          </p:cNvSpPr>
          <p:nvPr>
            <p:ph type="title"/>
          </p:nvPr>
        </p:nvSpPr>
        <p:spPr/>
        <p:txBody>
          <a:bodyPr/>
          <a:lstStyle/>
          <a:p>
            <a:r>
              <a:rPr lang="en-US" dirty="0">
                <a:latin typeface="Calibri"/>
                <a:cs typeface="Calibri"/>
              </a:rPr>
              <a:t>Overview</a:t>
            </a:r>
          </a:p>
        </p:txBody>
      </p:sp>
      <p:sp>
        <p:nvSpPr>
          <p:cNvPr id="3" name="Content Placeholder 2">
            <a:extLst>
              <a:ext uri="{FF2B5EF4-FFF2-40B4-BE49-F238E27FC236}">
                <a16:creationId xmlns:a16="http://schemas.microsoft.com/office/drawing/2014/main" id="{FD5B208C-B9C2-A8E8-FDFD-82F2E67FF422}"/>
              </a:ext>
            </a:extLst>
          </p:cNvPr>
          <p:cNvSpPr>
            <a:spLocks noGrp="1"/>
          </p:cNvSpPr>
          <p:nvPr>
            <p:ph idx="1"/>
          </p:nvPr>
        </p:nvSpPr>
        <p:spPr/>
        <p:txBody>
          <a:bodyPr vert="horz" lIns="91440" tIns="45720" rIns="91440" bIns="45720" rtlCol="0" anchor="t">
            <a:noAutofit/>
          </a:bodyPr>
          <a:lstStyle/>
          <a:p>
            <a:r>
              <a:rPr lang="en-US" sz="1400" dirty="0">
                <a:latin typeface="Calibri"/>
                <a:cs typeface="Calibri"/>
              </a:rPr>
              <a:t>What is Sentiment Analysis?</a:t>
            </a:r>
          </a:p>
          <a:p>
            <a:r>
              <a:rPr lang="en-US" sz="1400" dirty="0">
                <a:latin typeface="Calibri"/>
                <a:cs typeface="Calibri"/>
              </a:rPr>
              <a:t>Sentiment Analysis of Tweets</a:t>
            </a:r>
          </a:p>
          <a:p>
            <a:r>
              <a:rPr lang="en-US" sz="1400" dirty="0">
                <a:latin typeface="Calibri"/>
                <a:cs typeface="Calibri"/>
              </a:rPr>
              <a:t>Motivation</a:t>
            </a:r>
          </a:p>
          <a:p>
            <a:endParaRPr lang="en-US" sz="1400" dirty="0">
              <a:latin typeface="Calibri"/>
              <a:cs typeface="Calibri"/>
            </a:endParaRPr>
          </a:p>
          <a:p>
            <a:endParaRPr lang="en-US" sz="1400" dirty="0">
              <a:latin typeface="Calibri"/>
              <a:cs typeface="Calibri"/>
            </a:endParaRPr>
          </a:p>
        </p:txBody>
      </p:sp>
      <p:pic>
        <p:nvPicPr>
          <p:cNvPr id="5" name="Picture 4" descr="Diagram, text&#10;&#10;Description automatically generated">
            <a:extLst>
              <a:ext uri="{FF2B5EF4-FFF2-40B4-BE49-F238E27FC236}">
                <a16:creationId xmlns:a16="http://schemas.microsoft.com/office/drawing/2014/main" id="{B088DBC5-4E30-5149-8D3F-0F890F7DCCA6}"/>
              </a:ext>
            </a:extLst>
          </p:cNvPr>
          <p:cNvPicPr>
            <a:picLocks noChangeAspect="1"/>
          </p:cNvPicPr>
          <p:nvPr/>
        </p:nvPicPr>
        <p:blipFill>
          <a:blip r:embed="rId3"/>
          <a:stretch>
            <a:fillRect/>
          </a:stretch>
        </p:blipFill>
        <p:spPr>
          <a:xfrm>
            <a:off x="5669383" y="2552700"/>
            <a:ext cx="5778500" cy="2286000"/>
          </a:xfrm>
          <a:prstGeom prst="rect">
            <a:avLst/>
          </a:prstGeom>
        </p:spPr>
      </p:pic>
    </p:spTree>
    <p:extLst>
      <p:ext uri="{BB962C8B-B14F-4D97-AF65-F5344CB8AC3E}">
        <p14:creationId xmlns:p14="http://schemas.microsoft.com/office/powerpoint/2010/main" val="3355218483"/>
      </p:ext>
    </p:extLst>
  </p:cSld>
  <p:clrMapOvr>
    <a:masterClrMapping/>
  </p:clrMapOvr>
  <mc:AlternateContent xmlns:mc="http://schemas.openxmlformats.org/markup-compatibility/2006" xmlns:p14="http://schemas.microsoft.com/office/powerpoint/2010/main">
    <mc:Choice Requires="p14">
      <p:transition spd="slow" p14:dur="2000" advTm="155072"/>
    </mc:Choice>
    <mc:Fallback xmlns="">
      <p:transition spd="slow" advTm="15507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3D08B-F4FF-48BD-5E1E-95ED97C4415D}"/>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5EAF8034-C1C2-F54D-DB16-8905F0D23B59}"/>
              </a:ext>
            </a:extLst>
          </p:cNvPr>
          <p:cNvSpPr>
            <a:spLocks noGrp="1"/>
          </p:cNvSpPr>
          <p:nvPr>
            <p:ph idx="1"/>
          </p:nvPr>
        </p:nvSpPr>
        <p:spPr/>
        <p:txBody>
          <a:bodyPr vert="horz" lIns="91440" tIns="45720" rIns="91440" bIns="45720" rtlCol="0" anchor="t">
            <a:normAutofit/>
          </a:bodyPr>
          <a:lstStyle/>
          <a:p>
            <a:r>
              <a:rPr lang="en-US" sz="1400" dirty="0">
                <a:latin typeface="Calibri"/>
                <a:cs typeface="Calibri"/>
                <a:hlinkClick r:id="rId3"/>
              </a:rPr>
              <a:t>Kaggle</a:t>
            </a:r>
            <a:r>
              <a:rPr lang="en-US" sz="1400" dirty="0">
                <a:latin typeface="Calibri"/>
                <a:cs typeface="Calibri"/>
              </a:rPr>
              <a:t> is used as the dataset for building the model</a:t>
            </a:r>
          </a:p>
          <a:p>
            <a:endParaRPr lang="en-US" sz="1400" dirty="0">
              <a:latin typeface="Calibri"/>
              <a:ea typeface="+mn-lt"/>
              <a:cs typeface="Calibri"/>
            </a:endParaRPr>
          </a:p>
          <a:p>
            <a:pPr algn="just"/>
            <a:r>
              <a:rPr lang="en" sz="1400" dirty="0">
                <a:latin typeface="Calibri"/>
                <a:ea typeface="+mn-lt"/>
                <a:cs typeface="+mn-lt"/>
              </a:rPr>
              <a:t>Only columns chosen are  “target” and “text”; the other columns like user, ids, date etc. are irrelevant in sentiment prediction therefore, these columns in the datasets are ignored.  </a:t>
            </a:r>
            <a:r>
              <a:rPr lang="en-US" sz="1400" dirty="0">
                <a:latin typeface="Calibri"/>
                <a:ea typeface="+mn-lt"/>
                <a:cs typeface="+mn-lt"/>
              </a:rPr>
              <a:t> </a:t>
            </a:r>
            <a:endParaRPr lang="en-US" sz="1400" dirty="0">
              <a:latin typeface="Calibri"/>
              <a:cs typeface="Calibri"/>
            </a:endParaRPr>
          </a:p>
          <a:p>
            <a:pPr algn="just"/>
            <a:endParaRPr lang="en-US" sz="1400" dirty="0">
              <a:latin typeface="Calibri"/>
              <a:ea typeface="+mn-lt"/>
              <a:cs typeface="+mn-lt"/>
            </a:endParaRPr>
          </a:p>
          <a:p>
            <a:r>
              <a:rPr lang="en" sz="1400" dirty="0">
                <a:latin typeface="Calibri"/>
                <a:ea typeface="+mn-lt"/>
                <a:cs typeface="+mn-lt"/>
              </a:rPr>
              <a:t>Replaced the target code of “positive” tweets from “4” to “1“. Negative tweets are still represented by 0.</a:t>
            </a:r>
            <a:r>
              <a:rPr lang="en-US" sz="1400" dirty="0">
                <a:latin typeface="Calibri"/>
                <a:ea typeface="+mn-lt"/>
                <a:cs typeface="+mn-lt"/>
              </a:rPr>
              <a:t> </a:t>
            </a:r>
            <a:endParaRPr lang="en-US" sz="1400" dirty="0">
              <a:latin typeface="Calibri"/>
            </a:endParaRPr>
          </a:p>
        </p:txBody>
      </p:sp>
    </p:spTree>
    <p:extLst>
      <p:ext uri="{BB962C8B-B14F-4D97-AF65-F5344CB8AC3E}">
        <p14:creationId xmlns:p14="http://schemas.microsoft.com/office/powerpoint/2010/main" val="4220848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B6264-4E2C-DB0A-66EC-981774D47AE0}"/>
              </a:ext>
            </a:extLst>
          </p:cNvPr>
          <p:cNvSpPr>
            <a:spLocks noGrp="1"/>
          </p:cNvSpPr>
          <p:nvPr>
            <p:ph type="title"/>
          </p:nvPr>
        </p:nvSpPr>
        <p:spPr/>
        <p:txBody>
          <a:bodyPr/>
          <a:lstStyle/>
          <a:p>
            <a:r>
              <a:rPr lang="en-US" dirty="0"/>
              <a:t>Model Comparison</a:t>
            </a:r>
          </a:p>
        </p:txBody>
      </p:sp>
      <p:sp>
        <p:nvSpPr>
          <p:cNvPr id="3" name="Content Placeholder 2">
            <a:extLst>
              <a:ext uri="{FF2B5EF4-FFF2-40B4-BE49-F238E27FC236}">
                <a16:creationId xmlns:a16="http://schemas.microsoft.com/office/drawing/2014/main" id="{9998B828-FD99-FD75-DD2F-AF681C5E77AD}"/>
              </a:ext>
            </a:extLst>
          </p:cNvPr>
          <p:cNvSpPr>
            <a:spLocks noGrp="1"/>
          </p:cNvSpPr>
          <p:nvPr>
            <p:ph idx="1"/>
          </p:nvPr>
        </p:nvSpPr>
        <p:spPr/>
        <p:txBody>
          <a:bodyPr vert="horz" lIns="91440" tIns="45720" rIns="91440" bIns="45720" rtlCol="0" anchor="t">
            <a:normAutofit/>
          </a:bodyPr>
          <a:lstStyle/>
          <a:p>
            <a:pPr marL="0" indent="0">
              <a:lnSpc>
                <a:spcPct val="114999"/>
              </a:lnSpc>
              <a:buNone/>
            </a:pPr>
            <a:r>
              <a:rPr lang="en" sz="1400" dirty="0">
                <a:latin typeface="Calibri"/>
                <a:ea typeface="+mn-lt"/>
                <a:cs typeface="+mn-lt"/>
              </a:rPr>
              <a:t>To compare different models based on their performance, ROC curves for 5 different models were generated. Based on the ROC plots shown below, it was confirmed that for Twitter Sentiment Analysis, Logistic Regression model is the best suited model as compared to the other models.</a:t>
            </a:r>
            <a:r>
              <a:rPr lang="en-US" sz="1400" dirty="0">
                <a:latin typeface="Calibri"/>
                <a:ea typeface="+mn-lt"/>
                <a:cs typeface="+mn-lt"/>
              </a:rPr>
              <a:t> </a:t>
            </a:r>
            <a:endParaRPr lang="en-US" dirty="0"/>
          </a:p>
          <a:p>
            <a:pPr>
              <a:lnSpc>
                <a:spcPct val="114999"/>
              </a:lnSpc>
            </a:pPr>
            <a:r>
              <a:rPr lang="en" sz="1400" dirty="0">
                <a:latin typeface="Calibri"/>
                <a:ea typeface="+mn-lt"/>
                <a:cs typeface="+mn-lt"/>
              </a:rPr>
              <a:t>Following were the models chosen for comparison:</a:t>
            </a:r>
            <a:r>
              <a:rPr lang="en-US" sz="1400" dirty="0">
                <a:latin typeface="Calibri"/>
                <a:ea typeface="+mn-lt"/>
                <a:cs typeface="+mn-lt"/>
              </a:rPr>
              <a:t> </a:t>
            </a:r>
          </a:p>
          <a:p>
            <a:pPr>
              <a:lnSpc>
                <a:spcPct val="114999"/>
              </a:lnSpc>
            </a:pPr>
            <a:r>
              <a:rPr lang="en" sz="1400" dirty="0">
                <a:latin typeface="Calibri"/>
                <a:ea typeface="+mn-lt"/>
                <a:cs typeface="+mn-lt"/>
              </a:rPr>
              <a:t>Gaussian Naïve Bayes</a:t>
            </a:r>
            <a:endParaRPr lang="en-US" sz="1400" dirty="0">
              <a:latin typeface="Calibri"/>
              <a:ea typeface="+mn-lt"/>
              <a:cs typeface="+mn-lt"/>
            </a:endParaRPr>
          </a:p>
          <a:p>
            <a:pPr>
              <a:lnSpc>
                <a:spcPct val="114999"/>
              </a:lnSpc>
            </a:pPr>
            <a:r>
              <a:rPr lang="en" sz="1400" dirty="0">
                <a:latin typeface="Calibri"/>
                <a:ea typeface="+mn-lt"/>
                <a:cs typeface="+mn-lt"/>
              </a:rPr>
              <a:t>Logistic Regression</a:t>
            </a:r>
            <a:endParaRPr lang="en-US" sz="1400" dirty="0">
              <a:latin typeface="Calibri"/>
              <a:ea typeface="+mn-lt"/>
              <a:cs typeface="+mn-lt"/>
            </a:endParaRPr>
          </a:p>
          <a:p>
            <a:pPr>
              <a:lnSpc>
                <a:spcPct val="114999"/>
              </a:lnSpc>
            </a:pPr>
            <a:r>
              <a:rPr lang="en" sz="1400" dirty="0">
                <a:latin typeface="Calibri"/>
                <a:ea typeface="+mn-lt"/>
                <a:cs typeface="+mn-lt"/>
              </a:rPr>
              <a:t>Decision Tree Classifier</a:t>
            </a:r>
            <a:endParaRPr lang="en-US" sz="1400" dirty="0">
              <a:latin typeface="Calibri"/>
              <a:ea typeface="+mn-lt"/>
              <a:cs typeface="+mn-lt"/>
            </a:endParaRPr>
          </a:p>
          <a:p>
            <a:pPr>
              <a:lnSpc>
                <a:spcPct val="114999"/>
              </a:lnSpc>
            </a:pPr>
            <a:r>
              <a:rPr lang="en" sz="1400" dirty="0">
                <a:latin typeface="Calibri"/>
                <a:ea typeface="+mn-lt"/>
                <a:cs typeface="+mn-lt"/>
              </a:rPr>
              <a:t>Random Forest Classifier</a:t>
            </a:r>
            <a:endParaRPr lang="en-US" sz="1400" dirty="0">
              <a:latin typeface="Calibri"/>
              <a:ea typeface="+mn-lt"/>
              <a:cs typeface="+mn-lt"/>
            </a:endParaRPr>
          </a:p>
          <a:p>
            <a:pPr>
              <a:lnSpc>
                <a:spcPct val="114999"/>
              </a:lnSpc>
            </a:pPr>
            <a:r>
              <a:rPr lang="en" sz="1400" dirty="0">
                <a:latin typeface="Calibri"/>
                <a:ea typeface="+mn-lt"/>
                <a:cs typeface="+mn-lt"/>
              </a:rPr>
              <a:t>K-Neighbors Classifier</a:t>
            </a:r>
            <a:endParaRPr lang="en-US" sz="1400" dirty="0">
              <a:latin typeface="Calibri"/>
              <a:ea typeface="+mn-lt"/>
              <a:cs typeface="+mn-lt"/>
            </a:endParaRPr>
          </a:p>
          <a:p>
            <a:pPr>
              <a:lnSpc>
                <a:spcPct val="114999"/>
              </a:lnSpc>
            </a:pPr>
            <a:endParaRPr lang="en-US" dirty="0">
              <a:ea typeface="+mn-lt"/>
              <a:cs typeface="+mn-lt"/>
            </a:endParaRPr>
          </a:p>
          <a:p>
            <a:endParaRPr lang="en-US" dirty="0"/>
          </a:p>
        </p:txBody>
      </p:sp>
    </p:spTree>
    <p:extLst>
      <p:ext uri="{BB962C8B-B14F-4D97-AF65-F5344CB8AC3E}">
        <p14:creationId xmlns:p14="http://schemas.microsoft.com/office/powerpoint/2010/main" val="1788110498"/>
      </p:ext>
    </p:extLst>
  </p:cSld>
  <p:clrMapOvr>
    <a:masterClrMapping/>
  </p:clrMapOvr>
  <mc:AlternateContent xmlns:mc="http://schemas.openxmlformats.org/markup-compatibility/2006" xmlns:p14="http://schemas.microsoft.com/office/powerpoint/2010/main">
    <mc:Choice Requires="p14">
      <p:transition spd="slow" p14:dur="2000" advTm="72520"/>
    </mc:Choice>
    <mc:Fallback xmlns="">
      <p:transition spd="slow" advTm="72520"/>
    </mc:Fallback>
  </mc:AlternateContent>
  <p:extLst>
    <p:ext uri="{E180D4A7-C9FB-4DFB-919C-405C955672EB}">
      <p14:showEvtLst xmlns:p14="http://schemas.microsoft.com/office/powerpoint/2010/main">
        <p14:playEvt time="138" objId="8"/>
        <p14:stopEvt time="64451" objId="8"/>
        <p14:playEvt time="70513" objId="8"/>
        <p14:stopEvt time="72520" objId="8"/>
      </p14:showEvt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B6264-4E2C-DB0A-66EC-981774D47AE0}"/>
              </a:ext>
            </a:extLst>
          </p:cNvPr>
          <p:cNvSpPr>
            <a:spLocks noGrp="1"/>
          </p:cNvSpPr>
          <p:nvPr>
            <p:ph type="title"/>
          </p:nvPr>
        </p:nvSpPr>
        <p:spPr/>
        <p:txBody>
          <a:bodyPr/>
          <a:lstStyle/>
          <a:p>
            <a:r>
              <a:rPr lang="en-US" dirty="0"/>
              <a:t>Model Comparison(Continued..)</a:t>
            </a:r>
          </a:p>
        </p:txBody>
      </p:sp>
      <p:pic>
        <p:nvPicPr>
          <p:cNvPr id="4" name="Picture 4" descr="Line chart&#10;&#10;Description automatically generated">
            <a:extLst>
              <a:ext uri="{FF2B5EF4-FFF2-40B4-BE49-F238E27FC236}">
                <a16:creationId xmlns:a16="http://schemas.microsoft.com/office/drawing/2014/main" id="{5CB54EA2-E85C-444C-BB9A-6C5D0A4F72DD}"/>
              </a:ext>
            </a:extLst>
          </p:cNvPr>
          <p:cNvPicPr>
            <a:picLocks noGrp="1" noChangeAspect="1"/>
          </p:cNvPicPr>
          <p:nvPr>
            <p:ph idx="1"/>
          </p:nvPr>
        </p:nvPicPr>
        <p:blipFill>
          <a:blip r:embed="rId3"/>
          <a:stretch>
            <a:fillRect/>
          </a:stretch>
        </p:blipFill>
        <p:spPr>
          <a:xfrm>
            <a:off x="1820487" y="2270992"/>
            <a:ext cx="6919631" cy="4337626"/>
          </a:xfrm>
        </p:spPr>
      </p:pic>
    </p:spTree>
    <p:extLst>
      <p:ext uri="{BB962C8B-B14F-4D97-AF65-F5344CB8AC3E}">
        <p14:creationId xmlns:p14="http://schemas.microsoft.com/office/powerpoint/2010/main" val="3949476058"/>
      </p:ext>
    </p:extLst>
  </p:cSld>
  <p:clrMapOvr>
    <a:masterClrMapping/>
  </p:clrMapOvr>
  <mc:AlternateContent xmlns:mc="http://schemas.openxmlformats.org/markup-compatibility/2006" xmlns:p14="http://schemas.microsoft.com/office/powerpoint/2010/main">
    <mc:Choice Requires="p14">
      <p:transition spd="slow" p14:dur="2000" advTm="61279"/>
    </mc:Choice>
    <mc:Fallback xmlns="">
      <p:transition spd="slow" advTm="6127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B6264-4E2C-DB0A-66EC-981774D47AE0}"/>
              </a:ext>
            </a:extLst>
          </p:cNvPr>
          <p:cNvSpPr>
            <a:spLocks noGrp="1"/>
          </p:cNvSpPr>
          <p:nvPr>
            <p:ph type="title"/>
          </p:nvPr>
        </p:nvSpPr>
        <p:spPr>
          <a:xfrm>
            <a:off x="1154954" y="973668"/>
            <a:ext cx="8761413" cy="706964"/>
          </a:xfrm>
        </p:spPr>
        <p:txBody>
          <a:bodyPr>
            <a:normAutofit/>
          </a:bodyPr>
          <a:lstStyle/>
          <a:p>
            <a:r>
              <a:rPr lang="en-US">
                <a:solidFill>
                  <a:srgbClr val="EBEBEB"/>
                </a:solidFill>
              </a:rPr>
              <a:t>Model Comparison Conclusion</a:t>
            </a:r>
          </a:p>
        </p:txBody>
      </p:sp>
      <p:sp>
        <p:nvSpPr>
          <p:cNvPr id="10" name="Content Placeholder 9">
            <a:extLst>
              <a:ext uri="{FF2B5EF4-FFF2-40B4-BE49-F238E27FC236}">
                <a16:creationId xmlns:a16="http://schemas.microsoft.com/office/drawing/2014/main" id="{E5A133BE-C8AE-8F56-37E1-43DC2E3128C4}"/>
              </a:ext>
            </a:extLst>
          </p:cNvPr>
          <p:cNvSpPr>
            <a:spLocks noGrp="1"/>
          </p:cNvSpPr>
          <p:nvPr>
            <p:ph idx="1"/>
          </p:nvPr>
        </p:nvSpPr>
        <p:spPr>
          <a:xfrm>
            <a:off x="1154955" y="2603500"/>
            <a:ext cx="3481054" cy="3416300"/>
          </a:xfrm>
        </p:spPr>
        <p:txBody>
          <a:bodyPr anchor="ctr">
            <a:normAutofit/>
          </a:bodyPr>
          <a:lstStyle/>
          <a:p>
            <a:pPr marL="0" indent="0"/>
            <a:r>
              <a:rPr lang="en-US" sz="1600" dirty="0">
                <a:ea typeface="+mn-lt"/>
                <a:cs typeface="+mn-lt"/>
              </a:rPr>
              <a:t> </a:t>
            </a:r>
            <a:r>
              <a:rPr lang="en-US" sz="1400" dirty="0">
                <a:latin typeface="Calibri"/>
                <a:ea typeface="+mn-lt"/>
                <a:cs typeface="+mn-lt"/>
              </a:rPr>
              <a:t>  The order of ROC AUC Score for the models: Logistic Regression (0.73) &gt; Decision Tree Classifier (0.67) &gt; Gaussian NB (0.64) &gt; K-Neighbors Classifier (0.57) &gt; Random Forest Classifier (0.55) </a:t>
            </a:r>
            <a:endParaRPr lang="en-US" sz="1400" dirty="0">
              <a:latin typeface="Calibri"/>
              <a:ea typeface="+mn-lt"/>
              <a:cs typeface="Calibri"/>
            </a:endParaRPr>
          </a:p>
          <a:p>
            <a:pPr marL="0" indent="0"/>
            <a:endParaRPr lang="en-US" sz="1400" dirty="0">
              <a:latin typeface="Calibri"/>
              <a:ea typeface="+mn-lt"/>
              <a:cs typeface="+mn-lt"/>
            </a:endParaRPr>
          </a:p>
          <a:p>
            <a:pPr marL="0" indent="0"/>
            <a:r>
              <a:rPr lang="en-US" sz="1400" dirty="0">
                <a:latin typeface="Calibri"/>
                <a:ea typeface="+mn-lt"/>
                <a:cs typeface="+mn-lt"/>
              </a:rPr>
              <a:t>Logistic Regression model performed best with 73% chance . Therefore, Logistic Regression model is used for generating our sentiment analysis</a:t>
            </a:r>
            <a:endParaRPr lang="en-US" sz="1400" dirty="0">
              <a:latin typeface="Calibri"/>
              <a:cs typeface="Calibri"/>
            </a:endParaRPr>
          </a:p>
        </p:txBody>
      </p:sp>
      <p:pic>
        <p:nvPicPr>
          <p:cNvPr id="6" name="Picture 6">
            <a:extLst>
              <a:ext uri="{FF2B5EF4-FFF2-40B4-BE49-F238E27FC236}">
                <a16:creationId xmlns:a16="http://schemas.microsoft.com/office/drawing/2014/main" id="{00B729D0-5D2F-8621-E5A1-D4306C2DC057}"/>
              </a:ext>
            </a:extLst>
          </p:cNvPr>
          <p:cNvPicPr>
            <a:picLocks noChangeAspect="1"/>
          </p:cNvPicPr>
          <p:nvPr/>
        </p:nvPicPr>
        <p:blipFill>
          <a:blip r:embed="rId3"/>
          <a:stretch>
            <a:fillRect/>
          </a:stretch>
        </p:blipFill>
        <p:spPr>
          <a:xfrm>
            <a:off x="5500398" y="2378093"/>
            <a:ext cx="5094200" cy="3842649"/>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884509015"/>
      </p:ext>
    </p:extLst>
  </p:cSld>
  <p:clrMapOvr>
    <a:masterClrMapping/>
  </p:clrMapOvr>
  <mc:AlternateContent xmlns:mc="http://schemas.openxmlformats.org/markup-compatibility/2006" xmlns:p14="http://schemas.microsoft.com/office/powerpoint/2010/main">
    <mc:Choice Requires="p14">
      <p:transition spd="slow" p14:dur="2000" advTm="25824"/>
    </mc:Choice>
    <mc:Fallback xmlns="">
      <p:transition spd="slow" advTm="2582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96487-9F11-FA38-2E54-7FDFB085B72D}"/>
              </a:ext>
            </a:extLst>
          </p:cNvPr>
          <p:cNvSpPr>
            <a:spLocks noGrp="1"/>
          </p:cNvSpPr>
          <p:nvPr>
            <p:ph type="title"/>
          </p:nvPr>
        </p:nvSpPr>
        <p:spPr/>
        <p:txBody>
          <a:bodyPr/>
          <a:lstStyle/>
          <a:p>
            <a:r>
              <a:rPr lang="en-US" dirty="0"/>
              <a:t>High Level Architecture</a:t>
            </a:r>
          </a:p>
        </p:txBody>
      </p:sp>
      <p:sp>
        <p:nvSpPr>
          <p:cNvPr id="3" name="Content Placeholder 2">
            <a:extLst>
              <a:ext uri="{FF2B5EF4-FFF2-40B4-BE49-F238E27FC236}">
                <a16:creationId xmlns:a16="http://schemas.microsoft.com/office/drawing/2014/main" id="{649B7AEA-710D-3E13-4F2C-0CEFB845D138}"/>
              </a:ext>
            </a:extLst>
          </p:cNvPr>
          <p:cNvSpPr>
            <a:spLocks noGrp="1"/>
          </p:cNvSpPr>
          <p:nvPr>
            <p:ph idx="1"/>
          </p:nvPr>
        </p:nvSpPr>
        <p:spPr>
          <a:xfrm>
            <a:off x="1154954" y="2603500"/>
            <a:ext cx="8999122" cy="4172104"/>
          </a:xfrm>
        </p:spPr>
        <p:txBody>
          <a:bodyPr vert="horz" lIns="91440" tIns="45720" rIns="91440" bIns="45720" rtlCol="0" anchor="t">
            <a:noAutofit/>
          </a:bodyPr>
          <a:lstStyle/>
          <a:p>
            <a:pPr>
              <a:lnSpc>
                <a:spcPct val="114999"/>
              </a:lnSpc>
            </a:pPr>
            <a:endParaRPr lang="en" sz="1400" dirty="0">
              <a:latin typeface="Calibri"/>
              <a:cs typeface="Calibri"/>
            </a:endParaRPr>
          </a:p>
          <a:p>
            <a:endParaRPr lang="en-US" sz="1400" dirty="0">
              <a:latin typeface="Calibri"/>
              <a:cs typeface="Calibri"/>
            </a:endParaRPr>
          </a:p>
        </p:txBody>
      </p:sp>
      <p:pic>
        <p:nvPicPr>
          <p:cNvPr id="11" name="Picture 10" descr="Chart, diagram, waterfall chart&#10;&#10;Description automatically generated">
            <a:extLst>
              <a:ext uri="{FF2B5EF4-FFF2-40B4-BE49-F238E27FC236}">
                <a16:creationId xmlns:a16="http://schemas.microsoft.com/office/drawing/2014/main" id="{D96BE501-77F5-0E65-3318-71020899A054}"/>
              </a:ext>
            </a:extLst>
          </p:cNvPr>
          <p:cNvPicPr>
            <a:picLocks noChangeAspect="1"/>
          </p:cNvPicPr>
          <p:nvPr/>
        </p:nvPicPr>
        <p:blipFill>
          <a:blip r:embed="rId3"/>
          <a:stretch>
            <a:fillRect/>
          </a:stretch>
        </p:blipFill>
        <p:spPr>
          <a:xfrm>
            <a:off x="457466" y="2484452"/>
            <a:ext cx="11277067" cy="3399880"/>
          </a:xfrm>
          <a:prstGeom prst="rect">
            <a:avLst/>
          </a:prstGeom>
        </p:spPr>
      </p:pic>
    </p:spTree>
    <p:extLst>
      <p:ext uri="{BB962C8B-B14F-4D97-AF65-F5344CB8AC3E}">
        <p14:creationId xmlns:p14="http://schemas.microsoft.com/office/powerpoint/2010/main" val="3177918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96487-9F11-FA38-2E54-7FDFB085B72D}"/>
              </a:ext>
            </a:extLst>
          </p:cNvPr>
          <p:cNvSpPr>
            <a:spLocks noGrp="1"/>
          </p:cNvSpPr>
          <p:nvPr>
            <p:ph type="title"/>
          </p:nvPr>
        </p:nvSpPr>
        <p:spPr/>
        <p:txBody>
          <a:bodyPr/>
          <a:lstStyle/>
          <a:p>
            <a:r>
              <a:rPr lang="en-US" dirty="0"/>
              <a:t>How to run the application?</a:t>
            </a:r>
          </a:p>
        </p:txBody>
      </p:sp>
      <p:sp>
        <p:nvSpPr>
          <p:cNvPr id="3" name="Content Placeholder 2">
            <a:extLst>
              <a:ext uri="{FF2B5EF4-FFF2-40B4-BE49-F238E27FC236}">
                <a16:creationId xmlns:a16="http://schemas.microsoft.com/office/drawing/2014/main" id="{649B7AEA-710D-3E13-4F2C-0CEFB845D138}"/>
              </a:ext>
            </a:extLst>
          </p:cNvPr>
          <p:cNvSpPr>
            <a:spLocks noGrp="1"/>
          </p:cNvSpPr>
          <p:nvPr>
            <p:ph idx="1"/>
          </p:nvPr>
        </p:nvSpPr>
        <p:spPr>
          <a:xfrm>
            <a:off x="1154954" y="2603500"/>
            <a:ext cx="8999122" cy="4172104"/>
          </a:xfrm>
        </p:spPr>
        <p:txBody>
          <a:bodyPr vert="horz" lIns="91440" tIns="45720" rIns="91440" bIns="45720" rtlCol="0" anchor="t">
            <a:noAutofit/>
          </a:bodyPr>
          <a:lstStyle/>
          <a:p>
            <a:pPr>
              <a:lnSpc>
                <a:spcPct val="114999"/>
              </a:lnSpc>
            </a:pPr>
            <a:r>
              <a:rPr lang="en" sz="1200" dirty="0">
                <a:latin typeface="Calibri"/>
                <a:ea typeface="+mn-lt"/>
                <a:cs typeface="+mn-lt"/>
              </a:rPr>
              <a:t>Download the code from the GitHub </a:t>
            </a:r>
            <a:r>
              <a:rPr lang="en" sz="1200" dirty="0">
                <a:latin typeface="Calibri"/>
                <a:ea typeface="+mn-lt"/>
                <a:cs typeface="+mn-lt"/>
                <a:hlinkClick r:id="rId3"/>
              </a:rPr>
              <a:t>link</a:t>
            </a:r>
            <a:r>
              <a:rPr lang="en" sz="1200" dirty="0">
                <a:latin typeface="Calibri"/>
                <a:ea typeface="+mn-lt"/>
                <a:cs typeface="+mn-lt"/>
              </a:rPr>
              <a:t>. </a:t>
            </a:r>
            <a:endParaRPr lang="en-US" sz="1200" dirty="0">
              <a:latin typeface="Calibri"/>
              <a:ea typeface="+mn-lt"/>
              <a:cs typeface="+mn-lt"/>
            </a:endParaRPr>
          </a:p>
          <a:p>
            <a:pPr>
              <a:lnSpc>
                <a:spcPct val="114999"/>
              </a:lnSpc>
            </a:pPr>
            <a:r>
              <a:rPr lang="en-US" sz="1200" dirty="0">
                <a:latin typeface="Calibri"/>
                <a:ea typeface="+mn-lt"/>
                <a:cs typeface="+mn-lt"/>
              </a:rPr>
              <a:t>Run Backend Server</a:t>
            </a:r>
          </a:p>
          <a:p>
            <a:pPr lvl="1">
              <a:lnSpc>
                <a:spcPct val="114999"/>
              </a:lnSpc>
            </a:pPr>
            <a:r>
              <a:rPr lang="en" sz="1200" dirty="0">
                <a:latin typeface="Calibri"/>
                <a:ea typeface="+mn-lt"/>
                <a:cs typeface="+mn-lt"/>
              </a:rPr>
              <a:t>Install the required dependencies using </a:t>
            </a:r>
            <a:r>
              <a:rPr lang="en" sz="1050" dirty="0">
                <a:solidFill>
                  <a:schemeClr val="accent5">
                    <a:lumMod val="75000"/>
                  </a:schemeClr>
                </a:solidFill>
                <a:latin typeface="Courier" pitchFamily="2" charset="0"/>
                <a:ea typeface="+mn-lt"/>
                <a:cs typeface="Consolas" panose="020B0609020204030204" pitchFamily="49" charset="0"/>
              </a:rPr>
              <a:t>pip install -r </a:t>
            </a:r>
            <a:r>
              <a:rPr lang="en" sz="1050" dirty="0" err="1">
                <a:solidFill>
                  <a:schemeClr val="accent5">
                    <a:lumMod val="75000"/>
                  </a:schemeClr>
                </a:solidFill>
                <a:latin typeface="Courier" pitchFamily="2" charset="0"/>
                <a:ea typeface="+mn-lt"/>
                <a:cs typeface="Consolas" panose="020B0609020204030204" pitchFamily="49" charset="0"/>
              </a:rPr>
              <a:t>requirements.txt</a:t>
            </a:r>
            <a:r>
              <a:rPr lang="en" sz="1200" dirty="0">
                <a:latin typeface="Calibri"/>
                <a:ea typeface="+mn-lt"/>
                <a:cs typeface="+mn-lt"/>
              </a:rPr>
              <a:t> </a:t>
            </a:r>
          </a:p>
          <a:p>
            <a:pPr lvl="1">
              <a:lnSpc>
                <a:spcPct val="114999"/>
              </a:lnSpc>
            </a:pPr>
            <a:r>
              <a:rPr lang="en" sz="1200" dirty="0">
                <a:latin typeface="Calibri"/>
                <a:ea typeface="+mn-lt"/>
                <a:cs typeface="+mn-lt"/>
              </a:rPr>
              <a:t>Go to the directory backend </a:t>
            </a:r>
            <a:r>
              <a:rPr lang="en" sz="1050" dirty="0">
                <a:solidFill>
                  <a:schemeClr val="accent5">
                    <a:lumMod val="75000"/>
                  </a:schemeClr>
                </a:solidFill>
                <a:latin typeface="Courier" pitchFamily="2" charset="0"/>
                <a:ea typeface="+mn-lt"/>
                <a:cs typeface="Consolas" panose="020B0609020204030204" pitchFamily="49" charset="0"/>
              </a:rPr>
              <a:t>cd backend</a:t>
            </a:r>
          </a:p>
          <a:p>
            <a:pPr lvl="1">
              <a:lnSpc>
                <a:spcPct val="114999"/>
              </a:lnSpc>
            </a:pPr>
            <a:r>
              <a:rPr lang="en" sz="1200" dirty="0">
                <a:latin typeface="Calibri"/>
                <a:ea typeface="+mn-lt"/>
                <a:cs typeface="+mn-lt"/>
              </a:rPr>
              <a:t>Run the NLTK modules file: </a:t>
            </a:r>
            <a:r>
              <a:rPr lang="en" sz="1050" dirty="0">
                <a:solidFill>
                  <a:schemeClr val="accent5">
                    <a:lumMod val="75000"/>
                  </a:schemeClr>
                </a:solidFill>
                <a:latin typeface="Courier" pitchFamily="2" charset="0"/>
                <a:ea typeface="+mn-lt"/>
                <a:cs typeface="Consolas" panose="020B0609020204030204" pitchFamily="49" charset="0"/>
              </a:rPr>
              <a:t>python </a:t>
            </a:r>
            <a:r>
              <a:rPr lang="en" sz="1050" dirty="0" err="1">
                <a:solidFill>
                  <a:schemeClr val="accent5">
                    <a:lumMod val="75000"/>
                  </a:schemeClr>
                </a:solidFill>
                <a:latin typeface="Courier" pitchFamily="2" charset="0"/>
                <a:ea typeface="+mn-lt"/>
                <a:cs typeface="Consolas" panose="020B0609020204030204" pitchFamily="49" charset="0"/>
              </a:rPr>
              <a:t>nltk_modules.py</a:t>
            </a:r>
            <a:endParaRPr lang="en-US" sz="1050" dirty="0">
              <a:solidFill>
                <a:schemeClr val="accent5">
                  <a:lumMod val="75000"/>
                </a:schemeClr>
              </a:solidFill>
              <a:latin typeface="Courier" pitchFamily="2" charset="0"/>
              <a:ea typeface="+mn-lt"/>
              <a:cs typeface="Consolas" panose="020B0609020204030204" pitchFamily="49" charset="0"/>
            </a:endParaRPr>
          </a:p>
          <a:p>
            <a:pPr lvl="1">
              <a:lnSpc>
                <a:spcPct val="114999"/>
              </a:lnSpc>
            </a:pPr>
            <a:r>
              <a:rPr lang="en" sz="1200" dirty="0">
                <a:latin typeface="Calibri"/>
                <a:ea typeface="+mn-lt"/>
                <a:cs typeface="+mn-lt"/>
              </a:rPr>
              <a:t>Run the server using </a:t>
            </a:r>
            <a:r>
              <a:rPr lang="en" sz="1050" dirty="0">
                <a:solidFill>
                  <a:schemeClr val="accent5">
                    <a:lumMod val="75000"/>
                  </a:schemeClr>
                </a:solidFill>
                <a:latin typeface="Courier" pitchFamily="2" charset="0"/>
                <a:ea typeface="+mn-lt"/>
                <a:cs typeface="Consolas" panose="020B0609020204030204" pitchFamily="49" charset="0"/>
              </a:rPr>
              <a:t>python </a:t>
            </a:r>
            <a:r>
              <a:rPr lang="en" sz="1050" dirty="0" err="1">
                <a:solidFill>
                  <a:schemeClr val="accent5">
                    <a:lumMod val="75000"/>
                  </a:schemeClr>
                </a:solidFill>
                <a:latin typeface="Courier" pitchFamily="2" charset="0"/>
                <a:ea typeface="+mn-lt"/>
                <a:cs typeface="Consolas" panose="020B0609020204030204" pitchFamily="49" charset="0"/>
              </a:rPr>
              <a:t>server.py</a:t>
            </a:r>
            <a:endParaRPr lang="en" sz="1200" dirty="0">
              <a:latin typeface="Calibri"/>
              <a:ea typeface="+mn-lt"/>
              <a:cs typeface="+mn-lt"/>
            </a:endParaRPr>
          </a:p>
          <a:p>
            <a:pPr>
              <a:lnSpc>
                <a:spcPct val="114999"/>
              </a:lnSpc>
            </a:pPr>
            <a:r>
              <a:rPr lang="en-US" sz="1200" dirty="0">
                <a:latin typeface="Calibri"/>
                <a:ea typeface="+mn-lt"/>
                <a:cs typeface="+mn-lt"/>
              </a:rPr>
              <a:t>Run Frontend Server</a:t>
            </a:r>
          </a:p>
          <a:p>
            <a:pPr lvl="1">
              <a:lnSpc>
                <a:spcPct val="114999"/>
              </a:lnSpc>
            </a:pPr>
            <a:r>
              <a:rPr lang="en" sz="1200" dirty="0">
                <a:latin typeface="Calibri"/>
                <a:ea typeface="+mn-lt"/>
                <a:cs typeface="+mn-lt"/>
              </a:rPr>
              <a:t>Go to the directory frontend </a:t>
            </a:r>
            <a:r>
              <a:rPr lang="en" sz="1050" dirty="0">
                <a:solidFill>
                  <a:schemeClr val="accent5">
                    <a:lumMod val="75000"/>
                  </a:schemeClr>
                </a:solidFill>
                <a:latin typeface="Courier" pitchFamily="2" charset="0"/>
                <a:ea typeface="+mn-lt"/>
                <a:cs typeface="Consolas" panose="020B0609020204030204" pitchFamily="49" charset="0"/>
              </a:rPr>
              <a:t>cd frontend</a:t>
            </a:r>
          </a:p>
          <a:p>
            <a:pPr lvl="1">
              <a:lnSpc>
                <a:spcPct val="114999"/>
              </a:lnSpc>
            </a:pPr>
            <a:r>
              <a:rPr lang="en" sz="1200" dirty="0">
                <a:latin typeface="Calibri"/>
                <a:ea typeface="+mn-lt"/>
                <a:cs typeface="+mn-lt"/>
              </a:rPr>
              <a:t>Install the dependencies: </a:t>
            </a:r>
            <a:r>
              <a:rPr lang="en" sz="1050" dirty="0" err="1">
                <a:solidFill>
                  <a:schemeClr val="accent5">
                    <a:lumMod val="75000"/>
                  </a:schemeClr>
                </a:solidFill>
                <a:latin typeface="Courier" pitchFamily="2" charset="0"/>
                <a:ea typeface="+mn-lt"/>
                <a:cs typeface="Consolas" panose="020B0609020204030204" pitchFamily="49" charset="0"/>
              </a:rPr>
              <a:t>npm</a:t>
            </a:r>
            <a:r>
              <a:rPr lang="en" sz="1050" dirty="0">
                <a:solidFill>
                  <a:schemeClr val="accent5">
                    <a:lumMod val="75000"/>
                  </a:schemeClr>
                </a:solidFill>
                <a:latin typeface="Courier" pitchFamily="2" charset="0"/>
                <a:ea typeface="+mn-lt"/>
                <a:cs typeface="Consolas" panose="020B0609020204030204" pitchFamily="49" charset="0"/>
              </a:rPr>
              <a:t> install</a:t>
            </a:r>
            <a:endParaRPr lang="en" sz="1200" dirty="0">
              <a:solidFill>
                <a:schemeClr val="accent5">
                  <a:lumMod val="75000"/>
                </a:schemeClr>
              </a:solidFill>
              <a:latin typeface="Calibri"/>
              <a:ea typeface="+mn-lt"/>
              <a:cs typeface="+mn-lt"/>
            </a:endParaRPr>
          </a:p>
          <a:p>
            <a:pPr lvl="1">
              <a:lnSpc>
                <a:spcPct val="114999"/>
              </a:lnSpc>
            </a:pPr>
            <a:r>
              <a:rPr lang="en" sz="1200" dirty="0">
                <a:latin typeface="Calibri"/>
                <a:ea typeface="+mn-lt"/>
                <a:cs typeface="+mn-lt"/>
              </a:rPr>
              <a:t>Run the app: </a:t>
            </a:r>
            <a:r>
              <a:rPr lang="en" sz="1050" dirty="0" err="1">
                <a:solidFill>
                  <a:schemeClr val="accent5">
                    <a:lumMod val="75000"/>
                  </a:schemeClr>
                </a:solidFill>
                <a:latin typeface="Courier" pitchFamily="2" charset="0"/>
                <a:ea typeface="+mn-lt"/>
                <a:cs typeface="Consolas" panose="020B0609020204030204" pitchFamily="49" charset="0"/>
              </a:rPr>
              <a:t>npm</a:t>
            </a:r>
            <a:r>
              <a:rPr lang="en" sz="1050" dirty="0">
                <a:solidFill>
                  <a:schemeClr val="accent5">
                    <a:lumMod val="75000"/>
                  </a:schemeClr>
                </a:solidFill>
                <a:latin typeface="Courier" pitchFamily="2" charset="0"/>
                <a:ea typeface="+mn-lt"/>
                <a:cs typeface="Consolas" panose="020B0609020204030204" pitchFamily="49" charset="0"/>
              </a:rPr>
              <a:t> start</a:t>
            </a:r>
            <a:endParaRPr lang="en" sz="1200" dirty="0">
              <a:latin typeface="Calibri"/>
              <a:ea typeface="+mn-lt"/>
              <a:cs typeface="+mn-lt"/>
            </a:endParaRPr>
          </a:p>
          <a:p>
            <a:pPr lvl="1">
              <a:lnSpc>
                <a:spcPct val="114999"/>
              </a:lnSpc>
            </a:pPr>
            <a:r>
              <a:rPr lang="en" sz="1200" dirty="0">
                <a:latin typeface="Calibri"/>
                <a:ea typeface="+mn-lt"/>
                <a:cs typeface="+mn-lt"/>
              </a:rPr>
              <a:t>Open a browser and go to URL: </a:t>
            </a:r>
            <a:r>
              <a:rPr lang="en" sz="1200" dirty="0">
                <a:solidFill>
                  <a:schemeClr val="accent5">
                    <a:lumMod val="75000"/>
                  </a:schemeClr>
                </a:solidFill>
                <a:latin typeface="Calibri"/>
                <a:ea typeface="+mn-lt"/>
                <a:cs typeface="+mn-lt"/>
                <a:hlinkClick r:id="rId4">
                  <a:extLst>
                    <a:ext uri="{A12FA001-AC4F-418D-AE19-62706E023703}">
                      <ahyp:hlinkClr xmlns:ahyp="http://schemas.microsoft.com/office/drawing/2018/hyperlinkcolor" val="tx"/>
                    </a:ext>
                  </a:extLst>
                </a:hlinkClick>
              </a:rPr>
              <a:t>http://localhost:3000</a:t>
            </a:r>
            <a:endParaRPr lang="en" sz="1200" dirty="0">
              <a:solidFill>
                <a:schemeClr val="accent5">
                  <a:lumMod val="75000"/>
                </a:schemeClr>
              </a:solidFill>
              <a:latin typeface="Calibri"/>
              <a:ea typeface="+mn-lt"/>
              <a:cs typeface="+mn-lt"/>
            </a:endParaRPr>
          </a:p>
          <a:p>
            <a:pPr lvl="1">
              <a:lnSpc>
                <a:spcPct val="114999"/>
              </a:lnSpc>
            </a:pPr>
            <a:endParaRPr lang="en-US" sz="1200" dirty="0">
              <a:latin typeface="Calibri"/>
              <a:ea typeface="+mn-lt"/>
              <a:cs typeface="+mn-lt"/>
            </a:endParaRPr>
          </a:p>
          <a:p>
            <a:endParaRPr lang="en-US" sz="1400" dirty="0">
              <a:latin typeface="Calibri"/>
              <a:cs typeface="Calibri"/>
            </a:endParaRPr>
          </a:p>
        </p:txBody>
      </p:sp>
    </p:spTree>
    <p:extLst>
      <p:ext uri="{BB962C8B-B14F-4D97-AF65-F5344CB8AC3E}">
        <p14:creationId xmlns:p14="http://schemas.microsoft.com/office/powerpoint/2010/main" val="17356992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1712</TotalTime>
  <Words>627</Words>
  <Application>Microsoft Macintosh PowerPoint</Application>
  <PresentationFormat>Widescreen</PresentationFormat>
  <Paragraphs>81</Paragraphs>
  <Slides>11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Courier</vt:lpstr>
      <vt:lpstr>Wingdings</vt:lpstr>
      <vt:lpstr>Wingdings 3</vt:lpstr>
      <vt:lpstr>Ion Boardroom</vt:lpstr>
      <vt:lpstr>Sentiment Analysis of Tweets</vt:lpstr>
      <vt:lpstr>Agenda</vt:lpstr>
      <vt:lpstr>Overview</vt:lpstr>
      <vt:lpstr>Data</vt:lpstr>
      <vt:lpstr>Model Comparison</vt:lpstr>
      <vt:lpstr>Model Comparison(Continued..)</vt:lpstr>
      <vt:lpstr>Model Comparison Conclusion</vt:lpstr>
      <vt:lpstr>High Level Architecture</vt:lpstr>
      <vt:lpstr>How to run the application?</vt:lpstr>
      <vt:lpstr>How to run the application?</vt:lpstr>
      <vt:lpstr>Demo https://mediaspace.illinois.edu/media/t/1_ulbtkacf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Tweets</dc:title>
  <dc:creator>Gopikrishnan Srinivasan</dc:creator>
  <cp:lastModifiedBy>Hitesh Yadav</cp:lastModifiedBy>
  <cp:revision>217</cp:revision>
  <dcterms:created xsi:type="dcterms:W3CDTF">2022-11-30T03:19:56Z</dcterms:created>
  <dcterms:modified xsi:type="dcterms:W3CDTF">2022-12-08T00:42:37Z</dcterms:modified>
</cp:coreProperties>
</file>