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BB29-B677-4D36-AA7E-AB3D6B096F7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7988-74C7-494E-9C01-134C80A67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ily.co.kr/news/read?newsId=02059846599428880&amp;mediaCodeNo=2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366045"/>
            <a:ext cx="4248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ELS </a:t>
            </a:r>
            <a:r>
              <a:rPr lang="ko-KR" altLang="en-US" sz="5000" dirty="0" smtClean="0"/>
              <a:t>공모 사모</a:t>
            </a:r>
            <a:endParaRPr lang="en-US" altLang="ko-KR" sz="5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72200" y="4862715"/>
            <a:ext cx="226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한국자산평가</a:t>
            </a:r>
            <a:endParaRPr lang="en-US" altLang="ko-KR" dirty="0" smtClean="0"/>
          </a:p>
          <a:p>
            <a:r>
              <a:rPr lang="ko-KR" altLang="en-US" dirty="0" smtClean="0"/>
              <a:t>파생평가사업본부</a:t>
            </a:r>
            <a:endParaRPr lang="en-US" altLang="ko-KR" dirty="0"/>
          </a:p>
          <a:p>
            <a:r>
              <a:rPr lang="ko-KR" altLang="en-US" dirty="0" err="1" smtClean="0"/>
              <a:t>주식파생평가팀</a:t>
            </a:r>
            <a:endParaRPr lang="en-US" altLang="ko-KR" dirty="0" smtClean="0"/>
          </a:p>
          <a:p>
            <a:r>
              <a:rPr lang="ko-KR" altLang="en-US" dirty="0" smtClean="0"/>
              <a:t>김영현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67944" y="2227819"/>
            <a:ext cx="936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&amp;</a:t>
            </a:r>
            <a:endParaRPr lang="en-US" altLang="ko-KR" sz="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67744" y="3241993"/>
            <a:ext cx="4248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해외금리 </a:t>
            </a:r>
            <a:r>
              <a:rPr lang="en-US" altLang="ko-KR" sz="5000" dirty="0" smtClean="0"/>
              <a:t>DLF</a:t>
            </a:r>
            <a:endParaRPr lang="en-US" altLang="ko-KR" sz="5000" dirty="0" smtClean="0"/>
          </a:p>
        </p:txBody>
      </p:sp>
    </p:spTree>
    <p:extLst>
      <p:ext uri="{BB962C8B-B14F-4D97-AF65-F5344CB8AC3E}">
        <p14:creationId xmlns:p14="http://schemas.microsoft.com/office/powerpoint/2010/main" val="20025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96375"/>
              </p:ext>
            </p:extLst>
          </p:nvPr>
        </p:nvGraphicFramePr>
        <p:xfrm>
          <a:off x="0" y="188640"/>
          <a:ext cx="4824536" cy="641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5667334" imgH="8010266" progId="AcroExch.Document.DC">
                  <p:embed/>
                </p:oleObj>
              </mc:Choice>
              <mc:Fallback>
                <p:oleObj name="Acrobat Document" r:id="rId3" imgW="5667334" imgH="80102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8640"/>
                        <a:ext cx="4824536" cy="6412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16" y="479715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금융감독원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해외금리 연계 파생결합상품 판매현황 및 대응방향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imyh\Desktop\손익구조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48680"/>
            <a:ext cx="78486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54344"/>
              </p:ext>
            </p:extLst>
          </p:nvPr>
        </p:nvGraphicFramePr>
        <p:xfrm>
          <a:off x="251520" y="260648"/>
          <a:ext cx="4392488" cy="620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5667334" imgH="8010266" progId="AcroExch.Document.DC">
                  <p:embed/>
                </p:oleObj>
              </mc:Choice>
              <mc:Fallback>
                <p:oleObj name="Acrobat Document" r:id="rId3" imgW="5667334" imgH="80102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60648"/>
                        <a:ext cx="4392488" cy="620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0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myh\Desktop\ㅎㅎㅎㅎ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8" y="4136036"/>
            <a:ext cx="77628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imyh\Desktop\손익구조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2" y="188640"/>
            <a:ext cx="871296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이런 파생옵션 상품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만기가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행사가격이 존재한다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2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myh\Desktop\캡처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520167" cy="254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41490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본부장님 교육자료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4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3034680" cy="676671"/>
          </a:xfrm>
        </p:spPr>
        <p:txBody>
          <a:bodyPr/>
          <a:lstStyle/>
          <a:p>
            <a:r>
              <a:rPr lang="ko-KR" altLang="en-US" dirty="0" smtClean="0"/>
              <a:t>불특정 다수</a:t>
            </a:r>
            <a:endParaRPr lang="ko-KR" altLang="en-US" dirty="0"/>
          </a:p>
        </p:txBody>
      </p:sp>
      <p:pic>
        <p:nvPicPr>
          <p:cNvPr id="1026" name="Picture 2" descr="C:\Users\kimyh\Desktop\im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15005"/>
            <a:ext cx="3589082" cy="238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203848" y="3501008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203848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kimyh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3" y="2780928"/>
            <a:ext cx="223286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3068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ELS </a:t>
            </a:r>
            <a:r>
              <a:rPr lang="ko-KR" altLang="en-US" dirty="0" smtClean="0"/>
              <a:t>판매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55876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ELS </a:t>
            </a:r>
            <a:r>
              <a:rPr lang="ko-KR" altLang="en-US" dirty="0" smtClean="0"/>
              <a:t>구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65417" y="52076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6080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최소 투자금액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16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996952"/>
            <a:ext cx="6552728" cy="71169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/>
              <a:t>개인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돈 많은 사람</a:t>
            </a:r>
            <a:r>
              <a:rPr lang="en-US" altLang="ko-KR" dirty="0" smtClean="0"/>
              <a:t>) or </a:t>
            </a:r>
            <a:r>
              <a:rPr lang="ko-KR" altLang="en-US" dirty="0" smtClean="0"/>
              <a:t>기관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5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사모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57909"/>
              </p:ext>
            </p:extLst>
          </p:nvPr>
        </p:nvGraphicFramePr>
        <p:xfrm>
          <a:off x="1524000" y="1397000"/>
          <a:ext cx="609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  <a:gridCol w="4272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투자금액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en-US" altLang="ko-KR" dirty="0" smtClean="0"/>
                        <a:t>~3000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공모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계획되어 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사모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내가 원할 때 설정 가능하다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기초자산 선택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공모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발행사</a:t>
                      </a:r>
                      <a:r>
                        <a:rPr lang="ko-KR" altLang="en-US" dirty="0" smtClean="0"/>
                        <a:t> 마음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사모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투자자의 요구를 반영해줌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시장상황에 맞는 종목 설정 가능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투자자를 모아서 발행할 수 있다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사모펀드 처럼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단독 사모 </a:t>
                      </a:r>
                      <a:r>
                        <a:rPr lang="en-US" altLang="ko-KR" dirty="0" smtClean="0"/>
                        <a:t>ELS </a:t>
                      </a:r>
                      <a:r>
                        <a:rPr lang="ko-KR" altLang="en-US" dirty="0" smtClean="0"/>
                        <a:t>발행이 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개인이 </a:t>
                      </a:r>
                      <a:r>
                        <a:rPr lang="ko-KR" altLang="en-US" dirty="0" err="1" smtClean="0"/>
                        <a:t>수억원</a:t>
                      </a:r>
                      <a:r>
                        <a:rPr lang="ko-KR" altLang="en-US" dirty="0" smtClean="0"/>
                        <a:t> 이상 투자할 경우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기초자산의 움직임이 내가 설정한 상품구조의 반대로 움직일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이에 대한 방어 수단이 없다</a:t>
                      </a:r>
                      <a:r>
                        <a:rPr lang="en-US" altLang="ko-KR" dirty="0" smtClean="0"/>
                        <a:t>. (</a:t>
                      </a:r>
                      <a:r>
                        <a:rPr lang="ko-KR" altLang="en-US" dirty="0" err="1" smtClean="0"/>
                        <a:t>손절매</a:t>
                      </a:r>
                      <a:r>
                        <a:rPr lang="ko-KR" altLang="en-US" dirty="0" smtClean="0"/>
                        <a:t>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411760" y="55172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hlinkClick r:id="rId2"/>
              </a:rPr>
              <a:t>출처</a:t>
            </a:r>
            <a:r>
              <a:rPr lang="en-US" altLang="ko-KR" dirty="0" smtClean="0">
                <a:hlinkClick r:id="rId2"/>
              </a:rPr>
              <a:t>https://www.edaily.co.kr/news/read?newsId=02059846599428880&amp;mediaCodeNo=257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공모와 사모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2260848"/>
          </a:xfrm>
        </p:spPr>
        <p:txBody>
          <a:bodyPr/>
          <a:lstStyle/>
          <a:p>
            <a:r>
              <a:rPr lang="ko-KR" altLang="en-US" dirty="0" smtClean="0"/>
              <a:t>공모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발행사</a:t>
            </a:r>
            <a:r>
              <a:rPr lang="ko-KR" altLang="en-US" dirty="0" smtClean="0"/>
              <a:t> 마음대로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쩐주</a:t>
            </a:r>
            <a:r>
              <a:rPr lang="ko-KR" altLang="en-US" dirty="0" smtClean="0"/>
              <a:t> 마음대로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 / DLS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12992"/>
              </p:ext>
            </p:extLst>
          </p:nvPr>
        </p:nvGraphicFramePr>
        <p:xfrm>
          <a:off x="899592" y="2708920"/>
          <a:ext cx="744048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736304"/>
                <a:gridCol w="44881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주가지수 </a:t>
                      </a:r>
                      <a:r>
                        <a:rPr lang="en-US" altLang="ko-KR" dirty="0" smtClean="0"/>
                        <a:t>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Commodity(</a:t>
                      </a:r>
                      <a:r>
                        <a:rPr lang="ko-KR" altLang="en-US" dirty="0" smtClean="0"/>
                        <a:t>유가 골드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en-US" altLang="ko-KR" baseline="0" dirty="0" smtClean="0"/>
                        <a:t> Fund(ETF)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</a:t>
                      </a:r>
                    </a:p>
                    <a:p>
                      <a:pPr latinLnBrk="1"/>
                      <a:r>
                        <a:rPr lang="en-US" altLang="ko-KR" dirty="0" smtClean="0"/>
                        <a:t>(Equity</a:t>
                      </a:r>
                      <a:r>
                        <a:rPr lang="en-US" altLang="ko-KR" baseline="0" dirty="0" smtClean="0"/>
                        <a:t> Linked Security)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DLS</a:t>
                      </a:r>
                    </a:p>
                    <a:p>
                      <a:pPr latinLnBrk="1"/>
                      <a:r>
                        <a:rPr lang="en-US" altLang="ko-KR" dirty="0" smtClean="0"/>
                        <a:t>(Derivatives Linked Security)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7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 / ELB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16"/>
              </p:ext>
            </p:extLst>
          </p:nvPr>
        </p:nvGraphicFramePr>
        <p:xfrm>
          <a:off x="971601" y="2564904"/>
          <a:ext cx="7200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26"/>
                <a:gridCol w="3229281"/>
                <a:gridCol w="35283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원금보장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원금비보장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ELB(Equity Linked Bond)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ELS(Equity Linked Security)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 / ELF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1030"/>
              </p:ext>
            </p:extLst>
          </p:nvPr>
        </p:nvGraphicFramePr>
        <p:xfrm>
          <a:off x="683568" y="2852936"/>
          <a:ext cx="806489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3024336"/>
                <a:gridCol w="4824536"/>
              </a:tblGrid>
              <a:tr h="1202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증권사에서 산다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운용사는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ELS</a:t>
                      </a:r>
                      <a:r>
                        <a:rPr lang="ko-KR" altLang="en-US" dirty="0" smtClean="0"/>
                        <a:t>를 만들 수 있는 권한이 없다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그래서 펀드에 </a:t>
                      </a:r>
                      <a:r>
                        <a:rPr lang="en-US" altLang="ko-KR" dirty="0" smtClean="0"/>
                        <a:t>ELS</a:t>
                      </a:r>
                      <a:r>
                        <a:rPr lang="ko-KR" altLang="en-US" dirty="0" smtClean="0"/>
                        <a:t>를 담는다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그 펀드를 은행에서 판매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ELS(Equity Linked Security)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ELF(Equity Linked Fund)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2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238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Adobe Acrobat Document</vt:lpstr>
      <vt:lpstr>PowerPoint 프레젠테이션</vt:lpstr>
      <vt:lpstr>PowerPoint 프레젠테이션</vt:lpstr>
      <vt:lpstr>공모</vt:lpstr>
      <vt:lpstr>사모</vt:lpstr>
      <vt:lpstr>사모</vt:lpstr>
      <vt:lpstr>공모와 사모</vt:lpstr>
      <vt:lpstr>ELS / DLS</vt:lpstr>
      <vt:lpstr>ELS / ELB</vt:lpstr>
      <vt:lpstr>ELS / ELF</vt:lpstr>
      <vt:lpstr>PowerPoint 프레젠테이션</vt:lpstr>
      <vt:lpstr>PowerPoint 프레젠테이션</vt:lpstr>
      <vt:lpstr>PowerPoint 프레젠테이션</vt:lpstr>
      <vt:lpstr>PowerPoint 프레젠테이션</vt:lpstr>
      <vt:lpstr>이런 파생옵션 상품 특징</vt:lpstr>
    </vt:vector>
  </TitlesOfParts>
  <Company>KAP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다.김영현</dc:creator>
  <cp:lastModifiedBy>다.김영현</cp:lastModifiedBy>
  <cp:revision>6</cp:revision>
  <dcterms:created xsi:type="dcterms:W3CDTF">2020-03-09T09:23:10Z</dcterms:created>
  <dcterms:modified xsi:type="dcterms:W3CDTF">2020-03-09T10:26:27Z</dcterms:modified>
</cp:coreProperties>
</file>