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56" r:id="rId5"/>
    <p:sldId id="331" r:id="rId6"/>
    <p:sldId id="360" r:id="rId7"/>
    <p:sldId id="353" r:id="rId8"/>
    <p:sldId id="366" r:id="rId9"/>
    <p:sldId id="365" r:id="rId10"/>
    <p:sldId id="367" r:id="rId11"/>
    <p:sldId id="376" r:id="rId12"/>
    <p:sldId id="397" r:id="rId13"/>
    <p:sldId id="369" r:id="rId14"/>
    <p:sldId id="379" r:id="rId15"/>
    <p:sldId id="371" r:id="rId16"/>
    <p:sldId id="382" r:id="rId17"/>
    <p:sldId id="381" r:id="rId18"/>
    <p:sldId id="398" r:id="rId19"/>
    <p:sldId id="358" r:id="rId20"/>
    <p:sldId id="389" r:id="rId21"/>
    <p:sldId id="390" r:id="rId22"/>
    <p:sldId id="359" r:id="rId23"/>
    <p:sldId id="396" r:id="rId24"/>
    <p:sldId id="268" r:id="rId25"/>
  </p:sldIdLst>
  <p:sldSz cx="9144000" cy="6858000" type="screen4x3"/>
  <p:notesSz cx="6797675" cy="99266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orient="horz" pos="4065">
          <p15:clr>
            <a:srgbClr val="A4A3A4"/>
          </p15:clr>
        </p15:guide>
        <p15:guide id="3" orient="horz" pos="709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3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B2B2B"/>
    <a:srgbClr val="0000FF"/>
    <a:srgbClr val="A5D6E3"/>
    <a:srgbClr val="76C0D4"/>
    <a:srgbClr val="8BB7FF"/>
    <a:srgbClr val="50AEC8"/>
    <a:srgbClr val="79C1D5"/>
    <a:srgbClr val="5B89C1"/>
    <a:srgbClr val="5283BE"/>
    <a:srgbClr val="97B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48" autoAdjust="0"/>
    <p:restoredTop sz="88539" autoAdjust="0"/>
  </p:normalViewPr>
  <p:slideViewPr>
    <p:cSldViewPr>
      <p:cViewPr varScale="1">
        <p:scale>
          <a:sx n="114" d="100"/>
          <a:sy n="114" d="100"/>
        </p:scale>
        <p:origin x="1890" y="96"/>
      </p:cViewPr>
      <p:guideLst>
        <p:guide orient="horz" pos="2160"/>
        <p:guide orient="horz" pos="4065"/>
        <p:guide orient="horz" pos="709"/>
        <p:guide pos="2880"/>
        <p:guide orient="horz" pos="36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16434A-D895-430C-AAE3-010E58B4A5D3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99D6F-6914-44B3-BAC5-F801858112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17928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CE42E9-9779-4EB1-A4E7-DC2A33AE97F9}" type="datetimeFigureOut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768" y="4715154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28584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996AB9-55DC-445E-98F1-083156B566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395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196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89054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65816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245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53565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57895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97649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12723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15659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37646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8140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8976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4644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67989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685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4370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871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8422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996AB9-55DC-445E-98F1-083156B566BE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12836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E873-B126-4470-908A-236855859A2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524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8C72-0370-4AD1-AE20-4F15CF520E32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3442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403C5-5F23-42E0-BA0B-6D64D76B5D9F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051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DD801-2CCC-4546-85CA-F8B6A8D2F67A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2552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F4BED-A048-40B4-80F6-BBEAAD6B8F6C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308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6F8FA7-1DFF-4E45-AFC9-BC0889776265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8558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303F87-59EB-43CC-9455-2DF7B47E554E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8247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9FD4A-B6B0-44D0-9EAD-680DB59CA056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99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4342D-A9C9-421E-8269-A483224EFD3B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354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3AC9D-2678-4BA3-B24D-62FEB7954F84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235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101E3-4813-4238-AEB6-0004BDD659B9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2358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0215A3-146C-4A20-83CB-E4B6D72044D7}" type="datetime1">
              <a:rPr lang="ko-KR" altLang="en-US" smtClean="0"/>
              <a:t>2024-04-28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7F1735-76E7-4572-8B2E-9E571AA161B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057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34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직사각형 16">
            <a:extLst>
              <a:ext uri="{FF2B5EF4-FFF2-40B4-BE49-F238E27FC236}">
                <a16:creationId xmlns:a16="http://schemas.microsoft.com/office/drawing/2014/main" id="{7BFCAF9A-328B-48C6-8CA3-8371B22412AE}"/>
              </a:ext>
            </a:extLst>
          </p:cNvPr>
          <p:cNvSpPr/>
          <p:nvPr/>
        </p:nvSpPr>
        <p:spPr>
          <a:xfrm>
            <a:off x="179913" y="3955257"/>
            <a:ext cx="87129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2024.  04.  29</a:t>
            </a:r>
            <a:endParaRPr lang="ko-KR" altLang="en-US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7FDF87-2724-410D-A13B-CED912323628}"/>
              </a:ext>
            </a:extLst>
          </p:cNvPr>
          <p:cNvSpPr/>
          <p:nvPr/>
        </p:nvSpPr>
        <p:spPr>
          <a:xfrm>
            <a:off x="537814" y="5325816"/>
            <a:ext cx="80481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충북대학교 산업인공지능학과</a:t>
            </a:r>
            <a:endParaRPr lang="en-US" altLang="ko-KR" sz="2400" kern="0" dirty="0">
              <a:gradFill>
                <a:gsLst>
                  <a:gs pos="0">
                    <a:srgbClr val="1F497D">
                      <a:lumMod val="50000"/>
                    </a:srgbClr>
                  </a:gs>
                  <a:gs pos="100000">
                    <a:srgbClr val="004D86"/>
                  </a:gs>
                </a:gsLst>
                <a:lin ang="5400000" scaled="0"/>
              </a:gra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[7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조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]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김봉균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김혜영</a:t>
            </a:r>
            <a:r>
              <a:rPr lang="en-US" altLang="ko-KR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24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이준혁</a:t>
            </a:r>
          </a:p>
        </p:txBody>
      </p:sp>
      <p:sp>
        <p:nvSpPr>
          <p:cNvPr id="12" name="모서리가 둥근 직사각형 5">
            <a:extLst>
              <a:ext uri="{FF2B5EF4-FFF2-40B4-BE49-F238E27FC236}">
                <a16:creationId xmlns:a16="http://schemas.microsoft.com/office/drawing/2014/main" id="{B617F58B-277B-412B-9E81-F894F83F82B2}"/>
              </a:ext>
            </a:extLst>
          </p:cNvPr>
          <p:cNvSpPr/>
          <p:nvPr/>
        </p:nvSpPr>
        <p:spPr>
          <a:xfrm>
            <a:off x="395536" y="421854"/>
            <a:ext cx="3469881" cy="448523"/>
          </a:xfrm>
          <a:prstGeom prst="roundRect">
            <a:avLst>
              <a:gd name="adj" fmla="val 50000"/>
            </a:avLst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b="1">
                <a:solidFill>
                  <a:schemeClr val="bg1"/>
                </a:solidFill>
              </a:rPr>
              <a:t>지능화 캡스톤 프로젝트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76FA47DE-6AFD-4F94-A1F9-0E54C53554E4}"/>
              </a:ext>
            </a:extLst>
          </p:cNvPr>
          <p:cNvGrpSpPr/>
          <p:nvPr/>
        </p:nvGrpSpPr>
        <p:grpSpPr>
          <a:xfrm>
            <a:off x="752652" y="1864915"/>
            <a:ext cx="7638695" cy="924807"/>
            <a:chOff x="157020" y="3061083"/>
            <a:chExt cx="8712968" cy="924807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7A053AD-83D3-4195-B956-35FAF5223169}"/>
                </a:ext>
              </a:extLst>
            </p:cNvPr>
            <p:cNvSpPr/>
            <p:nvPr/>
          </p:nvSpPr>
          <p:spPr>
            <a:xfrm>
              <a:off x="157020" y="3061083"/>
              <a:ext cx="8712968" cy="76944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프로젝트 </a:t>
              </a:r>
              <a:r>
                <a:rPr lang="en-US" altLang="ko-KR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#1 </a:t>
              </a:r>
              <a:r>
                <a:rPr lang="ko-KR" altLang="en-US" sz="4400" kern="0">
                  <a:gradFill>
                    <a:gsLst>
                      <a:gs pos="0">
                        <a:srgbClr val="1F497D">
                          <a:lumMod val="50000"/>
                        </a:srgbClr>
                      </a:gs>
                      <a:gs pos="100000">
                        <a:srgbClr val="004D86"/>
                      </a:gs>
                    </a:gsLst>
                    <a:lin ang="5400000" scaled="0"/>
                  </a:gradFill>
                  <a:latin typeface="HY헤드라인M" panose="02030600000101010101" pitchFamily="18" charset="-127"/>
                  <a:ea typeface="HY헤드라인M" panose="02030600000101010101" pitchFamily="18" charset="-127"/>
                </a:rPr>
                <a:t>결과 발표</a:t>
              </a:r>
              <a:endParaRPr lang="en-US" altLang="ko-KR" sz="6000" kern="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BFA6532-6D7C-40B0-B351-D5E084786973}"/>
                </a:ext>
              </a:extLst>
            </p:cNvPr>
            <p:cNvSpPr/>
            <p:nvPr/>
          </p:nvSpPr>
          <p:spPr>
            <a:xfrm>
              <a:off x="899592" y="3278004"/>
              <a:ext cx="598557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 defTabSz="1330292" eaLnBrk="0" hangingPunct="0">
                <a:buSzPct val="100000"/>
                <a:defRPr/>
              </a:pPr>
              <a:endParaRPr lang="ko-KR" altLang="en-US" sz="4000" kern="0" spc="-151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-윤고딕330" panose="02030504000101010101" pitchFamily="18" charset="-127"/>
                <a:ea typeface="-윤고딕330" panose="0203050400010101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576762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학습하기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8797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 코드</a:t>
            </a:r>
            <a:endParaRPr lang="en-US" altLang="ko-KR" sz="2000" b="1" dirty="0">
              <a:latin typeface="+mn-ea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옵티마이저</a:t>
            </a:r>
            <a:r>
              <a:rPr lang="en-US" altLang="ko-KR" sz="1600" dirty="0"/>
              <a:t>, </a:t>
            </a:r>
            <a:r>
              <a:rPr lang="ko-KR" altLang="en-US" sz="1600" dirty="0"/>
              <a:t>손실함수</a:t>
            </a:r>
            <a:r>
              <a:rPr lang="en-US" altLang="ko-KR" sz="1600" dirty="0"/>
              <a:t> </a:t>
            </a:r>
            <a:r>
              <a:rPr lang="ko-KR" altLang="en-US" sz="1600" dirty="0"/>
              <a:t>설정</a:t>
            </a:r>
            <a:endParaRPr lang="en-US" altLang="ko-KR" sz="1600" dirty="0"/>
          </a:p>
          <a:p>
            <a:pPr lvl="0" latinLnBrk="0"/>
            <a:endParaRPr lang="ko-KR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556791"/>
            <a:ext cx="6936369" cy="5186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9068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학습하기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3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딥러닝 학습</a:t>
            </a:r>
            <a:r>
              <a:rPr lang="en-US" altLang="ko-KR" sz="2000" b="1" dirty="0">
                <a:latin typeface="+mn-ea"/>
              </a:rPr>
              <a:t> </a:t>
            </a:r>
            <a:r>
              <a:rPr lang="ko-KR" altLang="en-US" sz="2000" b="1" dirty="0">
                <a:latin typeface="+mn-ea"/>
              </a:rPr>
              <a:t>및 결과</a:t>
            </a:r>
            <a:endParaRPr lang="en-US" altLang="ko-KR" sz="2000" b="1" dirty="0">
              <a:latin typeface="+mn-ea"/>
            </a:endParaRPr>
          </a:p>
          <a:p>
            <a:pPr lvl="0" latinLnBrk="0"/>
            <a:endParaRPr lang="ko-KR" altLang="ko-KR" sz="160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310" y="1818140"/>
            <a:ext cx="8832178" cy="3229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3944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학습하기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학습결과 시각화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334655"/>
            <a:ext cx="4370823" cy="4326593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808" y="188640"/>
            <a:ext cx="3956593" cy="5328592"/>
          </a:xfrm>
          <a:prstGeom prst="rect">
            <a:avLst/>
          </a:prstGeom>
        </p:spPr>
      </p:pic>
      <p:sp>
        <p:nvSpPr>
          <p:cNvPr id="14" name="직사각형 13"/>
          <p:cNvSpPr/>
          <p:nvPr/>
        </p:nvSpPr>
        <p:spPr>
          <a:xfrm>
            <a:off x="180444" y="5840408"/>
            <a:ext cx="869477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정확도 그래프</a:t>
            </a:r>
            <a:r>
              <a:rPr lang="ko-KR" altLang="en-US" dirty="0"/>
              <a:t>: 학습 과정에서 각 </a:t>
            </a:r>
            <a:r>
              <a:rPr lang="ko-KR" altLang="en-US" dirty="0" err="1"/>
              <a:t>에폭마다</a:t>
            </a:r>
            <a:r>
              <a:rPr lang="ko-KR" altLang="en-US" dirty="0"/>
              <a:t> 학습 정확도와 검증 정확도를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손실 그래프</a:t>
            </a:r>
            <a:r>
              <a:rPr lang="ko-KR" altLang="en-US" dirty="0"/>
              <a:t>: 학습 과정에서 각 </a:t>
            </a:r>
            <a:r>
              <a:rPr lang="ko-KR" altLang="en-US" dirty="0" err="1"/>
              <a:t>에폭마다</a:t>
            </a:r>
            <a:r>
              <a:rPr lang="ko-KR" altLang="en-US" dirty="0"/>
              <a:t> 학습 손실과 검증 손실을 시각화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/>
              <a:t>테스트 정확도 출력</a:t>
            </a:r>
            <a:r>
              <a:rPr lang="ko-KR" altLang="en-US" dirty="0"/>
              <a:t>: </a:t>
            </a:r>
            <a:r>
              <a:rPr lang="en-US" altLang="ko-KR" b="1" dirty="0">
                <a:solidFill>
                  <a:schemeClr val="tx2"/>
                </a:solidFill>
              </a:rPr>
              <a:t>91.88%</a:t>
            </a:r>
          </a:p>
        </p:txBody>
      </p:sp>
    </p:spTree>
    <p:extLst>
      <p:ext uri="{BB962C8B-B14F-4D97-AF65-F5344CB8AC3E}">
        <p14:creationId xmlns:p14="http://schemas.microsoft.com/office/powerpoint/2010/main" val="2008198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53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평가 및 혼동행렬</a:t>
            </a:r>
            <a:endParaRPr lang="en-US" altLang="ko-KR" sz="2000" b="1" dirty="0">
              <a:latin typeface="+mn-ea"/>
            </a:endParaRPr>
          </a:p>
          <a:p>
            <a:pPr>
              <a:lnSpc>
                <a:spcPts val="2300"/>
              </a:lnSpc>
            </a:pPr>
            <a:endParaRPr lang="ko-KR" altLang="ko-KR" sz="1600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3" y="1326898"/>
            <a:ext cx="4816990" cy="5425658"/>
          </a:xfrm>
          <a:prstGeom prst="rect">
            <a:avLst/>
          </a:prstGeom>
        </p:spPr>
      </p:pic>
      <p:grpSp>
        <p:nvGrpSpPr>
          <p:cNvPr id="4" name="그룹 3">
            <a:extLst>
              <a:ext uri="{FF2B5EF4-FFF2-40B4-BE49-F238E27FC236}">
                <a16:creationId xmlns:a16="http://schemas.microsoft.com/office/drawing/2014/main" id="{A3649D0D-CF23-4316-6B38-C8E9BC40A0A3}"/>
              </a:ext>
            </a:extLst>
          </p:cNvPr>
          <p:cNvGrpSpPr/>
          <p:nvPr/>
        </p:nvGrpSpPr>
        <p:grpSpPr>
          <a:xfrm>
            <a:off x="5652120" y="1371647"/>
            <a:ext cx="2540017" cy="1435387"/>
            <a:chOff x="5652120" y="1371647"/>
            <a:chExt cx="2540017" cy="1435387"/>
          </a:xfrm>
        </p:grpSpPr>
        <p:sp>
          <p:nvSpPr>
            <p:cNvPr id="20" name="직사각형 19"/>
            <p:cNvSpPr/>
            <p:nvPr/>
          </p:nvSpPr>
          <p:spPr>
            <a:xfrm>
              <a:off x="5652120" y="1371647"/>
              <a:ext cx="2540017" cy="1435387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0" name="그림 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75240" y="1441356"/>
              <a:ext cx="2416897" cy="1310571"/>
            </a:xfrm>
            <a:prstGeom prst="rect">
              <a:avLst/>
            </a:prstGeom>
          </p:spPr>
        </p:pic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58392F0A-2819-2DD8-CBCB-776E9B0A9C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903" y="2996952"/>
            <a:ext cx="4147496" cy="3636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딥러닝 아키텍처와의 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VGG-16 </a:t>
            </a:r>
            <a:r>
              <a:rPr lang="ko-KR" altLang="en-US" sz="2000" b="1" dirty="0">
                <a:latin typeface="+mn-ea"/>
              </a:rPr>
              <a:t>모델 정의 코드 및 결과</a:t>
            </a:r>
            <a:endParaRPr lang="en-US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6555E1B-C95F-5499-161E-14E47089F0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9" b="65336"/>
          <a:stretch/>
        </p:blipFill>
        <p:spPr>
          <a:xfrm>
            <a:off x="299927" y="1432378"/>
            <a:ext cx="4292130" cy="151208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7CC7D2D-697D-A09B-6AFD-93C96651014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410"/>
          <a:stretch/>
        </p:blipFill>
        <p:spPr>
          <a:xfrm>
            <a:off x="4932039" y="1505110"/>
            <a:ext cx="1800200" cy="530641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A04CD54-5D31-D21A-8ADA-A978084840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6225" y="2944464"/>
            <a:ext cx="4279533" cy="3757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263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딥러닝 아키텍처와의 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VGG-16 </a:t>
            </a:r>
            <a:r>
              <a:rPr lang="ko-KR" altLang="en-US" sz="2000" b="1" dirty="0">
                <a:latin typeface="+mn-ea"/>
              </a:rPr>
              <a:t>모델 성능 평가 및 혼동행렬</a:t>
            </a: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8ECDA39-A811-8083-412A-64002294A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5221" y="1331924"/>
            <a:ext cx="4242867" cy="4398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4E414EE-75F9-F92A-9BAF-F5AFCEAB2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207" y="1510722"/>
            <a:ext cx="4589309" cy="326767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819D194-C4B1-D7BA-587B-54287799E2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07" y="5071598"/>
            <a:ext cx="2133008" cy="131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00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딥러닝 아키텍처와의 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3721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MobileNetV2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 err="1"/>
              <a:t>모바일</a:t>
            </a:r>
            <a:r>
              <a:rPr lang="ko-KR" altLang="en-US" sz="1600" dirty="0"/>
              <a:t> 및 </a:t>
            </a:r>
            <a:r>
              <a:rPr lang="ko-KR" altLang="en-US" sz="1600" dirty="0" err="1"/>
              <a:t>임베디드</a:t>
            </a:r>
            <a:r>
              <a:rPr lang="ko-KR" altLang="en-US" sz="1600" dirty="0"/>
              <a:t> 장치에서 경량화된 </a:t>
            </a:r>
            <a:r>
              <a:rPr lang="ko-KR" altLang="en-US" sz="1600" dirty="0" err="1"/>
              <a:t>딥</a:t>
            </a:r>
            <a:r>
              <a:rPr lang="ko-KR" altLang="en-US" sz="1600" dirty="0"/>
              <a:t> 러닝 모델을 구축용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이미지 분류</a:t>
            </a:r>
            <a:r>
              <a:rPr lang="en-US" altLang="ko-KR" sz="1600" dirty="0"/>
              <a:t>, </a:t>
            </a:r>
            <a:r>
              <a:rPr lang="ko-KR" altLang="en-US" sz="1600" dirty="0"/>
              <a:t>객체 감지 및 전이 학습과 같은 다양한 컴퓨터 비전 작업 수행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계산 및 메모리 요구 사항을 줄이기 위해 설계됨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선형 활성화 함수 대신 선형 활성화 함수가 사용</a:t>
            </a:r>
            <a:endParaRPr lang="ko-KR" altLang="ko-KR" sz="16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F4561A-A723-A17C-F2DD-20C4E307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834" y="2289375"/>
            <a:ext cx="4767060" cy="2824698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5546FEB-6F19-9E66-FF82-DB6EBDADCD6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33" t="14156" r="32132"/>
          <a:stretch/>
        </p:blipFill>
        <p:spPr>
          <a:xfrm>
            <a:off x="5072112" y="2256341"/>
            <a:ext cx="4069204" cy="3044865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3837E75-078A-B03A-11B9-9CE80137C5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5687" y="5132291"/>
            <a:ext cx="4722214" cy="172570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68CF365-BB53-575D-091C-D89EF98AA4F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r="4615"/>
          <a:stretch/>
        </p:blipFill>
        <p:spPr>
          <a:xfrm>
            <a:off x="4992884" y="6210305"/>
            <a:ext cx="4127516" cy="542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7747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딥러닝 아키텍처와의 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1469944"/>
            <a:ext cx="3298875" cy="4876300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rcRect b="21891"/>
          <a:stretch/>
        </p:blipFill>
        <p:spPr>
          <a:xfrm>
            <a:off x="4006307" y="1514914"/>
            <a:ext cx="4484769" cy="36680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242E0EE-66AE-AF57-DCD4-177C39B83731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en-US" altLang="ko-KR" sz="2000" b="1" dirty="0">
                <a:latin typeface="+mn-ea"/>
              </a:rPr>
              <a:t>MobileNetV2 </a:t>
            </a:r>
            <a:r>
              <a:rPr lang="ko-KR" altLang="en-US" sz="2000" b="1" dirty="0">
                <a:latin typeface="+mn-ea"/>
              </a:rPr>
              <a:t>모델 성능 평가 및 혼동행렬</a:t>
            </a:r>
            <a:endParaRPr lang="en-US" altLang="ko-KR" sz="1600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89FF7C2E-A7A5-94D0-438D-D3D23CD41B86}"/>
              </a:ext>
            </a:extLst>
          </p:cNvPr>
          <p:cNvGrpSpPr/>
          <p:nvPr/>
        </p:nvGrpSpPr>
        <p:grpSpPr>
          <a:xfrm>
            <a:off x="4224756" y="5393699"/>
            <a:ext cx="2236872" cy="1103072"/>
            <a:chOff x="4006307" y="5243173"/>
            <a:chExt cx="2236872" cy="1103072"/>
          </a:xfrm>
        </p:grpSpPr>
        <p:pic>
          <p:nvPicPr>
            <p:cNvPr id="6" name="그림 5"/>
            <p:cNvPicPr>
              <a:picLocks noChangeAspect="1"/>
            </p:cNvPicPr>
            <p:nvPr/>
          </p:nvPicPr>
          <p:blipFill rotWithShape="1">
            <a:blip r:embed="rId5"/>
            <a:srcRect b="58543"/>
            <a:stretch/>
          </p:blipFill>
          <p:spPr>
            <a:xfrm>
              <a:off x="4006307" y="5324389"/>
              <a:ext cx="2236872" cy="1021855"/>
            </a:xfrm>
            <a:prstGeom prst="rect">
              <a:avLst/>
            </a:prstGeom>
          </p:spPr>
        </p:pic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B49B763-B8D9-8832-1934-322B2699D5A1}"/>
                </a:ext>
              </a:extLst>
            </p:cNvPr>
            <p:cNvSpPr/>
            <p:nvPr/>
          </p:nvSpPr>
          <p:spPr>
            <a:xfrm>
              <a:off x="4036743" y="5243173"/>
              <a:ext cx="1903410" cy="110307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64889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다양한 딥러닝 아키텍처와의 비교</a:t>
            </a:r>
            <a:r>
              <a:rPr lang="en-US" altLang="ko-KR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성능평가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894343"/>
              </p:ext>
            </p:extLst>
          </p:nvPr>
        </p:nvGraphicFramePr>
        <p:xfrm>
          <a:off x="126741" y="909275"/>
          <a:ext cx="8890519" cy="5867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03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01044">
                  <a:extLst>
                    <a:ext uri="{9D8B030D-6E8A-4147-A177-3AD203B41FA5}">
                      <a16:colId xmlns:a16="http://schemas.microsoft.com/office/drawing/2014/main" val="3425565822"/>
                    </a:ext>
                  </a:extLst>
                </a:gridCol>
              </a:tblGrid>
              <a:tr h="1390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Classifier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CNN-WDI(</a:t>
                      </a:r>
                      <a:r>
                        <a:rPr lang="ko-KR" altLang="en-US" dirty="0"/>
                        <a:t>기존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300"/>
                        </a:lnSpc>
                      </a:pPr>
                      <a:r>
                        <a:rPr lang="en-US" altLang="ko-KR" sz="1800" b="1" dirty="0">
                          <a:latin typeface="+mn-ea"/>
                        </a:rPr>
                        <a:t>VGG-16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CNN-MOBILEnetV2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Training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en-US" altLang="ko-KR" baseline="0" dirty="0" err="1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0.95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Testing </a:t>
                      </a:r>
                      <a:r>
                        <a:rPr lang="en-US" altLang="ko-KR" dirty="0" err="1"/>
                        <a:t>Acc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0.92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0.95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0.96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Precision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0.93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b="1" dirty="0"/>
                        <a:t>0.95</a:t>
                      </a:r>
                      <a:endParaRPr lang="ko-KR" altLang="en-US" b="1" dirty="0"/>
                    </a:p>
                    <a:p>
                      <a:pPr algn="ctr"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0.97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Recall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F1-Score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0.94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0.95</a:t>
                      </a:r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0.98</a:t>
                      </a:r>
                      <a:endParaRPr lang="ko-KR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그래프 비교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en-US" altLang="ko-KR" b="1" dirty="0"/>
                    </a:p>
                    <a:p>
                      <a:pPr latinLnBrk="1"/>
                      <a:endParaRPr lang="ko-KR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5130" y="4244130"/>
            <a:ext cx="2644859" cy="1852223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67669" y="4244131"/>
            <a:ext cx="2448272" cy="185222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DD45BF-B71A-4032-2B30-6E8590DC7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5941" y="4244130"/>
            <a:ext cx="2359189" cy="1852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39320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2" name="직사각형 1"/>
          <p:cNvSpPr/>
          <p:nvPr/>
        </p:nvSpPr>
        <p:spPr>
          <a:xfrm>
            <a:off x="155912" y="1787110"/>
            <a:ext cx="870625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2000" b="1" dirty="0">
                <a:solidFill>
                  <a:srgbClr val="0D0D0D"/>
                </a:solidFill>
                <a:latin typeface="+mj-lt"/>
              </a:rPr>
              <a:t> Training Accuracy</a:t>
            </a:r>
            <a:r>
              <a:rPr lang="ko-KR" altLang="en-US" sz="2000" b="1" dirty="0">
                <a:solidFill>
                  <a:srgbClr val="0D0D0D"/>
                </a:solidFill>
                <a:latin typeface="+mj-lt"/>
              </a:rPr>
              <a:t>와 </a:t>
            </a:r>
            <a:r>
              <a:rPr lang="en-US" altLang="ko-KR" sz="2000" b="1" dirty="0">
                <a:solidFill>
                  <a:srgbClr val="0D0D0D"/>
                </a:solidFill>
                <a:latin typeface="+mj-lt"/>
              </a:rPr>
              <a:t>Testing Accuracy </a:t>
            </a:r>
            <a:r>
              <a:rPr lang="ko-KR" altLang="en-US" sz="2000" b="1" dirty="0">
                <a:solidFill>
                  <a:srgbClr val="0D0D0D"/>
                </a:solidFill>
                <a:latin typeface="+mj-lt"/>
              </a:rPr>
              <a:t>비교</a:t>
            </a:r>
            <a:br>
              <a:rPr lang="en-US" altLang="ko-KR" sz="2000" b="1" dirty="0">
                <a:solidFill>
                  <a:srgbClr val="0D0D0D"/>
                </a:solidFill>
                <a:latin typeface="+mj-lt"/>
              </a:rPr>
            </a:br>
            <a:r>
              <a:rPr lang="en-US" altLang="ko-KR" sz="2000" b="1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CNN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은 학습 및 테스트 데이터셋에서</a:t>
            </a:r>
            <a:br>
              <a:rPr lang="en-US" altLang="ko-KR" sz="2000" dirty="0">
                <a:solidFill>
                  <a:srgbClr val="0D0D0D"/>
                </a:solidFill>
                <a:latin typeface="+mj-lt"/>
              </a:rPr>
            </a:b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비교 모델로 선택한 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VGG-16,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 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MobileNetV2 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두 모델 모두</a:t>
            </a:r>
            <a:endParaRPr lang="en-US" altLang="ko-KR" sz="2000" dirty="0">
              <a:solidFill>
                <a:srgbClr val="0D0D0D"/>
              </a:solidFill>
              <a:latin typeface="+mj-lt"/>
            </a:endParaRPr>
          </a:p>
          <a:p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비교적 높은 정확도를 보였음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. </a:t>
            </a:r>
          </a:p>
          <a:p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이는 모델이 훈련 데이터에 잘 적합됨을 확인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2000" dirty="0">
              <a:solidFill>
                <a:srgbClr val="0D0D0D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rgbClr val="0D0D0D"/>
                </a:solidFill>
                <a:latin typeface="+mj-lt"/>
              </a:rPr>
              <a:t>2. Precision, Recall, F1-Score </a:t>
            </a:r>
            <a:r>
              <a:rPr lang="ko-KR" altLang="en-US" sz="2000" b="1" dirty="0">
                <a:solidFill>
                  <a:srgbClr val="0D0D0D"/>
                </a:solidFill>
                <a:latin typeface="+mj-lt"/>
              </a:rPr>
              <a:t>비교</a:t>
            </a:r>
            <a:endParaRPr lang="en-US" altLang="ko-KR" sz="2000" b="1" dirty="0">
              <a:solidFill>
                <a:srgbClr val="0D0D0D"/>
              </a:solidFill>
              <a:latin typeface="+mj-lt"/>
            </a:endParaRPr>
          </a:p>
          <a:p>
            <a:r>
              <a:rPr lang="en-US" altLang="ko-KR" sz="2000" b="1" dirty="0">
                <a:solidFill>
                  <a:srgbClr val="0D0D0D"/>
                </a:solidFill>
                <a:latin typeface="+mj-lt"/>
              </a:rPr>
              <a:t>    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두 모델 모두 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CNN-WDI(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기존</a:t>
            </a:r>
            <a:r>
              <a:rPr lang="en-US" altLang="ko-KR" sz="2000" dirty="0">
                <a:solidFill>
                  <a:srgbClr val="0D0D0D"/>
                </a:solidFill>
                <a:latin typeface="+mj-lt"/>
              </a:rPr>
              <a:t>)</a:t>
            </a:r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에 모델에 비해 더 높은 성능 평가를 보임</a:t>
            </a:r>
            <a:endParaRPr lang="en-US" altLang="ko-KR" sz="2000" dirty="0">
              <a:solidFill>
                <a:srgbClr val="0D0D0D"/>
              </a:solidFill>
              <a:latin typeface="+mj-lt"/>
            </a:endParaRPr>
          </a:p>
          <a:p>
            <a:r>
              <a:rPr lang="ko-KR" altLang="en-US" sz="2000" dirty="0">
                <a:solidFill>
                  <a:srgbClr val="0D0D0D"/>
                </a:solidFill>
                <a:latin typeface="+mj-lt"/>
              </a:rPr>
              <a:t>    → 해당 웨이퍼 프로젝트에서 상대적으로 더 정확히 예측하고 분류</a:t>
            </a:r>
            <a:endParaRPr lang="en-US" altLang="ko-KR" sz="2000" dirty="0">
              <a:solidFill>
                <a:srgbClr val="0D0D0D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1505FF-F5A3-D244-4470-595525E6B0F7}"/>
              </a:ext>
            </a:extLst>
          </p:cNvPr>
          <p:cNvSpPr txBox="1"/>
          <p:nvPr/>
        </p:nvSpPr>
        <p:spPr>
          <a:xfrm>
            <a:off x="155912" y="127186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결론 </a:t>
            </a:r>
            <a:endParaRPr lang="en-US" altLang="ko-KR" sz="2000" b="1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5788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프로젝트 수행체계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378138" y="882723"/>
            <a:ext cx="8340522" cy="27469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수행방법</a:t>
            </a:r>
            <a:br>
              <a:rPr lang="en-US" altLang="ko-KR" sz="2000" b="1" dirty="0">
                <a:latin typeface="+mn-ea"/>
              </a:rPr>
            </a:br>
            <a:r>
              <a:rPr lang="en-US" altLang="ko-KR" sz="1600" dirty="0">
                <a:latin typeface="+mn-ea"/>
              </a:rPr>
              <a:t>-7</a:t>
            </a:r>
            <a:r>
              <a:rPr lang="ko-KR" altLang="en-US" sz="1600" dirty="0">
                <a:latin typeface="+mn-ea"/>
              </a:rPr>
              <a:t>조는 </a:t>
            </a:r>
            <a:r>
              <a:rPr lang="en-US" altLang="ko-KR" sz="1600" dirty="0">
                <a:latin typeface="+mn-ea"/>
              </a:rPr>
              <a:t>3</a:t>
            </a:r>
            <a:r>
              <a:rPr lang="ko-KR" altLang="en-US" sz="1600" dirty="0">
                <a:latin typeface="+mn-ea"/>
              </a:rPr>
              <a:t>인으로 구성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자료조사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학습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발표</a:t>
            </a:r>
            <a:r>
              <a:rPr lang="en-US" altLang="ko-KR" sz="1600" dirty="0">
                <a:latin typeface="+mn-ea"/>
              </a:rPr>
              <a:t>/</a:t>
            </a:r>
            <a:r>
              <a:rPr lang="ko-KR" altLang="en-US" sz="1600" dirty="0">
                <a:latin typeface="+mn-ea"/>
              </a:rPr>
              <a:t>증량 등으로 업무를 분할하여 수행함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개개인의 지역이 멀어 현재 줌 회의 또는 </a:t>
            </a:r>
            <a:r>
              <a:rPr lang="en-US" altLang="ko-KR" sz="1600" dirty="0">
                <a:latin typeface="+mn-ea"/>
              </a:rPr>
              <a:t>1</a:t>
            </a:r>
            <a:r>
              <a:rPr lang="ko-KR" altLang="en-US" sz="1600" dirty="0">
                <a:latin typeface="+mn-ea"/>
              </a:rPr>
              <a:t>주일 </a:t>
            </a:r>
            <a:r>
              <a:rPr lang="en-US" altLang="ko-KR" sz="1600" dirty="0">
                <a:latin typeface="+mn-ea"/>
              </a:rPr>
              <a:t>2</a:t>
            </a:r>
            <a:r>
              <a:rPr lang="ko-KR" altLang="en-US" sz="1600" dirty="0">
                <a:latin typeface="+mn-ea"/>
              </a:rPr>
              <a:t>회씩 비대면 회의 등으로 수행 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</a:t>
            </a:r>
            <a:r>
              <a:rPr lang="ko-KR" altLang="en-US" sz="1600" dirty="0">
                <a:latin typeface="+mn-ea"/>
              </a:rPr>
              <a:t>대면 회의 수행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-CNN-WDI,</a:t>
            </a:r>
            <a:r>
              <a:rPr lang="ko-KR" altLang="en-US" sz="1600" dirty="0">
                <a:latin typeface="+mn-ea"/>
              </a:rPr>
              <a:t> </a:t>
            </a:r>
            <a:r>
              <a:rPr lang="en-US" altLang="ko-KR" sz="1600" dirty="0">
                <a:latin typeface="+mn-ea"/>
              </a:rPr>
              <a:t>VGG-16, MobileNetV2 </a:t>
            </a:r>
            <a:r>
              <a:rPr lang="ko-KR" altLang="en-US" sz="1600" dirty="0">
                <a:latin typeface="+mn-ea"/>
              </a:rPr>
              <a:t>모델 등 구현하여 비교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en-US" altLang="ko-KR" sz="1600" dirty="0">
                <a:latin typeface="+mn-ea"/>
              </a:rPr>
              <a:t>-</a:t>
            </a:r>
            <a:r>
              <a:rPr lang="en-US" altLang="ko-KR" sz="1600" dirty="0" err="1">
                <a:latin typeface="+mn-ea"/>
              </a:rPr>
              <a:t>Pycharm</a:t>
            </a:r>
            <a:r>
              <a:rPr lang="en-US" altLang="ko-KR" sz="1600" dirty="0">
                <a:latin typeface="+mn-ea"/>
              </a:rPr>
              <a:t>, Jupiter notebook, </a:t>
            </a:r>
            <a:r>
              <a:rPr lang="en-US" altLang="ko-KR" sz="1600" dirty="0" err="1">
                <a:latin typeface="+mn-ea"/>
              </a:rPr>
              <a:t>Colab</a:t>
            </a:r>
            <a:r>
              <a:rPr lang="en-US" altLang="ko-KR" sz="1600" dirty="0">
                <a:latin typeface="+mn-ea"/>
              </a:rPr>
              <a:t> </a:t>
            </a:r>
            <a:r>
              <a:rPr lang="ko-KR" altLang="en-US" sz="1600" dirty="0">
                <a:latin typeface="+mn-ea"/>
              </a:rPr>
              <a:t>등 사용</a:t>
            </a: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endParaRPr lang="en-US" altLang="ko-KR" sz="1600" dirty="0">
              <a:latin typeface="+mn-ea"/>
            </a:endParaRPr>
          </a:p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업무분장</a:t>
            </a:r>
            <a:endParaRPr lang="en-US" altLang="ko-KR" sz="2000" b="1" dirty="0">
              <a:latin typeface="+mn-ea"/>
            </a:endParaRPr>
          </a:p>
        </p:txBody>
      </p:sp>
      <p:graphicFrame>
        <p:nvGraphicFramePr>
          <p:cNvPr id="3" name="표 3">
            <a:extLst>
              <a:ext uri="{FF2B5EF4-FFF2-40B4-BE49-F238E27FC236}">
                <a16:creationId xmlns:a16="http://schemas.microsoft.com/office/drawing/2014/main" id="{3338E3E1-B499-4817-9D53-DBF9D7E482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4886825"/>
              </p:ext>
            </p:extLst>
          </p:nvPr>
        </p:nvGraphicFramePr>
        <p:xfrm>
          <a:off x="683568" y="3766522"/>
          <a:ext cx="7004858" cy="25581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853">
                  <a:extLst>
                    <a:ext uri="{9D8B030D-6E8A-4147-A177-3AD203B41FA5}">
                      <a16:colId xmlns:a16="http://schemas.microsoft.com/office/drawing/2014/main" val="4190510126"/>
                    </a:ext>
                  </a:extLst>
                </a:gridCol>
                <a:gridCol w="4498867">
                  <a:extLst>
                    <a:ext uri="{9D8B030D-6E8A-4147-A177-3AD203B41FA5}">
                      <a16:colId xmlns:a16="http://schemas.microsoft.com/office/drawing/2014/main" val="2966296135"/>
                    </a:ext>
                  </a:extLst>
                </a:gridCol>
                <a:gridCol w="1428138">
                  <a:extLst>
                    <a:ext uri="{9D8B030D-6E8A-4147-A177-3AD203B41FA5}">
                      <a16:colId xmlns:a16="http://schemas.microsoft.com/office/drawing/2014/main" val="2955174181"/>
                    </a:ext>
                  </a:extLst>
                </a:gridCol>
              </a:tblGrid>
              <a:tr h="36356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수행내용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/>
                        <a:t>비고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16693972"/>
                  </a:ext>
                </a:extLst>
              </a:tr>
              <a:tr h="717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김봉균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자료조사</a:t>
                      </a:r>
                      <a:endParaRPr lang="en-US" altLang="ko-KR" sz="1400" dirty="0"/>
                    </a:p>
                    <a:p>
                      <a:pPr marL="182563" marR="0" lvl="0" indent="-182563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400" dirty="0"/>
                        <a:t>비교모델 학습 </a:t>
                      </a:r>
                      <a:r>
                        <a:rPr lang="en-US" altLang="ko-KR" sz="1400" dirty="0"/>
                        <a:t>(</a:t>
                      </a:r>
                      <a:r>
                        <a:rPr lang="en-US" altLang="ko-KR" sz="1400" dirty="0">
                          <a:latin typeface="+mn-ea"/>
                        </a:rPr>
                        <a:t>VGG-16</a:t>
                      </a:r>
                      <a:r>
                        <a:rPr lang="en-US" altLang="ko-KR" sz="1400" dirty="0"/>
                        <a:t>)</a:t>
                      </a: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정의</a:t>
                      </a:r>
                      <a:endParaRPr lang="en-US" altLang="ko-KR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85545196"/>
                  </a:ext>
                </a:extLst>
              </a:tr>
              <a:tr h="717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김혜영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중간발표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데이터 증량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400" dirty="0"/>
                        <a:t>CNN</a:t>
                      </a:r>
                      <a:r>
                        <a:rPr lang="ko-KR" altLang="en-US" sz="1400" dirty="0"/>
                        <a:t>모델 학습 </a:t>
                      </a:r>
                      <a:r>
                        <a:rPr lang="en-US" altLang="ko-KR" sz="1400" dirty="0"/>
                        <a:t>(WDI)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5662306"/>
                  </a:ext>
                </a:extLst>
              </a:tr>
              <a:tr h="71717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이준혁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비교모델 학습 </a:t>
                      </a:r>
                      <a:r>
                        <a:rPr lang="en-US" altLang="ko-KR" sz="1400" dirty="0"/>
                        <a:t>(MobileNetV2)</a:t>
                      </a:r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모델 예측</a:t>
                      </a:r>
                      <a:endParaRPr lang="en-US" altLang="ko-KR" sz="1400" dirty="0"/>
                    </a:p>
                    <a:p>
                      <a:pPr marL="182563" indent="-182563" algn="l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400" dirty="0"/>
                        <a:t>발표자료 정리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80032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1271866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향후 연구 방향 </a:t>
            </a:r>
            <a:endParaRPr lang="en-US" altLang="ko-KR" sz="2000" b="1" dirty="0">
              <a:latin typeface="+mn-ea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171717" y="1680484"/>
            <a:ext cx="8622704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Computational Efficiency(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연산 효율성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) 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분석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: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모바일넷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V2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는 작은 모델 크기와 낮은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연산량으로도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높은 성능을 보이는 경향이 있기 때문에 이를 확인할 필요가 있어 보임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400" b="1" dirty="0">
              <a:solidFill>
                <a:srgbClr val="0D0D0D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Generalization Ability(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일반화 능력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) 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평가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추가적인 테스트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데이터셋을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사용하여 모델의 일반화 능력을 평가할 필요가 있음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이는 모델이 훈련된 데이터 이외의 데이터에서도 얼마나 잘 수행되는지를 확인하기 위함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400" dirty="0">
              <a:solidFill>
                <a:srgbClr val="0D0D0D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altLang="ko-KR" sz="1400" b="1" dirty="0" err="1">
                <a:solidFill>
                  <a:srgbClr val="0D0D0D"/>
                </a:solidFill>
                <a:latin typeface="+mj-lt"/>
              </a:rPr>
              <a:t>Hyperparameter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 Tuning(</a:t>
            </a:r>
            <a:r>
              <a:rPr lang="ko-KR" altLang="en-US" sz="1400" b="1" dirty="0" err="1">
                <a:solidFill>
                  <a:srgbClr val="0D0D0D"/>
                </a:solidFill>
                <a:latin typeface="+mj-lt"/>
              </a:rPr>
              <a:t>하이퍼파라미터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 조정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)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모델의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하이퍼파라미터를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조정하여 성능 최적화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학습률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,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배치 크기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,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드롭아웃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비율 등의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하이퍼파라미터를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변경하여 모델의 성능에 미치는 영향을 확인할 필요가 있음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400" dirty="0">
              <a:solidFill>
                <a:srgbClr val="0D0D0D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Data Augmentation(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데이터 증강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) 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적용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데이터 증강 기법을 사용하여 훈련 </a:t>
            </a:r>
            <a:r>
              <a:rPr lang="ko-KR" altLang="en-US" sz="1400" dirty="0" err="1">
                <a:solidFill>
                  <a:srgbClr val="0D0D0D"/>
                </a:solidFill>
                <a:latin typeface="+mj-lt"/>
              </a:rPr>
              <a:t>데이터셋을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 더 다양하게 만들어 모델의 성능 변화를 확인할 필요가 있음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</a:t>
            </a:r>
          </a:p>
          <a:p>
            <a:pPr>
              <a:buFont typeface="+mj-lt"/>
              <a:buAutoNum type="arabicPeriod"/>
            </a:pPr>
            <a:endParaRPr lang="en-US" altLang="ko-KR" sz="1400" dirty="0">
              <a:solidFill>
                <a:srgbClr val="0D0D0D"/>
              </a:solidFill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Fine-tuning(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미세 조정</a:t>
            </a:r>
            <a:r>
              <a:rPr lang="en-US" altLang="ko-KR" sz="1400" b="1" dirty="0">
                <a:solidFill>
                  <a:srgbClr val="0D0D0D"/>
                </a:solidFill>
                <a:latin typeface="+mj-lt"/>
              </a:rPr>
              <a:t>) </a:t>
            </a:r>
            <a:r>
              <a:rPr lang="ko-KR" altLang="en-US" sz="1400" b="1" dirty="0">
                <a:solidFill>
                  <a:srgbClr val="0D0D0D"/>
                </a:solidFill>
                <a:latin typeface="+mj-lt"/>
              </a:rPr>
              <a:t>실험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: </a:t>
            </a:r>
            <a:r>
              <a:rPr lang="ko-KR" altLang="en-US" sz="1400" dirty="0">
                <a:solidFill>
                  <a:srgbClr val="0D0D0D"/>
                </a:solidFill>
                <a:latin typeface="+mj-lt"/>
              </a:rPr>
              <a:t>사전 훈련된 모델을 가져와서 추가적인 미세 조정을 수행하여 성능을 개선할 수 있는지 확인 필요가 있음</a:t>
            </a:r>
            <a:r>
              <a:rPr lang="en-US" altLang="ko-KR" sz="1400" dirty="0">
                <a:solidFill>
                  <a:srgbClr val="0D0D0D"/>
                </a:solidFill>
                <a:latin typeface="+mj-lt"/>
              </a:rPr>
              <a:t>.</a:t>
            </a:r>
            <a:endParaRPr lang="en-US" altLang="ko-KR" sz="1400" b="0" i="0" dirty="0">
              <a:solidFill>
                <a:srgbClr val="0D0D0D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452154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64310" y="2828835"/>
            <a:ext cx="80153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1330325" eaLnBrk="0" latinLnBrk="0" hangingPunct="0">
              <a:buSzPct val="100000"/>
              <a:defRPr/>
            </a:pPr>
            <a:r>
              <a:rPr lang="ko-KR" altLang="en-US" sz="7200" kern="0" spc="-150" dirty="0">
                <a:gradFill>
                  <a:gsLst>
                    <a:gs pos="0">
                      <a:srgbClr val="1F497D">
                        <a:lumMod val="50000"/>
                      </a:srgbClr>
                    </a:gs>
                    <a:gs pos="100000">
                      <a:srgbClr val="004D86"/>
                    </a:gs>
                  </a:gsLst>
                  <a:lin ang="5400000" scaled="0"/>
                </a:gra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978517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9927" y="2025712"/>
            <a:ext cx="5752505" cy="370338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46865" y="945163"/>
            <a:ext cx="8706254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확인</a:t>
            </a:r>
            <a:endParaRPr lang="en-US" altLang="ko-KR" sz="2000" b="1" dirty="0">
              <a:latin typeface="+mn-ea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불량 </a:t>
            </a:r>
            <a:r>
              <a:rPr lang="ko-KR" altLang="en-US" sz="1600" dirty="0" err="1"/>
              <a:t>갯수</a:t>
            </a:r>
            <a:r>
              <a:rPr lang="ko-KR" altLang="en-US" sz="1600" dirty="0"/>
              <a:t> 계산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불량패턴 데이터 및 </a:t>
            </a:r>
            <a:r>
              <a:rPr lang="en-US" altLang="ko-KR" sz="1600" dirty="0"/>
              <a:t>NONE </a:t>
            </a:r>
            <a:r>
              <a:rPr lang="ko-KR" altLang="en-US" sz="1600" dirty="0"/>
              <a:t>라벨 데이터 추출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전체 </a:t>
            </a:r>
            <a:r>
              <a:rPr lang="ko-KR" altLang="en-US" sz="1600" dirty="0" err="1"/>
              <a:t>웨이퍼</a:t>
            </a:r>
            <a:r>
              <a:rPr lang="ko-KR" altLang="en-US" sz="1600" dirty="0"/>
              <a:t> 개수 확인</a:t>
            </a:r>
            <a:endParaRPr lang="ko-KR" altLang="ko-KR" sz="1600" dirty="0"/>
          </a:p>
        </p:txBody>
      </p:sp>
      <p:sp>
        <p:nvSpPr>
          <p:cNvPr id="13" name="직사각형 12"/>
          <p:cNvSpPr/>
          <p:nvPr/>
        </p:nvSpPr>
        <p:spPr>
          <a:xfrm>
            <a:off x="278139" y="5657671"/>
            <a:ext cx="51727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불량 총 </a:t>
            </a:r>
            <a:r>
              <a:rPr lang="ko-KR" altLang="en-US" dirty="0" err="1"/>
              <a:t>갯수</a:t>
            </a:r>
            <a:r>
              <a:rPr lang="en-US" altLang="ko-KR" dirty="0"/>
              <a:t>: 172,950</a:t>
            </a:r>
          </a:p>
          <a:p>
            <a:r>
              <a:rPr lang="ko-KR" altLang="en-US" dirty="0"/>
              <a:t>불량 패턴에 해당하는 데이터 수</a:t>
            </a:r>
            <a:r>
              <a:rPr lang="en-US" altLang="ko-KR" dirty="0"/>
              <a:t>: 25,519</a:t>
            </a:r>
          </a:p>
          <a:p>
            <a:r>
              <a:rPr lang="en-US" altLang="ko-KR" dirty="0"/>
              <a:t>'none'</a:t>
            </a:r>
            <a:r>
              <a:rPr lang="ko-KR" altLang="en-US" dirty="0"/>
              <a:t>으로 </a:t>
            </a:r>
            <a:r>
              <a:rPr lang="ko-KR" altLang="en-US" dirty="0" err="1"/>
              <a:t>라벨링된</a:t>
            </a:r>
            <a:r>
              <a:rPr lang="ko-KR" altLang="en-US" dirty="0"/>
              <a:t> 데이터 수</a:t>
            </a:r>
            <a:r>
              <a:rPr lang="en-US" altLang="ko-KR" dirty="0"/>
              <a:t>: 147,431</a:t>
            </a:r>
          </a:p>
          <a:p>
            <a:r>
              <a:rPr lang="ko-KR" altLang="en-US" dirty="0"/>
              <a:t>전체 </a:t>
            </a:r>
            <a:r>
              <a:rPr lang="ko-KR" altLang="en-US" dirty="0" err="1"/>
              <a:t>웨이퍼</a:t>
            </a:r>
            <a:r>
              <a:rPr lang="ko-KR" altLang="en-US" dirty="0"/>
              <a:t> 개수</a:t>
            </a:r>
            <a:r>
              <a:rPr lang="en-US" altLang="ko-KR" dirty="0"/>
              <a:t>: 811457</a:t>
            </a:r>
          </a:p>
        </p:txBody>
      </p:sp>
    </p:spTree>
    <p:extLst>
      <p:ext uri="{BB962C8B-B14F-4D97-AF65-F5344CB8AC3E}">
        <p14:creationId xmlns:p14="http://schemas.microsoft.com/office/powerpoint/2010/main" val="33031077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3" y="2070586"/>
            <a:ext cx="5549217" cy="423873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latin typeface="맑은 고딕" panose="020B0503020000020004" pitchFamily="50" charset="-127"/>
              </a:rPr>
              <a:t>★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1259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시각화</a:t>
            </a:r>
            <a:endParaRPr lang="en-US" altLang="ko-KR" sz="2000" b="1" dirty="0">
              <a:latin typeface="+mn-ea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시각화 </a:t>
            </a:r>
            <a:r>
              <a:rPr lang="ko-KR" altLang="en-US" sz="1600" dirty="0" err="1"/>
              <a:t>그리드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유형에 따른 차트</a:t>
            </a:r>
            <a:endParaRPr lang="en-US" altLang="ko-KR" sz="1600" dirty="0"/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불량패턴 별 막대차트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2480" y="2070513"/>
            <a:ext cx="2111084" cy="193991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91447" y="4672477"/>
            <a:ext cx="4048052" cy="1505474"/>
          </a:xfrm>
          <a:prstGeom prst="rect">
            <a:avLst/>
          </a:prstGeom>
        </p:spPr>
      </p:pic>
      <p:sp>
        <p:nvSpPr>
          <p:cNvPr id="11" name="직사각형 10"/>
          <p:cNvSpPr/>
          <p:nvPr/>
        </p:nvSpPr>
        <p:spPr>
          <a:xfrm>
            <a:off x="5820670" y="4062444"/>
            <a:ext cx="1989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데이터 유형 차트</a:t>
            </a:r>
            <a:endParaRPr lang="en-US" altLang="ko-KR" dirty="0"/>
          </a:p>
        </p:txBody>
      </p:sp>
      <p:sp>
        <p:nvSpPr>
          <p:cNvPr id="12" name="직사각형 11"/>
          <p:cNvSpPr/>
          <p:nvPr/>
        </p:nvSpPr>
        <p:spPr>
          <a:xfrm>
            <a:off x="6015583" y="6213337"/>
            <a:ext cx="198960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불량패턴 차트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471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r>
              <a:rPr lang="en-US" altLang="ko-KR" sz="3200" dirty="0">
                <a:latin typeface="맑은 고딕" panose="020B0503020000020004" pitchFamily="50" charset="-127"/>
              </a:rPr>
              <a:t>★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6335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시각화</a:t>
            </a:r>
            <a:endParaRPr lang="en-US" altLang="ko-KR" sz="2000" b="1" dirty="0">
              <a:latin typeface="+mn-ea"/>
            </a:endParaRPr>
          </a:p>
          <a:p>
            <a:pPr marL="285750" lvl="0" indent="-285750" latinLnBrk="0">
              <a:buFont typeface="Arial" panose="020B0604020202020204" pitchFamily="34" charset="0"/>
              <a:buChar char="•"/>
            </a:pPr>
            <a:r>
              <a:rPr lang="ko-KR" altLang="en-US" sz="1600" dirty="0"/>
              <a:t>불량 패턴 및 </a:t>
            </a:r>
            <a:r>
              <a:rPr lang="ko-KR" altLang="en-US" sz="1600" dirty="0" err="1"/>
              <a:t>미검출</a:t>
            </a:r>
            <a:r>
              <a:rPr lang="ko-KR" altLang="en-US" sz="1600" dirty="0"/>
              <a:t> 데이터에 대한 이미지 시각화</a:t>
            </a:r>
            <a:endParaRPr lang="en-US" altLang="ko-KR" sz="1600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440" y="4221088"/>
            <a:ext cx="3560184" cy="2300562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440" y="1663344"/>
            <a:ext cx="5163531" cy="243672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92D4CE-517B-283E-454C-38652AFABC1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95936" y="4185265"/>
            <a:ext cx="4866230" cy="2447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223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94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구성</a:t>
            </a:r>
            <a:endParaRPr lang="en-US" altLang="ko-KR" sz="2000" b="1" dirty="0">
              <a:latin typeface="+mn-ea"/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증량 </a:t>
            </a:r>
            <a:r>
              <a:rPr lang="en-US" altLang="ko-KR" sz="1600" dirty="0"/>
              <a:t>- </a:t>
            </a:r>
            <a:r>
              <a:rPr lang="ko-KR" altLang="en-US" sz="1600" dirty="0"/>
              <a:t>불량패턴별 </a:t>
            </a:r>
            <a:r>
              <a:rPr lang="en-US" altLang="ko-KR" sz="1600" dirty="0"/>
              <a:t>10,000</a:t>
            </a:r>
            <a:r>
              <a:rPr lang="ko-KR" altLang="en-US" sz="1600" dirty="0"/>
              <a:t>건 생성 </a:t>
            </a:r>
            <a:r>
              <a:rPr lang="ko-KR" altLang="en-US" sz="1600" b="1" dirty="0">
                <a:solidFill>
                  <a:schemeClr val="tx2"/>
                </a:solidFill>
              </a:rPr>
              <a:t>총 </a:t>
            </a:r>
            <a:r>
              <a:rPr lang="en-US" altLang="ko-KR" sz="1600" b="1" dirty="0">
                <a:solidFill>
                  <a:schemeClr val="tx2"/>
                </a:solidFill>
              </a:rPr>
              <a:t>90,000</a:t>
            </a:r>
            <a:r>
              <a:rPr lang="ko-KR" altLang="en-US" sz="1600" b="1" dirty="0">
                <a:solidFill>
                  <a:schemeClr val="tx2"/>
                </a:solidFill>
              </a:rPr>
              <a:t> </a:t>
            </a:r>
            <a:r>
              <a:rPr lang="ko-KR" altLang="en-US" sz="1600" dirty="0">
                <a:solidFill>
                  <a:schemeClr val="tx2"/>
                </a:solidFill>
              </a:rPr>
              <a:t>건 </a:t>
            </a:r>
            <a:r>
              <a:rPr lang="ko-KR" altLang="en-US" sz="1600" dirty="0"/>
              <a:t>생성</a:t>
            </a:r>
            <a:endParaRPr lang="en-US" altLang="ko-KR" sz="16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데이터 분할 </a:t>
            </a:r>
            <a:r>
              <a:rPr lang="en-US" altLang="ko-KR" sz="1600" dirty="0"/>
              <a:t>- train : </a:t>
            </a:r>
            <a:r>
              <a:rPr lang="en-US" altLang="ko-KR" sz="1600" dirty="0" err="1"/>
              <a:t>val</a:t>
            </a:r>
            <a:r>
              <a:rPr lang="ko-KR" altLang="en-US" sz="1600" dirty="0"/>
              <a:t> </a:t>
            </a:r>
            <a:r>
              <a:rPr lang="en-US" altLang="ko-KR" sz="1600" dirty="0"/>
              <a:t>: test</a:t>
            </a:r>
            <a:r>
              <a:rPr lang="ko-KR" altLang="en-US" sz="1600" dirty="0"/>
              <a:t> </a:t>
            </a:r>
            <a:r>
              <a:rPr lang="en-US" altLang="ko-KR" sz="1600" dirty="0"/>
              <a:t>= </a:t>
            </a:r>
            <a:r>
              <a:rPr lang="en-US" altLang="ko-KR" sz="1600" b="1" dirty="0">
                <a:solidFill>
                  <a:schemeClr val="tx2"/>
                </a:solidFill>
              </a:rPr>
              <a:t>60 : 25 : 15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B383118-0E85-00D3-E9C6-FAAEF56560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0731" y="1999574"/>
            <a:ext cx="6422538" cy="430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68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 err="1">
                <a:latin typeface="HY견고딕" panose="02030600000101010101" pitchFamily="18" charset="-127"/>
                <a:ea typeface="HY견고딕" panose="02030600000101010101" pitchFamily="18" charset="-127"/>
              </a:rPr>
              <a:t>데이터셋</a:t>
            </a:r>
            <a:endParaRPr lang="ko-KR" altLang="en-US" sz="3200" dirty="0"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데이터 증량 코드</a:t>
            </a: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442163"/>
            <a:ext cx="6818051" cy="5055127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F46C49D-A962-45A7-AD0C-09A4205A7158}"/>
              </a:ext>
            </a:extLst>
          </p:cNvPr>
          <p:cNvSpPr/>
          <p:nvPr/>
        </p:nvSpPr>
        <p:spPr>
          <a:xfrm>
            <a:off x="155912" y="2420888"/>
            <a:ext cx="6633508" cy="14038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8662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학습하기</a:t>
            </a:r>
            <a:r>
              <a:rPr lang="en-US" altLang="ko-KR" sz="3200" dirty="0">
                <a:solidFill>
                  <a:schemeClr val="tx2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정의 </a:t>
            </a:r>
            <a:r>
              <a:rPr lang="en-US" altLang="ko-KR" sz="2000" b="1" dirty="0">
                <a:latin typeface="+mn-ea"/>
              </a:rPr>
              <a:t>(</a:t>
            </a:r>
            <a:r>
              <a:rPr lang="ko-KR" altLang="en-US" sz="2000" b="1" dirty="0">
                <a:latin typeface="+mn-ea"/>
              </a:rPr>
              <a:t>논문과 동일</a:t>
            </a:r>
            <a:r>
              <a:rPr lang="en-US" altLang="ko-KR" sz="2000" b="1" dirty="0">
                <a:latin typeface="+mn-ea"/>
              </a:rPr>
              <a:t>)</a:t>
            </a: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2000" dirty="0"/>
              <a:t>CNN</a:t>
            </a:r>
            <a:r>
              <a:rPr lang="ko-KR" altLang="en-US" sz="2000" dirty="0"/>
              <a:t>구조</a:t>
            </a:r>
            <a:endParaRPr lang="en-US" altLang="ko-KR" sz="2000" dirty="0"/>
          </a:p>
          <a:p>
            <a:pPr>
              <a:lnSpc>
                <a:spcPts val="2300"/>
              </a:lnSpc>
            </a:pPr>
            <a:r>
              <a:rPr lang="en-US" altLang="ko-KR" sz="2000" dirty="0"/>
              <a:t>   </a:t>
            </a:r>
            <a:r>
              <a:rPr lang="en-US" altLang="ko-KR" sz="2000" dirty="0">
                <a:solidFill>
                  <a:schemeClr val="tx2"/>
                </a:solidFill>
              </a:rPr>
              <a:t>8</a:t>
            </a:r>
            <a:r>
              <a:rPr lang="ko-KR" altLang="en-US" sz="2000" dirty="0">
                <a:solidFill>
                  <a:schemeClr val="tx2"/>
                </a:solidFill>
              </a:rPr>
              <a:t>개의 </a:t>
            </a:r>
            <a:r>
              <a:rPr lang="en-US" altLang="ko-KR" sz="2000" dirty="0">
                <a:solidFill>
                  <a:schemeClr val="tx2"/>
                </a:solidFill>
              </a:rPr>
              <a:t>Conv</a:t>
            </a:r>
            <a:r>
              <a:rPr lang="ko-KR" altLang="en-US" sz="2000" dirty="0">
                <a:solidFill>
                  <a:schemeClr val="tx2"/>
                </a:solidFill>
              </a:rPr>
              <a:t>층</a:t>
            </a:r>
            <a:r>
              <a:rPr lang="en-US" altLang="ko-KR" sz="2000" dirty="0">
                <a:solidFill>
                  <a:schemeClr val="tx2"/>
                </a:solidFill>
              </a:rPr>
              <a:t>, 5</a:t>
            </a:r>
            <a:r>
              <a:rPr lang="ko-KR" altLang="en-US" sz="2000" dirty="0">
                <a:solidFill>
                  <a:schemeClr val="tx2"/>
                </a:solidFill>
              </a:rPr>
              <a:t>개의 </a:t>
            </a:r>
            <a:r>
              <a:rPr lang="en-US" altLang="ko-KR" sz="2000" dirty="0">
                <a:solidFill>
                  <a:schemeClr val="tx2"/>
                </a:solidFill>
              </a:rPr>
              <a:t>max-pooling</a:t>
            </a:r>
            <a:r>
              <a:rPr lang="ko-KR" altLang="en-US" sz="2000" dirty="0">
                <a:solidFill>
                  <a:schemeClr val="tx2"/>
                </a:solidFill>
              </a:rPr>
              <a:t>층</a:t>
            </a:r>
            <a:r>
              <a:rPr lang="en-US" altLang="ko-KR" sz="2000" dirty="0">
                <a:solidFill>
                  <a:schemeClr val="tx2"/>
                </a:solidFill>
              </a:rPr>
              <a:t>, 2</a:t>
            </a:r>
            <a:r>
              <a:rPr lang="ko-KR" altLang="en-US" sz="2000" dirty="0">
                <a:solidFill>
                  <a:schemeClr val="tx2"/>
                </a:solidFill>
              </a:rPr>
              <a:t>개의  </a:t>
            </a:r>
            <a:r>
              <a:rPr lang="en-US" altLang="ko-KR" sz="2000" dirty="0">
                <a:solidFill>
                  <a:schemeClr val="tx2"/>
                </a:solidFill>
              </a:rPr>
              <a:t>fully</a:t>
            </a:r>
            <a:r>
              <a:rPr lang="ko-KR" altLang="en-US" sz="2000" dirty="0">
                <a:solidFill>
                  <a:schemeClr val="tx2"/>
                </a:solidFill>
              </a:rPr>
              <a:t>층</a:t>
            </a:r>
            <a:r>
              <a:rPr lang="en-US" altLang="ko-KR" sz="2000" dirty="0">
                <a:solidFill>
                  <a:schemeClr val="tx2"/>
                </a:solidFill>
              </a:rPr>
              <a:t>, 1</a:t>
            </a:r>
            <a:r>
              <a:rPr lang="ko-KR" altLang="en-US" sz="2000" dirty="0">
                <a:solidFill>
                  <a:schemeClr val="tx2"/>
                </a:solidFill>
              </a:rPr>
              <a:t>개의 </a:t>
            </a:r>
            <a:r>
              <a:rPr lang="ko-KR" altLang="en-US" sz="2000" dirty="0" err="1">
                <a:solidFill>
                  <a:schemeClr val="tx2"/>
                </a:solidFill>
              </a:rPr>
              <a:t>출력층</a:t>
            </a:r>
            <a:endParaRPr lang="en-US" altLang="ko-KR" sz="2000" dirty="0">
              <a:solidFill>
                <a:schemeClr val="tx2"/>
              </a:solidFill>
            </a:endParaRPr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파이토치</a:t>
            </a:r>
            <a:r>
              <a:rPr lang="ko-KR" altLang="en-US" sz="2000" dirty="0">
                <a:latin typeface="+mn-ea"/>
              </a:rPr>
              <a:t> 이용</a:t>
            </a:r>
            <a:endParaRPr lang="en-US" altLang="ko-KR" sz="2000" dirty="0"/>
          </a:p>
          <a:p>
            <a:pPr marL="285750" indent="-285750">
              <a:lnSpc>
                <a:spcPts val="23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20 epoch</a:t>
            </a:r>
            <a:r>
              <a:rPr lang="en-US" altLang="ko-KR" sz="2000" dirty="0">
                <a:latin typeface="+mn-ea"/>
              </a:rPr>
              <a:t>, 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32 batch</a:t>
            </a:r>
            <a:r>
              <a:rPr lang="en-US" altLang="ko-KR" sz="2000" dirty="0">
                <a:latin typeface="+mn-ea"/>
              </a:rPr>
              <a:t>,</a:t>
            </a:r>
            <a:r>
              <a:rPr lang="ko-KR" altLang="en-US" sz="2000" dirty="0">
                <a:latin typeface="+mn-ea"/>
              </a:rPr>
              <a:t> </a:t>
            </a:r>
            <a:r>
              <a:rPr lang="en-US" altLang="ko-KR" sz="2000" dirty="0">
                <a:latin typeface="+mn-ea"/>
              </a:rPr>
              <a:t>Adam Optimizer </a:t>
            </a:r>
            <a:r>
              <a:rPr lang="en-US" altLang="ko-KR" sz="2000" dirty="0">
                <a:solidFill>
                  <a:schemeClr val="tx2"/>
                </a:solidFill>
                <a:latin typeface="+mn-ea"/>
              </a:rPr>
              <a:t>0.001 </a:t>
            </a:r>
            <a:r>
              <a:rPr lang="ko-KR" altLang="en-US" sz="2000" dirty="0" err="1">
                <a:solidFill>
                  <a:schemeClr val="tx2"/>
                </a:solidFill>
                <a:latin typeface="+mn-ea"/>
              </a:rPr>
              <a:t>학습률</a:t>
            </a:r>
            <a:r>
              <a:rPr lang="ko-KR" altLang="en-US" sz="2000" dirty="0">
                <a:solidFill>
                  <a:schemeClr val="tx2"/>
                </a:solidFill>
                <a:latin typeface="+mn-ea"/>
              </a:rPr>
              <a:t> </a:t>
            </a:r>
            <a:r>
              <a:rPr lang="ko-KR" altLang="en-US" sz="2000" dirty="0">
                <a:latin typeface="+mn-ea"/>
              </a:rPr>
              <a:t>적용</a:t>
            </a:r>
            <a:endParaRPr lang="en-US" altLang="ko-KR" sz="2000" dirty="0">
              <a:latin typeface="+mn-ea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8E4ED8-2A9A-8933-ABDA-ED304A54B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835" y="3429000"/>
            <a:ext cx="8244408" cy="2155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2992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21796" y="620688"/>
            <a:ext cx="16561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바른돋움 3" panose="02020603020101020101" pitchFamily="18" charset="-127"/>
                <a:ea typeface="문체부 제목 돋음체" pitchFamily="49" charset="-127"/>
              </a:rPr>
              <a:t>세부일정</a:t>
            </a:r>
            <a:endParaRPr lang="ko-KR" altLang="en-US" sz="2800" dirty="0">
              <a:solidFill>
                <a:schemeClr val="bg1"/>
              </a:solidFill>
              <a:latin typeface="바른돋움 3" panose="02020603020101020101" pitchFamily="18" charset="-127"/>
              <a:ea typeface="문체부 제목 돋음체" pitchFamily="49" charset="-127"/>
            </a:endParaRPr>
          </a:p>
        </p:txBody>
      </p:sp>
      <p:grpSp>
        <p:nvGrpSpPr>
          <p:cNvPr id="15" name="그룹 14"/>
          <p:cNvGrpSpPr/>
          <p:nvPr/>
        </p:nvGrpSpPr>
        <p:grpSpPr>
          <a:xfrm>
            <a:off x="-23601" y="761647"/>
            <a:ext cx="9144000" cy="76200"/>
            <a:chOff x="0" y="3756786"/>
            <a:chExt cx="9144000" cy="76200"/>
          </a:xfrm>
        </p:grpSpPr>
        <p:sp>
          <p:nvSpPr>
            <p:cNvPr id="16" name="직사각형 15"/>
            <p:cNvSpPr/>
            <p:nvPr/>
          </p:nvSpPr>
          <p:spPr>
            <a:xfrm>
              <a:off x="179513" y="3756786"/>
              <a:ext cx="5187280" cy="76200"/>
            </a:xfrm>
            <a:prstGeom prst="rect">
              <a:avLst/>
            </a:prstGeom>
            <a:solidFill>
              <a:srgbClr val="005094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sz="2000">
                <a:solidFill>
                  <a:schemeClr val="bg1"/>
                </a:solidFill>
                <a:latin typeface="-윤고딕340" panose="02030504000101010101" pitchFamily="18" charset="-127"/>
                <a:ea typeface="-윤고딕340" panose="02030504000101010101" pitchFamily="18" charset="-127"/>
              </a:endParaRPr>
            </a:p>
          </p:txBody>
        </p:sp>
        <p:cxnSp>
          <p:nvCxnSpPr>
            <p:cNvPr id="17" name="직선 연결선 16"/>
            <p:cNvCxnSpPr/>
            <p:nvPr/>
          </p:nvCxnSpPr>
          <p:spPr>
            <a:xfrm>
              <a:off x="0" y="3756786"/>
              <a:ext cx="9144000" cy="0"/>
            </a:xfrm>
            <a:prstGeom prst="line">
              <a:avLst/>
            </a:prstGeom>
            <a:ln w="15875">
              <a:solidFill>
                <a:srgbClr val="0050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299927" y="105444"/>
            <a:ext cx="81965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dirty="0">
                <a:latin typeface="HY견고딕" panose="02030600000101010101" pitchFamily="18" charset="-127"/>
                <a:ea typeface="HY견고딕" panose="02030600000101010101" pitchFamily="18" charset="-127"/>
              </a:rPr>
              <a:t>모델 학습하기</a:t>
            </a:r>
            <a:r>
              <a:rPr lang="en-US" altLang="ko-KR" sz="3200" dirty="0">
                <a:solidFill>
                  <a:schemeClr val="tx2"/>
                </a:solidFill>
                <a:latin typeface="맑은 고딕" panose="020B0503020000020004" pitchFamily="50" charset="-127"/>
              </a:rPr>
              <a:t> </a:t>
            </a:r>
            <a:endParaRPr lang="ko-KR" altLang="en-US" sz="3200" dirty="0">
              <a:solidFill>
                <a:schemeClr val="tx2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A87A73-3FF2-4334-AD42-AEC104EEA300}"/>
              </a:ext>
            </a:extLst>
          </p:cNvPr>
          <p:cNvSpPr txBox="1"/>
          <p:nvPr/>
        </p:nvSpPr>
        <p:spPr>
          <a:xfrm>
            <a:off x="155912" y="944638"/>
            <a:ext cx="8706254" cy="3872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2300"/>
              </a:lnSpc>
            </a:pPr>
            <a:r>
              <a:rPr lang="ko-KR" altLang="en-US" sz="2000" b="1" dirty="0">
                <a:latin typeface="+mn-ea"/>
              </a:rPr>
              <a:t>모델 정의 코드</a:t>
            </a:r>
            <a:endParaRPr lang="en-US" altLang="ko-KR" sz="2000" b="1" dirty="0">
              <a:latin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12" y="1438714"/>
            <a:ext cx="4233538" cy="521048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7384C66-8119-F0A4-F97E-C7A216422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9450" y="1438714"/>
            <a:ext cx="4730949" cy="5210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59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48E678091357F24E8F48B77CA27B8190" ma:contentTypeVersion="13" ma:contentTypeDescription="새 문서를 만듭니다." ma:contentTypeScope="" ma:versionID="8f56fd7f689ce8c4e9cc7557b2243415">
  <xsd:schema xmlns:xsd="http://www.w3.org/2001/XMLSchema" xmlns:xs="http://www.w3.org/2001/XMLSchema" xmlns:p="http://schemas.microsoft.com/office/2006/metadata/properties" xmlns:ns2="df922d41-91bf-45f8-8b2c-e1591bc010d5" xmlns:ns3="ad4f9fb4-0e06-43e2-8892-d19b32436ccd" targetNamespace="http://schemas.microsoft.com/office/2006/metadata/properties" ma:root="true" ma:fieldsID="8e09176fa42ed14ec2a885492b4aa618" ns2:_="" ns3:_="">
    <xsd:import namespace="df922d41-91bf-45f8-8b2c-e1591bc010d5"/>
    <xsd:import namespace="ad4f9fb4-0e06-43e2-8892-d19b32436c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922d41-91bf-45f8-8b2c-e1591bc010d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4f9fb4-0e06-43e2-8892-d19b32436c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A025E80-6017-4340-852A-AD128310F2C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FA2EDF-CBB7-475B-B0D9-861160A98246}">
  <ds:schemaRefs>
    <ds:schemaRef ds:uri="http://purl.org/dc/elements/1.1/"/>
    <ds:schemaRef ds:uri="http://purl.org/dc/terms/"/>
    <ds:schemaRef ds:uri="df922d41-91bf-45f8-8b2c-e1591bc010d5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ad4f9fb4-0e06-43e2-8892-d19b32436ccd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8F466D2A-EEC2-4088-8D7C-051937FAB0E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f922d41-91bf-45f8-8b2c-e1591bc010d5"/>
    <ds:schemaRef ds:uri="ad4f9fb4-0e06-43e2-8892-d19b32436c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Executive</Template>
  <TotalTime>10496</TotalTime>
  <Words>701</Words>
  <Application>Microsoft Office PowerPoint</Application>
  <PresentationFormat>화면 슬라이드 쇼(4:3)</PresentationFormat>
  <Paragraphs>180</Paragraphs>
  <Slides>21</Slides>
  <Notes>19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HY견고딕</vt:lpstr>
      <vt:lpstr>HY헤드라인M</vt:lpstr>
      <vt:lpstr>맑은 고딕</vt:lpstr>
      <vt:lpstr>바른돋움 3</vt:lpstr>
      <vt:lpstr>-윤고딕330</vt:lpstr>
      <vt:lpstr>-윤고딕340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김현용</dc:creator>
  <cp:lastModifiedBy>김혜영</cp:lastModifiedBy>
  <cp:revision>435</cp:revision>
  <cp:lastPrinted>2019-09-16T00:28:29Z</cp:lastPrinted>
  <dcterms:created xsi:type="dcterms:W3CDTF">2017-03-29T07:13:25Z</dcterms:created>
  <dcterms:modified xsi:type="dcterms:W3CDTF">2024-04-28T10:32:30Z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0x01010048E678091357F24E8F48B77CA27B8190</vt:lpwstr>
  </property>
</Properties>
</file>