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5EBB-AB55-450C-8F7A-E4D8F412C71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6D96-B127-4F7D-AFAC-4370674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732563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 smtClean="0"/>
              <a:t>Objective </a:t>
            </a:r>
            <a:endParaRPr lang="en-US" sz="2800" b="1" i="1" u="sn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4926"/>
            <a:ext cx="9144000" cy="3402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 a more data-driven pricing strategy that enables </a:t>
            </a:r>
            <a:r>
              <a:rPr lang="en-US" dirty="0" smtClean="0"/>
              <a:t>our resort  </a:t>
            </a:r>
            <a:r>
              <a:rPr lang="en-US" dirty="0"/>
              <a:t>to </a:t>
            </a:r>
            <a:r>
              <a:rPr lang="en-US" dirty="0" smtClean="0"/>
              <a:t> select </a:t>
            </a:r>
            <a:r>
              <a:rPr lang="en-US" dirty="0"/>
              <a:t>a better value for the ticket </a:t>
            </a:r>
            <a:r>
              <a:rPr lang="en-US" dirty="0" smtClean="0"/>
              <a:t>price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how important some </a:t>
            </a:r>
            <a:r>
              <a:rPr lang="en-US" dirty="0" smtClean="0"/>
              <a:t>facilities </a:t>
            </a:r>
            <a:r>
              <a:rPr lang="en-US" dirty="0"/>
              <a:t>are compared to others, to develop a more data driven investment strategy.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Investigate into a number of possible changes that will either cut costs without undermining the ticket price or will support an even higher ticket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Regression Based Modeling</a:t>
            </a:r>
            <a:endParaRPr lang="en-US" sz="2800" b="1" i="1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7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Under our current market average pricing strategy, </a:t>
            </a:r>
            <a:r>
              <a:rPr lang="en-US" sz="2400" dirty="0" smtClean="0"/>
              <a:t>we would expect to estimate a ticket price about $19 or so off the real price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Regression based models provide much better estimation. With the</a:t>
            </a:r>
            <a:r>
              <a:rPr lang="en-US" sz="2400" dirty="0" smtClean="0"/>
              <a:t> linear model, on average we would expect to be about $10 or so off, whereas about $9 or so off under random forest modeling;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Random Forest Model provides better and more reliable predictions </a:t>
            </a:r>
            <a:r>
              <a:rPr lang="en-US" sz="2400" dirty="0" smtClean="0"/>
              <a:t>than the linear model.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  <a:r>
              <a:rPr lang="en-US" sz="2400" dirty="0" smtClean="0"/>
              <a:t>Performance Comparison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98599"/>
              </p:ext>
            </p:extLst>
          </p:nvPr>
        </p:nvGraphicFramePr>
        <p:xfrm>
          <a:off x="1384299" y="4543965"/>
          <a:ext cx="9664702" cy="1721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1267">
                  <a:extLst>
                    <a:ext uri="{9D8B030D-6E8A-4147-A177-3AD203B41FA5}">
                      <a16:colId xmlns:a16="http://schemas.microsoft.com/office/drawing/2014/main" val="3312437200"/>
                    </a:ext>
                  </a:extLst>
                </a:gridCol>
                <a:gridCol w="2590537">
                  <a:extLst>
                    <a:ext uri="{9D8B030D-6E8A-4147-A177-3AD203B41FA5}">
                      <a16:colId xmlns:a16="http://schemas.microsoft.com/office/drawing/2014/main" val="2041988622"/>
                    </a:ext>
                  </a:extLst>
                </a:gridCol>
                <a:gridCol w="2291631">
                  <a:extLst>
                    <a:ext uri="{9D8B030D-6E8A-4147-A177-3AD203B41FA5}">
                      <a16:colId xmlns:a16="http://schemas.microsoft.com/office/drawing/2014/main" val="3082964732"/>
                    </a:ext>
                  </a:extLst>
                </a:gridCol>
                <a:gridCol w="2391267">
                  <a:extLst>
                    <a:ext uri="{9D8B030D-6E8A-4147-A177-3AD203B41FA5}">
                      <a16:colId xmlns:a16="http://schemas.microsoft.com/office/drawing/2014/main" val="3318420337"/>
                    </a:ext>
                  </a:extLst>
                </a:gridCol>
              </a:tblGrid>
              <a:tr h="1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48935"/>
                  </a:ext>
                </a:extLst>
              </a:tr>
              <a:tr h="403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 Absolute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 </a:t>
                      </a:r>
                      <a:r>
                        <a:rPr lang="en-US" sz="1800" dirty="0" smtClean="0">
                          <a:effectLst/>
                        </a:rPr>
                        <a:t>Deviation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of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 Absolute 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0888"/>
                  </a:ext>
                </a:extLst>
              </a:tr>
              <a:tr h="197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Linear Regression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1.62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14.11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89774"/>
                  </a:ext>
                </a:extLst>
              </a:tr>
              <a:tr h="403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Forest Regression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9.58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1.37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9.54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4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8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Important Features Identified</a:t>
            </a:r>
            <a:r>
              <a:rPr lang="en-US" sz="2800" b="1" i="1" u="sng" dirty="0"/>
              <a:t> </a:t>
            </a:r>
            <a:r>
              <a:rPr lang="en-US" sz="2800" b="1" i="1" u="sng" dirty="0" smtClean="0"/>
              <a:t>in Linear Regression  </a:t>
            </a:r>
            <a:endParaRPr lang="en-US" sz="2800" b="1" i="1" u="sng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085518"/>
              </p:ext>
            </p:extLst>
          </p:nvPr>
        </p:nvGraphicFramePr>
        <p:xfrm>
          <a:off x="5702300" y="1614488"/>
          <a:ext cx="5805717" cy="465931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913151">
                  <a:extLst>
                    <a:ext uri="{9D8B030D-6E8A-4147-A177-3AD203B41FA5}">
                      <a16:colId xmlns:a16="http://schemas.microsoft.com/office/drawing/2014/main" val="305143301"/>
                    </a:ext>
                  </a:extLst>
                </a:gridCol>
                <a:gridCol w="2892566">
                  <a:extLst>
                    <a:ext uri="{9D8B030D-6E8A-4147-A177-3AD203B41FA5}">
                      <a16:colId xmlns:a16="http://schemas.microsoft.com/office/drawing/2014/main" val="1743252176"/>
                    </a:ext>
                  </a:extLst>
                </a:gridCol>
              </a:tblGrid>
              <a:tr h="62871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Linear </a:t>
                      </a:r>
                      <a:r>
                        <a:rPr lang="en-US" sz="2000" dirty="0">
                          <a:effectLst/>
                        </a:rPr>
                        <a:t>Regression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964004"/>
                  </a:ext>
                </a:extLst>
              </a:tr>
              <a:tr h="54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Features (standardized)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35404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vertical_drop    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10.767857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541835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Snow Making_ac    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6.290074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927812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total_chairs      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5.794156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819001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fastQuads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5.745626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437071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Runs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5.370555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82993"/>
                  </a:ext>
                </a:extLst>
              </a:tr>
              <a:tr h="504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LongestRun_mi</a:t>
                      </a:r>
                      <a:r>
                        <a:rPr lang="en-US" sz="2000" dirty="0">
                          <a:effectLst/>
                        </a:rPr>
                        <a:t>     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0.181814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6149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trams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-4.142024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954838"/>
                  </a:ext>
                </a:extLst>
              </a:tr>
              <a:tr h="442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SkiableTerrain_ac</a:t>
                      </a:r>
                      <a:r>
                        <a:rPr lang="en-US" sz="2000" dirty="0" smtClean="0">
                          <a:effectLst/>
                        </a:rPr>
                        <a:t>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-5.249780</a:t>
                      </a: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2003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1965" y="1847349"/>
            <a:ext cx="4480559" cy="43704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Important features identified in Linear Regression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vertical </a:t>
            </a:r>
            <a:r>
              <a:rPr lang="en-US" sz="2000" dirty="0"/>
              <a:t>drop, </a:t>
            </a:r>
            <a:r>
              <a:rPr lang="en-US" sz="2000" dirty="0" smtClean="0"/>
              <a:t>Snow Making Area</a:t>
            </a:r>
          </a:p>
          <a:p>
            <a:r>
              <a:rPr lang="en-US" sz="2000" dirty="0" smtClean="0"/>
              <a:t>     # of chairlifts, # of </a:t>
            </a:r>
            <a:r>
              <a:rPr lang="en-US" sz="2000" dirty="0" err="1" smtClean="0"/>
              <a:t>FastQuad</a:t>
            </a:r>
            <a:endParaRPr lang="en-US" sz="2000" dirty="0"/>
          </a:p>
          <a:p>
            <a:r>
              <a:rPr lang="en-US" sz="2000" dirty="0" smtClean="0"/>
              <a:t>     length </a:t>
            </a:r>
            <a:r>
              <a:rPr lang="en-US" sz="2000" dirty="0"/>
              <a:t>of the longest run, </a:t>
            </a:r>
            <a:endParaRPr lang="en-US" sz="2000" dirty="0" smtClean="0"/>
          </a:p>
          <a:p>
            <a:r>
              <a:rPr lang="en-US" sz="2000" dirty="0" smtClean="0"/>
              <a:t>     # of </a:t>
            </a:r>
            <a:r>
              <a:rPr lang="en-US" sz="2000" dirty="0"/>
              <a:t>trams </a:t>
            </a:r>
            <a:r>
              <a:rPr lang="en-US" sz="2000" dirty="0" smtClean="0"/>
              <a:t>, skiable terrain 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larger the absolute value of a coefficient is, the more power the </a:t>
            </a:r>
            <a:r>
              <a:rPr lang="en-US" sz="2000" dirty="0" smtClean="0"/>
              <a:t>feature </a:t>
            </a:r>
            <a:r>
              <a:rPr lang="en-US" sz="2000" dirty="0"/>
              <a:t>has to </a:t>
            </a:r>
            <a:r>
              <a:rPr lang="en-US" sz="2000" dirty="0" smtClean="0"/>
              <a:t>influence </a:t>
            </a:r>
            <a:r>
              <a:rPr lang="en-US" sz="2000" dirty="0"/>
              <a:t>the ticket price.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3443" y="1423457"/>
            <a:ext cx="3219907" cy="397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four </a:t>
            </a:r>
            <a:r>
              <a:rPr lang="en-US" dirty="0"/>
              <a:t>most important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     # of </a:t>
            </a:r>
            <a:r>
              <a:rPr lang="en-US" dirty="0" err="1" smtClean="0"/>
              <a:t>FastQuad</a:t>
            </a:r>
            <a:r>
              <a:rPr lang="en-US" dirty="0" smtClean="0"/>
              <a:t>,  </a:t>
            </a:r>
          </a:p>
          <a:p>
            <a:r>
              <a:rPr lang="en-US" dirty="0"/>
              <a:t> </a:t>
            </a:r>
            <a:r>
              <a:rPr lang="en-US" dirty="0" smtClean="0"/>
              <a:t>    # of runs,  </a:t>
            </a:r>
          </a:p>
          <a:p>
            <a:r>
              <a:rPr lang="en-US" dirty="0" smtClean="0"/>
              <a:t>     Snow Making Area </a:t>
            </a:r>
          </a:p>
          <a:p>
            <a:r>
              <a:rPr lang="en-US" dirty="0"/>
              <a:t> </a:t>
            </a:r>
            <a:r>
              <a:rPr lang="en-US" dirty="0" smtClean="0"/>
              <a:t>    vertical </a:t>
            </a:r>
            <a:r>
              <a:rPr lang="en-US" dirty="0"/>
              <a:t>drops.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importance of all features has a big drop/decline after the fourth </a:t>
            </a:r>
            <a:r>
              <a:rPr lang="en-US" dirty="0" smtClean="0"/>
              <a:t>one, vertical </a:t>
            </a:r>
            <a:r>
              <a:rPr lang="en-US" dirty="0"/>
              <a:t>drop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7" y="1158220"/>
            <a:ext cx="7580610" cy="6153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6800" y="635000"/>
            <a:ext cx="820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/>
              <a:t>Feature Importance Rank in Random Forest Regression </a:t>
            </a:r>
            <a:endParaRPr 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252615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619355"/>
              </p:ext>
            </p:extLst>
          </p:nvPr>
        </p:nvGraphicFramePr>
        <p:xfrm>
          <a:off x="1146175" y="1279526"/>
          <a:ext cx="9229725" cy="4678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3171933140"/>
                    </a:ext>
                  </a:extLst>
                </a:gridCol>
                <a:gridCol w="3596962">
                  <a:extLst>
                    <a:ext uri="{9D8B030D-6E8A-4147-A177-3AD203B41FA5}">
                      <a16:colId xmlns:a16="http://schemas.microsoft.com/office/drawing/2014/main" val="831001488"/>
                    </a:ext>
                  </a:extLst>
                </a:gridCol>
                <a:gridCol w="3984938">
                  <a:extLst>
                    <a:ext uri="{9D8B030D-6E8A-4147-A177-3AD203B41FA5}">
                      <a16:colId xmlns:a16="http://schemas.microsoft.com/office/drawing/2014/main" val="3310410446"/>
                    </a:ext>
                  </a:extLst>
                </a:gridCol>
              </a:tblGrid>
              <a:tr h="532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Features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standing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Potential change</a:t>
                      </a: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&amp; Expectation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6248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runs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Compares well for the number of runs. There are some resorts with more, but not many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Closure of a few least used </a:t>
                      </a:r>
                      <a:r>
                        <a:rPr lang="en-US" sz="1400" dirty="0" smtClean="0">
                          <a:effectLst/>
                        </a:rPr>
                        <a:t>ones </a:t>
                      </a:r>
                      <a:r>
                        <a:rPr lang="en-US" sz="14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aseline="0" dirty="0" smtClean="0">
                          <a:effectLst/>
                        </a:rPr>
                        <a:t>cut </a:t>
                      </a:r>
                      <a:r>
                        <a:rPr lang="en-US" sz="1400" dirty="0" smtClean="0">
                          <a:effectLst/>
                        </a:rPr>
                        <a:t>own </a:t>
                      </a:r>
                      <a:r>
                        <a:rPr lang="en-US" sz="1400" dirty="0">
                          <a:effectLst/>
                        </a:rPr>
                        <a:t>cost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856833"/>
                  </a:ext>
                </a:extLst>
              </a:tr>
              <a:tr h="1022637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vertical drop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Do well for vertical drop, but there are still quite a few resorts with a greater drop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adding vertical </a:t>
                      </a:r>
                      <a:r>
                        <a:rPr lang="en-US" sz="1400" dirty="0" smtClean="0">
                          <a:effectLst/>
                        </a:rPr>
                        <a:t>drop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>
                          <a:effectLst/>
                        </a:rPr>
                        <a:t>   price increase </a:t>
                      </a:r>
                      <a:r>
                        <a:rPr lang="en-US" sz="14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dirty="0" smtClean="0">
                          <a:effectLst/>
                        </a:rPr>
                        <a:t>revenue </a:t>
                      </a:r>
                      <a:r>
                        <a:rPr lang="en-US" sz="1400" dirty="0">
                          <a:effectLst/>
                        </a:rPr>
                        <a:t>increase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772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snow making area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very high up in the league table.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adding the snow making </a:t>
                      </a:r>
                      <a:r>
                        <a:rPr lang="en-US" sz="1400" dirty="0" smtClean="0">
                          <a:effectLst/>
                        </a:rPr>
                        <a:t>area</a:t>
                      </a:r>
                      <a:r>
                        <a:rPr lang="en-US" sz="1400" baseline="0" dirty="0" smtClean="0">
                          <a:effectLst/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sz="1400" dirty="0" smtClean="0">
                          <a:effectLst/>
                        </a:rPr>
                        <a:t>make </a:t>
                      </a:r>
                      <a:r>
                        <a:rPr lang="en-US" sz="1400" dirty="0">
                          <a:effectLst/>
                        </a:rPr>
                        <a:t>no much difference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5935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Length of the longest run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Own one of the longest runs. Longer ones are rare.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Increasing the </a:t>
                      </a:r>
                      <a:r>
                        <a:rPr lang="en-US" sz="1400" dirty="0" smtClean="0">
                          <a:effectLst/>
                        </a:rPr>
                        <a:t>longest</a:t>
                      </a:r>
                      <a:r>
                        <a:rPr lang="en-US" sz="140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make no difference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22344"/>
                  </a:ext>
                </a:extLst>
              </a:tr>
              <a:tr h="394178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The vast majority of resorts, such as Big Mountain, have no trams.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6682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Skiable terrain area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Amongst the resorts with the largest amount of skiable terrain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Adding skiable terrain </a:t>
                      </a:r>
                      <a:r>
                        <a:rPr lang="en-US" sz="140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make no difference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9884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Total # of chairlifts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Amongst the highest number of total chairs,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Only make changes when required by changes in other features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41974"/>
                  </a:ext>
                </a:extLst>
              </a:tr>
              <a:tr h="541091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Fast quads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Most resorts have no fast quads. Big Mountain has 3, which puts it high up that league table.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1455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4862" y="441326"/>
            <a:ext cx="10515600" cy="635000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Big Mountain Standings in </a:t>
            </a:r>
            <a:r>
              <a:rPr lang="en-US" sz="2800" b="1" i="1" u="sng" dirty="0"/>
              <a:t>T</a:t>
            </a:r>
            <a:r>
              <a:rPr lang="en-US" sz="2800" b="1" i="1" u="sng" dirty="0" smtClean="0"/>
              <a:t>he League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02734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5837"/>
              </p:ext>
            </p:extLst>
          </p:nvPr>
        </p:nvGraphicFramePr>
        <p:xfrm>
          <a:off x="1395412" y="1228726"/>
          <a:ext cx="9653588" cy="4130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4321">
                  <a:extLst>
                    <a:ext uri="{9D8B030D-6E8A-4147-A177-3AD203B41FA5}">
                      <a16:colId xmlns:a16="http://schemas.microsoft.com/office/drawing/2014/main" val="3341861415"/>
                    </a:ext>
                  </a:extLst>
                </a:gridCol>
                <a:gridCol w="6159267">
                  <a:extLst>
                    <a:ext uri="{9D8B030D-6E8A-4147-A177-3AD203B41FA5}">
                      <a16:colId xmlns:a16="http://schemas.microsoft.com/office/drawing/2014/main" val="139113340"/>
                    </a:ext>
                  </a:extLst>
                </a:gridCol>
              </a:tblGrid>
              <a:tr h="523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Scenario </a:t>
                      </a:r>
                      <a:r>
                        <a:rPr lang="en-US" sz="1600" b="1" dirty="0">
                          <a:effectLst/>
                        </a:rPr>
                        <a:t>Tested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Findings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2708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closing </a:t>
                      </a:r>
                      <a:r>
                        <a:rPr lang="en-US" sz="1600" dirty="0">
                          <a:effectLst/>
                        </a:rPr>
                        <a:t>down up to 10 of the </a:t>
                      </a:r>
                      <a:r>
                        <a:rPr lang="en-US" sz="1600" dirty="0" smtClean="0">
                          <a:effectLst/>
                        </a:rPr>
                        <a:t>least used </a:t>
                      </a:r>
                      <a:r>
                        <a:rPr lang="en-US" sz="1600" dirty="0">
                          <a:effectLst/>
                        </a:rPr>
                        <a:t>runs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	closing </a:t>
                      </a:r>
                      <a:r>
                        <a:rPr lang="en-US" sz="1600" dirty="0">
                          <a:effectLst/>
                        </a:rPr>
                        <a:t>one run makes no difference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Closing 2 and 3 successively reduces support for ticket price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</a:t>
                      </a:r>
                      <a:r>
                        <a:rPr lang="en-US" sz="1600" dirty="0">
                          <a:effectLst/>
                        </a:rPr>
                        <a:t>	There is a plateau from closure of 3 runs till closure of 5 runs.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Ticket price drops rapidly when increasing the closure to 6 or more.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19919"/>
                  </a:ext>
                </a:extLst>
              </a:tr>
              <a:tr h="67727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</a:rPr>
                        <a:t>·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Increase </a:t>
                      </a:r>
                      <a:r>
                        <a:rPr lang="en-US" sz="1600" dirty="0">
                          <a:effectLst/>
                        </a:rPr>
                        <a:t>the vertical drop </a:t>
                      </a:r>
                      <a:r>
                        <a:rPr lang="en-US" sz="1600" dirty="0" smtClean="0">
                          <a:effectLst/>
                        </a:rPr>
                        <a:t>by adding </a:t>
                      </a: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smtClean="0">
                          <a:effectLst/>
                        </a:rPr>
                        <a:t>      run </a:t>
                      </a:r>
                      <a:r>
                        <a:rPr lang="en-US" sz="1600" dirty="0">
                          <a:effectLst/>
                        </a:rPr>
                        <a:t>to a point 150 feet lower down 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Install </a:t>
                      </a:r>
                      <a:r>
                        <a:rPr lang="en-US" sz="1600" dirty="0">
                          <a:effectLst/>
                        </a:rPr>
                        <a:t>an additional chair lift to bring skiers back up.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</a:t>
                      </a:r>
                      <a:r>
                        <a:rPr lang="en-US" sz="1600" dirty="0">
                          <a:effectLst/>
                        </a:rPr>
                        <a:t>	support a ticket price increase by $9.13.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increase revenue by $</a:t>
                      </a:r>
                      <a:r>
                        <a:rPr lang="en-US" sz="1600" dirty="0" smtClean="0">
                          <a:effectLst/>
                        </a:rPr>
                        <a:t>15,978,514</a:t>
                      </a:r>
                      <a:r>
                        <a:rPr lang="en-US" sz="1600" baseline="30000" dirty="0" smtClean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50864"/>
                  </a:ext>
                </a:extLst>
              </a:tr>
              <a:tr h="506069">
                <a:tc>
                  <a:txBody>
                    <a:bodyPr/>
                    <a:lstStyle/>
                    <a:p>
                      <a:pPr marL="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The </a:t>
                      </a:r>
                      <a:r>
                        <a:rPr lang="en-US" sz="1600" dirty="0">
                          <a:effectLst/>
                        </a:rPr>
                        <a:t>above, and</a:t>
                      </a:r>
                    </a:p>
                    <a:p>
                      <a:pPr marL="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adding </a:t>
                      </a:r>
                      <a:r>
                        <a:rPr lang="en-US" sz="1600" dirty="0">
                          <a:effectLst/>
                        </a:rPr>
                        <a:t>2 acres of area </a:t>
                      </a:r>
                      <a:r>
                        <a:rPr lang="en-US" sz="1600" dirty="0" smtClean="0">
                          <a:effectLst/>
                        </a:rPr>
                        <a:t>covered with </a:t>
                      </a:r>
                      <a:r>
                        <a:rPr lang="en-US" sz="1600" dirty="0">
                          <a:effectLst/>
                        </a:rPr>
                        <a:t>snow </a:t>
                      </a:r>
                      <a:r>
                        <a:rPr lang="en-US" sz="1600" dirty="0" smtClean="0">
                          <a:effectLst/>
                        </a:rPr>
                        <a:t>making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equipment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</a:t>
                      </a:r>
                      <a:r>
                        <a:rPr lang="en-US" sz="1600" dirty="0">
                          <a:effectLst/>
                        </a:rPr>
                        <a:t>	No difference from Scenario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803620"/>
                  </a:ext>
                </a:extLst>
              </a:tr>
              <a:tr h="506069">
                <a:tc>
                  <a:txBody>
                    <a:bodyPr/>
                    <a:lstStyle/>
                    <a:p>
                      <a:pPr marL="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Increase </a:t>
                      </a:r>
                      <a:r>
                        <a:rPr lang="en-US" sz="1600" dirty="0">
                          <a:effectLst/>
                        </a:rPr>
                        <a:t>the longest run by 0.2 mile </a:t>
                      </a:r>
                    </a:p>
                    <a:p>
                      <a:pPr marL="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 </a:t>
                      </a:r>
                      <a:r>
                        <a:rPr lang="en-US" sz="1600" dirty="0" smtClean="0">
                          <a:effectLst/>
                        </a:rPr>
                        <a:t>add </a:t>
                      </a:r>
                      <a:r>
                        <a:rPr lang="en-US" sz="1600" dirty="0">
                          <a:effectLst/>
                        </a:rPr>
                        <a:t>an additional snow making coverage of 4 acres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·</a:t>
                      </a:r>
                      <a:r>
                        <a:rPr lang="en-US" sz="1600" dirty="0">
                          <a:effectLst/>
                        </a:rPr>
                        <a:t>	the ticket price stay unchanged.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752313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4862" y="441326"/>
            <a:ext cx="10515600" cy="635000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Experiment with Business Scenarios</a:t>
            </a:r>
            <a:endParaRPr lang="en-US" sz="2800" b="1" i="1" u="sng" dirty="0"/>
          </a:p>
        </p:txBody>
      </p:sp>
      <p:sp>
        <p:nvSpPr>
          <p:cNvPr id="6" name="文本框 5"/>
          <p:cNvSpPr txBox="1"/>
          <p:nvPr/>
        </p:nvSpPr>
        <p:spPr>
          <a:xfrm>
            <a:off x="1651000" y="5511420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r>
              <a:rPr lang="en-US" sz="1600" dirty="0" smtClean="0"/>
              <a:t>Assume 350,000 visitors over ski season and 5 ticket per customer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89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862" y="441326"/>
            <a:ext cx="10515600" cy="635000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Recommendations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032600"/>
              </p:ext>
            </p:extLst>
          </p:nvPr>
        </p:nvGraphicFramePr>
        <p:xfrm>
          <a:off x="1295400" y="1285875"/>
          <a:ext cx="9039225" cy="382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657680634"/>
                    </a:ext>
                  </a:extLst>
                </a:gridCol>
                <a:gridCol w="6677025">
                  <a:extLst>
                    <a:ext uri="{9D8B030D-6E8A-4147-A177-3AD203B41FA5}">
                      <a16:colId xmlns:a16="http://schemas.microsoft.com/office/drawing/2014/main" val="427650616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Recommendations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consideration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285563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Increasing </a:t>
                      </a:r>
                      <a:r>
                        <a:rPr lang="en-US" sz="1600" dirty="0">
                          <a:effectLst/>
                        </a:rPr>
                        <a:t>both types of ticket price immediately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910894"/>
                  </a:ext>
                </a:extLst>
              </a:tr>
              <a:tr h="119737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kern="500" spc="10" baseline="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500" spc="10" baseline="0" dirty="0" smtClean="0">
                          <a:effectLst/>
                        </a:rPr>
                        <a:t>Closure </a:t>
                      </a:r>
                      <a:r>
                        <a:rPr lang="en-US" sz="1600" kern="500" spc="10" baseline="0" dirty="0">
                          <a:effectLst/>
                        </a:rPr>
                        <a:t>of 5 </a:t>
                      </a:r>
                      <a:endParaRPr lang="en-US" sz="1600" kern="500" spc="10" baseline="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500" spc="10" baseline="0" dirty="0" smtClean="0">
                          <a:effectLst/>
                        </a:rPr>
                        <a:t>least </a:t>
                      </a:r>
                      <a:r>
                        <a:rPr lang="en-US" sz="1600" kern="500" spc="10" baseline="0" dirty="0">
                          <a:effectLst/>
                        </a:rPr>
                        <a:t>used runs</a:t>
                      </a:r>
                      <a:endParaRPr lang="en-US" sz="1600" kern="500" spc="10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Cut on cost would need to offset the loss in revenue. Need information such as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Operation costs of the 5 least used runs;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Projected number of visitors over the season;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added-on operational cost on the remaining runs and chairlifts.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604150"/>
                  </a:ext>
                </a:extLst>
              </a:tr>
              <a:tr h="1709828">
                <a:tc>
                  <a:txBody>
                    <a:bodyPr/>
                    <a:lstStyle/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Increase </a:t>
                      </a:r>
                      <a:r>
                        <a:rPr lang="en-US" sz="1600" dirty="0">
                          <a:effectLst/>
                        </a:rPr>
                        <a:t>vertical drop &amp;</a:t>
                      </a:r>
                    </a:p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Install additional chairlifts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Increase in revenue (by ticket price) would need to offset the additional cost. Need information such as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Cost of adding vertical drop and installing new chairlifts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Projected number of visitors over the season; 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·	Potential saving of operational cost on the other unchanged runs if visitors are more drawn to the new deeper run.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97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2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587</Words>
  <Application>Microsoft Office PowerPoint</Application>
  <PresentationFormat>宽屏</PresentationFormat>
  <Paragraphs>140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DengXian</vt:lpstr>
      <vt:lpstr>DengXian</vt:lpstr>
      <vt:lpstr>DengXian Light</vt:lpstr>
      <vt:lpstr>Arial</vt:lpstr>
      <vt:lpstr>Calibri</vt:lpstr>
      <vt:lpstr>Calibri Light</vt:lpstr>
      <vt:lpstr>Times New Roman</vt:lpstr>
      <vt:lpstr>Wingdings</vt:lpstr>
      <vt:lpstr>Office 主题​​</vt:lpstr>
      <vt:lpstr>Picture (Metafile)</vt:lpstr>
      <vt:lpstr>Objective </vt:lpstr>
      <vt:lpstr>Regression Based Modeling</vt:lpstr>
      <vt:lpstr>Important Features Identified in Linear Regression  </vt:lpstr>
      <vt:lpstr>PowerPoint 演示文稿</vt:lpstr>
      <vt:lpstr>Big Mountain Standings in The League</vt:lpstr>
      <vt:lpstr>Experiment with Business Scenarios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</dc:title>
  <dc:creator>hongling yang</dc:creator>
  <cp:lastModifiedBy>hongling yang</cp:lastModifiedBy>
  <cp:revision>31</cp:revision>
  <dcterms:created xsi:type="dcterms:W3CDTF">2023-03-02T22:50:00Z</dcterms:created>
  <dcterms:modified xsi:type="dcterms:W3CDTF">2023-03-03T07:19:04Z</dcterms:modified>
</cp:coreProperties>
</file>