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6"/>
  </p:notesMasterIdLst>
  <p:sldIdLst>
    <p:sldId id="263" r:id="rId3"/>
    <p:sldId id="257" r:id="rId4"/>
    <p:sldId id="261" r:id="rId5"/>
    <p:sldId id="268" r:id="rId7"/>
    <p:sldId id="262" r:id="rId8"/>
    <p:sldId id="264" r:id="rId9"/>
    <p:sldId id="269"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5" autoAdjust="0"/>
    <p:restoredTop sz="94291" autoAdjust="0"/>
  </p:normalViewPr>
  <p:slideViewPr>
    <p:cSldViewPr snapToGrid="0">
      <p:cViewPr>
        <p:scale>
          <a:sx n="75" d="100"/>
          <a:sy n="75" d="100"/>
        </p:scale>
        <p:origin x="1176" y="-24"/>
      </p:cViewPr>
      <p:guideLst>
        <p:guide orient="horz" pos="2181"/>
        <p:guide pos="288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55" d="100"/>
          <a:sy n="55" d="100"/>
        </p:scale>
        <p:origin x="2880" y="90"/>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notesMaster" Target="notesMasters/notesMaster1.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3" Type="http://schemas.openxmlformats.org/officeDocument/2006/relationships/tableStyles" Target="tableStyles.xml"/><Relationship Id="rId12" Type="http://schemas.openxmlformats.org/officeDocument/2006/relationships/viewProps" Target="viewProps.xml"/><Relationship Id="rId11" Type="http://schemas.openxmlformats.org/officeDocument/2006/relationships/presProps" Target="presProps.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panose="020B0604020202020204"/>
              <a:buNone/>
            </a:pPr>
            <a:fld id="{00000000-1234-1234-1234-123412341234}" type="slidenum">
              <a:rPr lang="en-AU"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fld>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3"/>
          </p:nvPr>
        </p:nvSpPr>
        <p:spPr/>
      </p:sp>
      <p:sp>
        <p:nvSpPr>
          <p:cNvPr id="3" name="Text Placeholder 2"/>
          <p:cNvSpPr/>
          <p:nvPr>
            <p:ph type="body" idx="1"/>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3598C9CE-A617-4C7F-AF7F-1037468D3FC3}"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68A961-E5FC-4757-BC66-8B48FF3A6304}" type="slidenum">
              <a:rPr lang="en-US" smtClean="0"/>
            </a:fld>
            <a:endParaRPr lang="en-US"/>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3598C9CE-A617-4C7F-AF7F-1037468D3FC3}"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68A961-E5FC-4757-BC66-8B48FF3A6304}" type="slidenum">
              <a:rPr lang="en-US" smtClean="0"/>
            </a:fld>
            <a:endParaRPr lang="en-US"/>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3598C9CE-A617-4C7F-AF7F-1037468D3FC3}"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68A961-E5FC-4757-BC66-8B48FF3A6304}" type="slidenum">
              <a:rPr lang="en-US" smtClean="0"/>
            </a:fld>
            <a:endParaRPr lang="en-US"/>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3598C9CE-A617-4C7F-AF7F-1037468D3FC3}"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68A961-E5FC-4757-BC66-8B48FF3A6304}" type="slidenum">
              <a:rPr lang="en-US" smtClean="0"/>
            </a:fld>
            <a:endParaRPr lang="en-US"/>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a:t>Click to edit Master title style</a:t>
            </a:r>
            <a:endParaRPr lang="en-US"/>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3598C9CE-A617-4C7F-AF7F-1037468D3FC3}"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68A961-E5FC-4757-BC66-8B48FF3A6304}" type="slidenum">
              <a:rPr lang="en-US" smtClean="0"/>
            </a:fld>
            <a:endParaRPr lang="en-US"/>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3598C9CE-A617-4C7F-AF7F-1037468D3FC3}"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68A961-E5FC-4757-BC66-8B48FF3A6304}" type="slidenum">
              <a:rPr lang="en-US" smtClean="0"/>
            </a:fld>
            <a:endParaRPr lang="en-US"/>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endParaRPr lang="en-US"/>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endParaRPr lang="en-US"/>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3598C9CE-A617-4C7F-AF7F-1037468D3FC3}"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D68A961-E5FC-4757-BC66-8B48FF3A6304}" type="slidenum">
              <a:rPr lang="en-US" smtClean="0"/>
            </a:fld>
            <a:endParaRPr lang="en-US"/>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3598C9CE-A617-4C7F-AF7F-1037468D3FC3}"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D68A961-E5FC-4757-BC66-8B48FF3A6304}"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598C9CE-A617-4C7F-AF7F-1037468D3FC3}"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D68A961-E5FC-4757-BC66-8B48FF3A6304}" type="slidenum">
              <a:rPr lang="en-US" smtClean="0"/>
            </a:fld>
            <a:endParaRPr lang="en-US"/>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US"/>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3598C9CE-A617-4C7F-AF7F-1037468D3FC3}"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68A961-E5FC-4757-BC66-8B48FF3A6304}" type="slidenum">
              <a:rPr lang="en-US" smtClean="0"/>
            </a:fld>
            <a:endParaRPr lang="en-US"/>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US"/>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3598C9CE-A617-4C7F-AF7F-1037468D3FC3}"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68A961-E5FC-4757-BC66-8B48FF3A6304}" type="slidenum">
              <a:rPr lang="en-US" smtClean="0"/>
            </a:fld>
            <a:endParaRPr lang="en-US"/>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3598C9CE-A617-4C7F-AF7F-1037468D3FC3}" type="datetimeFigureOut">
              <a:rPr lang="en-US" smtClean="0"/>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D68A961-E5FC-4757-BC66-8B48FF3A6304}"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Problem Statement Worksheet (Hypothesis Formation)</a:t>
            </a:r>
            <a:endParaRPr lang="en-US" dirty="0"/>
          </a:p>
        </p:txBody>
      </p:sp>
      <p:sp>
        <p:nvSpPr>
          <p:cNvPr id="3" name="Subtitle 2"/>
          <p:cNvSpPr>
            <a:spLocks noGrp="1"/>
          </p:cNvSpPr>
          <p:nvPr>
            <p:ph type="subTitle" idx="1"/>
          </p:nvPr>
        </p:nvSpPr>
        <p:spPr/>
        <p:txBody>
          <a:bodyPr/>
          <a:lstStyle/>
          <a:p>
            <a:endParaRPr lang="en-US" dirty="0"/>
          </a:p>
          <a:p>
            <a:r>
              <a:rPr lang="en-US" dirty="0"/>
              <a:t>By Hongling Yang</a:t>
            </a:r>
            <a:endParaRPr lang="en-US" dirty="0"/>
          </a:p>
        </p:txBody>
      </p:sp>
      <p:sp>
        <p:nvSpPr>
          <p:cNvPr id="4" name="Slide Number Placeholder 3"/>
          <p:cNvSpPr>
            <a:spLocks noGrp="1"/>
          </p:cNvSpPr>
          <p:nvPr>
            <p:ph type="sldNum" sz="quarter" idx="12"/>
          </p:nvPr>
        </p:nvSpPr>
        <p:spPr/>
        <p:txBody>
          <a:bodyPr/>
          <a:lstStyle/>
          <a:p>
            <a:fld id="{7D68A961-E5FC-4757-BC66-8B48FF3A6304}" type="slidenum">
              <a:rPr lang="en-US" smtClean="0"/>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br>
              <a:rPr lang="en-US" dirty="0"/>
            </a:br>
            <a:r>
              <a:rPr lang="en-US" sz="4000" b="1" dirty="0"/>
              <a:t>          Context </a:t>
            </a:r>
            <a:endParaRPr lang="en-US" sz="4000" b="1" dirty="0"/>
          </a:p>
        </p:txBody>
      </p:sp>
      <p:sp>
        <p:nvSpPr>
          <p:cNvPr id="3" name="Content Placeholder 2"/>
          <p:cNvSpPr>
            <a:spLocks noGrp="1"/>
          </p:cNvSpPr>
          <p:nvPr>
            <p:ph idx="1"/>
          </p:nvPr>
        </p:nvSpPr>
        <p:spPr>
          <a:xfrm>
            <a:off x="628650" y="1495425"/>
            <a:ext cx="7886700" cy="4861560"/>
          </a:xfrm>
        </p:spPr>
        <p:txBody>
          <a:bodyPr>
            <a:normAutofit fontScale="95000"/>
          </a:bodyPr>
          <a:lstStyle/>
          <a:p>
            <a:r>
              <a:rPr lang="en-US" dirty="0"/>
              <a:t>Big Mountain Resort, a ski resort located in Montana, offers spectacular views of Glacier National Park and Flathead National Forest, with access to 105 trails.  Big Mountain Resort has recently installed an additional chair lift to help increase the distribution of visitors across the mountain. This additional chair increases their operating costs by $1,540,000 this season.  To offset the costs, Big Mountain Resort wants to</a:t>
            </a:r>
            <a:r>
              <a:rPr lang="en-US" dirty="0">
                <a:sym typeface="+mn-ea"/>
              </a:rPr>
              <a:t> find a better and more data-driven ticket pricing strategy.</a:t>
            </a:r>
            <a:endParaRPr lang="en-US" dirty="0">
              <a:sym typeface="+mn-ea"/>
            </a:endParaRPr>
          </a:p>
          <a:p>
            <a:r>
              <a:rPr lang="en-US" dirty="0"/>
              <a:t>The resort's pricing strategy has been to charge a premium above the average price of resorts in its market segment. The taking-average pricing strategy</a:t>
            </a:r>
            <a:r>
              <a:rPr lang="en-US" dirty="0">
                <a:sym typeface="+mn-ea"/>
              </a:rPr>
              <a:t> hampers Big Mountain from maximiumly capitalizing on its facilities. </a:t>
            </a:r>
            <a:endParaRPr lang="en-US" dirty="0"/>
          </a:p>
          <a:p>
            <a:r>
              <a:rPr lang="en-US" dirty="0"/>
              <a:t> In addition, Big Mountain Resort is also considering a number of other changes that they hope will either cut costs without undermining the ticket price or will support an even higher ticket price.</a:t>
            </a:r>
            <a:endParaRPr lang="en-US" dirty="0"/>
          </a:p>
          <a:p>
            <a:r>
              <a:rPr lang="en-US" dirty="0"/>
              <a:t>There are 330+ ski resorts across 50 states.</a:t>
            </a:r>
            <a:endParaRPr lang="en-US" dirty="0"/>
          </a:p>
        </p:txBody>
      </p:sp>
      <p:sp>
        <p:nvSpPr>
          <p:cNvPr id="4" name="Slide Number Placeholder 3"/>
          <p:cNvSpPr>
            <a:spLocks noGrp="1"/>
          </p:cNvSpPr>
          <p:nvPr>
            <p:ph type="sldNum" sz="quarter" idx="12"/>
          </p:nvPr>
        </p:nvSpPr>
        <p:spPr/>
        <p:txBody>
          <a:bodyPr/>
          <a:lstStyle/>
          <a:p>
            <a:fld id="{7D68A961-E5FC-4757-BC66-8B48FF3A6304}" type="slidenum">
              <a:rPr lang="en-US" smtClean="0"/>
            </a:fld>
            <a:endParaRPr lang="en-US"/>
          </a:p>
        </p:txBody>
      </p:sp>
      <p:pic>
        <p:nvPicPr>
          <p:cNvPr id="6" name="Picture 5"/>
          <p:cNvPicPr>
            <a:picLocks noChangeAspect="1"/>
          </p:cNvPicPr>
          <p:nvPr/>
        </p:nvPicPr>
        <p:blipFill>
          <a:blip r:embed="rId1"/>
          <a:stretch>
            <a:fillRect/>
          </a:stretch>
        </p:blipFill>
        <p:spPr>
          <a:xfrm>
            <a:off x="750328" y="977333"/>
            <a:ext cx="579170" cy="51820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7555" y="460375"/>
            <a:ext cx="7886700" cy="939800"/>
          </a:xfrm>
        </p:spPr>
        <p:txBody>
          <a:bodyPr>
            <a:normAutofit fontScale="90000"/>
          </a:bodyPr>
          <a:lstStyle/>
          <a:p>
            <a:r>
              <a:rPr lang="en-US" dirty="0"/>
              <a:t>          </a:t>
            </a:r>
            <a:br>
              <a:rPr lang="en-US" dirty="0"/>
            </a:br>
            <a:r>
              <a:rPr lang="en-US" sz="4000" b="1" dirty="0"/>
              <a:t>       Criteria for success</a:t>
            </a:r>
            <a:br>
              <a:rPr lang="en-US" sz="4000" b="1" dirty="0"/>
            </a:br>
            <a:endParaRPr lang="en-US" sz="4000" b="1" dirty="0"/>
          </a:p>
        </p:txBody>
      </p:sp>
      <p:sp>
        <p:nvSpPr>
          <p:cNvPr id="4" name="Slide Number Placeholder 3"/>
          <p:cNvSpPr>
            <a:spLocks noGrp="1"/>
          </p:cNvSpPr>
          <p:nvPr>
            <p:ph type="sldNum" sz="quarter" idx="12"/>
          </p:nvPr>
        </p:nvSpPr>
        <p:spPr/>
        <p:txBody>
          <a:bodyPr/>
          <a:lstStyle/>
          <a:p>
            <a:fld id="{7D68A961-E5FC-4757-BC66-8B48FF3A6304}" type="slidenum">
              <a:rPr lang="en-US" smtClean="0"/>
            </a:fld>
            <a:endParaRPr lang="en-US"/>
          </a:p>
        </p:txBody>
      </p:sp>
      <p:sp>
        <p:nvSpPr>
          <p:cNvPr id="5" name="Google Shape;22;p1"/>
          <p:cNvSpPr/>
          <p:nvPr/>
        </p:nvSpPr>
        <p:spPr>
          <a:xfrm>
            <a:off x="757416" y="671659"/>
            <a:ext cx="514489" cy="516426"/>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panose="020B0604020202020204"/>
              <a:buNone/>
            </a:pPr>
            <a:r>
              <a:rPr lang="en-AU" sz="1430" b="0" i="0" u="none" strike="noStrike" cap="none" dirty="0">
                <a:solidFill>
                  <a:schemeClr val="lt1"/>
                </a:solidFill>
                <a:latin typeface="Arial" panose="020B0604020202020204"/>
                <a:ea typeface="Arial" panose="020B0604020202020204"/>
                <a:cs typeface="Arial" panose="020B0604020202020204"/>
                <a:sym typeface="Arial" panose="020B0604020202020204"/>
              </a:rPr>
              <a:t>2</a:t>
            </a:r>
            <a:endParaRPr sz="1430" b="0" i="0" u="none" strike="noStrike" cap="none" dirty="0">
              <a:solidFill>
                <a:schemeClr val="lt1"/>
              </a:solidFill>
              <a:latin typeface="Arial" panose="020B0604020202020204"/>
              <a:ea typeface="Arial" panose="020B0604020202020204"/>
              <a:cs typeface="Arial" panose="020B0604020202020204"/>
              <a:sym typeface="Arial" panose="020B0604020202020204"/>
            </a:endParaRPr>
          </a:p>
        </p:txBody>
      </p:sp>
      <p:sp>
        <p:nvSpPr>
          <p:cNvPr id="8" name="Content Placeholder 2"/>
          <p:cNvSpPr txBox="1"/>
          <p:nvPr/>
        </p:nvSpPr>
        <p:spPr>
          <a:xfrm>
            <a:off x="626110" y="1400175"/>
            <a:ext cx="8150225" cy="1518285"/>
          </a:xfrm>
          <a:prstGeom prst="rect">
            <a:avLst/>
          </a:prstGeom>
        </p:spPr>
        <p:txBody>
          <a:bodyPr vert="horz" lIns="91440" tIns="45720" rIns="91440" bIns="45720" rtlCol="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sz="2000" dirty="0"/>
              <a:t>Identify a more data-driven pricing strategy, in place of the traditional market average based pricing strategy, to select a better value for the ticket price</a:t>
            </a:r>
            <a:endParaRPr lang="en-US" sz="2000" dirty="0"/>
          </a:p>
          <a:p>
            <a:r>
              <a:rPr lang="en-US" sz="2000" dirty="0"/>
              <a:t>Find out if changes such as adding more runs, expanding the existing skiable area, and/or adding more chairlifts </a:t>
            </a:r>
            <a:r>
              <a:rPr lang="en-US" sz="2000" dirty="0">
                <a:sym typeface="+mn-ea"/>
              </a:rPr>
              <a:t>will either cut costs  or will support an even higher ticket price.</a:t>
            </a:r>
            <a:endParaRPr lang="en-US" sz="2000" dirty="0"/>
          </a:p>
          <a:p>
            <a:endParaRPr lang="en-US" sz="2000" dirty="0"/>
          </a:p>
          <a:p>
            <a:pPr marL="0" indent="0">
              <a:buNone/>
            </a:pPr>
            <a:endParaRPr lang="en-US" sz="2000" dirty="0"/>
          </a:p>
          <a:p>
            <a:endParaRPr lang="en-US" sz="2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p:txBody>
          <a:bodyPr>
            <a:normAutofit fontScale="90000"/>
          </a:bodyPr>
          <a:p>
            <a:r>
              <a:rPr lang="en-US"/>
              <a:t>We first conduct a preliminary analysis on both the state layer and Big Mountain Resort specific layer. On the state level, we will apply principal component analysis (PCA) to discover patterns, if any,  </a:t>
            </a:r>
            <a:r>
              <a:rPr lang="en-US">
                <a:sym typeface="+mn-ea"/>
              </a:rPr>
              <a:t>in the distribution of ticket prices across 50 states; </a:t>
            </a:r>
            <a:r>
              <a:rPr lang="en-US"/>
              <a:t>Onto the resort specific layer we will perfom binary  analysis to examine the </a:t>
            </a:r>
            <a:r>
              <a:rPr lang="en-US">
                <a:sym typeface="+mn-ea"/>
              </a:rPr>
              <a:t>correlation between</a:t>
            </a:r>
            <a:r>
              <a:rPr lang="en-US"/>
              <a:t> Big Mountain Resort ticket price and various resort specific features. </a:t>
            </a:r>
            <a:endParaRPr lang="en-US"/>
          </a:p>
          <a:p>
            <a:r>
              <a:rPr lang="en-US"/>
              <a:t>Next we will comapre three pricing strategies: namely, the current taking-market-average approach, a linealy-regression modeling approach, and a RandomForest regression moldeing, and select the best one to appropriately price our tickets</a:t>
            </a:r>
            <a:endParaRPr lang="en-US"/>
          </a:p>
          <a:p>
            <a:r>
              <a:rPr lang="en-US"/>
              <a:t>We then will </a:t>
            </a:r>
            <a:r>
              <a:rPr lang="en-US">
                <a:sym typeface="+mn-ea"/>
              </a:rPr>
              <a:t>explore b</a:t>
            </a:r>
            <a:r>
              <a:rPr lang="en-US">
                <a:sym typeface="+mn-ea"/>
              </a:rPr>
              <a:t>usiness scenarios such as adding more runs,expanding the existing skiable area, adding more chairlifts, to find out if we would benefit from these potential changes.  We will do this by </a:t>
            </a:r>
            <a:r>
              <a:rPr lang="en-US"/>
              <a:t>examining </a:t>
            </a:r>
            <a:r>
              <a:rPr lang="en-US">
                <a:sym typeface="+mn-ea"/>
              </a:rPr>
              <a:t>our resort standing in the league tables of various ski resort features and </a:t>
            </a:r>
            <a:endParaRPr lang="en-US"/>
          </a:p>
        </p:txBody>
      </p:sp>
      <p:sp>
        <p:nvSpPr>
          <p:cNvPr id="4" name="Slide Number Placeholder 3"/>
          <p:cNvSpPr>
            <a:spLocks noGrp="1"/>
          </p:cNvSpPr>
          <p:nvPr>
            <p:ph type="sldNum" sz="quarter" idx="12"/>
          </p:nvPr>
        </p:nvSpPr>
        <p:spPr/>
        <p:txBody>
          <a:bodyPr/>
          <a:p>
            <a:fld id="{7D68A961-E5FC-4757-BC66-8B48FF3A6304}" type="slidenum">
              <a:rPr lang="en-US" smtClean="0"/>
            </a:fld>
            <a:endParaRPr lang="en-US"/>
          </a:p>
        </p:txBody>
      </p:sp>
      <p:sp>
        <p:nvSpPr>
          <p:cNvPr id="10" name="TextBox 9"/>
          <p:cNvSpPr txBox="1"/>
          <p:nvPr/>
        </p:nvSpPr>
        <p:spPr>
          <a:xfrm>
            <a:off x="1413355" y="983191"/>
            <a:ext cx="4254498" cy="584775"/>
          </a:xfrm>
          <a:prstGeom prst="rect">
            <a:avLst/>
          </a:prstGeom>
          <a:noFill/>
        </p:spPr>
        <p:txBody>
          <a:bodyPr wrap="none" rtlCol="0">
            <a:spAutoFit/>
          </a:bodyPr>
          <a:p>
            <a:r>
              <a:rPr lang="en-US" sz="3200" dirty="0"/>
              <a:t>Scope of Solution Space </a:t>
            </a:r>
            <a:endParaRPr lang="en-US" sz="3200" dirty="0"/>
          </a:p>
        </p:txBody>
      </p:sp>
      <p:sp>
        <p:nvSpPr>
          <p:cNvPr id="12" name="Google Shape;22;p1"/>
          <p:cNvSpPr/>
          <p:nvPr/>
        </p:nvSpPr>
        <p:spPr>
          <a:xfrm>
            <a:off x="723202" y="982743"/>
            <a:ext cx="514489" cy="516426"/>
          </a:xfrm>
          <a:prstGeom prst="rect">
            <a:avLst/>
          </a:prstGeom>
          <a:solidFill>
            <a:srgbClr val="F1A205"/>
          </a:solidFill>
          <a:ln>
            <a:noFill/>
          </a:ln>
        </p:spPr>
        <p:txBody>
          <a:bodyPr spcFirstLastPara="1" wrap="square" lIns="47575" tIns="47575" rIns="47575" bIns="47575" anchor="ctr" anchorCtr="0">
            <a:noAutofit/>
          </a:bodyPr>
          <a:p>
            <a:pPr marL="0" marR="0" lvl="0" indent="0" algn="l" rtl="0">
              <a:lnSpc>
                <a:spcPct val="100000"/>
              </a:lnSpc>
              <a:spcBef>
                <a:spcPts val="0"/>
              </a:spcBef>
              <a:spcAft>
                <a:spcPts val="0"/>
              </a:spcAft>
              <a:buClr>
                <a:srgbClr val="000000"/>
              </a:buClr>
              <a:buSzPts val="1428"/>
              <a:buFont typeface="Arial" panose="020B0604020202020204"/>
              <a:buNone/>
            </a:pPr>
            <a:r>
              <a:rPr lang="en-AU" sz="1430" b="0" i="0" u="none" strike="noStrike" cap="none" dirty="0">
                <a:solidFill>
                  <a:schemeClr val="lt1"/>
                </a:solidFill>
                <a:latin typeface="Arial" panose="020B0604020202020204"/>
                <a:ea typeface="Arial" panose="020B0604020202020204"/>
                <a:cs typeface="Arial" panose="020B0604020202020204"/>
                <a:sym typeface="Arial" panose="020B0604020202020204"/>
              </a:rPr>
              <a:t>3</a:t>
            </a:r>
            <a:endParaRPr sz="1430" b="0" i="0" u="none" strike="noStrike" cap="none" dirty="0">
              <a:solidFill>
                <a:schemeClr val="lt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707630" cy="1045088"/>
          </a:xfrm>
        </p:spPr>
        <p:txBody>
          <a:bodyPr>
            <a:normAutofit fontScale="90000"/>
          </a:bodyPr>
          <a:lstStyle/>
          <a:p>
            <a:r>
              <a:rPr lang="en-US" dirty="0"/>
              <a:t>          </a:t>
            </a:r>
            <a:br>
              <a:rPr lang="en-US" sz="4000" b="1" dirty="0"/>
            </a:br>
            <a:r>
              <a:rPr lang="en-US" sz="4000" b="1" dirty="0"/>
              <a:t>          Constraints within solution space</a:t>
            </a:r>
            <a:br>
              <a:rPr lang="en-US" sz="4000" b="1" dirty="0"/>
            </a:br>
            <a:br>
              <a:rPr lang="en-US" sz="4000" b="1" dirty="0"/>
            </a:br>
            <a:endParaRPr lang="en-US" sz="4000" b="1" dirty="0"/>
          </a:p>
        </p:txBody>
      </p:sp>
      <p:sp>
        <p:nvSpPr>
          <p:cNvPr id="3" name="Content Placeholder 2"/>
          <p:cNvSpPr>
            <a:spLocks noGrp="1"/>
          </p:cNvSpPr>
          <p:nvPr>
            <p:ph idx="1"/>
          </p:nvPr>
        </p:nvSpPr>
        <p:spPr>
          <a:xfrm>
            <a:off x="628650" y="1003419"/>
            <a:ext cx="7886700" cy="1443035"/>
          </a:xfrm>
        </p:spPr>
        <p:txBody>
          <a:bodyPr>
            <a:noAutofit/>
          </a:bodyPr>
          <a:lstStyle/>
          <a:p>
            <a:r>
              <a:rPr lang="en-US" sz="2000" dirty="0"/>
              <a:t>Some stakeholders prefer the traditional market average  based pricing strategy, which has been in practice for a while, is easier to implement and quicker to select a ticket price, and has less uncertainty </a:t>
            </a:r>
            <a:endParaRPr lang="en-US" sz="2000" dirty="0"/>
          </a:p>
          <a:p>
            <a:r>
              <a:rPr lang="en-US" sz="2000" dirty="0"/>
              <a:t>The study will have to be done within a short time frame, and the data driven pricing strategy  will have to be implemented and ticket prices have to be selected before next ski season starts. </a:t>
            </a:r>
            <a:endParaRPr lang="en-US" sz="2000" dirty="0"/>
          </a:p>
          <a:p>
            <a:r>
              <a:rPr lang="en-US" sz="2000" dirty="0"/>
              <a:t>The study costs money, which to some stakeholders, could be better spent in some other channels. Especially, the resort has just recently installed an additional chair lift and the operating costs has increased  by $1,540,000 this season. </a:t>
            </a:r>
            <a:endParaRPr lang="en-US" sz="2000" dirty="0"/>
          </a:p>
          <a:p>
            <a:endParaRPr lang="en-US" sz="2000" dirty="0"/>
          </a:p>
          <a:p>
            <a:endParaRPr lang="en-US" sz="2000" dirty="0"/>
          </a:p>
          <a:p>
            <a:pPr marL="0" indent="0">
              <a:buNone/>
            </a:pPr>
            <a:endParaRPr lang="en-US" sz="2000" dirty="0"/>
          </a:p>
        </p:txBody>
      </p:sp>
      <p:sp>
        <p:nvSpPr>
          <p:cNvPr id="4" name="Slide Number Placeholder 3"/>
          <p:cNvSpPr>
            <a:spLocks noGrp="1"/>
          </p:cNvSpPr>
          <p:nvPr>
            <p:ph type="sldNum" sz="quarter" idx="12"/>
          </p:nvPr>
        </p:nvSpPr>
        <p:spPr/>
        <p:txBody>
          <a:bodyPr/>
          <a:lstStyle/>
          <a:p>
            <a:fld id="{7D68A961-E5FC-4757-BC66-8B48FF3A6304}" type="slidenum">
              <a:rPr lang="en-US" smtClean="0"/>
            </a:fld>
            <a:endParaRPr lang="en-US"/>
          </a:p>
        </p:txBody>
      </p:sp>
      <p:sp>
        <p:nvSpPr>
          <p:cNvPr id="5" name="Google Shape;22;p1"/>
          <p:cNvSpPr/>
          <p:nvPr/>
        </p:nvSpPr>
        <p:spPr>
          <a:xfrm>
            <a:off x="927551" y="347250"/>
            <a:ext cx="514489" cy="516426"/>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panose="020B0604020202020204"/>
              <a:buNone/>
            </a:pPr>
            <a:r>
              <a:rPr lang="en-AU" sz="1430" b="0" i="0" u="none" strike="noStrike" cap="none" dirty="0">
                <a:solidFill>
                  <a:schemeClr val="lt1"/>
                </a:solidFill>
                <a:latin typeface="Arial" panose="020B0604020202020204"/>
                <a:ea typeface="Arial" panose="020B0604020202020204"/>
                <a:cs typeface="Arial" panose="020B0604020202020204"/>
                <a:sym typeface="Arial" panose="020B0604020202020204"/>
              </a:rPr>
              <a:t>4</a:t>
            </a:r>
            <a:endParaRPr sz="1430" b="0" i="0" u="none" strike="noStrike" cap="none" dirty="0">
              <a:solidFill>
                <a:schemeClr val="lt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3549" y="2894179"/>
            <a:ext cx="7886700" cy="796776"/>
          </a:xfrm>
        </p:spPr>
        <p:txBody>
          <a:bodyPr/>
          <a:lstStyle/>
          <a:p>
            <a:r>
              <a:rPr lang="en-US" dirty="0"/>
              <a:t>          Key Data Source </a:t>
            </a:r>
            <a:endParaRPr lang="en-US" dirty="0"/>
          </a:p>
        </p:txBody>
      </p:sp>
      <p:sp>
        <p:nvSpPr>
          <p:cNvPr id="3" name="Content Placeholder 2"/>
          <p:cNvSpPr>
            <a:spLocks noGrp="1"/>
          </p:cNvSpPr>
          <p:nvPr>
            <p:ph idx="1"/>
          </p:nvPr>
        </p:nvSpPr>
        <p:spPr>
          <a:xfrm>
            <a:off x="947190" y="3805536"/>
            <a:ext cx="7886700" cy="383687"/>
          </a:xfrm>
        </p:spPr>
        <p:txBody>
          <a:bodyPr/>
          <a:lstStyle/>
          <a:p>
            <a:r>
              <a:rPr lang="en-US" dirty="0"/>
              <a:t>a single CSV file from the </a:t>
            </a:r>
            <a:r>
              <a:rPr lang="en-US" dirty="0" err="1"/>
              <a:t>daabase</a:t>
            </a:r>
            <a:r>
              <a:rPr lang="en-US" dirty="0"/>
              <a:t> manager</a:t>
            </a:r>
            <a:endParaRPr lang="en-US" dirty="0"/>
          </a:p>
        </p:txBody>
      </p:sp>
      <p:sp>
        <p:nvSpPr>
          <p:cNvPr id="4" name="Slide Number Placeholder 3"/>
          <p:cNvSpPr>
            <a:spLocks noGrp="1"/>
          </p:cNvSpPr>
          <p:nvPr>
            <p:ph type="sldNum" sz="quarter" idx="12"/>
          </p:nvPr>
        </p:nvSpPr>
        <p:spPr/>
        <p:txBody>
          <a:bodyPr/>
          <a:lstStyle/>
          <a:p>
            <a:fld id="{7D68A961-E5FC-4757-BC66-8B48FF3A6304}" type="slidenum">
              <a:rPr lang="en-US" smtClean="0"/>
            </a:fld>
            <a:endParaRPr lang="en-US"/>
          </a:p>
        </p:txBody>
      </p:sp>
      <p:sp>
        <p:nvSpPr>
          <p:cNvPr id="7" name="Google Shape;22;p1"/>
          <p:cNvSpPr/>
          <p:nvPr/>
        </p:nvSpPr>
        <p:spPr>
          <a:xfrm>
            <a:off x="689946" y="3034354"/>
            <a:ext cx="514489" cy="516426"/>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panose="020B0604020202020204"/>
              <a:buNone/>
            </a:pPr>
            <a:r>
              <a:rPr lang="en-AU" sz="1430" b="0" i="0" u="none" strike="noStrike" cap="none" dirty="0">
                <a:solidFill>
                  <a:schemeClr val="lt1"/>
                </a:solidFill>
                <a:latin typeface="Arial" panose="020B0604020202020204"/>
                <a:ea typeface="Arial" panose="020B0604020202020204"/>
                <a:cs typeface="Arial" panose="020B0604020202020204"/>
                <a:sym typeface="Arial" panose="020B0604020202020204"/>
              </a:rPr>
              <a:t>6</a:t>
            </a:r>
            <a:endParaRPr sz="1430" b="0" i="0" u="none" strike="noStrike" cap="none" dirty="0">
              <a:solidFill>
                <a:schemeClr val="lt1"/>
              </a:solidFill>
              <a:latin typeface="Arial" panose="020B0604020202020204"/>
              <a:ea typeface="Arial" panose="020B0604020202020204"/>
              <a:cs typeface="Arial" panose="020B0604020202020204"/>
              <a:sym typeface="Arial" panose="020B0604020202020204"/>
            </a:endParaRPr>
          </a:p>
        </p:txBody>
      </p:sp>
      <p:sp>
        <p:nvSpPr>
          <p:cNvPr id="8" name="TextBox 7"/>
          <p:cNvSpPr txBox="1"/>
          <p:nvPr/>
        </p:nvSpPr>
        <p:spPr>
          <a:xfrm>
            <a:off x="1408680" y="754860"/>
            <a:ext cx="6326639" cy="584775"/>
          </a:xfrm>
          <a:prstGeom prst="rect">
            <a:avLst/>
          </a:prstGeom>
          <a:noFill/>
        </p:spPr>
        <p:txBody>
          <a:bodyPr wrap="square" rtlCol="0">
            <a:spAutoFit/>
          </a:bodyPr>
          <a:lstStyle/>
          <a:p>
            <a:r>
              <a:rPr lang="en-US" sz="3200" dirty="0"/>
              <a:t>Stakeholders to provide key insight</a:t>
            </a:r>
            <a:endParaRPr lang="en-US" sz="3200" dirty="0"/>
          </a:p>
        </p:txBody>
      </p:sp>
      <p:sp>
        <p:nvSpPr>
          <p:cNvPr id="9" name="Google Shape;22;p1"/>
          <p:cNvSpPr/>
          <p:nvPr/>
        </p:nvSpPr>
        <p:spPr>
          <a:xfrm>
            <a:off x="689946" y="754860"/>
            <a:ext cx="514489" cy="516426"/>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panose="020B0604020202020204"/>
              <a:buNone/>
            </a:pPr>
            <a:r>
              <a:rPr lang="en-AU" sz="1430" b="0" i="0" u="none" strike="noStrike" cap="none" dirty="0">
                <a:solidFill>
                  <a:schemeClr val="lt1"/>
                </a:solidFill>
                <a:latin typeface="Arial" panose="020B0604020202020204"/>
                <a:ea typeface="Arial" panose="020B0604020202020204"/>
                <a:cs typeface="Arial" panose="020B0604020202020204"/>
                <a:sym typeface="Arial" panose="020B0604020202020204"/>
              </a:rPr>
              <a:t>5</a:t>
            </a:r>
            <a:endParaRPr sz="1430" b="0" i="0" u="none" strike="noStrike" cap="none" dirty="0">
              <a:solidFill>
                <a:schemeClr val="lt1"/>
              </a:solidFill>
              <a:latin typeface="Arial" panose="020B0604020202020204"/>
              <a:ea typeface="Arial" panose="020B0604020202020204"/>
              <a:cs typeface="Arial" panose="020B0604020202020204"/>
              <a:sym typeface="Arial" panose="020B0604020202020204"/>
            </a:endParaRPr>
          </a:p>
        </p:txBody>
      </p:sp>
      <p:sp>
        <p:nvSpPr>
          <p:cNvPr id="10" name="TextBox 9"/>
          <p:cNvSpPr txBox="1"/>
          <p:nvPr/>
        </p:nvSpPr>
        <p:spPr>
          <a:xfrm>
            <a:off x="947190" y="1616619"/>
            <a:ext cx="7050589" cy="707886"/>
          </a:xfrm>
          <a:prstGeom prst="rect">
            <a:avLst/>
          </a:prstGeom>
          <a:noFill/>
        </p:spPr>
        <p:txBody>
          <a:bodyPr wrap="square">
            <a:spAutoFit/>
          </a:bodyPr>
          <a:lstStyle/>
          <a:p>
            <a:pPr marL="342900" indent="-342900">
              <a:buFont typeface="Arial" panose="020B0604020202020204" pitchFamily="34" charset="0"/>
              <a:buChar char="•"/>
            </a:pPr>
            <a:r>
              <a:rPr lang="en-US" sz="2000" dirty="0"/>
              <a:t>Director of Operations, Jimmy Blackburn</a:t>
            </a:r>
            <a:endParaRPr lang="en-US" sz="2000" dirty="0"/>
          </a:p>
          <a:p>
            <a:pPr marL="342900" indent="-342900">
              <a:buFont typeface="Arial" panose="020B0604020202020204" pitchFamily="34" charset="0"/>
              <a:buChar char="•"/>
            </a:pPr>
            <a:r>
              <a:rPr lang="en-US" sz="2000" dirty="0"/>
              <a:t>Database Manager,  Alesha Eisen</a:t>
            </a:r>
            <a:endParaRPr lang="en-US" sz="2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endParaRPr lang="en-US"/>
          </a:p>
        </p:txBody>
      </p:sp>
      <p:sp>
        <p:nvSpPr>
          <p:cNvPr id="4" name="Slide Number Placeholder 3"/>
          <p:cNvSpPr>
            <a:spLocks noGrp="1"/>
          </p:cNvSpPr>
          <p:nvPr>
            <p:ph type="sldNum" sz="quarter" idx="12"/>
          </p:nvPr>
        </p:nvSpPr>
        <p:spPr/>
        <p:txBody>
          <a:bodyPr/>
          <a:p>
            <a:fld id="{7D68A961-E5FC-4757-BC66-8B48FF3A6304}" type="slidenum">
              <a:rPr lang="en-US" smtClean="0"/>
            </a:fld>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3288</Words>
  <Application>WPS Presentation</Application>
  <PresentationFormat>On-screen Show (4:3)</PresentationFormat>
  <Paragraphs>67</Paragraphs>
  <Slides>7</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7</vt:i4>
      </vt:variant>
    </vt:vector>
  </HeadingPairs>
  <TitlesOfParts>
    <vt:vector size="17" baseType="lpstr">
      <vt:lpstr>Arial</vt:lpstr>
      <vt:lpstr>SimSun</vt:lpstr>
      <vt:lpstr>Wingdings</vt:lpstr>
      <vt:lpstr>Arial</vt:lpstr>
      <vt:lpstr>Calibri</vt:lpstr>
      <vt:lpstr>Calibri Light</vt:lpstr>
      <vt:lpstr>Microsoft YaHei</vt:lpstr>
      <vt:lpstr>Arial Unicode MS</vt:lpstr>
      <vt:lpstr>Calibri</vt:lpstr>
      <vt:lpstr>Office Theme</vt:lpstr>
      <vt:lpstr>Problem Statement Worksheet (Hypothesis Formation)</vt:lpstr>
      <vt:lpstr>                     Context </vt:lpstr>
      <vt:lpstr>                     Criteria for success </vt:lpstr>
      <vt:lpstr>PowerPoint 演示文稿</vt:lpstr>
      <vt:lpstr>                     Constraints within solution space  </vt:lpstr>
      <vt:lpstr>          Key Data Source </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Statement Worksheet (Hypothesis Formation)</dc:title>
  <dc:creator>Christopher H</dc:creator>
  <cp:lastModifiedBy>hongling yang</cp:lastModifiedBy>
  <cp:revision>20</cp:revision>
  <dcterms:created xsi:type="dcterms:W3CDTF">2023-07-04T04:51:00Z</dcterms:created>
  <dcterms:modified xsi:type="dcterms:W3CDTF">2023-07-04T16:40:51Z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A6EE93C0D5F346CC9F8BC50ECD20B0C9</vt:lpwstr>
  </property>
  <property fmtid="{D5CDD505-2E9C-101B-9397-08002B2CF9AE}" pid="3" name="KSOProductBuildVer">
    <vt:lpwstr>1033-11.2.0.11537</vt:lpwstr>
  </property>
</Properties>
</file>