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63" r:id="rId3"/>
    <p:sldId id="257" r:id="rId4"/>
    <p:sldId id="268" r:id="rId5"/>
    <p:sldId id="313" r:id="rId6"/>
    <p:sldId id="300" r:id="rId7"/>
    <p:sldId id="270" r:id="rId8"/>
    <p:sldId id="269" r:id="rId9"/>
    <p:sldId id="287" r:id="rId10"/>
    <p:sldId id="316" r:id="rId11"/>
    <p:sldId id="317" r:id="rId12"/>
    <p:sldId id="323" r:id="rId13"/>
    <p:sldId id="328" r:id="rId14"/>
    <p:sldId id="325" r:id="rId15"/>
    <p:sldId id="326" r:id="rId17"/>
    <p:sldId id="279" r:id="rId18"/>
    <p:sldId id="30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ang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6T14:50:05.148" idx="2">
    <p:pos x="4716" y="2712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4T09:48:13.396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4T09:48:13.39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7602855" cy="2387600"/>
          </a:xfrm>
        </p:spPr>
        <p:txBody>
          <a:bodyPr/>
          <a:lstStyle/>
          <a:p>
            <a:r>
              <a:rPr lang="en-US" dirty="0"/>
              <a:t>Fashion Product Image Classiffication with Convoluntion Neural Network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Hongling 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p>
            <a:r>
              <a:rPr lang="en-US" b="1"/>
              <a:t>Tuned Model Classification Report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77875" y="5659120"/>
            <a:ext cx="7181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Train/test split at 80/20,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Optimizer = ‘adam’, epochs=10, batch_size=10, learning rate=0.001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2082165" y="1938655"/>
          <a:ext cx="4573270" cy="334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925"/>
                <a:gridCol w="1022350"/>
                <a:gridCol w="817880"/>
                <a:gridCol w="1047115"/>
              </a:tblGrid>
              <a:tr h="34798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Apparel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Accessories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0.92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Footwear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1.00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Personal Care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Free Items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0.55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0.66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0.60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Sporting Goods</a:t>
                      </a:r>
                      <a:endParaRPr lang="en-US" sz="1100" b="0">
                        <a:solidFill>
                          <a:srgbClr val="21212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0.00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0.00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0.00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macro avg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0.76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0.75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weighted avg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734810" cy="5080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r>
              <a:rPr lang="en-US" sz="2800" b="1"/>
              <a:t>Hyperparameter-tuned CNN Model Performance </a:t>
            </a:r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5130" y="5097145"/>
            <a:ext cx="725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test accuracy:  0.945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383030"/>
            <a:ext cx="3847465" cy="3413125"/>
          </a:xfrm>
          <a:prstGeom prst="rect">
            <a:avLst/>
          </a:prstGeom>
        </p:spPr>
      </p:pic>
      <p:pic>
        <p:nvPicPr>
          <p:cNvPr id="7" name="Picture 6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1324610"/>
            <a:ext cx="3761740" cy="347154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371600" y="3838575"/>
            <a:ext cx="455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7886700" cy="690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Why Tuning Made Worse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685"/>
            <a:ext cx="7887335" cy="44799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/>
              <a:t>Model perforamnce is wrose after tuning than before tuning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 sz="2100" b="1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100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Possible Explanations:</a:t>
            </a:r>
            <a:endParaRPr lang="en-US" sz="2100" b="1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514350" indent="-342900" algn="l"/>
            <a:r>
              <a:rPr lang="en-US" sz="2100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Small search space with a Randomsearch engine. With only a few trials (=6) of Randomsearch.  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The optimal configuration may never be reached;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514350" indent="-342900" algn="l"/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When tuning, models under different configurations are trained with ‘epochs’ = 5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indent="0" algn="l"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Possible Solutions:</a:t>
            </a:r>
            <a:endParaRPr lang="en-US" b="1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514350" indent="-342900" algn="l"/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Expand search space and tune with an adpative searching engine (e.g., Hyperhand, BayesianOptimization).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514350" indent="-342900" algn="l"/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Increase searching trials and ‘epochs’ = 5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514350" indent="-342900" algn="l"/>
            <a:endParaRPr lang="en-US" sz="2100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7886700" cy="727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4000" b="1" dirty="0"/>
              <a:t>Item-Based</a:t>
            </a:r>
            <a:r>
              <a:rPr lang="en-US" b="1" dirty="0"/>
              <a:t> </a:t>
            </a:r>
            <a:r>
              <a:rPr lang="en-US" sz="4000" b="1" dirty="0"/>
              <a:t>Recommendation System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685"/>
            <a:ext cx="7887335" cy="48107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b="1"/>
              <a:t>Feature Extraxction</a:t>
            </a:r>
            <a:r>
              <a:rPr lang="en-US"/>
              <a:t>: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Implement a pre-trained VGG16 model (including top dense layers)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return 1,000 new hiden features.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Different from the VGG16 base model  in classification which does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not have top dense layers.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b="1">
                <a:sym typeface="+mn-ea"/>
              </a:rPr>
              <a:t>Closeness Meaure</a:t>
            </a:r>
            <a:r>
              <a:rPr lang="en-US">
                <a:sym typeface="+mn-ea"/>
              </a:rPr>
              <a:t>: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Metrc: the cosine similarity scores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b="1">
                <a:sym typeface="+mn-ea"/>
              </a:rPr>
              <a:t>Recommendations: 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For a given product/image, the 4,328 similarity scores with other products/images are ranked. Products/Images with the top 5 highest scores are recoomeded</a:t>
            </a:r>
            <a:endParaRPr 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1771650"/>
            <a:ext cx="1211580" cy="1211580"/>
          </a:xfrm>
          <a:prstGeom prst="rect">
            <a:avLst/>
          </a:prstGeom>
        </p:spPr>
      </p:pic>
      <p:pic>
        <p:nvPicPr>
          <p:cNvPr id="7" name="Picture 6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381375"/>
            <a:ext cx="1238885" cy="1216025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" y="5130800"/>
            <a:ext cx="1247775" cy="1225550"/>
          </a:xfrm>
          <a:prstGeom prst="rect">
            <a:avLst/>
          </a:prstGeom>
        </p:spPr>
      </p:pic>
      <p:pic>
        <p:nvPicPr>
          <p:cNvPr id="9" name="Picture 8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771650"/>
            <a:ext cx="967740" cy="967740"/>
          </a:xfrm>
          <a:prstGeom prst="rect">
            <a:avLst/>
          </a:prstGeom>
        </p:spPr>
      </p:pic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015" y="3383915"/>
            <a:ext cx="1184275" cy="1162685"/>
          </a:xfrm>
          <a:prstGeom prst="rect">
            <a:avLst/>
          </a:prstGeom>
        </p:spPr>
      </p:pic>
      <p:pic>
        <p:nvPicPr>
          <p:cNvPr id="11" name="Picture 10" descr="downloa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225" y="5130800"/>
            <a:ext cx="1247140" cy="1224280"/>
          </a:xfrm>
          <a:prstGeom prst="rect">
            <a:avLst/>
          </a:prstGeom>
        </p:spPr>
      </p:pic>
      <p:pic>
        <p:nvPicPr>
          <p:cNvPr id="12" name="Picture 11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835400" y="1356360"/>
            <a:ext cx="1626870" cy="1626870"/>
          </a:xfrm>
          <a:prstGeom prst="rect">
            <a:avLst/>
          </a:prstGeom>
        </p:spPr>
      </p:pic>
      <p:pic>
        <p:nvPicPr>
          <p:cNvPr id="13" name="Picture 12" descr="downloa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215" y="3385185"/>
            <a:ext cx="1131570" cy="1111250"/>
          </a:xfrm>
          <a:prstGeom prst="rect">
            <a:avLst/>
          </a:prstGeom>
        </p:spPr>
      </p:pic>
      <p:pic>
        <p:nvPicPr>
          <p:cNvPr id="14" name="Picture 13" descr="downloa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1280" y="5132070"/>
            <a:ext cx="1246505" cy="1224280"/>
          </a:xfrm>
          <a:prstGeom prst="rect">
            <a:avLst/>
          </a:prstGeom>
        </p:spPr>
      </p:pic>
      <p:pic>
        <p:nvPicPr>
          <p:cNvPr id="15" name="Picture 14" descr="downloa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616575" y="1600835"/>
            <a:ext cx="1309370" cy="1309370"/>
          </a:xfrm>
          <a:prstGeom prst="rect">
            <a:avLst/>
          </a:prstGeom>
        </p:spPr>
      </p:pic>
      <p:pic>
        <p:nvPicPr>
          <p:cNvPr id="16" name="Picture 15" descr="downloa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6575" y="3382010"/>
            <a:ext cx="1075055" cy="1055370"/>
          </a:xfrm>
          <a:prstGeom prst="rect">
            <a:avLst/>
          </a:prstGeom>
        </p:spPr>
      </p:pic>
      <p:pic>
        <p:nvPicPr>
          <p:cNvPr id="17" name="Picture 16" descr="download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6575" y="5208905"/>
            <a:ext cx="1169035" cy="11474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7165340" y="1964055"/>
            <a:ext cx="10058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Orginal</a:t>
            </a:r>
            <a:r>
              <a:rPr lang="en-US" sz="2000"/>
              <a:t> </a:t>
            </a:r>
            <a:endParaRPr lang="en-US" sz="2000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62890" y="635635"/>
            <a:ext cx="7226300" cy="491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Visual Evaluation of Recommendation System 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6815455" y="459740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691630" y="4546600"/>
            <a:ext cx="2280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Recommendations </a:t>
            </a:r>
            <a:endParaRPr 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sz="2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CNN model we bulit in this study can classify fashion products/images with a good accuracy (~96%). </a:t>
            </a: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Applying transfer learnig with a pre-trained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classification model </a:t>
            </a:r>
            <a:r>
              <a:rPr lang="en-US" sz="2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such as VGG16 saves resource and time. Model is built and trained fast with good satisfactory performance. </a:t>
            </a: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1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Transfer learning can also leverage feature extraction, which makes building Recommendation system easy and fast </a:t>
            </a: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1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Hyperparameter tuning is important in model configuration. Apply efficient search engines with decent search spaces and adequate numer of trails is necessary.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Randomsearch engine may not work well when resources are limited</a:t>
            </a:r>
            <a:r>
              <a:rPr lang="en-US" sz="2100">
                <a:sym typeface="+mn-ea"/>
              </a:rPr>
              <a:t>      </a:t>
            </a: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100">
              <a:sym typeface="+mn-e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360680" y="600710"/>
            <a:ext cx="8623935" cy="72644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/>
              <a:t>Conclusion</a:t>
            </a:r>
            <a:endParaRPr lang="en-US" sz="3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8875"/>
            <a:ext cx="7705725" cy="4922520"/>
          </a:xfrm>
        </p:spPr>
        <p:txBody>
          <a:bodyPr>
            <a:normAutofit/>
          </a:bodyPr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Utilize Google Colab or Kaggle Notebooks and test the CNN model on the entire 44K+ Kaggle dataset; </a:t>
            </a:r>
            <a:endParaRPr lang="en-US" sz="21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Make the model more robust, modular and portable for easy adoption by other image classification tasks.  </a:t>
            </a:r>
            <a:endParaRPr lang="en-US" sz="21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Experiment with tuning other hyperparameters, such as Optimizers (‘adam’, ‘sgd’, or ‘rmsprop’?), the number of dense layers, and training bacth size… </a:t>
            </a:r>
            <a:endParaRPr lang="en-US" sz="21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Experiment with adding a dropout layer between two top dense layers to constrain the network from over-learning certain features.</a:t>
            </a:r>
            <a:endParaRPr lang="en-US" sz="21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Experiemnt with other per-trianed models (such as Xception, ResNet50, InceptionV3, etc. in Keras applications) as the base model.   </a:t>
            </a:r>
            <a:endParaRPr lang="en-US" sz="21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1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Conitnue learning about deep Neural network in regression.</a:t>
            </a:r>
            <a:r>
              <a:rPr lang="en-US" sz="2100">
                <a:sym typeface="+mn-ea"/>
              </a:rPr>
              <a:t>  </a:t>
            </a: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1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628650" y="447675"/>
            <a:ext cx="7640955" cy="5588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What is Next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7886700" cy="727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Objective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685"/>
            <a:ext cx="7887335" cy="54324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/>
              <a:t>Import</a:t>
            </a:r>
            <a:r>
              <a:rPr lang="en-US">
                <a:sym typeface="+mn-ea"/>
              </a:rPr>
              <a:t> </a:t>
            </a:r>
            <a:r>
              <a:rPr lang="en-US"/>
              <a:t>fashion product image dataset and label product/images with matching master categories (the target feature) provided in an acompanying catalog file.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Apply Transfering learning strategy and build a convoluntion </a:t>
            </a:r>
            <a:r>
              <a:rPr lang="en-US">
                <a:sym typeface="+mn-ea"/>
              </a:rPr>
              <a:t>neural network (CNN) to deep learn and extract information out of fashion product images. (supervised machine learning) 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/>
              <a:t>Train and tune the CNN model which will acheive over 95% classification accuracy</a:t>
            </a:r>
            <a:r>
              <a:rPr lang="en-US">
                <a:sym typeface="+mn-ea"/>
              </a:rPr>
              <a:t>.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Implement a similar appraoch (i.e., transfer learning, VGG16...) and build a recommendation system for fashion products/images. (unspupervised learning)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Data Source (Kaggle):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</a:t>
            </a:r>
            <a:r>
              <a:rPr lang="en-US" i="1" u="sng">
                <a:sym typeface="+mn-ea"/>
              </a:rPr>
              <a:t>(https://www.kaggle.com/datasets/paramaggarwal/fashion-product-images-dataset)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321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r>
              <a:rPr lang="en-US" b="1"/>
              <a:t>Distribution of Target Feature (Kaggle Dataset)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0641"/>
            <a:ext cx="2057400" cy="365125"/>
          </a:xfrm>
        </p:spPr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72760" y="1773555"/>
            <a:ext cx="181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pPr marL="285750" indent="-285750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15975" y="5518785"/>
            <a:ext cx="6573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/>
              <a:t>***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Scaled Rating = Raw Rating/log (Rating Counts)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Scaled Tating is right -skewed, 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970" y="1503680"/>
            <a:ext cx="284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(1) Orginal Kaggle Dataset</a:t>
            </a:r>
            <a:endParaRPr lang="en-US"/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089785"/>
            <a:ext cx="3846830" cy="342900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5186680" y="1887220"/>
          <a:ext cx="3212465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"/>
                <a:gridCol w="1342390"/>
                <a:gridCol w="1021656"/>
              </a:tblGrid>
              <a:tr h="38544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masterCategory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Freq</a:t>
                      </a:r>
                      <a:endParaRPr lang="en-US"/>
                    </a:p>
                  </a:txBody>
                  <a:tcPr/>
                </a:tc>
              </a:tr>
              <a:tr h="385445">
                <a:tc rowSpan="4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Majority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Classes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Apparel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21,397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Accessories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11,274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Footwear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9,219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Personal Care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2,403</a:t>
                      </a:r>
                      <a:endParaRPr lang="en-US"/>
                    </a:p>
                  </a:txBody>
                  <a:tcPr/>
                </a:tc>
              </a:tr>
              <a:tr h="38544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Minority Classes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Free 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105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Sporting Goods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25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321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p>
            <a:r>
              <a:rPr lang="en-US" b="1"/>
              <a:t>Distribution of Target Feature (Study Sample)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0641"/>
            <a:ext cx="2057400" cy="365125"/>
          </a:xfrm>
        </p:spPr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72760" y="1773555"/>
            <a:ext cx="181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pPr marL="285750" indent="-285750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15975" y="5315585"/>
            <a:ext cx="7145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/>
              <a:t>** Including 162 new ‘Free Items’  and 37 ‘Sproting Goods” generated by                                                                                ImageDataGenerator() </a:t>
            </a:r>
            <a:endParaRPr lang="en-US"/>
          </a:p>
          <a:p>
            <a:pPr indent="0" algn="l">
              <a:buNone/>
            </a:pPr>
            <a:r>
              <a:rPr lang="en-US"/>
              <a:t>***masterCategory ‘Home” is removed from classification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970" y="1503680"/>
            <a:ext cx="284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(1) Test Set of Study Sample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302885" y="1573530"/>
          <a:ext cx="3212465" cy="34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"/>
                <a:gridCol w="1545590"/>
                <a:gridCol w="818456"/>
              </a:tblGrid>
              <a:tr h="38544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Study Sample (4,329 Images)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544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masterCategory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Freq</a:t>
                      </a:r>
                      <a:endParaRPr lang="en-US" b="1"/>
                    </a:p>
                  </a:txBody>
                  <a:tcPr/>
                </a:tc>
              </a:tr>
              <a:tr h="385445">
                <a:tc rowSpan="4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Majority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Classes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Apparel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1,000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Accessories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1,000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Footwear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1,000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Personal Care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1,000</a:t>
                      </a:r>
                      <a:endParaRPr lang="en-US"/>
                    </a:p>
                  </a:txBody>
                  <a:tcPr/>
                </a:tc>
              </a:tr>
              <a:tr h="385445">
                <a:tc rowSpan="3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Minority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Classes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Free Items</a:t>
                      </a:r>
                      <a:r>
                        <a:rPr lang="en-US" baseline="30000"/>
                        <a:t>**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267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Sporting Goods</a:t>
                      </a:r>
                      <a:r>
                        <a:rPr lang="en-US" baseline="30000"/>
                        <a:t>**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62</a:t>
                      </a:r>
                      <a:endParaRPr lang="en-US"/>
                    </a:p>
                  </a:txBody>
                  <a:tcPr/>
                </a:tc>
              </a:tr>
              <a:tr h="38544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</a:t>
                      </a:r>
                      <a:r>
                        <a:rPr lang="en-US" baseline="30000"/>
                        <a:t>***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2097405"/>
            <a:ext cx="3727450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2555" y="6356351"/>
            <a:ext cx="2057400" cy="365125"/>
          </a:xfrm>
        </p:spPr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766445" y="307975"/>
            <a:ext cx="7890510" cy="83947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CNN Model Wihtout Hyperparameter Tuning 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31215" y="5522595"/>
            <a:ext cx="747014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>
                <a:sym typeface="+mn-ea"/>
              </a:rPr>
              <a:t>Squential Model: </a:t>
            </a:r>
            <a:endParaRPr lang="en-US" sz="2000" b="1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      VGG16 (wihtout top dense layers) + dense layer (neurons = 50) </a:t>
            </a: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             + </a:t>
            </a:r>
            <a:r>
              <a:rPr lang="en-US">
                <a:sym typeface="+mn-ea"/>
              </a:rPr>
              <a:t>dense  layer (neurons=20) + output layer (neuron=7)        </a:t>
            </a:r>
            <a:r>
              <a:rPr lang="en-US">
                <a:sym typeface="+mn-ea"/>
              </a:rPr>
              <a:t>                                                 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765810" y="1477010"/>
            <a:ext cx="7764145" cy="2614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latin typeface="Times New Roman" panose="02020603050405020304" charset="0"/>
                <a:ea typeface="DengXian" panose="02010600030101010101" charset="-122"/>
              </a:rPr>
              <a:t>Un-tuned Model Topology</a:t>
            </a:r>
            <a:r>
              <a:rPr lang="en-US" sz="1200" b="0">
                <a:latin typeface="Times New Roman" panose="02020603050405020304" charset="0"/>
                <a:ea typeface="DengXian" panose="02010600030101010101" charset="-122"/>
              </a:rPr>
              <a:t>__________________________________________________________ Layer (type)                Output Shape           Param #====================================================vgg16 (Functional)          (None, 7, 7, 512)         14714688flatten (Flatten)             (None, 25088)                  0dense (Dense)              (None, 50)               1254450dense_1 (Dense)            (None, 20)                  1020dense_2 (Dense)            (None, 7)                    147</a:t>
            </a:r>
            <a:r>
              <a:rPr lang="en-US" sz="1000" b="0">
                <a:latin typeface="Times New Roman" panose="02020603050405020304" charset="0"/>
                <a:ea typeface="DengXian" panose="02010600030101010101" charset="-122"/>
              </a:rPr>
              <a:t>=============================================================</a:t>
            </a:r>
            <a:endParaRPr lang="en-US" sz="1000" b="0">
              <a:latin typeface="Times New Roman" panose="02020603050405020304" charset="0"/>
              <a:ea typeface="DengXian" panose="02010600030101010101" charset="-122"/>
            </a:endParaRPr>
          </a:p>
          <a:p>
            <a:pPr indent="0" algn="ctr"/>
            <a:endParaRPr lang="en-US" sz="1000" b="0">
              <a:latin typeface="Times New Roman" panose="02020603050405020304" charset="0"/>
              <a:ea typeface="DengXian" panose="02010600030101010101" charset="-122"/>
            </a:endParaRPr>
          </a:p>
          <a:p>
            <a:pPr indent="0" algn="ctr"/>
            <a:r>
              <a:rPr lang="en-US" sz="1000" b="0">
                <a:latin typeface="Times New Roman" panose="02020603050405020304" charset="0"/>
                <a:ea typeface="DengXian" panose="02010600030101010101" charset="-122"/>
              </a:rPr>
              <a:t>Total params: 15,970,305Trainable params: 1,255,617Non-trainable params: 14,714,688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075180" y="4544695"/>
            <a:ext cx="5438775" cy="97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31075" cy="523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r>
              <a:rPr lang="en-US" b="1"/>
              <a:t>Classification Report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77875" y="5659120"/>
            <a:ext cx="7181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Train/test split at 80/20,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Optimizer = ‘adam’, epochs=10, batch_size=10, learning rate=0.001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2012315" y="1691005"/>
          <a:ext cx="4712970" cy="357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725"/>
                <a:gridCol w="1054100"/>
                <a:gridCol w="843280"/>
                <a:gridCol w="1078865"/>
              </a:tblGrid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recall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Apparel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Accessories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0.92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0.94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0.93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Footwear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Personal Care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0.98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Free Items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0.67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0.70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0.69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21212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Sporting Goods</a:t>
                      </a:r>
                      <a:endParaRPr lang="en-US" sz="1100" b="0">
                        <a:solidFill>
                          <a:srgbClr val="212121"/>
                        </a:solidFill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0.92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1.00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0.96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0.96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macro avg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0.92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0.93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0.92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weighted avg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0.96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0.96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0.96</a:t>
                      </a:r>
                      <a:endParaRPr lang="en-US" sz="1100" b="0">
                        <a:effectLst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6929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p>
            <a:r>
              <a:rPr lang="en-US" b="1"/>
              <a:t>Un-tuned CNN Model Performance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11" name="Picture 1" descr="IMG_25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1614805"/>
            <a:ext cx="3886200" cy="4077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2" descr="IMG_25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3930" y="1614805"/>
            <a:ext cx="3741420" cy="4050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873125" y="5840095"/>
            <a:ext cx="718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test data accuracy: 0.959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61340" y="1739900"/>
            <a:ext cx="5895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3)Tuning three hyaperparameters: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the number of neurons in the first dense layer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the learning rate of the optimizer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the best number of epochs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The tuning is done in two steps.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445135" y="664210"/>
            <a:ext cx="7226300" cy="624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Hyperparameter Tuning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61340" y="1739900"/>
            <a:ext cx="7673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Step 1.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Set epochs =5 and tuned the number of neurons and the learning rate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            (RandomSearch in Keras Tuner module).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Search spacing :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         {‘neurons’ : (20, 40, 50), ‘learning rate’ : (0.01, 0.001, 0.0001) }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Searching Result: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         {‘neurons’=20, ‘learning rate’ = 0.001}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0" lvl="1" indent="0" algn="l">
              <a:buFont typeface="Wingdings" panose="05000000000000000000" charset="0"/>
              <a:buNone/>
            </a:pP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Step 2.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Set</a:t>
            </a: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{‘neurons’=20, ‘learning rate’ = 0.001} and tune ‘epochs’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0" lvl="1" indent="0" algn="l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Set ‘epochs’ = 50 and trace the model the accuracy score on test set.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Searching Result: {‘epochs’=20} 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Best Hyperparameters.  </a:t>
            </a:r>
            <a:endParaRPr lang="en-US" b="1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r>
              <a:rPr lang="en-US" b="1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{'neurons': 20, 'learning_rate': 0.001, 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 'epochs': 36</a:t>
            </a:r>
            <a:r>
              <a:rPr lang="en-US">
                <a:latin typeface="Times New Roman" panose="02020603050405020304" charset="0"/>
                <a:cs typeface="Arial" panose="020B0604020202020204" pitchFamily="34" charset="0"/>
                <a:sym typeface="+mn-ea"/>
              </a:rPr>
              <a:t>}</a:t>
            </a:r>
            <a:endParaRPr lang="en-US">
              <a:latin typeface="Times New Roman" panose="0202060305040502030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445135" y="664210"/>
            <a:ext cx="7226300" cy="491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Hyperparameter Tuning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6568</Words>
  <Application>WPS Presentation</Application>
  <PresentationFormat>On-screen Show (4:3)</PresentationFormat>
  <Paragraphs>465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Wingdings</vt:lpstr>
      <vt:lpstr>Times New Roman</vt:lpstr>
      <vt:lpstr>Calibri Light</vt:lpstr>
      <vt:lpstr>Microsoft YaHei</vt:lpstr>
      <vt:lpstr>Arial Unicode MS</vt:lpstr>
      <vt:lpstr>Calibri</vt:lpstr>
      <vt:lpstr>DengXian</vt:lpstr>
      <vt:lpstr>Office Theme</vt:lpstr>
      <vt:lpstr>A Google App Store Educational Apps Rating Analysis </vt:lpstr>
      <vt:lpstr> Objective</vt:lpstr>
      <vt:lpstr>Distribution of Raw &amp; Scaled Ratings</vt:lpstr>
      <vt:lpstr>Distribution of Target Feature (Kaggle Dataset)</vt:lpstr>
      <vt:lpstr>PowerPoint 演示文稿</vt:lpstr>
      <vt:lpstr>Correlation Heatmap Among Features</vt:lpstr>
      <vt:lpstr>Raw &amp; Transformations of Features in Classification </vt:lpstr>
      <vt:lpstr>PowerPoint 演示文稿</vt:lpstr>
      <vt:lpstr>PowerPoint 演示文稿</vt:lpstr>
      <vt:lpstr>Classification Report</vt:lpstr>
      <vt:lpstr>Un-tuned CNN Model Performance </vt:lpstr>
      <vt:lpstr> Objective</vt:lpstr>
      <vt:lpstr> Objective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hongling yang</cp:lastModifiedBy>
  <cp:revision>84</cp:revision>
  <dcterms:created xsi:type="dcterms:W3CDTF">2023-05-12T17:54:00Z</dcterms:created>
  <dcterms:modified xsi:type="dcterms:W3CDTF">2023-07-07T22:30:48Z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BE461B9146EB4353B92C6AD27556AE49</vt:lpwstr>
  </property>
  <property fmtid="{D5CDD505-2E9C-101B-9397-08002B2CF9AE}" pid="3" name="KSOProductBuildVer">
    <vt:lpwstr>1033-11.2.0.11537</vt:lpwstr>
  </property>
</Properties>
</file>